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3"/>
    <p:sldId id="415" r:id="rId4"/>
    <p:sldId id="429" r:id="rId5"/>
    <p:sldId id="430" r:id="rId6"/>
    <p:sldId id="431" r:id="rId7"/>
    <p:sldId id="432" r:id="rId8"/>
    <p:sldId id="433" r:id="rId9"/>
  </p:sldIdLst>
  <p:sldSz cx="9144000" cy="5143500" type="screen16x9"/>
  <p:notesSz cx="6858000" cy="9144000"/>
  <p:custDataLst>
    <p:tags r:id="rId16"/>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38" userDrawn="1">
          <p15:clr>
            <a:srgbClr val="A4A3A4"/>
          </p15:clr>
        </p15:guide>
        <p15:guide id="2" pos="2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BFD7"/>
    <a:srgbClr val="FFCCFF"/>
    <a:srgbClr val="0066FF"/>
    <a:srgbClr val="3399FF"/>
    <a:srgbClr val="FF7C80"/>
    <a:srgbClr val="FFFFFF"/>
    <a:srgbClr val="E96678"/>
    <a:srgbClr val="C9EC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48" autoAdjust="0"/>
    <p:restoredTop sz="94660" autoAdjust="0"/>
  </p:normalViewPr>
  <p:slideViewPr>
    <p:cSldViewPr snapToGrid="0">
      <p:cViewPr varScale="1">
        <p:scale>
          <a:sx n="86" d="100"/>
          <a:sy n="86" d="100"/>
        </p:scale>
        <p:origin x="246" y="84"/>
      </p:cViewPr>
      <p:guideLst>
        <p:guide orient="horz" pos="1638"/>
        <p:guide pos="2816"/>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4.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38B8B5EF-6ACC-4892-89B2-0B1766B43BFD}" type="datetimeFigureOut">
              <a:rPr lang="zh-CN" altLang="en-US"/>
            </a:fld>
            <a:endParaRPr lang="zh-CN" altLang="en-US">
              <a:cs typeface="+mn-cs"/>
            </a:endParaRPr>
          </a:p>
        </p:txBody>
      </p:sp>
      <p:sp>
        <p:nvSpPr>
          <p:cNvPr id="6148"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10245" name="备注占位符 4"/>
          <p:cNvSpPr>
            <a:spLocks noGrp="1" noChangeArrowheads="1"/>
          </p:cNvSpPr>
          <p:nvPr>
            <p:ph type="body" sz="quarter" idx="9"/>
          </p:nvPr>
        </p:nvSpPr>
        <p:spPr bwMode="auto">
          <a:xfrm>
            <a:off x="685800" y="4400550"/>
            <a:ext cx="5486400" cy="3600450"/>
          </a:xfrm>
          <a:prstGeom prst="rect">
            <a:avLst/>
          </a:prstGeom>
          <a:noFill/>
          <a:ln>
            <a:noFill/>
          </a:ln>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a:defRPr/>
            </a:pPr>
            <a:fld id="{A479B094-D5D7-44D6-9EE4-7228BCD4BE8F}"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chemeClr val="bg1"/>
        </a:solidFill>
        <a:effectLst/>
      </p:bgPr>
    </p:bg>
    <p:spTree>
      <p:nvGrpSpPr>
        <p:cNvPr id="1" name=""/>
        <p:cNvGrpSpPr/>
        <p:nvPr/>
      </p:nvGrpSpPr>
      <p:grpSpPr>
        <a:xfrm>
          <a:off x="0" y="0"/>
          <a:ext cx="0" cy="0"/>
          <a:chOff x="0" y="0"/>
          <a:chExt cx="0" cy="0"/>
        </a:xfrm>
      </p:grpSpPr>
      <p:pic>
        <p:nvPicPr>
          <p:cNvPr id="2" name="图片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7175"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charset="-122"/>
                <a:ea typeface="楷体" panose="02010609060101010101" charset="-122"/>
              </a:rPr>
              <a:t>状元成才路</a:t>
            </a:r>
            <a:endParaRPr lang="zh-CN" altLang="en-US" sz="2800" dirty="0">
              <a:solidFill>
                <a:schemeClr val="bg1">
                  <a:lumMod val="50000"/>
                  <a:alpha val="20000"/>
                </a:schemeClr>
              </a:solidFill>
              <a:latin typeface="楷体" panose="02010609060101010101" charset="-122"/>
              <a:ea typeface="楷体" panose="02010609060101010101"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4_自定义版式">
    <p:bg>
      <p:bgPr>
        <a:solidFill>
          <a:schemeClr val="bg1"/>
        </a:solidFill>
        <a:effectLst/>
      </p:bgPr>
    </p:bg>
    <p:spTree>
      <p:nvGrpSpPr>
        <p:cNvPr id="1" name=""/>
        <p:cNvGrpSpPr/>
        <p:nvPr/>
      </p:nvGrpSpPr>
      <p:grpSpPr>
        <a:xfrm>
          <a:off x="0" y="0"/>
          <a:ext cx="0" cy="0"/>
          <a:chOff x="0" y="0"/>
          <a:chExt cx="0" cy="0"/>
        </a:xfrm>
      </p:grpSpPr>
      <p:pic>
        <p:nvPicPr>
          <p:cNvPr id="2" name="图片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7175"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449263"/>
            <a:ext cx="9144000" cy="4243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userDrawn="1"/>
        </p:nvSpPr>
        <p:spPr>
          <a:xfrm>
            <a:off x="0" y="449263"/>
            <a:ext cx="9144000" cy="76200"/>
          </a:xfrm>
          <a:prstGeom prst="rect">
            <a:avLst/>
          </a:prstGeom>
          <a:solidFill>
            <a:srgbClr val="E9A6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userDrawn="1"/>
        </p:nvSpPr>
        <p:spPr>
          <a:xfrm>
            <a:off x="-3175" y="4654550"/>
            <a:ext cx="9144000" cy="76200"/>
          </a:xfrm>
          <a:prstGeom prst="rect">
            <a:avLst/>
          </a:prstGeom>
          <a:solidFill>
            <a:srgbClr val="E9A6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6"/>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charset="-122"/>
                <a:ea typeface="楷体" panose="02010609060101010101" charset="-122"/>
              </a:rPr>
              <a:t>状元成才路</a:t>
            </a:r>
            <a:endParaRPr lang="zh-CN" altLang="en-US" sz="2800" dirty="0">
              <a:solidFill>
                <a:schemeClr val="bg1">
                  <a:lumMod val="50000"/>
                  <a:alpha val="20000"/>
                </a:schemeClr>
              </a:solidFill>
              <a:latin typeface="楷体" panose="02010609060101010101" charset="-122"/>
              <a:ea typeface="楷体" panose="02010609060101010101"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5_自定义版式">
    <p:bg>
      <p:bgPr>
        <a:solidFill>
          <a:schemeClr val="bg1"/>
        </a:solidFill>
        <a:effectLst/>
      </p:bgPr>
    </p:bg>
    <p:spTree>
      <p:nvGrpSpPr>
        <p:cNvPr id="1" name=""/>
        <p:cNvGrpSpPr/>
        <p:nvPr/>
      </p:nvGrpSpPr>
      <p:grpSpPr>
        <a:xfrm>
          <a:off x="0" y="0"/>
          <a:ext cx="0" cy="0"/>
          <a:chOff x="0" y="0"/>
          <a:chExt cx="0" cy="0"/>
        </a:xfrm>
      </p:grpSpPr>
      <p:pic>
        <p:nvPicPr>
          <p:cNvPr id="2" name="图片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7175"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8"/>
          <p:cNvSpPr/>
          <p:nvPr userDrawn="1"/>
        </p:nvSpPr>
        <p:spPr>
          <a:xfrm>
            <a:off x="196850" y="184150"/>
            <a:ext cx="8747125" cy="4773613"/>
          </a:xfrm>
          <a:prstGeom prst="roundRect">
            <a:avLst>
              <a:gd name="adj" fmla="val 8696"/>
            </a:avLst>
          </a:prstGeom>
          <a:solidFill>
            <a:schemeClr val="bg1"/>
          </a:solidFill>
          <a:ln w="38100">
            <a:solidFill>
              <a:srgbClr val="E9A6A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文本框 4"/>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charset="-122"/>
                <a:ea typeface="楷体" panose="02010609060101010101" charset="-122"/>
              </a:rPr>
              <a:t>状元成才路</a:t>
            </a:r>
            <a:endParaRPr lang="zh-CN" altLang="en-US" sz="2800" dirty="0">
              <a:solidFill>
                <a:schemeClr val="bg1">
                  <a:lumMod val="50000"/>
                  <a:alpha val="20000"/>
                </a:schemeClr>
              </a:solidFill>
              <a:latin typeface="楷体" panose="02010609060101010101" charset="-122"/>
              <a:ea typeface="楷体" panose="02010609060101010101"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40BEF282-7DA8-4CCE-B0D3-DE7131D94CC1}"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6.png"/><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1026" name="图片 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1"/>
          <p:cNvSpPr txBox="1"/>
          <p:nvPr userDrawn="1"/>
        </p:nvSpPr>
        <p:spPr>
          <a:xfrm>
            <a:off x="676275" y="798513"/>
            <a:ext cx="7772400" cy="1400175"/>
          </a:xfrm>
          <a:prstGeom prst="rect">
            <a:avLst/>
          </a:prstGeom>
        </p:spPr>
        <p:txBody>
          <a:bodyPr anchor="ctr">
            <a:normAutofit/>
          </a:bodyPr>
          <a:lst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9pPr>
          </a:lstStyle>
          <a:p>
            <a:pPr>
              <a:defRPr/>
            </a:pPr>
            <a:r>
              <a:rPr lang="zh-CN" altLang="en-US" noProof="1"/>
              <a:t>单击此处编辑母版标题样式</a:t>
            </a:r>
            <a:endParaRPr lang="zh-CN" altLang="en-US" noProof="1"/>
          </a:p>
        </p:txBody>
      </p:sp>
      <p:sp>
        <p:nvSpPr>
          <p:cNvPr id="4" name="副标题 2"/>
          <p:cNvSpPr txBox="1"/>
          <p:nvPr userDrawn="1"/>
        </p:nvSpPr>
        <p:spPr>
          <a:xfrm>
            <a:off x="1362075" y="2087563"/>
            <a:ext cx="6400800" cy="665162"/>
          </a:xfrm>
          <a:prstGeom prst="rect">
            <a:avLst/>
          </a:prstGeom>
        </p:spPr>
        <p:txBody>
          <a:bodyPr anchor="ctr"/>
          <a:lstStyle>
            <a:lvl1pPr marL="0" indent="0" algn="ctr" rtl="0" eaLnBrk="0" fontAlgn="base" hangingPunct="0">
              <a:spcBef>
                <a:spcPct val="20000"/>
              </a:spcBef>
              <a:spcAft>
                <a:spcPct val="0"/>
              </a:spcAft>
              <a:buNone/>
              <a:defRPr sz="2400" b="1" kern="1200">
                <a:solidFill>
                  <a:schemeClr val="tx1"/>
                </a:solidFill>
                <a:latin typeface="楷体_GB2312" panose="02010609030101010101" pitchFamily="49" charset="-122"/>
                <a:ea typeface="楷体_GB2312" panose="02010609030101010101" pitchFamily="49" charset="-122"/>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defRPr/>
            </a:pPr>
            <a:r>
              <a:rPr lang="zh-CN" altLang="en-US" noProof="1"/>
              <a:t>单击此处编辑母版副标题样式</a:t>
            </a:r>
            <a:endParaRPr lang="zh-CN" altLang="en-US" noProof="1"/>
          </a:p>
        </p:txBody>
      </p:sp>
      <p:pic>
        <p:nvPicPr>
          <p:cNvPr id="1029" name="图片 7"/>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6"/>
          <p:cNvSpPr>
            <a:spLocks noChangeArrowheads="1"/>
          </p:cNvSpPr>
          <p:nvPr userDrawn="1"/>
        </p:nvSpPr>
        <p:spPr bwMode="auto">
          <a:xfrm>
            <a:off x="0" y="0"/>
            <a:ext cx="9144000" cy="5143500"/>
          </a:xfrm>
          <a:prstGeom prst="rect">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pic>
        <p:nvPicPr>
          <p:cNvPr id="1031" name="图片 1"/>
          <p:cNvPicPr>
            <a:picLocks noChangeAspect="1"/>
          </p:cNvPicPr>
          <p:nvPr userDrawn="1"/>
        </p:nvPicPr>
        <p:blipFill>
          <a:blip r:embed="rId8">
            <a:extLst>
              <a:ext uri="{28A0092B-C50C-407E-A947-70E740481C1C}">
                <a14:useLocalDpi xmlns:a14="http://schemas.microsoft.com/office/drawing/2010/main" val="0"/>
              </a:ext>
            </a:extLst>
          </a:blip>
          <a:srcRect l="3419" t="23634" r="3419" b="23878"/>
          <a:stretch>
            <a:fillRect/>
          </a:stretch>
        </p:blipFill>
        <p:spPr bwMode="auto">
          <a:xfrm>
            <a:off x="-9525" y="-9525"/>
            <a:ext cx="91630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9pPr>
    </p:titleStyle>
    <p:bodyStyle>
      <a:lvl1pPr marL="342900" indent="-342900" algn="l" rtl="0" eaLnBrk="0" fontAlgn="base" hangingPunct="0">
        <a:spcBef>
          <a:spcPct val="20000"/>
        </a:spcBef>
        <a:spcAft>
          <a:spcPct val="0"/>
        </a:spcAft>
        <a:defRPr sz="2400" b="1"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5"/>
          <p:cNvSpPr txBox="1">
            <a:spLocks noChangeArrowheads="1"/>
          </p:cNvSpPr>
          <p:nvPr/>
        </p:nvSpPr>
        <p:spPr bwMode="auto">
          <a:xfrm>
            <a:off x="2193770" y="1711325"/>
            <a:ext cx="4708836"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t>练习十九</a:t>
            </a:r>
            <a:endParaRPr lang="zh-CN" altLang="en-US" sz="4400" b="1"/>
          </a:p>
        </p:txBody>
      </p:sp>
      <p:sp>
        <p:nvSpPr>
          <p:cNvPr id="9219" name="标题 5"/>
          <p:cNvSpPr txBox="1">
            <a:spLocks noChangeArrowheads="1"/>
          </p:cNvSpPr>
          <p:nvPr/>
        </p:nvSpPr>
        <p:spPr bwMode="auto">
          <a:xfrm>
            <a:off x="1762094" y="2511425"/>
            <a:ext cx="5572188"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400" b="1" dirty="0">
                <a:latin typeface="楷体" panose="02010609060101010101" charset="-122"/>
                <a:ea typeface="楷体" panose="02010609060101010101" charset="-122"/>
              </a:rPr>
              <a:t>（选自教材</a:t>
            </a:r>
            <a:r>
              <a:rPr lang="en-US" altLang="zh-CN" sz="2400" b="1" dirty="0">
                <a:latin typeface="楷体" panose="02010609060101010101" charset="-122"/>
                <a:ea typeface="楷体" panose="02010609060101010101" charset="-122"/>
              </a:rPr>
              <a:t>P92</a:t>
            </a:r>
            <a:r>
              <a:rPr lang="zh-CN" altLang="en-US" sz="2400" b="1" dirty="0">
                <a:latin typeface="楷体" panose="02010609060101010101" charset="-122"/>
                <a:ea typeface="楷体" panose="02010609060101010101" charset="-122"/>
              </a:rPr>
              <a:t>练习十九）</a:t>
            </a:r>
            <a:endParaRPr lang="zh-CN" altLang="en-US" sz="2400" b="1" dirty="0">
              <a:latin typeface="楷体" panose="02010609060101010101" charset="-122"/>
              <a:ea typeface="楷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12725" y="1355725"/>
            <a:ext cx="8731250" cy="646113"/>
          </a:xfrm>
          <a:prstGeom prst="rect">
            <a:avLst/>
          </a:prstGeom>
          <a:noFill/>
          <a:ln w="9525">
            <a:noFill/>
          </a:ln>
        </p:spPr>
        <p:txBody>
          <a:bodyPr>
            <a:spAutoFit/>
          </a:bodyPr>
          <a:lstStyle/>
          <a:p>
            <a:pPr eaLnBrk="1" hangingPunct="1">
              <a:lnSpc>
                <a:spcPct val="120000"/>
              </a:lnSpc>
              <a:defRPr/>
            </a:pPr>
            <a:r>
              <a:rPr lang="en-US" altLang="zh-CN" sz="3000" b="1" dirty="0">
                <a:latin typeface="+mj-lt"/>
                <a:ea typeface="黑体" panose="02010609060101010101" pitchFamily="49" charset="-122"/>
              </a:rPr>
              <a:t>1.</a:t>
            </a:r>
            <a:r>
              <a:rPr lang="zh-CN" altLang="en-US" sz="3000" b="1" dirty="0">
                <a:latin typeface="+mj-lt"/>
                <a:ea typeface="黑体" panose="02010609060101010101" pitchFamily="49" charset="-122"/>
              </a:rPr>
              <a:t>下面哪些图形是轴对称图形？画出它们的对称轴。</a:t>
            </a:r>
            <a:endParaRPr lang="zh-CN" altLang="en-US" sz="3000" b="1" dirty="0">
              <a:latin typeface="+mj-lt"/>
              <a:ea typeface="黑体" panose="02010609060101010101" pitchFamily="49" charset="-122"/>
            </a:endParaRPr>
          </a:p>
        </p:txBody>
      </p:sp>
      <p:pic>
        <p:nvPicPr>
          <p:cNvPr id="10243" name="图片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7388" y="2300288"/>
            <a:ext cx="75565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接连接符 9"/>
          <p:cNvCxnSpPr/>
          <p:nvPr/>
        </p:nvCxnSpPr>
        <p:spPr>
          <a:xfrm flipH="1">
            <a:off x="5681663" y="2166938"/>
            <a:ext cx="53975" cy="183356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4824413" y="2857500"/>
            <a:ext cx="1851025" cy="61436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795838" y="2828925"/>
            <a:ext cx="1851025" cy="7127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173663" y="2463800"/>
            <a:ext cx="1057275" cy="144621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146675" y="2373313"/>
            <a:ext cx="1084263" cy="15684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765925" y="3241675"/>
            <a:ext cx="169068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02706" y="1158508"/>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第1题】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858838" y="1096963"/>
            <a:ext cx="7597775" cy="627062"/>
          </a:xfrm>
          <a:prstGeom prst="rect">
            <a:avLst/>
          </a:prstGeom>
          <a:noFill/>
          <a:ln w="9525">
            <a:noFill/>
          </a:ln>
        </p:spPr>
        <p:txBody>
          <a:bodyPr wrap="none">
            <a:spAutoFit/>
          </a:bodyPr>
          <a:lstStyle/>
          <a:p>
            <a:pPr eaLnBrk="1" hangingPunct="1">
              <a:lnSpc>
                <a:spcPct val="120000"/>
              </a:lnSpc>
              <a:defRPr/>
            </a:pPr>
            <a:r>
              <a:rPr lang="en-US" altLang="zh-CN" sz="3200" b="1" dirty="0">
                <a:latin typeface="+mj-lt"/>
                <a:ea typeface="黑体" panose="02010609060101010101" pitchFamily="49" charset="-122"/>
              </a:rPr>
              <a:t>2. </a:t>
            </a:r>
            <a:r>
              <a:rPr lang="zh-CN" altLang="en-US" sz="3200" b="1" dirty="0">
                <a:latin typeface="+mj-lt"/>
                <a:ea typeface="黑体" panose="02010609060101010101" pitchFamily="49" charset="-122"/>
              </a:rPr>
              <a:t>根据给定的对称轴画出图形的另一半。</a:t>
            </a:r>
            <a:endParaRPr lang="zh-CN" altLang="en-US" sz="3200" b="1" dirty="0">
              <a:latin typeface="+mj-lt"/>
              <a:ea typeface="黑体" panose="02010609060101010101" pitchFamily="49" charset="-122"/>
            </a:endParaRPr>
          </a:p>
        </p:txBody>
      </p:sp>
      <p:pic>
        <p:nvPicPr>
          <p:cNvPr id="11267"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62250" y="1833563"/>
            <a:ext cx="3403600"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组合 24"/>
          <p:cNvGrpSpPr/>
          <p:nvPr/>
        </p:nvGrpSpPr>
        <p:grpSpPr bwMode="auto">
          <a:xfrm>
            <a:off x="4452938" y="2165350"/>
            <a:ext cx="1054100" cy="1847850"/>
            <a:chOff x="4188400" y="2045511"/>
            <a:chExt cx="1052892" cy="1847833"/>
          </a:xfrm>
        </p:grpSpPr>
        <p:cxnSp>
          <p:nvCxnSpPr>
            <p:cNvPr id="27" name="直接连接符 26"/>
            <p:cNvCxnSpPr/>
            <p:nvPr/>
          </p:nvCxnSpPr>
          <p:spPr>
            <a:xfrm>
              <a:off x="4191571" y="2305859"/>
              <a:ext cx="5185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4710088" y="2045511"/>
              <a:ext cx="266394"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4976483" y="2305859"/>
              <a:ext cx="252124" cy="2587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4976483" y="2045511"/>
              <a:ext cx="264809"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4708503" y="2305859"/>
              <a:ext cx="266394" cy="2587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974898" y="2564619"/>
              <a:ext cx="1585" cy="106837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4714846" y="3632996"/>
              <a:ext cx="253709"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91571" y="3893344"/>
              <a:ext cx="5185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4188400" y="3632996"/>
              <a:ext cx="0"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4194743" y="3374237"/>
              <a:ext cx="253709" cy="2587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189985" y="3364712"/>
              <a:ext cx="25846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194743" y="2836079"/>
              <a:ext cx="0" cy="53815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4462722" y="2855129"/>
              <a:ext cx="231509" cy="23653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 name="文本框 1"/>
          <p:cNvSpPr txBox="1"/>
          <p:nvPr/>
        </p:nvSpPr>
        <p:spPr>
          <a:xfrm>
            <a:off x="411291" y="89244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第2题】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5607" y="1023241"/>
            <a:ext cx="8072786" cy="1568450"/>
          </a:xfrm>
          <a:prstGeom prst="rect">
            <a:avLst/>
          </a:prstGeom>
          <a:noFill/>
          <a:ln w="9525">
            <a:noFill/>
          </a:ln>
        </p:spPr>
        <p:txBody>
          <a:bodyPr wrap="square">
            <a:spAutoFit/>
          </a:bodyPr>
          <a:lstStyle/>
          <a:p>
            <a:pPr eaLnBrk="1" hangingPunct="1">
              <a:lnSpc>
                <a:spcPct val="150000"/>
              </a:lnSpc>
              <a:defRPr/>
            </a:pPr>
            <a:r>
              <a:rPr lang="en-US" altLang="zh-CN" sz="3200" b="1" dirty="0">
                <a:latin typeface="+mj-lt"/>
                <a:ea typeface="黑体" panose="02010609060101010101" pitchFamily="49" charset="-122"/>
              </a:rPr>
              <a:t>3.</a:t>
            </a:r>
            <a:r>
              <a:rPr lang="zh-CN" altLang="en-US" sz="3200" b="1" dirty="0">
                <a:latin typeface="+mj-lt"/>
                <a:ea typeface="黑体" panose="02010609060101010101" pitchFamily="49" charset="-122"/>
              </a:rPr>
              <a:t>用圆规和三角尺画出下面的图案。你还能设计什么图案？</a:t>
            </a:r>
            <a:endParaRPr lang="zh-CN" altLang="en-US" sz="3200" b="1" dirty="0">
              <a:latin typeface="+mj-lt"/>
              <a:ea typeface="黑体" panose="02010609060101010101" pitchFamily="49" charset="-122"/>
            </a:endParaRPr>
          </a:p>
        </p:txBody>
      </p:sp>
      <p:pic>
        <p:nvPicPr>
          <p:cNvPr id="4" name="图片 3"/>
          <p:cNvPicPr>
            <a:picLocks noChangeAspect="1"/>
          </p:cNvPicPr>
          <p:nvPr/>
        </p:nvPicPr>
        <p:blipFill>
          <a:blip r:embed="rId1">
            <a:clrChange>
              <a:clrFrom>
                <a:srgbClr val="FFFFFF"/>
              </a:clrFrom>
              <a:clrTo>
                <a:srgbClr val="FFFFFF">
                  <a:alpha val="0"/>
                </a:srgbClr>
              </a:clrTo>
            </a:clrChange>
          </a:blip>
          <a:stretch>
            <a:fillRect/>
          </a:stretch>
        </p:blipFill>
        <p:spPr>
          <a:xfrm>
            <a:off x="2737070" y="2532834"/>
            <a:ext cx="3669859" cy="1750514"/>
          </a:xfrm>
          <a:prstGeom prst="rect">
            <a:avLst/>
          </a:prstGeom>
        </p:spPr>
      </p:pic>
      <p:sp>
        <p:nvSpPr>
          <p:cNvPr id="3" name="文本框 2"/>
          <p:cNvSpPr txBox="1"/>
          <p:nvPr/>
        </p:nvSpPr>
        <p:spPr>
          <a:xfrm>
            <a:off x="322391" y="94197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第3题】</a:t>
            </a:r>
            <a:endParaRPr lang="en-US" altLang="zh-CN" sz="1600" b="1">
              <a:solidFill>
                <a:srgbClr val="FF7C80"/>
              </a:solidFill>
              <a:latin typeface="+mj-lt"/>
              <a:ea typeface="+mj-ea"/>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6225" y="788988"/>
            <a:ext cx="8742363" cy="682625"/>
          </a:xfrm>
          <a:prstGeom prst="rect">
            <a:avLst/>
          </a:prstGeom>
          <a:noFill/>
          <a:ln w="9525">
            <a:noFill/>
          </a:ln>
        </p:spPr>
        <p:txBody>
          <a:bodyPr>
            <a:spAutoFit/>
          </a:bodyPr>
          <a:lstStyle/>
          <a:p>
            <a:pPr eaLnBrk="1" hangingPunct="1">
              <a:lnSpc>
                <a:spcPct val="120000"/>
              </a:lnSpc>
              <a:defRPr/>
            </a:pPr>
            <a:r>
              <a:rPr lang="en-US" altLang="zh-CN" sz="3200" b="1" dirty="0">
                <a:latin typeface="+mj-lt"/>
                <a:ea typeface="黑体" panose="02010609060101010101" pitchFamily="49" charset="-122"/>
              </a:rPr>
              <a:t>4.</a:t>
            </a:r>
            <a:r>
              <a:rPr lang="zh-CN" altLang="en-US" sz="3200" b="1" dirty="0">
                <a:latin typeface="+mj-lt"/>
                <a:ea typeface="黑体" panose="02010609060101010101" pitchFamily="49" charset="-122"/>
              </a:rPr>
              <a:t>下面</a:t>
            </a:r>
            <a:r>
              <a:rPr lang="en-US" altLang="zh-CN" sz="3200" b="1" dirty="0">
                <a:latin typeface="+mj-lt"/>
                <a:ea typeface="黑体" panose="02010609060101010101" pitchFamily="49" charset="-122"/>
              </a:rPr>
              <a:t>4</a:t>
            </a:r>
            <a:r>
              <a:rPr lang="zh-CN" altLang="en-US" sz="3200" b="1" dirty="0">
                <a:latin typeface="+mj-lt"/>
                <a:ea typeface="黑体" panose="02010609060101010101" pitchFamily="49" charset="-122"/>
              </a:rPr>
              <a:t>个图形的涂色部分面积相等吗？为什么？</a:t>
            </a:r>
            <a:endParaRPr lang="zh-CN" altLang="en-US" sz="3200" b="1" dirty="0">
              <a:latin typeface="+mj-lt"/>
              <a:ea typeface="黑体" panose="02010609060101010101" pitchFamily="49" charset="-122"/>
            </a:endParaRPr>
          </a:p>
        </p:txBody>
      </p:sp>
      <p:sp>
        <p:nvSpPr>
          <p:cNvPr id="5" name="文本框 4"/>
          <p:cNvSpPr txBox="1"/>
          <p:nvPr/>
        </p:nvSpPr>
        <p:spPr>
          <a:xfrm>
            <a:off x="793750" y="3237230"/>
            <a:ext cx="7241540" cy="1641475"/>
          </a:xfrm>
          <a:prstGeom prst="rect">
            <a:avLst/>
          </a:prstGeom>
          <a:noFill/>
          <a:ln w="9525">
            <a:noFill/>
          </a:ln>
        </p:spPr>
        <p:txBody>
          <a:bodyPr wrap="square">
            <a:spAutoFit/>
          </a:bodyPr>
          <a:lstStyle/>
          <a:p>
            <a:pPr algn="just" eaLnBrk="1" hangingPunct="1">
              <a:lnSpc>
                <a:spcPct val="120000"/>
              </a:lnSpc>
              <a:defRPr/>
            </a:pPr>
            <a:r>
              <a:rPr lang="zh-CN" altLang="en-US" sz="2800" b="1" dirty="0">
                <a:solidFill>
                  <a:srgbClr val="FF0000"/>
                </a:solidFill>
                <a:latin typeface="+mj-lt"/>
                <a:ea typeface="黑体" panose="02010609060101010101" pitchFamily="49" charset="-122"/>
              </a:rPr>
              <a:t>相等。因为这四个图形的涂色部分面积等于一个大圆面积减去一个中间圆的面积，再加上一个小圆的面积的和。</a:t>
            </a:r>
            <a:endParaRPr lang="zh-CN" altLang="en-US" sz="2800" b="1" dirty="0">
              <a:solidFill>
                <a:srgbClr val="FF0000"/>
              </a:solidFill>
              <a:latin typeface="+mj-lt"/>
              <a:ea typeface="黑体" panose="02010609060101010101" pitchFamily="49" charset="-122"/>
            </a:endParaRPr>
          </a:p>
        </p:txBody>
      </p:sp>
      <p:pic>
        <p:nvPicPr>
          <p:cNvPr id="3" name="图片 2"/>
          <p:cNvPicPr>
            <a:picLocks noChangeAspect="1"/>
          </p:cNvPicPr>
          <p:nvPr/>
        </p:nvPicPr>
        <p:blipFill>
          <a:blip r:embed="rId1">
            <a:clrChange>
              <a:clrFrom>
                <a:srgbClr val="FFFFFF"/>
              </a:clrFrom>
              <a:clrTo>
                <a:srgbClr val="FFFFFF">
                  <a:alpha val="0"/>
                </a:srgbClr>
              </a:clrTo>
            </a:clrChange>
          </a:blip>
          <a:stretch>
            <a:fillRect/>
          </a:stretch>
        </p:blipFill>
        <p:spPr>
          <a:xfrm>
            <a:off x="793487" y="1513888"/>
            <a:ext cx="7557025" cy="1680750"/>
          </a:xfrm>
          <a:prstGeom prst="rect">
            <a:avLst/>
          </a:prstGeom>
        </p:spPr>
      </p:pic>
      <p:sp>
        <p:nvSpPr>
          <p:cNvPr id="4" name="文本框 3"/>
          <p:cNvSpPr txBox="1"/>
          <p:nvPr/>
        </p:nvSpPr>
        <p:spPr>
          <a:xfrm>
            <a:off x="276036" y="54827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第4题】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4988" y="220663"/>
            <a:ext cx="2242922" cy="626710"/>
          </a:xfrm>
          <a:prstGeom prst="rect">
            <a:avLst/>
          </a:prstGeom>
          <a:noFill/>
          <a:ln w="9525">
            <a:noFill/>
          </a:ln>
        </p:spPr>
        <p:txBody>
          <a:bodyPr wrap="none">
            <a:spAutoFit/>
          </a:bodyPr>
          <a:lstStyle/>
          <a:p>
            <a:pPr eaLnBrk="1" hangingPunct="1">
              <a:lnSpc>
                <a:spcPct val="120000"/>
              </a:lnSpc>
              <a:defRPr/>
            </a:pPr>
            <a:r>
              <a:rPr lang="en-US" altLang="zh-CN" sz="3200" b="1" dirty="0">
                <a:latin typeface="+mj-lt"/>
                <a:ea typeface="黑体" panose="02010609060101010101" pitchFamily="49" charset="-122"/>
              </a:rPr>
              <a:t>5. </a:t>
            </a:r>
            <a:r>
              <a:rPr lang="zh-CN" altLang="en-US" sz="3200" b="1" dirty="0">
                <a:latin typeface="+mj-lt"/>
                <a:ea typeface="黑体" panose="02010609060101010101" pitchFamily="49" charset="-122"/>
              </a:rPr>
              <a:t>画一画。</a:t>
            </a:r>
            <a:endParaRPr lang="zh-CN" altLang="en-US" sz="3200" b="1" dirty="0">
              <a:latin typeface="+mj-lt"/>
              <a:ea typeface="黑体" panose="02010609060101010101" pitchFamily="49" charset="-122"/>
            </a:endParaRPr>
          </a:p>
        </p:txBody>
      </p:sp>
      <p:sp>
        <p:nvSpPr>
          <p:cNvPr id="3" name="文本框 2"/>
          <p:cNvSpPr txBox="1"/>
          <p:nvPr/>
        </p:nvSpPr>
        <p:spPr>
          <a:xfrm>
            <a:off x="322263" y="760413"/>
            <a:ext cx="4376737" cy="4229100"/>
          </a:xfrm>
          <a:prstGeom prst="rect">
            <a:avLst/>
          </a:prstGeom>
          <a:noFill/>
          <a:ln w="9525">
            <a:noFill/>
          </a:ln>
        </p:spPr>
        <p:txBody>
          <a:bodyPr>
            <a:spAutoFit/>
          </a:bodyPr>
          <a:lstStyle/>
          <a:p>
            <a:pPr algn="just" eaLnBrk="1" hangingPunct="1">
              <a:lnSpc>
                <a:spcPct val="120000"/>
              </a:lnSpc>
              <a:defRPr/>
            </a:pP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1</a:t>
            </a:r>
            <a:r>
              <a:rPr lang="zh-CN" altLang="en-US" sz="3200" b="1" dirty="0">
                <a:latin typeface="+mj-lt"/>
                <a:ea typeface="黑体" panose="02010609060101010101" pitchFamily="49" charset="-122"/>
              </a:rPr>
              <a:t>）小旗子向左平移</a:t>
            </a:r>
            <a:r>
              <a:rPr lang="en-US" altLang="zh-CN" sz="3200" b="1" dirty="0">
                <a:latin typeface="+mj-lt"/>
                <a:ea typeface="黑体" panose="02010609060101010101" pitchFamily="49" charset="-122"/>
              </a:rPr>
              <a:t>8</a:t>
            </a:r>
            <a:r>
              <a:rPr lang="zh-CN" altLang="en-US" sz="3200" b="1" dirty="0">
                <a:latin typeface="+mj-lt"/>
                <a:ea typeface="黑体" panose="02010609060101010101" pitchFamily="49" charset="-122"/>
              </a:rPr>
              <a:t>格后的图形。</a:t>
            </a:r>
            <a:endParaRPr lang="en-US" altLang="zh-CN" sz="3200" b="1" dirty="0">
              <a:latin typeface="+mj-lt"/>
              <a:ea typeface="黑体" panose="02010609060101010101" pitchFamily="49" charset="-122"/>
            </a:endParaRPr>
          </a:p>
          <a:p>
            <a:pPr algn="just" eaLnBrk="1" hangingPunct="1">
              <a:lnSpc>
                <a:spcPct val="120000"/>
              </a:lnSpc>
              <a:defRPr/>
            </a:pP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2</a:t>
            </a:r>
            <a:r>
              <a:rPr lang="zh-CN" altLang="en-US" sz="3200" b="1" dirty="0">
                <a:latin typeface="+mj-lt"/>
                <a:ea typeface="黑体" panose="02010609060101010101" pitchFamily="49" charset="-122"/>
              </a:rPr>
              <a:t>）小旗子绕</a:t>
            </a:r>
            <a:r>
              <a:rPr lang="en-US" altLang="zh-CN" sz="3200" b="1" i="1" dirty="0">
                <a:latin typeface="+mj-lt"/>
                <a:ea typeface="黑体" panose="02010609060101010101" pitchFamily="49" charset="-122"/>
              </a:rPr>
              <a:t>O</a:t>
            </a:r>
            <a:r>
              <a:rPr lang="zh-CN" altLang="en-US" sz="3200" b="1" dirty="0">
                <a:latin typeface="+mj-lt"/>
                <a:ea typeface="黑体" panose="02010609060101010101" pitchFamily="49" charset="-122"/>
              </a:rPr>
              <a:t>点按顺时针方向旋转</a:t>
            </a:r>
            <a:r>
              <a:rPr lang="en-US" altLang="zh-CN" sz="3200" b="1" dirty="0">
                <a:latin typeface="+mj-lt"/>
                <a:ea typeface="黑体" panose="02010609060101010101" pitchFamily="49" charset="-122"/>
              </a:rPr>
              <a:t>90°</a:t>
            </a:r>
            <a:r>
              <a:rPr lang="zh-CN" altLang="en-US" sz="3200" b="1" dirty="0">
                <a:latin typeface="+mj-lt"/>
                <a:ea typeface="黑体" panose="02010609060101010101" pitchFamily="49" charset="-122"/>
              </a:rPr>
              <a:t>后的图形。</a:t>
            </a:r>
            <a:endParaRPr lang="en-US" altLang="zh-CN" sz="3200" b="1" dirty="0">
              <a:latin typeface="+mj-lt"/>
              <a:ea typeface="黑体" panose="02010609060101010101" pitchFamily="49" charset="-122"/>
            </a:endParaRPr>
          </a:p>
          <a:p>
            <a:pPr algn="just" eaLnBrk="1" hangingPunct="1">
              <a:lnSpc>
                <a:spcPct val="120000"/>
              </a:lnSpc>
              <a:defRPr/>
            </a:pP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3</a:t>
            </a:r>
            <a:r>
              <a:rPr lang="zh-CN" altLang="en-US" sz="3200" b="1" dirty="0">
                <a:latin typeface="+mj-lt"/>
                <a:ea typeface="黑体" panose="02010609060101010101" pitchFamily="49" charset="-122"/>
              </a:rPr>
              <a:t>）小旗子按</a:t>
            </a:r>
            <a:r>
              <a:rPr lang="en-US" altLang="zh-CN" sz="3200" b="1" dirty="0">
                <a:latin typeface="+mj-lt"/>
                <a:ea typeface="黑体" panose="02010609060101010101" pitchFamily="49" charset="-122"/>
              </a:rPr>
              <a:t>2</a:t>
            </a: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1</a:t>
            </a:r>
            <a:r>
              <a:rPr lang="zh-CN" altLang="en-US" sz="3200" b="1" dirty="0">
                <a:latin typeface="+mj-lt"/>
                <a:ea typeface="黑体" panose="02010609060101010101" pitchFamily="49" charset="-122"/>
              </a:rPr>
              <a:t>放大后的图形。</a:t>
            </a:r>
            <a:endParaRPr lang="en-US" altLang="zh-CN" sz="3200" b="1" dirty="0">
              <a:latin typeface="+mj-lt"/>
              <a:ea typeface="黑体" panose="02010609060101010101" pitchFamily="49" charset="-122"/>
            </a:endParaRPr>
          </a:p>
        </p:txBody>
      </p:sp>
      <p:pic>
        <p:nvPicPr>
          <p:cNvPr id="14340"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08550" y="873125"/>
            <a:ext cx="3786188" cy="36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bwMode="auto">
          <a:xfrm>
            <a:off x="5124450" y="2878138"/>
            <a:ext cx="517525" cy="919162"/>
            <a:chOff x="5037300" y="2766073"/>
            <a:chExt cx="518156" cy="917721"/>
          </a:xfrm>
        </p:grpSpPr>
        <p:cxnSp>
          <p:nvCxnSpPr>
            <p:cNvPr id="6" name="直接连接符 5"/>
            <p:cNvCxnSpPr/>
            <p:nvPr/>
          </p:nvCxnSpPr>
          <p:spPr>
            <a:xfrm>
              <a:off x="5037300" y="2766073"/>
              <a:ext cx="0" cy="9177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直角三角形 7"/>
            <p:cNvSpPr/>
            <p:nvPr/>
          </p:nvSpPr>
          <p:spPr>
            <a:xfrm>
              <a:off x="5037300" y="2766073"/>
              <a:ext cx="518156" cy="534148"/>
            </a:xfrm>
            <a:prstGeom prst="rtTriangle">
              <a:avLst/>
            </a:prstGeom>
            <a:solidFill>
              <a:srgbClr val="F6BFD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1" name="组合 10"/>
          <p:cNvGrpSpPr/>
          <p:nvPr/>
        </p:nvGrpSpPr>
        <p:grpSpPr bwMode="auto">
          <a:xfrm rot="5400000">
            <a:off x="6733381" y="3618707"/>
            <a:ext cx="517525" cy="874712"/>
            <a:chOff x="5037301" y="2811246"/>
            <a:chExt cx="518156" cy="872547"/>
          </a:xfrm>
        </p:grpSpPr>
        <p:cxnSp>
          <p:nvCxnSpPr>
            <p:cNvPr id="12" name="直接连接符 11"/>
            <p:cNvCxnSpPr/>
            <p:nvPr/>
          </p:nvCxnSpPr>
          <p:spPr>
            <a:xfrm rot="16200000" flipH="1">
              <a:off x="4601027" y="3247519"/>
              <a:ext cx="8725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直角三角形 12"/>
            <p:cNvSpPr/>
            <p:nvPr/>
          </p:nvSpPr>
          <p:spPr>
            <a:xfrm>
              <a:off x="5037300" y="2820747"/>
              <a:ext cx="518156" cy="533663"/>
            </a:xfrm>
            <a:prstGeom prst="rtTriangle">
              <a:avLst/>
            </a:prstGeom>
            <a:solidFill>
              <a:srgbClr val="F6BFD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4" name="组合 13"/>
          <p:cNvGrpSpPr/>
          <p:nvPr/>
        </p:nvGrpSpPr>
        <p:grpSpPr bwMode="auto">
          <a:xfrm>
            <a:off x="6546850" y="1993900"/>
            <a:ext cx="1046163" cy="1801813"/>
            <a:chOff x="5037299" y="2766073"/>
            <a:chExt cx="589819" cy="917721"/>
          </a:xfrm>
        </p:grpSpPr>
        <p:cxnSp>
          <p:nvCxnSpPr>
            <p:cNvPr id="15" name="直接连接符 14"/>
            <p:cNvCxnSpPr/>
            <p:nvPr/>
          </p:nvCxnSpPr>
          <p:spPr>
            <a:xfrm>
              <a:off x="5037299" y="2766073"/>
              <a:ext cx="0" cy="9177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直角三角形 15"/>
            <p:cNvSpPr/>
            <p:nvPr/>
          </p:nvSpPr>
          <p:spPr>
            <a:xfrm>
              <a:off x="5037299" y="2766073"/>
              <a:ext cx="589819" cy="549016"/>
            </a:xfrm>
            <a:prstGeom prst="rtTriangle">
              <a:avLst/>
            </a:prstGeom>
            <a:solidFill>
              <a:srgbClr val="F6BFD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 name="文本框 3"/>
          <p:cNvSpPr txBox="1"/>
          <p:nvPr/>
        </p:nvSpPr>
        <p:spPr>
          <a:xfrm>
            <a:off x="2507426" y="42381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第5题】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1925" y="1003300"/>
            <a:ext cx="8656638" cy="2453640"/>
          </a:xfrm>
          <a:prstGeom prst="rect">
            <a:avLst/>
          </a:prstGeom>
          <a:noFill/>
          <a:ln w="9525">
            <a:noFill/>
          </a:ln>
        </p:spPr>
        <p:txBody>
          <a:bodyPr>
            <a:spAutoFit/>
          </a:bodyPr>
          <a:lstStyle/>
          <a:p>
            <a:pPr algn="just" eaLnBrk="1" hangingPunct="1">
              <a:lnSpc>
                <a:spcPct val="120000"/>
              </a:lnSpc>
              <a:defRPr/>
            </a:pPr>
            <a:r>
              <a:rPr lang="en-US" altLang="zh-CN" sz="3200" b="1" dirty="0">
                <a:latin typeface="+mj-lt"/>
                <a:ea typeface="黑体" panose="02010609060101010101" pitchFamily="49" charset="-122"/>
              </a:rPr>
              <a:t>6.</a:t>
            </a:r>
            <a:r>
              <a:rPr lang="zh-CN" altLang="en-US" sz="3200" b="1" baseline="30000" dirty="0">
                <a:latin typeface="+mj-lt"/>
                <a:ea typeface="黑体" panose="02010609060101010101" pitchFamily="49" charset="-122"/>
              </a:rPr>
              <a:t> </a:t>
            </a:r>
            <a:r>
              <a:rPr lang="zh-CN" altLang="en-US" sz="3200" b="1" dirty="0">
                <a:latin typeface="+mj-lt"/>
                <a:ea typeface="黑体" panose="02010609060101010101" pitchFamily="49" charset="-122"/>
              </a:rPr>
              <a:t>直角三角形</a:t>
            </a:r>
            <a:r>
              <a:rPr lang="en-US" altLang="zh-CN" sz="3200" b="1" i="1" dirty="0">
                <a:latin typeface="+mj-lt"/>
                <a:ea typeface="黑体" panose="02010609060101010101" pitchFamily="49" charset="-122"/>
              </a:rPr>
              <a:t>ABC</a:t>
            </a:r>
            <a:r>
              <a:rPr lang="zh-CN" altLang="en-US" sz="3200" b="1" dirty="0">
                <a:latin typeface="+mj-lt"/>
                <a:ea typeface="黑体" panose="02010609060101010101" pitchFamily="49" charset="-122"/>
              </a:rPr>
              <a:t>的两条直角边长分别是</a:t>
            </a:r>
            <a:r>
              <a:rPr lang="en-US" altLang="zh-CN" sz="3200" b="1" dirty="0">
                <a:latin typeface="+mj-lt"/>
                <a:ea typeface="黑体" panose="02010609060101010101" pitchFamily="49" charset="-122"/>
              </a:rPr>
              <a:t>3cm</a:t>
            </a:r>
            <a:r>
              <a:rPr lang="zh-CN" altLang="en-US" sz="3200" b="1" dirty="0">
                <a:latin typeface="+mj-lt"/>
                <a:ea typeface="黑体" panose="02010609060101010101" pitchFamily="49" charset="-122"/>
              </a:rPr>
              <a:t>和</a:t>
            </a:r>
            <a:r>
              <a:rPr lang="en-US" altLang="zh-CN" sz="3200" b="1" dirty="0">
                <a:latin typeface="+mj-lt"/>
                <a:ea typeface="黑体" panose="02010609060101010101" pitchFamily="49" charset="-122"/>
              </a:rPr>
              <a:t>4cm</a:t>
            </a:r>
            <a:r>
              <a:rPr lang="zh-CN" altLang="en-US" sz="3200" b="1" dirty="0">
                <a:latin typeface="+mj-lt"/>
                <a:ea typeface="黑体" panose="02010609060101010101" pitchFamily="49" charset="-122"/>
              </a:rPr>
              <a:t>，把它按</a:t>
            </a:r>
            <a:r>
              <a:rPr lang="en-US" altLang="zh-CN" sz="3200" b="1" dirty="0">
                <a:latin typeface="+mj-lt"/>
                <a:ea typeface="黑体" panose="02010609060101010101" pitchFamily="49" charset="-122"/>
              </a:rPr>
              <a:t>2</a:t>
            </a: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1</a:t>
            </a:r>
            <a:r>
              <a:rPr lang="zh-CN" altLang="en-US" sz="3200" b="1" dirty="0">
                <a:latin typeface="+mj-lt"/>
                <a:ea typeface="黑体" panose="02010609060101010101" pitchFamily="49" charset="-122"/>
              </a:rPr>
              <a:t>放大后得到三角形</a:t>
            </a:r>
            <a:r>
              <a:rPr lang="en-US" altLang="zh-CN" sz="3200" b="1" i="1" dirty="0">
                <a:latin typeface="+mj-lt"/>
                <a:ea typeface="黑体" panose="02010609060101010101" pitchFamily="49" charset="-122"/>
              </a:rPr>
              <a:t>DEF</a:t>
            </a:r>
            <a:r>
              <a:rPr lang="zh-CN" altLang="en-US" sz="3200" b="1" dirty="0">
                <a:latin typeface="+mj-lt"/>
                <a:ea typeface="黑体" panose="02010609060101010101" pitchFamily="49" charset="-122"/>
              </a:rPr>
              <a:t>。三角形</a:t>
            </a:r>
            <a:r>
              <a:rPr lang="en-US" altLang="zh-CN" sz="3200" b="1" i="1" dirty="0">
                <a:latin typeface="+mj-lt"/>
                <a:ea typeface="黑体" panose="02010609060101010101" pitchFamily="49" charset="-122"/>
              </a:rPr>
              <a:t>ABC</a:t>
            </a:r>
            <a:r>
              <a:rPr lang="zh-CN" altLang="en-US" sz="3200" b="1" dirty="0">
                <a:latin typeface="+mj-lt"/>
                <a:ea typeface="黑体" panose="02010609060101010101" pitchFamily="49" charset="-122"/>
              </a:rPr>
              <a:t>与三角形</a:t>
            </a:r>
            <a:r>
              <a:rPr lang="en-US" altLang="zh-CN" sz="3200" b="1" i="1" dirty="0">
                <a:latin typeface="+mj-lt"/>
                <a:ea typeface="黑体" panose="02010609060101010101" pitchFamily="49" charset="-122"/>
              </a:rPr>
              <a:t>DEF</a:t>
            </a:r>
            <a:r>
              <a:rPr lang="zh-CN" altLang="en-US" sz="3200" b="1" dirty="0">
                <a:latin typeface="+mj-lt"/>
                <a:ea typeface="黑体" panose="02010609060101010101" pitchFamily="49" charset="-122"/>
              </a:rPr>
              <a:t>的周长之比是多少？面积之比呢？</a:t>
            </a:r>
            <a:endParaRPr lang="zh-CN" altLang="en-US" sz="3200" b="1" dirty="0">
              <a:latin typeface="+mj-lt"/>
              <a:ea typeface="黑体" panose="02010609060101010101" pitchFamily="49" charset="-122"/>
            </a:endParaRPr>
          </a:p>
        </p:txBody>
      </p:sp>
      <p:sp>
        <p:nvSpPr>
          <p:cNvPr id="3" name="文本框 2"/>
          <p:cNvSpPr txBox="1"/>
          <p:nvPr/>
        </p:nvSpPr>
        <p:spPr>
          <a:xfrm>
            <a:off x="1544638" y="3352165"/>
            <a:ext cx="5891530" cy="681990"/>
          </a:xfrm>
          <a:prstGeom prst="rect">
            <a:avLst/>
          </a:prstGeom>
          <a:noFill/>
          <a:ln w="9525">
            <a:noFill/>
          </a:ln>
        </p:spPr>
        <p:txBody>
          <a:bodyPr wrap="none">
            <a:spAutoFit/>
          </a:bodyPr>
          <a:lstStyle/>
          <a:p>
            <a:pPr eaLnBrk="1" hangingPunct="1">
              <a:lnSpc>
                <a:spcPct val="120000"/>
              </a:lnSpc>
              <a:defRPr/>
            </a:pPr>
            <a:r>
              <a:rPr lang="zh-CN" altLang="en-US" sz="3200" b="1" dirty="0">
                <a:solidFill>
                  <a:srgbClr val="FF0000"/>
                </a:solidFill>
                <a:latin typeface="+mj-lt"/>
                <a:ea typeface="黑体" panose="02010609060101010101" pitchFamily="49" charset="-122"/>
              </a:rPr>
              <a:t>周长之比</a:t>
            </a:r>
            <a:r>
              <a:rPr lang="en-US" altLang="zh-CN" sz="3200" b="1" dirty="0">
                <a:solidFill>
                  <a:srgbClr val="FF0000"/>
                </a:solidFill>
                <a:latin typeface="+mj-lt"/>
                <a:ea typeface="黑体" panose="02010609060101010101" pitchFamily="49" charset="-122"/>
              </a:rPr>
              <a:t>1</a:t>
            </a:r>
            <a:r>
              <a:rPr lang="zh-CN" altLang="en-US" sz="3200" b="1" dirty="0">
                <a:solidFill>
                  <a:srgbClr val="FF0000"/>
                </a:solidFill>
                <a:latin typeface="+mj-lt"/>
                <a:ea typeface="黑体" panose="02010609060101010101" pitchFamily="49" charset="-122"/>
              </a:rPr>
              <a:t>∶</a:t>
            </a:r>
            <a:r>
              <a:rPr lang="en-US" altLang="zh-CN" sz="3200" b="1" dirty="0">
                <a:solidFill>
                  <a:srgbClr val="FF0000"/>
                </a:solidFill>
                <a:latin typeface="+mj-lt"/>
                <a:ea typeface="黑体" panose="02010609060101010101" pitchFamily="49" charset="-122"/>
              </a:rPr>
              <a:t>2</a:t>
            </a:r>
            <a:r>
              <a:rPr lang="zh-CN" altLang="en-US" sz="3200" b="1" dirty="0">
                <a:solidFill>
                  <a:srgbClr val="FF0000"/>
                </a:solidFill>
                <a:latin typeface="+mj-lt"/>
                <a:ea typeface="黑体" panose="02010609060101010101" pitchFamily="49" charset="-122"/>
              </a:rPr>
              <a:t>，面积之比</a:t>
            </a:r>
            <a:r>
              <a:rPr lang="en-US" altLang="zh-CN" sz="3200" b="1" dirty="0">
                <a:solidFill>
                  <a:srgbClr val="FF0000"/>
                </a:solidFill>
                <a:latin typeface="+mj-lt"/>
                <a:ea typeface="黑体" panose="02010609060101010101" pitchFamily="49" charset="-122"/>
              </a:rPr>
              <a:t>1</a:t>
            </a:r>
            <a:r>
              <a:rPr lang="zh-CN" altLang="en-US" sz="3200" b="1" dirty="0">
                <a:solidFill>
                  <a:srgbClr val="FF0000"/>
                </a:solidFill>
                <a:latin typeface="+mj-lt"/>
                <a:ea typeface="黑体" panose="02010609060101010101" pitchFamily="49" charset="-122"/>
              </a:rPr>
              <a:t>∶</a:t>
            </a:r>
            <a:r>
              <a:rPr lang="en-US" altLang="zh-CN" sz="3200" b="1" dirty="0">
                <a:solidFill>
                  <a:srgbClr val="FF0000"/>
                </a:solidFill>
                <a:latin typeface="+mj-lt"/>
                <a:ea typeface="黑体" panose="02010609060101010101" pitchFamily="49" charset="-122"/>
              </a:rPr>
              <a:t>4</a:t>
            </a:r>
            <a:r>
              <a:rPr lang="zh-CN" altLang="en-US" sz="3200" b="1" dirty="0">
                <a:solidFill>
                  <a:srgbClr val="FF0000"/>
                </a:solidFill>
                <a:latin typeface="+mj-lt"/>
                <a:ea typeface="黑体" panose="02010609060101010101" pitchFamily="49" charset="-122"/>
              </a:rPr>
              <a:t>。</a:t>
            </a:r>
            <a:endParaRPr lang="zh-CN" altLang="en-US" sz="3200" b="1" dirty="0">
              <a:solidFill>
                <a:srgbClr val="FF0000"/>
              </a:solidFill>
              <a:latin typeface="+mj-lt"/>
              <a:ea typeface="黑体" panose="02010609060101010101" pitchFamily="49" charset="-122"/>
            </a:endParaRPr>
          </a:p>
        </p:txBody>
      </p:sp>
      <p:sp>
        <p:nvSpPr>
          <p:cNvPr id="4" name="文本框 3"/>
          <p:cNvSpPr txBox="1"/>
          <p:nvPr/>
        </p:nvSpPr>
        <p:spPr>
          <a:xfrm>
            <a:off x="302706" y="82132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a:t>
            </a:r>
            <a:r>
              <a:rPr lang="zh-CN" altLang="en-US" sz="1600" b="1">
                <a:solidFill>
                  <a:srgbClr val="FF7C80"/>
                </a:solidFill>
                <a:latin typeface="+mj-lt"/>
                <a:ea typeface="+mj-ea"/>
                <a:sym typeface="+mn-ea"/>
              </a:rPr>
              <a:t>十九</a:t>
            </a:r>
            <a:r>
              <a:rPr lang="en-US" altLang="zh-CN" sz="1600" b="1">
                <a:solidFill>
                  <a:srgbClr val="FF7C80"/>
                </a:solidFill>
                <a:latin typeface="+mj-lt"/>
                <a:ea typeface="+mj-ea"/>
                <a:sym typeface="+mn-ea"/>
              </a:rPr>
              <a:t> 第6*题】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commondata" val="eyJoZGlkIjoiNjNiYjgwZjIwMDAxNzkyMjVhYzliNzcxNWY3MzhmZGE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宋-黑-T-A">
      <a:majorFont>
        <a:latin typeface="Times New Roman"/>
        <a:ea typeface="黑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Words>
  <Application>WPS 演示</Application>
  <PresentationFormat>全屏显示(16:9)</PresentationFormat>
  <Paragraphs>36</Paragraphs>
  <Slides>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Arial</vt:lpstr>
      <vt:lpstr>宋体</vt:lpstr>
      <vt:lpstr>Wingdings</vt:lpstr>
      <vt:lpstr>Times New Roman</vt:lpstr>
      <vt:lpstr>黑体</vt:lpstr>
      <vt:lpstr>楷体_GB2312</vt:lpstr>
      <vt:lpstr>等线</vt:lpstr>
      <vt:lpstr>楷体</vt:lpstr>
      <vt:lpstr>微软雅黑</vt:lpstr>
      <vt:lpstr>Arial Unicode MS</vt:lpstr>
      <vt:lpstr>Calibri</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Manager>状元成才路</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冰氷</cp:lastModifiedBy>
  <cp:revision>16</cp:revision>
  <dcterms:created xsi:type="dcterms:W3CDTF">2016-01-14T07:05:00Z</dcterms:created>
  <dcterms:modified xsi:type="dcterms:W3CDTF">2023-10-27T00:48:35Z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EF0E71716C584E81B7EE070B45245B52</vt:lpwstr>
  </property>
</Properties>
</file>