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3"/>
    <p:sldId id="415" r:id="rId4"/>
    <p:sldId id="429" r:id="rId5"/>
    <p:sldId id="430" r:id="rId6"/>
    <p:sldId id="431" r:id="rId7"/>
    <p:sldId id="432" r:id="rId8"/>
    <p:sldId id="433" r:id="rId9"/>
    <p:sldId id="435" r:id="rId10"/>
    <p:sldId id="436" r:id="rId12"/>
    <p:sldId id="447" r:id="rId13"/>
    <p:sldId id="437" r:id="rId14"/>
    <p:sldId id="438" r:id="rId15"/>
    <p:sldId id="439" r:id="rId16"/>
    <p:sldId id="440" r:id="rId17"/>
    <p:sldId id="441" r:id="rId18"/>
    <p:sldId id="442" r:id="rId19"/>
    <p:sldId id="448" r:id="rId20"/>
    <p:sldId id="443" r:id="rId21"/>
    <p:sldId id="449" r:id="rId22"/>
    <p:sldId id="444" r:id="rId23"/>
    <p:sldId id="445" r:id="rId24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399FF"/>
    <a:srgbClr val="FF7C80"/>
    <a:srgbClr val="FFFFFF"/>
    <a:srgbClr val="E96678"/>
    <a:srgbClr val="C9ECFA"/>
    <a:srgbClr val="FFFFCC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9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552" y="216"/>
      </p:cViewPr>
      <p:guideLst>
        <p:guide orient="horz" pos="1620"/>
        <p:guide pos="2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4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88D05810-89D2-489E-8F29-E2691BA5E0BA}" type="datetimeFigureOut">
              <a:rPr lang="zh-CN" altLang="en-US"/>
            </a:fld>
            <a:endParaRPr lang="zh-CN" altLang="en-US">
              <a:cs typeface="+mn-cs"/>
            </a:endParaRPr>
          </a:p>
        </p:txBody>
      </p:sp>
      <p:sp>
        <p:nvSpPr>
          <p:cNvPr id="614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03EC6974-8C35-4965-8916-8CB156E6748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EC6974-8C35-4965-8916-8CB156E674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8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B59F5E2-C08B-4E1B-AB60-709C3A1D4E3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pic>
        <p:nvPicPr>
          <p:cNvPr id="1029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31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2290258" y="1711325"/>
            <a:ext cx="451586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/>
              <a:t>练习十八</a:t>
            </a:r>
            <a:endParaRPr lang="zh-CN" altLang="en-US" sz="4400" b="1"/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1876273" y="2511425"/>
            <a:ext cx="534383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（选自教材</a:t>
            </a:r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</a:rPr>
              <a:t>P88-P90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练习十八）</a:t>
            </a:r>
            <a:endParaRPr lang="zh-CN" altLang="en-US" sz="24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00050" y="798239"/>
            <a:ext cx="8028160" cy="55989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判断下面的说法是否正确，并说一说你的理由。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5137" y="1313962"/>
            <a:ext cx="8482012" cy="3322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）大于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90°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的角就是钝角。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）两条直线相交构成的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个角中如果有一个角是直角，那么其他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个角也是直角。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marL="0" indent="0" algn="just" eaLnBrk="1" latinLnBrk="0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）任何两个等底、等高的三角形都能拼成一个平行四边形。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77671" y="1414746"/>
            <a:ext cx="546100" cy="560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02860" y="2738119"/>
            <a:ext cx="382588" cy="565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47823" y="3960000"/>
            <a:ext cx="546100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743790" y="1414746"/>
            <a:ext cx="2502608" cy="49314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7030A0"/>
                </a:solidFill>
                <a:latin typeface="+mj-lt"/>
                <a:ea typeface="黑体" panose="02010609060101010101" pitchFamily="49" charset="-122"/>
              </a:rPr>
              <a:t>180°</a:t>
            </a:r>
            <a:r>
              <a:rPr lang="zh-CN" altLang="en-US" sz="2400" b="1" dirty="0">
                <a:solidFill>
                  <a:srgbClr val="7030A0"/>
                </a:solidFill>
                <a:latin typeface="+mj-lt"/>
                <a:ea typeface="黑体" panose="02010609060101010101" pitchFamily="49" charset="-122"/>
              </a:rPr>
              <a:t>的角是平角</a:t>
            </a:r>
            <a:endParaRPr lang="zh-CN" altLang="en-US" sz="2400" b="1" dirty="0">
              <a:solidFill>
                <a:srgbClr val="7030A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300513" y="3982381"/>
            <a:ext cx="3243580" cy="5340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7030A0"/>
                </a:solidFill>
                <a:latin typeface="+mj-lt"/>
                <a:ea typeface="黑体" panose="02010609060101010101" pitchFamily="49" charset="-122"/>
              </a:rPr>
              <a:t>完全相等的两个三角形</a:t>
            </a:r>
            <a:endParaRPr lang="zh-CN" altLang="en-US" sz="2400" b="1" dirty="0">
              <a:solidFill>
                <a:srgbClr val="7030A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9861" y="55144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【教材P88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248717" y="806009"/>
            <a:ext cx="8829661" cy="36921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在括号里填上合适的计量单位。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）北京至上海的高速铁路长约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1318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      ）。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）足球场的面积约为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7500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      ）。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）东北虎的体重可达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320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      ）。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）小虹家的冰箱容积有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240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     ）。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15087" y="1600931"/>
            <a:ext cx="753732" cy="63171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km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11903" y="2341496"/>
            <a:ext cx="662361" cy="63171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endParaRPr lang="zh-CN" altLang="en-US" sz="3200" b="1" baseline="300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41053" y="3094259"/>
            <a:ext cx="617477" cy="63171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kg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70347" y="3797079"/>
            <a:ext cx="458780" cy="63171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L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9861" y="55144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【教材P88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9400" y="931863"/>
            <a:ext cx="5437188" cy="6826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估计下面这片树叶的面积。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21404" y="2644293"/>
            <a:ext cx="4786313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11+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18÷2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0153" y="1691508"/>
            <a:ext cx="3559949" cy="264335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9861" y="55144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【教材P88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第3题】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1650" y="774700"/>
            <a:ext cx="8320088" cy="6826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每一组中两个图形的周长相等吗？面积呢？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66863" y="3735388"/>
            <a:ext cx="2244725" cy="6270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周长不相等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71650" y="4183063"/>
            <a:ext cx="1833563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面积相等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81625" y="3735388"/>
            <a:ext cx="1833563" cy="6270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周长相等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76838" y="4183063"/>
            <a:ext cx="2244725" cy="6826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面积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不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相等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1528906"/>
            <a:ext cx="6245475" cy="208568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99861" y="55144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【教材P88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第4题】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75" y="2247524"/>
            <a:ext cx="6870023" cy="214688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58863" y="95003"/>
            <a:ext cx="7255101" cy="22148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在方格纸上画出与给定的平行四边形面积相等的图形，你能画几个？你发现了什么？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4031805" y="2535338"/>
            <a:ext cx="1307253" cy="521546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4031066" y="3578430"/>
            <a:ext cx="2622020" cy="25738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247013" y="4394406"/>
            <a:ext cx="23685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E8423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答案不唯一</a:t>
            </a:r>
            <a:endParaRPr lang="zh-CN" altLang="en-US" sz="2800" b="1">
              <a:solidFill>
                <a:srgbClr val="E84235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71206" y="173826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【教材P88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第5题】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0704" y="611972"/>
            <a:ext cx="7487640" cy="22148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一个平行四边形和一个三角形等底、等高。已知平行四边形的面积是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30cm</a:t>
            </a:r>
            <a:r>
              <a:rPr lang="en-US" altLang="zh-CN" sz="3200" b="1" baseline="30000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，三角形的面积是多少？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59100" y="2916238"/>
            <a:ext cx="3409950" cy="6270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30÷2=15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24075" y="3685804"/>
            <a:ext cx="5580063" cy="6270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答：三角形的面积是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9861" y="55144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【教材P89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第6题】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6609" y="105559"/>
            <a:ext cx="7949252" cy="22148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7.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你能画一条直线把下面的每个图形分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成面积相等的两部分吗？每个图形你能找出多少种画法？你能发现什么？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7411" name="图片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2225345"/>
            <a:ext cx="75565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1735138" y="2311070"/>
            <a:ext cx="0" cy="1214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663950" y="2314245"/>
            <a:ext cx="0" cy="1214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607050" y="2225345"/>
            <a:ext cx="0" cy="13906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521575" y="2179308"/>
            <a:ext cx="0" cy="13890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27850" y="3394879"/>
            <a:ext cx="8583613" cy="147617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每个图形能画出无数种画法。发现经过图形中心点的任意一条直线都能把图形平均分成两份。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21821" y="184240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【教材P89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第7题】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6" y="2609068"/>
            <a:ext cx="8312728" cy="142714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832" y="767946"/>
            <a:ext cx="3525408" cy="11751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3200" y="525463"/>
            <a:ext cx="492125" cy="631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8.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3438" y="2001838"/>
            <a:ext cx="7188200" cy="6826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下面这些图分别是从哪个方向看到的？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0250" y="3992562"/>
            <a:ext cx="1008062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左面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07844" y="3992562"/>
            <a:ext cx="1008062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上面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28647" y="3992561"/>
            <a:ext cx="1009650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正面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5136" y="67336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【教材P89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第8题】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7208" y="889506"/>
            <a:ext cx="2483345" cy="163887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8763" y="669760"/>
            <a:ext cx="7061200" cy="147617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9.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把下面这个展开图折成一个长方体（字母在长方体的内侧）。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2427473"/>
            <a:ext cx="9117013" cy="221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）如果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面在底部，那么哪一面在上面？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）如果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F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面在前面，从左面看是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面，那么哪一面在上面？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843838" y="2498725"/>
            <a:ext cx="434975" cy="631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F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64703" y="3960178"/>
            <a:ext cx="454025" cy="6819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E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5136" y="67336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【教材P89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第9题】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44475" y="2395085"/>
            <a:ext cx="8640763" cy="147617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）如果要求这个长方体的表面积和体积，至少要量出哪些边的长度？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6600" y="3883294"/>
            <a:ext cx="8148638" cy="6270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量出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面的长和宽，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E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面的宽。（合理即可）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8763" y="669760"/>
            <a:ext cx="7061200" cy="147617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9.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把下面这个展开图折成一个长方体（字母在长方体的内侧）。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7208" y="889506"/>
            <a:ext cx="2483345" cy="1638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2946" y="1125393"/>
            <a:ext cx="8316046" cy="29535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10.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把一个棱长为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的正方体切成棱长为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的小正方体，可以得到多少个小正方体？它们的表面积之和比原来大正方体的表面积增加了多少？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5136" y="67336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【教材P89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第10题】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4175" y="360363"/>
            <a:ext cx="6373813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大正方体的体积：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6×6×6=216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4175" y="920750"/>
            <a:ext cx="6015038" cy="560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小正方体的体积：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2×2×2=8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44588" y="1481138"/>
            <a:ext cx="2909887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216÷8=27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（个）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4175" y="2041525"/>
            <a:ext cx="6734175" cy="558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大正方体的表面积：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6×6×6=216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4175" y="2600325"/>
            <a:ext cx="7454900" cy="560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小正方体的表面积：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2×2×6×27=648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44588" y="3160713"/>
            <a:ext cx="3665537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648 – 216=432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4175" y="3721100"/>
            <a:ext cx="8450263" cy="11255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答：可以得到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27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个小正方体，它们的表面积之和比原来大正方体的表面积增加了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432cm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436" y="513360"/>
            <a:ext cx="8957561" cy="22148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11.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把一个棱长为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10cm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的正方体铁块熔铸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成一个底面直径是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20cm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的圆锥形铁块。这个圆锥形铁块的高约是多少？（得数保留一位小数。）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184150" y="2633663"/>
            <a:ext cx="8951489" cy="1200150"/>
            <a:chOff x="938109" y="2689370"/>
            <a:chExt cx="8951702" cy="1198535"/>
          </a:xfrm>
        </p:grpSpPr>
        <p:sp>
          <p:nvSpPr>
            <p:cNvPr id="3" name="文本框 2"/>
            <p:cNvSpPr txBox="1"/>
            <p:nvPr/>
          </p:nvSpPr>
          <p:spPr>
            <a:xfrm>
              <a:off x="938109" y="2985833"/>
              <a:ext cx="8951702" cy="6258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10×10×10÷[    ×3.14×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（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20÷2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）</a:t>
              </a:r>
              <a:r>
                <a:rPr lang="en-US" altLang="zh-CN" sz="3200" b="1" baseline="30000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]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≈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9.6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（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cm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）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pSp>
          <p:nvGrpSpPr>
            <p:cNvPr id="23558" name="组合 7"/>
            <p:cNvGrpSpPr/>
            <p:nvPr/>
          </p:nvGrpSpPr>
          <p:grpSpPr bwMode="auto">
            <a:xfrm>
              <a:off x="3660172" y="2689370"/>
              <a:ext cx="389850" cy="1198535"/>
              <a:chOff x="4728950" y="3944965"/>
              <a:chExt cx="389850" cy="1198535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4729515" y="3944965"/>
                <a:ext cx="388946" cy="6309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1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4729515" y="4510939"/>
                <a:ext cx="388946" cy="6325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3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4737452" y="4575940"/>
                <a:ext cx="35719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文本框 11"/>
          <p:cNvSpPr txBox="1"/>
          <p:nvPr/>
        </p:nvSpPr>
        <p:spPr>
          <a:xfrm>
            <a:off x="1062038" y="3760788"/>
            <a:ext cx="6989414" cy="6267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答：这个圆锥形铁块的高约是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9.6cm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251" y="51334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【教材P90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第11题】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5807" y="206210"/>
            <a:ext cx="7303159" cy="14761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12.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仓库里有一堆正方体形状的纸箱，从三个不同方位看到的形状如下图。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8200" y="3668713"/>
            <a:ext cx="7600157" cy="6267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这堆纸箱可能有多少个？用学具摆一摆。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95600" y="4209926"/>
            <a:ext cx="2036763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箱或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箱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1850751"/>
            <a:ext cx="6870023" cy="181796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72276" y="20664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【教材P90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58209" y="2286124"/>
            <a:ext cx="1675525" cy="21813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59451" y="629125"/>
            <a:ext cx="7785141" cy="22148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13.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一个箱子下半部的形状是棱长为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20cm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的正方体，上半部的形状是圆柱的一半。算出它的表面积和体积。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251" y="51334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【教材P90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第13题】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874" y="531524"/>
            <a:ext cx="5603875" cy="221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表面积：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20×20×5+3.14×20×20÷2+3.14×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20÷2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=2942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3624" y="2715883"/>
            <a:ext cx="7840663" cy="147617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体积：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20×20×20+3.14×10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×20÷2=11140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9224" y="1390774"/>
            <a:ext cx="1675525" cy="218134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92100" y="2901950"/>
            <a:ext cx="6102350" cy="12725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）其中一共有多少个正方体？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它的体积是多少？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62333" y="2450082"/>
            <a:ext cx="1006475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27442" y="4073843"/>
            <a:ext cx="1665287" cy="631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1250cm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endParaRPr lang="zh-CN" altLang="en-US" sz="3200" b="1" baseline="300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98527" y="508741"/>
            <a:ext cx="2153428" cy="180276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98177" y="190109"/>
            <a:ext cx="4784725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14.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右图是由棱长为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的正方体搭成的几何体，所有表面涂成了绿色。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7981" y="240310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【教材P90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第14*题】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98527" y="508741"/>
            <a:ext cx="2153428" cy="18027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8177" y="190109"/>
            <a:ext cx="4784725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14.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右图是由棱长为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的正方体搭成的几何体，所有表面涂成了绿色。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9601" y="2565688"/>
            <a:ext cx="7599363" cy="6826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）只有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个面涂色的正方体有多少个？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9601" y="3248313"/>
            <a:ext cx="7599363" cy="6842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）只有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个面涂色的正方体有多少个？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9601" y="3932526"/>
            <a:ext cx="7599363" cy="6826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）只有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个面涂色的正方体有多少个？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51614" y="2557751"/>
            <a:ext cx="801687" cy="6270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endParaRPr lang="zh-CN" altLang="en-US" sz="3200" b="1" baseline="300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51614" y="3240376"/>
            <a:ext cx="801687" cy="6270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endParaRPr lang="zh-CN" altLang="en-US" sz="3200" b="1" baseline="300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51614" y="3881726"/>
            <a:ext cx="801687" cy="6270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endParaRPr lang="zh-CN" altLang="en-US" sz="3200" b="1" baseline="300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7981" y="240310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【教材P90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第14*题】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83376" y="2370139"/>
            <a:ext cx="1897592" cy="190048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1800" y="236538"/>
            <a:ext cx="728980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15.</a:t>
            </a:r>
            <a:r>
              <a:rPr lang="zh-CN" altLang="en-US" sz="3200" b="1" baseline="30000" dirty="0">
                <a:latin typeface="+mj-lt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一个正方形的内部有一个四分之一圆（涂色部分）。已知正方形的面积是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10cm</a:t>
            </a:r>
            <a:r>
              <a:rPr lang="en-US" altLang="zh-CN" sz="3200" b="1" baseline="30000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，涂色部分的面积是多少？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16038" y="2709863"/>
            <a:ext cx="4846637" cy="6270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3.14×10÷4=7.85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5463" y="3624263"/>
            <a:ext cx="6334125" cy="6270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答：涂色部分的面积是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7.85cm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7981" y="240310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【教材P90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第15*题】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6439" y="903288"/>
            <a:ext cx="7739062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en-US" sz="3200" b="1" dirty="0">
                <a:latin typeface="+mj-lt"/>
                <a:ea typeface="黑体" panose="02010609060101010101" pitchFamily="49" charset="-122"/>
              </a:rPr>
              <a:t>6.</a:t>
            </a:r>
            <a:r>
              <a:rPr lang="zh-CN" altLang="en-US" sz="3200" b="1" baseline="30000" dirty="0">
                <a:latin typeface="+mj-lt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用一根长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24cm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的铁丝围一个长方体（或正方体）框架。在这个长方体的表面糊一层纸，怎样围框架用纸最多？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6440" y="3102610"/>
            <a:ext cx="7916863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围成一个边长为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2cm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的正方体用的纸最多。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0346" y="77369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【教材P90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第16*题】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4230" y="3728085"/>
            <a:ext cx="6591935" cy="681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 eaLnBrk="1" hangingPunct="1">
              <a:lnSpc>
                <a:spcPct val="120000"/>
              </a:lnSpc>
              <a:defRPr/>
            </a:pPr>
            <a:r>
              <a:rPr 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24</a:t>
            </a:r>
            <a:r>
              <a:rPr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÷</a:t>
            </a:r>
            <a:r>
              <a:rPr 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12=2</a:t>
            </a:r>
            <a:r>
              <a:rPr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</a:t>
            </a:r>
            <a:r>
              <a:rPr 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　</a:t>
            </a:r>
            <a:r>
              <a:rPr 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6=24</a:t>
            </a:r>
            <a:r>
              <a:rPr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</a:t>
            </a:r>
            <a:r>
              <a:rPr 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1921</Words>
  <Application>WPS 演示</Application>
  <PresentationFormat>全屏显示(16:9)</PresentationFormat>
  <Paragraphs>196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微软雅黑</vt:lpstr>
      <vt:lpstr>Arial Unicode MS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26</cp:revision>
  <dcterms:created xsi:type="dcterms:W3CDTF">2016-01-14T07:05:00Z</dcterms:created>
  <dcterms:modified xsi:type="dcterms:W3CDTF">2023-10-27T00:50:09Z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CC07C2011D154345834E86503760672C</vt:lpwstr>
  </property>
</Properties>
</file>