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tiff" ContentType="image/tif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3"/>
    <p:sldId id="344" r:id="rId4"/>
    <p:sldId id="357" r:id="rId5"/>
    <p:sldId id="345" r:id="rId6"/>
    <p:sldId id="346" r:id="rId7"/>
    <p:sldId id="347" r:id="rId8"/>
    <p:sldId id="348" r:id="rId9"/>
    <p:sldId id="349" r:id="rId10"/>
    <p:sldId id="358" r:id="rId11"/>
    <p:sldId id="359" r:id="rId12"/>
    <p:sldId id="350" r:id="rId13"/>
    <p:sldId id="351" r:id="rId14"/>
    <p:sldId id="352" r:id="rId15"/>
    <p:sldId id="353" r:id="rId16"/>
    <p:sldId id="354" r:id="rId17"/>
    <p:sldId id="328" r:id="rId18"/>
    <p:sldId id="355" r:id="rId19"/>
  </p:sldIdLst>
  <p:sldSz cx="9144000" cy="5143500" type="screen16x9"/>
  <p:notesSz cx="6858000" cy="9144000"/>
  <p:custDataLst>
    <p:tags r:id="rId26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51" userDrawn="1">
          <p15:clr>
            <a:srgbClr val="A4A3A4"/>
          </p15:clr>
        </p15:guide>
        <p15:guide id="2" pos="291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E8AD"/>
    <a:srgbClr val="E6F1F5"/>
    <a:srgbClr val="E7F8FF"/>
    <a:srgbClr val="01A0E9"/>
    <a:srgbClr val="ECFBFE"/>
    <a:srgbClr val="6AD0FE"/>
    <a:srgbClr val="3FC6E1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中度样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05" autoAdjust="0"/>
    <p:restoredTop sz="94660" autoAdjust="0"/>
  </p:normalViewPr>
  <p:slideViewPr>
    <p:cSldViewPr snapToGrid="0">
      <p:cViewPr varScale="1">
        <p:scale>
          <a:sx n="145" d="100"/>
          <a:sy n="145" d="100"/>
        </p:scale>
        <p:origin x="630" y="120"/>
      </p:cViewPr>
      <p:guideLst>
        <p:guide orient="horz" pos="1651"/>
        <p:guide pos="291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6054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tags" Target="tags/tag4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0" Type="http://schemas.openxmlformats.org/officeDocument/2006/relationships/notesMaster" Target="notesMasters/notesMaster1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490EF5BE-7E6E-460B-A0DE-12463C81B42B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0E4DB4A7-6D72-4585-8B48-7A9F203233F0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2458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4317821C-D285-4524-9FB0-F72578270032}" type="slidenum">
              <a:rPr lang="zh-CN" altLang="en-US" smtClean="0">
                <a:ea typeface="黑体" panose="02010609060101010101" pitchFamily="49" charset="-122"/>
              </a:rPr>
            </a:fld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2" Type="http://schemas.openxmlformats.org/officeDocument/2006/relationships/image" Target="../media/image10.png"/><Relationship Id="rId11" Type="http://schemas.openxmlformats.org/officeDocument/2006/relationships/tags" Target="../tags/tag1.xml"/><Relationship Id="rId10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1" Type="http://schemas.openxmlformats.org/officeDocument/2006/relationships/image" Target="../media/image10.png"/><Relationship Id="rId10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1" Type="http://schemas.openxmlformats.org/officeDocument/2006/relationships/image" Target="../media/image10.png"/><Relationship Id="rId10" Type="http://schemas.openxmlformats.org/officeDocument/2006/relationships/tags" Target="../tags/tag3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9" r="12409"/>
          <a:stretch>
            <a:fillRect/>
          </a:stretch>
        </p:blipFill>
        <p:spPr>
          <a:xfrm rot="5400000">
            <a:off x="2000250" y="-2000250"/>
            <a:ext cx="5143500" cy="9144000"/>
          </a:xfrm>
          <a:custGeom>
            <a:avLst/>
            <a:gdLst>
              <a:gd name="connsiteX0" fmla="*/ 0 w 6858000"/>
              <a:gd name="connsiteY0" fmla="*/ 12192000 h 12192000"/>
              <a:gd name="connsiteX1" fmla="*/ 0 w 6858000"/>
              <a:gd name="connsiteY1" fmla="*/ 0 h 12192000"/>
              <a:gd name="connsiteX2" fmla="*/ 6858000 w 6858000"/>
              <a:gd name="connsiteY2" fmla="*/ 0 h 12192000"/>
              <a:gd name="connsiteX3" fmla="*/ 6858000 w 6858000"/>
              <a:gd name="connsiteY3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0" h="12192000">
                <a:moveTo>
                  <a:pt x="0" y="1219200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12192000"/>
                </a:lnTo>
                <a:close/>
              </a:path>
            </a:pathLst>
          </a:custGeom>
        </p:spPr>
      </p:pic>
      <p:pic>
        <p:nvPicPr>
          <p:cNvPr id="3" name="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588" y="785813"/>
            <a:ext cx="7259637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119" r="64932"/>
          <a:stretch>
            <a:fillRect/>
          </a:stretch>
        </p:blipFill>
        <p:spPr bwMode="auto">
          <a:xfrm>
            <a:off x="0" y="2838450"/>
            <a:ext cx="2239963" cy="229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13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376" b="88040"/>
          <a:stretch>
            <a:fillRect/>
          </a:stretch>
        </p:blipFill>
        <p:spPr bwMode="auto">
          <a:xfrm>
            <a:off x="2990850" y="654050"/>
            <a:ext cx="1071563" cy="655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1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0" r="69376"/>
          <a:stretch>
            <a:fillRect/>
          </a:stretch>
        </p:blipFill>
        <p:spPr bwMode="auto">
          <a:xfrm>
            <a:off x="5499100" y="4397375"/>
            <a:ext cx="104616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15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475" y="303213"/>
            <a:ext cx="406400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16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8" y="2982913"/>
            <a:ext cx="347662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112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238" y="4751388"/>
            <a:ext cx="296862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113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7575" y="2513013"/>
            <a:ext cx="227013" cy="22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114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32" b="73119"/>
          <a:stretch>
            <a:fillRect/>
          </a:stretch>
        </p:blipFill>
        <p:spPr bwMode="auto">
          <a:xfrm>
            <a:off x="7599363" y="-17463"/>
            <a:ext cx="1544637" cy="158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本框 12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" name="图片 16" descr="状元成才路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9" r="12409"/>
          <a:stretch>
            <a:fillRect/>
          </a:stretch>
        </p:blipFill>
        <p:spPr>
          <a:xfrm rot="5400000">
            <a:off x="2000250" y="-2000250"/>
            <a:ext cx="5143500" cy="9144000"/>
          </a:xfrm>
          <a:custGeom>
            <a:avLst/>
            <a:gdLst>
              <a:gd name="connsiteX0" fmla="*/ 0 w 6858000"/>
              <a:gd name="connsiteY0" fmla="*/ 12192000 h 12192000"/>
              <a:gd name="connsiteX1" fmla="*/ 0 w 6858000"/>
              <a:gd name="connsiteY1" fmla="*/ 0 h 12192000"/>
              <a:gd name="connsiteX2" fmla="*/ 6858000 w 6858000"/>
              <a:gd name="connsiteY2" fmla="*/ 0 h 12192000"/>
              <a:gd name="connsiteX3" fmla="*/ 6858000 w 6858000"/>
              <a:gd name="connsiteY3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0" h="12192000">
                <a:moveTo>
                  <a:pt x="0" y="1219200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12192000"/>
                </a:lnTo>
                <a:close/>
              </a:path>
            </a:pathLst>
          </a:custGeom>
        </p:spPr>
      </p:pic>
      <p:pic>
        <p:nvPicPr>
          <p:cNvPr id="3" name="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119" r="64932"/>
          <a:stretch>
            <a:fillRect/>
          </a:stretch>
        </p:blipFill>
        <p:spPr bwMode="auto">
          <a:xfrm>
            <a:off x="0" y="2838450"/>
            <a:ext cx="2239963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376" b="88040"/>
          <a:stretch>
            <a:fillRect/>
          </a:stretch>
        </p:blipFill>
        <p:spPr bwMode="auto">
          <a:xfrm>
            <a:off x="247650" y="128588"/>
            <a:ext cx="1071563" cy="65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1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0" r="69376"/>
          <a:stretch>
            <a:fillRect/>
          </a:stretch>
        </p:blipFill>
        <p:spPr bwMode="auto">
          <a:xfrm>
            <a:off x="7643813" y="4646613"/>
            <a:ext cx="1047750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1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475" y="303213"/>
            <a:ext cx="406400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1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8" y="2982913"/>
            <a:ext cx="347662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112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238" y="4751388"/>
            <a:ext cx="296862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11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7575" y="2513013"/>
            <a:ext cx="227013" cy="22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114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32" b="73119"/>
          <a:stretch>
            <a:fillRect/>
          </a:stretch>
        </p:blipFill>
        <p:spPr bwMode="auto">
          <a:xfrm>
            <a:off x="7599363" y="-17463"/>
            <a:ext cx="1544637" cy="158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/>
          <p:cNvSpPr>
            <a:spLocks noChangeArrowheads="1"/>
          </p:cNvSpPr>
          <p:nvPr userDrawn="1"/>
        </p:nvSpPr>
        <p:spPr bwMode="auto">
          <a:xfrm>
            <a:off x="0" y="412750"/>
            <a:ext cx="9144000" cy="43386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2" name="矩形 11"/>
          <p:cNvSpPr>
            <a:spLocks noChangeArrowheads="1"/>
          </p:cNvSpPr>
          <p:nvPr userDrawn="1"/>
        </p:nvSpPr>
        <p:spPr bwMode="auto">
          <a:xfrm>
            <a:off x="0" y="414338"/>
            <a:ext cx="9144000" cy="87312"/>
          </a:xfrm>
          <a:prstGeom prst="rect">
            <a:avLst/>
          </a:prstGeom>
          <a:solidFill>
            <a:srgbClr val="E6F1F5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3" name="矩形 12"/>
          <p:cNvSpPr>
            <a:spLocks noChangeArrowheads="1"/>
          </p:cNvSpPr>
          <p:nvPr userDrawn="1"/>
        </p:nvSpPr>
        <p:spPr bwMode="auto">
          <a:xfrm>
            <a:off x="0" y="4665663"/>
            <a:ext cx="9144000" cy="85725"/>
          </a:xfrm>
          <a:prstGeom prst="rect">
            <a:avLst/>
          </a:prstGeom>
          <a:solidFill>
            <a:srgbClr val="E6F1F5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" name="图片 16" descr="状元成才路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9" r="12409"/>
          <a:stretch>
            <a:fillRect/>
          </a:stretch>
        </p:blipFill>
        <p:spPr>
          <a:xfrm rot="5400000">
            <a:off x="2000250" y="-2000250"/>
            <a:ext cx="5143500" cy="9144000"/>
          </a:xfrm>
          <a:custGeom>
            <a:avLst/>
            <a:gdLst>
              <a:gd name="connsiteX0" fmla="*/ 0 w 6858000"/>
              <a:gd name="connsiteY0" fmla="*/ 12192000 h 12192000"/>
              <a:gd name="connsiteX1" fmla="*/ 0 w 6858000"/>
              <a:gd name="connsiteY1" fmla="*/ 0 h 12192000"/>
              <a:gd name="connsiteX2" fmla="*/ 6858000 w 6858000"/>
              <a:gd name="connsiteY2" fmla="*/ 0 h 12192000"/>
              <a:gd name="connsiteX3" fmla="*/ 6858000 w 6858000"/>
              <a:gd name="connsiteY3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0" h="12192000">
                <a:moveTo>
                  <a:pt x="0" y="1219200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12192000"/>
                </a:lnTo>
                <a:close/>
              </a:path>
            </a:pathLst>
          </a:custGeom>
        </p:spPr>
      </p:pic>
      <p:pic>
        <p:nvPicPr>
          <p:cNvPr id="3" name="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119" r="64932"/>
          <a:stretch>
            <a:fillRect/>
          </a:stretch>
        </p:blipFill>
        <p:spPr bwMode="auto">
          <a:xfrm>
            <a:off x="0" y="2838450"/>
            <a:ext cx="2239963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376" b="88040"/>
          <a:stretch>
            <a:fillRect/>
          </a:stretch>
        </p:blipFill>
        <p:spPr bwMode="auto">
          <a:xfrm>
            <a:off x="247650" y="128588"/>
            <a:ext cx="1071563" cy="65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1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0" r="69376"/>
          <a:stretch>
            <a:fillRect/>
          </a:stretch>
        </p:blipFill>
        <p:spPr bwMode="auto">
          <a:xfrm>
            <a:off x="7643813" y="4646613"/>
            <a:ext cx="1047750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1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475" y="303213"/>
            <a:ext cx="406400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1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8" y="2982913"/>
            <a:ext cx="347662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112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238" y="4751388"/>
            <a:ext cx="296862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11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7575" y="2513013"/>
            <a:ext cx="227013" cy="22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114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32" b="73119"/>
          <a:stretch>
            <a:fillRect/>
          </a:stretch>
        </p:blipFill>
        <p:spPr bwMode="auto">
          <a:xfrm>
            <a:off x="7599363" y="-17463"/>
            <a:ext cx="1544637" cy="158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圆角矩形 13"/>
          <p:cNvSpPr>
            <a:spLocks noChangeArrowheads="1"/>
          </p:cNvSpPr>
          <p:nvPr userDrawn="1"/>
        </p:nvSpPr>
        <p:spPr bwMode="auto">
          <a:xfrm>
            <a:off x="206375" y="206375"/>
            <a:ext cx="8731250" cy="4768850"/>
          </a:xfrm>
          <a:prstGeom prst="roundRect">
            <a:avLst>
              <a:gd name="adj" fmla="val 5981"/>
            </a:avLst>
          </a:prstGeom>
          <a:solidFill>
            <a:srgbClr val="FFFFFF"/>
          </a:solidFill>
          <a:ln w="50800">
            <a:solidFill>
              <a:srgbClr val="F1E8AD"/>
            </a:solidFill>
            <a:prstDash val="lgDash"/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" name="图片 16" descr="状元成才路"/>
          <p:cNvPicPr>
            <a:picLocks noChangeAspect="1"/>
          </p:cNvPicPr>
          <p:nvPr userDrawn="1"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F822F323-6FC1-40C5-9D11-96B691B136E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13.png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5.png"/><Relationship Id="rId1" Type="http://schemas.openxmlformats.org/officeDocument/2006/relationships/image" Target="../media/image1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tiff"/><Relationship Id="rId4" Type="http://schemas.openxmlformats.org/officeDocument/2006/relationships/image" Target="../media/image19.tiff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组合 1"/>
          <p:cNvGrpSpPr/>
          <p:nvPr/>
        </p:nvGrpSpPr>
        <p:grpSpPr bwMode="auto">
          <a:xfrm>
            <a:off x="2378075" y="1344612"/>
            <a:ext cx="5074944" cy="2184401"/>
            <a:chOff x="2324582" y="1330449"/>
            <a:chExt cx="5074945" cy="2185657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2324582" y="3023698"/>
              <a:ext cx="458946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副标题 6"/>
            <p:cNvSpPr txBox="1">
              <a:spLocks noChangeArrowheads="1"/>
            </p:cNvSpPr>
            <p:nvPr/>
          </p:nvSpPr>
          <p:spPr bwMode="auto">
            <a:xfrm>
              <a:off x="3445356" y="3015755"/>
              <a:ext cx="2646312" cy="500351"/>
            </a:xfrm>
            <a:prstGeom prst="rect">
              <a:avLst/>
            </a:prstGeom>
          </p:spPr>
          <p:txBody>
            <a:bodyPr/>
            <a:lstStyle>
              <a:lvl1pPr algn="l" rtl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algn="l" rtl="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altLang="zh-CN" dirty="0">
                  <a:ea typeface="楷体" panose="02010609060101010101" pitchFamily="49" charset="-122"/>
                </a:rPr>
                <a:t>R</a:t>
              </a:r>
              <a:r>
                <a:rPr lang="zh-CN" altLang="en-US" dirty="0">
                  <a:latin typeface="+mn-ea"/>
                </a:rPr>
                <a:t>·</a:t>
              </a:r>
              <a:r>
                <a:rPr lang="zh-CN" altLang="en-US" dirty="0">
                  <a:ea typeface="楷体" panose="02010609060101010101" pitchFamily="49" charset="-122"/>
                </a:rPr>
                <a:t>六年级下册</a:t>
              </a:r>
              <a:endParaRPr lang="zh-CN" altLang="en-US" dirty="0">
                <a:ea typeface="楷体" panose="02010609060101010101" pitchFamily="49" charset="-122"/>
              </a:endParaRPr>
            </a:p>
          </p:txBody>
        </p:sp>
        <p:sp>
          <p:nvSpPr>
            <p:cNvPr id="12293" name="标题 5"/>
            <p:cNvSpPr txBox="1">
              <a:spLocks noChangeArrowheads="1"/>
            </p:cNvSpPr>
            <p:nvPr/>
          </p:nvSpPr>
          <p:spPr bwMode="auto">
            <a:xfrm>
              <a:off x="3039468" y="2236441"/>
              <a:ext cx="3458086" cy="688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3600" b="1" dirty="0">
                  <a:latin typeface="幼圆" panose="02010509060101010101" pitchFamily="49" charset="-122"/>
                  <a:ea typeface="幼圆" panose="02010509060101010101" pitchFamily="49" charset="-122"/>
                </a:rPr>
                <a:t>统计（</a:t>
              </a:r>
              <a:r>
                <a:rPr lang="en-US" altLang="zh-CN" sz="3600" b="1" dirty="0">
                  <a:latin typeface="幼圆" panose="02010509060101010101" pitchFamily="49" charset="-122"/>
                  <a:ea typeface="幼圆" panose="02010509060101010101" pitchFamily="49" charset="-122"/>
                </a:rPr>
                <a:t>1</a:t>
              </a:r>
              <a:r>
                <a:rPr lang="zh-CN" altLang="en-US" sz="3600" b="1" dirty="0">
                  <a:latin typeface="幼圆" panose="02010509060101010101" pitchFamily="49" charset="-122"/>
                  <a:ea typeface="幼圆" panose="02010509060101010101" pitchFamily="49" charset="-122"/>
                </a:rPr>
                <a:t>）</a:t>
              </a:r>
              <a:endParaRPr lang="zh-CN" altLang="en-US" sz="3600" b="1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3365688" y="1330449"/>
              <a:ext cx="4033839" cy="7703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4400" b="1" dirty="0">
                  <a:latin typeface="幼圆" panose="02010509060101010101" pitchFamily="49" charset="-122"/>
                  <a:ea typeface="幼圆" panose="02010509060101010101" pitchFamily="49" charset="-122"/>
                  <a:cs typeface="+mj-cs"/>
                </a:rPr>
                <a:t>3.</a:t>
              </a:r>
              <a:r>
                <a:rPr lang="zh-CN" altLang="en-US" sz="4400" b="1" dirty="0">
                  <a:latin typeface="幼圆" panose="02010509060101010101" pitchFamily="49" charset="-122"/>
                  <a:ea typeface="幼圆" panose="02010509060101010101" pitchFamily="49" charset="-122"/>
                  <a:cs typeface="+mj-cs"/>
                </a:rPr>
                <a:t>统计与概率</a:t>
              </a:r>
              <a:endParaRPr lang="zh-CN" altLang="en-US" sz="2400" dirty="0"/>
            </a:p>
          </p:txBody>
        </p:sp>
      </p:grpSp>
      <p:pic>
        <p:nvPicPr>
          <p:cNvPr id="8" name="Picture 10" descr="https://docimg5.docs.qq.com/image/AgAABsfO-eVuNsLQ97NFJo9kPCW4F0eR.png?w=904&amp;h=9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981" y="1019400"/>
            <a:ext cx="1407903" cy="1420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23913" y="1536700"/>
            <a:ext cx="7246937" cy="23082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dirty="0">
                <a:latin typeface="+mn-ea"/>
                <a:ea typeface="+mn-ea"/>
              </a:rPr>
              <a:t>    请大家回忆一下，我们学过哪些统计知识？你能在本子上尽可能多地列举出来吗？</a:t>
            </a:r>
            <a:endParaRPr lang="en-US" altLang="zh-CN" sz="3200" b="1" dirty="0">
              <a:latin typeface="+mn-ea"/>
              <a:ea typeface="+mn-ea"/>
            </a:endParaRPr>
          </a:p>
        </p:txBody>
      </p:sp>
      <p:grpSp>
        <p:nvGrpSpPr>
          <p:cNvPr id="9219" name="组合 2"/>
          <p:cNvGrpSpPr/>
          <p:nvPr/>
        </p:nvGrpSpPr>
        <p:grpSpPr bwMode="auto">
          <a:xfrm>
            <a:off x="187325" y="623888"/>
            <a:ext cx="2020888" cy="592137"/>
            <a:chOff x="174592" y="662236"/>
            <a:chExt cx="2020136" cy="591889"/>
          </a:xfrm>
        </p:grpSpPr>
        <p:sp>
          <p:nvSpPr>
            <p:cNvPr id="6" name="110-1"/>
            <p:cNvSpPr/>
            <p:nvPr/>
          </p:nvSpPr>
          <p:spPr>
            <a:xfrm>
              <a:off x="174592" y="662236"/>
              <a:ext cx="2020136" cy="591889"/>
            </a:xfrm>
            <a:prstGeom prst="roundRect">
              <a:avLst>
                <a:gd name="adj" fmla="val 50000"/>
              </a:avLst>
            </a:prstGeom>
            <a:solidFill>
              <a:srgbClr val="F3FBEE"/>
            </a:solidFill>
            <a:ln w="38100">
              <a:solidFill>
                <a:srgbClr val="3434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245628" y="669924"/>
              <a:ext cx="1878064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探索新知</a:t>
              </a:r>
              <a:endPara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矩形 5"/>
          <p:cNvSpPr>
            <a:spLocks noChangeArrowheads="1"/>
          </p:cNvSpPr>
          <p:nvPr/>
        </p:nvSpPr>
        <p:spPr bwMode="auto">
          <a:xfrm>
            <a:off x="603250" y="1616075"/>
            <a:ext cx="8048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统计</a:t>
            </a:r>
            <a:endParaRPr lang="zh-CN" altLang="en-US" sz="1400"/>
          </a:p>
        </p:txBody>
      </p:sp>
      <p:sp>
        <p:nvSpPr>
          <p:cNvPr id="7" name="左大括号 6"/>
          <p:cNvSpPr/>
          <p:nvPr/>
        </p:nvSpPr>
        <p:spPr>
          <a:xfrm>
            <a:off x="1331913" y="663575"/>
            <a:ext cx="296862" cy="2363788"/>
          </a:xfrm>
          <a:prstGeom prst="leftBrace">
            <a:avLst>
              <a:gd name="adj1" fmla="val 68164"/>
              <a:gd name="adj2" fmla="val 50000"/>
            </a:avLst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/>
          </a:p>
        </p:txBody>
      </p:sp>
      <p:sp>
        <p:nvSpPr>
          <p:cNvPr id="10244" name="矩形 7"/>
          <p:cNvSpPr>
            <a:spLocks noChangeArrowheads="1"/>
          </p:cNvSpPr>
          <p:nvPr/>
        </p:nvSpPr>
        <p:spPr bwMode="auto">
          <a:xfrm>
            <a:off x="1535113" y="615950"/>
            <a:ext cx="26590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统计量</a:t>
            </a:r>
            <a:r>
              <a:rPr lang="en-US" altLang="zh-CN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平均数</a:t>
            </a:r>
            <a:endParaRPr lang="zh-CN" altLang="en-US" sz="1400"/>
          </a:p>
        </p:txBody>
      </p:sp>
      <p:sp>
        <p:nvSpPr>
          <p:cNvPr id="10245" name="矩形 8"/>
          <p:cNvSpPr>
            <a:spLocks noChangeArrowheads="1"/>
          </p:cNvSpPr>
          <p:nvPr/>
        </p:nvSpPr>
        <p:spPr bwMode="auto">
          <a:xfrm>
            <a:off x="1535113" y="2443163"/>
            <a:ext cx="1422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统计图表</a:t>
            </a:r>
            <a:endParaRPr lang="zh-CN" altLang="en-US" sz="1400"/>
          </a:p>
        </p:txBody>
      </p:sp>
      <p:sp>
        <p:nvSpPr>
          <p:cNvPr id="10" name="左大括号 9"/>
          <p:cNvSpPr/>
          <p:nvPr/>
        </p:nvSpPr>
        <p:spPr>
          <a:xfrm>
            <a:off x="2892425" y="1554163"/>
            <a:ext cx="296863" cy="2363787"/>
          </a:xfrm>
          <a:prstGeom prst="leftBrace">
            <a:avLst>
              <a:gd name="adj1" fmla="val 68164"/>
              <a:gd name="adj2" fmla="val 50000"/>
            </a:avLst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/>
          </a:p>
        </p:txBody>
      </p:sp>
      <p:sp>
        <p:nvSpPr>
          <p:cNvPr id="10247" name="矩形 10"/>
          <p:cNvSpPr>
            <a:spLocks noChangeArrowheads="1"/>
          </p:cNvSpPr>
          <p:nvPr/>
        </p:nvSpPr>
        <p:spPr bwMode="auto">
          <a:xfrm>
            <a:off x="3143250" y="1323975"/>
            <a:ext cx="11128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统计表</a:t>
            </a:r>
            <a:endParaRPr lang="zh-CN" altLang="en-US" sz="1400"/>
          </a:p>
        </p:txBody>
      </p:sp>
      <p:sp>
        <p:nvSpPr>
          <p:cNvPr id="10248" name="矩形 11"/>
          <p:cNvSpPr>
            <a:spLocks noChangeArrowheads="1"/>
          </p:cNvSpPr>
          <p:nvPr/>
        </p:nvSpPr>
        <p:spPr bwMode="auto">
          <a:xfrm>
            <a:off x="3143250" y="3384550"/>
            <a:ext cx="11128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统计图</a:t>
            </a:r>
            <a:endParaRPr lang="zh-CN" altLang="en-US" sz="1400"/>
          </a:p>
        </p:txBody>
      </p:sp>
      <p:sp>
        <p:nvSpPr>
          <p:cNvPr id="13" name="左大括号 12"/>
          <p:cNvSpPr/>
          <p:nvPr/>
        </p:nvSpPr>
        <p:spPr>
          <a:xfrm>
            <a:off x="4211638" y="1077913"/>
            <a:ext cx="233362" cy="1049337"/>
          </a:xfrm>
          <a:prstGeom prst="leftBrace">
            <a:avLst>
              <a:gd name="adj1" fmla="val 68164"/>
              <a:gd name="adj2" fmla="val 50000"/>
            </a:avLst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/>
          </a:p>
        </p:txBody>
      </p:sp>
      <p:sp>
        <p:nvSpPr>
          <p:cNvPr id="10250" name="矩形 13"/>
          <p:cNvSpPr>
            <a:spLocks noChangeArrowheads="1"/>
          </p:cNvSpPr>
          <p:nvPr/>
        </p:nvSpPr>
        <p:spPr bwMode="auto">
          <a:xfrm>
            <a:off x="4413250" y="892175"/>
            <a:ext cx="17303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单式统计表</a:t>
            </a:r>
            <a:endParaRPr lang="zh-CN" altLang="en-US" sz="1400"/>
          </a:p>
        </p:txBody>
      </p:sp>
      <p:sp>
        <p:nvSpPr>
          <p:cNvPr id="10251" name="矩形 14"/>
          <p:cNvSpPr>
            <a:spLocks noChangeArrowheads="1"/>
          </p:cNvSpPr>
          <p:nvPr/>
        </p:nvSpPr>
        <p:spPr bwMode="auto">
          <a:xfrm>
            <a:off x="4395788" y="1811338"/>
            <a:ext cx="17303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复式统计表</a:t>
            </a:r>
            <a:endParaRPr lang="zh-CN" altLang="en-US" sz="1400"/>
          </a:p>
        </p:txBody>
      </p:sp>
      <p:sp>
        <p:nvSpPr>
          <p:cNvPr id="16" name="左大括号 15"/>
          <p:cNvSpPr/>
          <p:nvPr/>
        </p:nvSpPr>
        <p:spPr>
          <a:xfrm>
            <a:off x="4167188" y="2786063"/>
            <a:ext cx="296862" cy="1719262"/>
          </a:xfrm>
          <a:prstGeom prst="leftBrace">
            <a:avLst>
              <a:gd name="adj1" fmla="val 68164"/>
              <a:gd name="adj2" fmla="val 50000"/>
            </a:avLst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/>
          </a:p>
        </p:txBody>
      </p:sp>
      <p:sp>
        <p:nvSpPr>
          <p:cNvPr id="10253" name="矩形 16"/>
          <p:cNvSpPr>
            <a:spLocks noChangeArrowheads="1"/>
          </p:cNvSpPr>
          <p:nvPr/>
        </p:nvSpPr>
        <p:spPr bwMode="auto">
          <a:xfrm>
            <a:off x="4464050" y="2578100"/>
            <a:ext cx="1730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条形统计图</a:t>
            </a:r>
            <a:endParaRPr lang="zh-CN" altLang="en-US" sz="1400"/>
          </a:p>
        </p:txBody>
      </p:sp>
      <p:sp>
        <p:nvSpPr>
          <p:cNvPr id="10254" name="矩形 17"/>
          <p:cNvSpPr>
            <a:spLocks noChangeArrowheads="1"/>
          </p:cNvSpPr>
          <p:nvPr/>
        </p:nvSpPr>
        <p:spPr bwMode="auto">
          <a:xfrm>
            <a:off x="4464050" y="3406775"/>
            <a:ext cx="1730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折线统计图</a:t>
            </a:r>
            <a:endParaRPr lang="zh-CN" altLang="en-US" sz="1400"/>
          </a:p>
        </p:txBody>
      </p:sp>
      <p:sp>
        <p:nvSpPr>
          <p:cNvPr id="10255" name="矩形 18"/>
          <p:cNvSpPr>
            <a:spLocks noChangeArrowheads="1"/>
          </p:cNvSpPr>
          <p:nvPr/>
        </p:nvSpPr>
        <p:spPr bwMode="auto">
          <a:xfrm>
            <a:off x="4464050" y="4168775"/>
            <a:ext cx="1730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扇形统计图</a:t>
            </a:r>
            <a:endParaRPr lang="zh-CN" altLang="en-US" sz="1400"/>
          </a:p>
        </p:txBody>
      </p:sp>
      <p:sp>
        <p:nvSpPr>
          <p:cNvPr id="20" name="左大括号 19"/>
          <p:cNvSpPr/>
          <p:nvPr/>
        </p:nvSpPr>
        <p:spPr>
          <a:xfrm>
            <a:off x="6126163" y="2447925"/>
            <a:ext cx="168275" cy="765175"/>
          </a:xfrm>
          <a:prstGeom prst="leftBrace">
            <a:avLst>
              <a:gd name="adj1" fmla="val 68164"/>
              <a:gd name="adj2" fmla="val 50000"/>
            </a:avLst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/>
          </a:p>
        </p:txBody>
      </p:sp>
      <p:sp>
        <p:nvSpPr>
          <p:cNvPr id="10257" name="矩形 20"/>
          <p:cNvSpPr>
            <a:spLocks noChangeArrowheads="1"/>
          </p:cNvSpPr>
          <p:nvPr/>
        </p:nvSpPr>
        <p:spPr bwMode="auto">
          <a:xfrm>
            <a:off x="6210300" y="2317750"/>
            <a:ext cx="23510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单式条形统计图</a:t>
            </a:r>
            <a:endParaRPr lang="zh-CN" altLang="en-US" sz="1400"/>
          </a:p>
        </p:txBody>
      </p:sp>
      <p:sp>
        <p:nvSpPr>
          <p:cNvPr id="10258" name="矩形 21"/>
          <p:cNvSpPr>
            <a:spLocks noChangeArrowheads="1"/>
          </p:cNvSpPr>
          <p:nvPr/>
        </p:nvSpPr>
        <p:spPr bwMode="auto">
          <a:xfrm>
            <a:off x="6224588" y="2779713"/>
            <a:ext cx="23510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复式条形统计图</a:t>
            </a:r>
            <a:endParaRPr lang="zh-CN" altLang="en-US" sz="1400"/>
          </a:p>
        </p:txBody>
      </p:sp>
      <p:sp>
        <p:nvSpPr>
          <p:cNvPr id="26" name="左大括号 25"/>
          <p:cNvSpPr/>
          <p:nvPr/>
        </p:nvSpPr>
        <p:spPr>
          <a:xfrm>
            <a:off x="6126163" y="3279775"/>
            <a:ext cx="168275" cy="766763"/>
          </a:xfrm>
          <a:prstGeom prst="leftBrace">
            <a:avLst>
              <a:gd name="adj1" fmla="val 68164"/>
              <a:gd name="adj2" fmla="val 50000"/>
            </a:avLst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/>
          </a:p>
        </p:txBody>
      </p:sp>
      <p:sp>
        <p:nvSpPr>
          <p:cNvPr id="10260" name="矩形 26"/>
          <p:cNvSpPr>
            <a:spLocks noChangeArrowheads="1"/>
          </p:cNvSpPr>
          <p:nvPr/>
        </p:nvSpPr>
        <p:spPr bwMode="auto">
          <a:xfrm>
            <a:off x="6234113" y="3194050"/>
            <a:ext cx="23510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单式折线统计图</a:t>
            </a:r>
            <a:endParaRPr lang="zh-CN" altLang="en-US" sz="1400"/>
          </a:p>
        </p:txBody>
      </p:sp>
      <p:sp>
        <p:nvSpPr>
          <p:cNvPr id="10261" name="矩形 27"/>
          <p:cNvSpPr>
            <a:spLocks noChangeArrowheads="1"/>
          </p:cNvSpPr>
          <p:nvPr/>
        </p:nvSpPr>
        <p:spPr bwMode="auto">
          <a:xfrm>
            <a:off x="6240463" y="3659188"/>
            <a:ext cx="23510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复式折线统计图</a:t>
            </a:r>
            <a:endParaRPr lang="zh-CN" altLang="en-US" sz="1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/>
          <p:nvPr/>
        </p:nvSpPr>
        <p:spPr>
          <a:xfrm>
            <a:off x="336550" y="981075"/>
            <a:ext cx="8502650" cy="12747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        各种统计图都有什么特点？适合在什么情况下使用？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 bwMode="auto">
          <a:xfrm>
            <a:off x="926943" y="2044700"/>
            <a:ext cx="7037545" cy="2165350"/>
            <a:chOff x="1142959" y="1586711"/>
            <a:chExt cx="7037306" cy="2165653"/>
          </a:xfrm>
        </p:grpSpPr>
        <p:grpSp>
          <p:nvGrpSpPr>
            <p:cNvPr id="11278" name="组合 15"/>
            <p:cNvGrpSpPr/>
            <p:nvPr/>
          </p:nvGrpSpPr>
          <p:grpSpPr bwMode="auto">
            <a:xfrm>
              <a:off x="1142959" y="2122563"/>
              <a:ext cx="4105600" cy="1447183"/>
              <a:chOff x="1162130" y="1588882"/>
              <a:chExt cx="4105440" cy="1448006"/>
            </a:xfrm>
          </p:grpSpPr>
          <p:sp>
            <p:nvSpPr>
              <p:cNvPr id="11280" name="圆角矩形标注 25"/>
              <p:cNvSpPr>
                <a:spLocks noChangeArrowheads="1"/>
              </p:cNvSpPr>
              <p:nvPr/>
            </p:nvSpPr>
            <p:spPr bwMode="auto">
              <a:xfrm>
                <a:off x="2306638" y="1841775"/>
                <a:ext cx="2960932" cy="1195113"/>
              </a:xfrm>
              <a:prstGeom prst="wedgeRoundRectCallout">
                <a:avLst>
                  <a:gd name="adj1" fmla="val -55810"/>
                  <a:gd name="adj2" fmla="val -18944"/>
                  <a:gd name="adj3" fmla="val 16667"/>
                </a:avLst>
              </a:prstGeom>
              <a:solidFill>
                <a:srgbClr val="FFFFFF"/>
              </a:solidFill>
              <a:ln w="19050">
                <a:solidFill>
                  <a:srgbClr val="3399FF"/>
                </a:solidFill>
                <a:miter lim="800000"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400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条形统计图</a:t>
                </a:r>
                <a:r>
                  <a:rPr lang="zh-CN" altLang="en-US" sz="24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便于直观了解数据的大小及数据间的差异。</a:t>
                </a:r>
                <a:endPara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pic>
            <p:nvPicPr>
              <p:cNvPr id="11281" name="图片 9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1162130" y="1588882"/>
                <a:ext cx="832783" cy="13838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1279" name="图片 1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403" t="9206" r="4173" b="5211"/>
            <a:stretch>
              <a:fillRect/>
            </a:stretch>
          </p:blipFill>
          <p:spPr bwMode="auto">
            <a:xfrm>
              <a:off x="5433005" y="1586711"/>
              <a:ext cx="2747260" cy="21656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组合 5"/>
          <p:cNvGrpSpPr/>
          <p:nvPr/>
        </p:nvGrpSpPr>
        <p:grpSpPr bwMode="auto">
          <a:xfrm>
            <a:off x="780391" y="2546350"/>
            <a:ext cx="5877584" cy="1676400"/>
            <a:chOff x="1174993" y="2215924"/>
            <a:chExt cx="5878597" cy="1676604"/>
          </a:xfrm>
        </p:grpSpPr>
        <p:pic>
          <p:nvPicPr>
            <p:cNvPr id="11274" name="图片 2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4922" y="2215924"/>
              <a:ext cx="1758668" cy="1676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1275" name="组合 19"/>
            <p:cNvGrpSpPr/>
            <p:nvPr/>
          </p:nvGrpSpPr>
          <p:grpSpPr bwMode="auto">
            <a:xfrm>
              <a:off x="1174993" y="2369730"/>
              <a:ext cx="3772575" cy="1363754"/>
              <a:chOff x="560671" y="3227898"/>
              <a:chExt cx="3773204" cy="1363754"/>
            </a:xfrm>
          </p:grpSpPr>
          <p:sp>
            <p:nvSpPr>
              <p:cNvPr id="11276" name="圆角矩形标注 1"/>
              <p:cNvSpPr>
                <a:spLocks noChangeArrowheads="1"/>
              </p:cNvSpPr>
              <p:nvPr/>
            </p:nvSpPr>
            <p:spPr bwMode="auto">
              <a:xfrm>
                <a:off x="1878013" y="3305175"/>
                <a:ext cx="2455862" cy="1274763"/>
              </a:xfrm>
              <a:prstGeom prst="wedgeRoundRectCallout">
                <a:avLst>
                  <a:gd name="adj1" fmla="val -56940"/>
                  <a:gd name="adj2" fmla="val -19829"/>
                  <a:gd name="adj3" fmla="val 16667"/>
                </a:avLst>
              </a:prstGeom>
              <a:solidFill>
                <a:srgbClr val="FFFFFF"/>
              </a:solidFill>
              <a:ln w="19050">
                <a:solidFill>
                  <a:srgbClr val="3399FF"/>
                </a:solidFill>
                <a:miter lim="800000"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400" b="1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扇形统计图</a:t>
                </a:r>
                <a:r>
                  <a:rPr lang="zh-CN" altLang="en-US" sz="2400" b="1">
                    <a:solidFill>
                      <a:srgbClr val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便于直观了解部分与总体的关系。</a:t>
                </a:r>
                <a:endParaRPr lang="zh-CN" altLang="en-US" sz="24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pic>
            <p:nvPicPr>
              <p:cNvPr id="11277" name="图片 12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560671" y="3227898"/>
                <a:ext cx="1141997" cy="13637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23" name="组合 22"/>
          <p:cNvGrpSpPr/>
          <p:nvPr/>
        </p:nvGrpSpPr>
        <p:grpSpPr bwMode="auto">
          <a:xfrm>
            <a:off x="947738" y="2539757"/>
            <a:ext cx="7142747" cy="1594093"/>
            <a:chOff x="1280974" y="2984912"/>
            <a:chExt cx="7143717" cy="1595026"/>
          </a:xfrm>
        </p:grpSpPr>
        <p:grpSp>
          <p:nvGrpSpPr>
            <p:cNvPr id="11270" name="组合 23"/>
            <p:cNvGrpSpPr/>
            <p:nvPr/>
          </p:nvGrpSpPr>
          <p:grpSpPr bwMode="auto">
            <a:xfrm>
              <a:off x="4820526" y="2984912"/>
              <a:ext cx="3604165" cy="1549654"/>
              <a:chOff x="4900613" y="3031021"/>
              <a:chExt cx="3603680" cy="1548917"/>
            </a:xfrm>
          </p:grpSpPr>
          <p:sp>
            <p:nvSpPr>
              <p:cNvPr id="11272" name="圆角矩形标注 26"/>
              <p:cNvSpPr>
                <a:spLocks noChangeArrowheads="1"/>
              </p:cNvSpPr>
              <p:nvPr/>
            </p:nvSpPr>
            <p:spPr bwMode="auto">
              <a:xfrm>
                <a:off x="4900613" y="3244850"/>
                <a:ext cx="2362200" cy="1335088"/>
              </a:xfrm>
              <a:prstGeom prst="wedgeRoundRectCallout">
                <a:avLst>
                  <a:gd name="adj1" fmla="val 56977"/>
                  <a:gd name="adj2" fmla="val 9181"/>
                  <a:gd name="adj3" fmla="val 16667"/>
                </a:avLst>
              </a:prstGeom>
              <a:solidFill>
                <a:srgbClr val="FFFFFF"/>
              </a:solidFill>
              <a:ln w="19050">
                <a:solidFill>
                  <a:srgbClr val="3399FF"/>
                </a:solidFill>
                <a:miter lim="800000"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400" b="1" dirty="0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折线统计图</a:t>
                </a:r>
                <a:r>
                  <a:rPr lang="zh-CN" altLang="en-US" sz="24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便于直观了解数据的变化趋势。</a:t>
                </a:r>
                <a:endPara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pic>
            <p:nvPicPr>
              <p:cNvPr id="11273" name="图片 14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 flipH="1">
                <a:off x="7548506" y="3031021"/>
                <a:ext cx="955787" cy="14480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1271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0974" y="2991509"/>
              <a:ext cx="3291026" cy="15884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69863" y="566738"/>
            <a:ext cx="7959725" cy="40093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1.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根据所要描述的情况，填写合适的统计图类型。</a:t>
            </a:r>
            <a:endParaRPr lang="en-US" altLang="zh-CN" sz="28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）描述六（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）班同学身高分组的分布情况，用</a:t>
            </a:r>
            <a:r>
              <a:rPr lang="zh-CN" altLang="en-US" sz="2800" b="1" u="sng" dirty="0">
                <a:latin typeface="+mj-lt"/>
                <a:ea typeface="黑体" panose="02010609060101010101" pitchFamily="49" charset="-122"/>
              </a:rPr>
              <a:t>                          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。</a:t>
            </a:r>
            <a:endParaRPr lang="en-US" altLang="zh-CN" sz="28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）描述从一年级到六年级的平均身高变化情况，用</a:t>
            </a:r>
            <a:r>
              <a:rPr lang="zh-CN" altLang="en-US" sz="2800" b="1" u="sng" dirty="0">
                <a:latin typeface="+mj-lt"/>
                <a:ea typeface="黑体" panose="02010609060101010101" pitchFamily="49" charset="-122"/>
              </a:rPr>
              <a:t>                       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。</a:t>
            </a:r>
            <a:endParaRPr lang="en-US" altLang="zh-CN" sz="28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）描述各身高组别人数占全班人数的百分比情况，用</a:t>
            </a:r>
            <a:r>
              <a:rPr lang="zh-CN" altLang="en-US" sz="2800" b="1" u="sng" dirty="0">
                <a:latin typeface="+mj-lt"/>
                <a:ea typeface="黑体" panose="02010609060101010101" pitchFamily="49" charset="-122"/>
              </a:rPr>
              <a:t>                      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。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76593" y="1634173"/>
            <a:ext cx="2338387" cy="650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条形统计图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60718" y="2766060"/>
            <a:ext cx="2290762" cy="650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折线统计图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03033" y="3862388"/>
            <a:ext cx="2338387" cy="650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扇形统计图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92266" y="389523"/>
            <a:ext cx="3435729" cy="410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【教材P97 练习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二十一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 第1题】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3280" y="1613535"/>
            <a:ext cx="7458710" cy="307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矩形 1"/>
          <p:cNvSpPr>
            <a:spLocks noChangeArrowheads="1"/>
          </p:cNvSpPr>
          <p:nvPr/>
        </p:nvSpPr>
        <p:spPr bwMode="auto">
          <a:xfrm>
            <a:off x="339408" y="1031875"/>
            <a:ext cx="876300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你能设计一张调查表，了解六年级学生的个人情况吗？</a:t>
            </a:r>
            <a:endParaRPr lang="zh-CN" altLang="en-US" sz="1600"/>
          </a:p>
        </p:txBody>
      </p:sp>
      <p:grpSp>
        <p:nvGrpSpPr>
          <p:cNvPr id="14340" name="组合 6"/>
          <p:cNvGrpSpPr/>
          <p:nvPr/>
        </p:nvGrpSpPr>
        <p:grpSpPr bwMode="auto">
          <a:xfrm>
            <a:off x="339725" y="331788"/>
            <a:ext cx="2020888" cy="592137"/>
            <a:chOff x="174592" y="662236"/>
            <a:chExt cx="2020136" cy="591889"/>
          </a:xfrm>
        </p:grpSpPr>
        <p:sp>
          <p:nvSpPr>
            <p:cNvPr id="8" name="110-1"/>
            <p:cNvSpPr/>
            <p:nvPr/>
          </p:nvSpPr>
          <p:spPr>
            <a:xfrm>
              <a:off x="174592" y="662236"/>
              <a:ext cx="2020136" cy="591889"/>
            </a:xfrm>
            <a:prstGeom prst="roundRect">
              <a:avLst>
                <a:gd name="adj" fmla="val 50000"/>
              </a:avLst>
            </a:prstGeom>
            <a:solidFill>
              <a:srgbClr val="F3FBEE"/>
            </a:solidFill>
            <a:ln w="38100">
              <a:solidFill>
                <a:srgbClr val="3434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9" name="Rectangle 16"/>
            <p:cNvSpPr>
              <a:spLocks noChangeArrowheads="1"/>
            </p:cNvSpPr>
            <p:nvPr/>
          </p:nvSpPr>
          <p:spPr bwMode="auto">
            <a:xfrm>
              <a:off x="245628" y="669924"/>
              <a:ext cx="1878064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自主探究</a:t>
              </a:r>
              <a:endPara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1"/>
          <p:cNvSpPr txBox="1">
            <a:spLocks noChangeArrowheads="1"/>
          </p:cNvSpPr>
          <p:nvPr/>
        </p:nvSpPr>
        <p:spPr bwMode="auto">
          <a:xfrm>
            <a:off x="1155700" y="280988"/>
            <a:ext cx="6565901" cy="5238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j-lt"/>
                <a:ea typeface="+mj-ea"/>
              </a:rPr>
              <a:t>六（</a:t>
            </a:r>
            <a:r>
              <a:rPr lang="en-US" altLang="zh-CN" sz="2800" b="1" dirty="0">
                <a:latin typeface="+mj-lt"/>
                <a:ea typeface="+mj-ea"/>
              </a:rPr>
              <a:t>1</a:t>
            </a:r>
            <a:r>
              <a:rPr lang="zh-CN" altLang="en-US" sz="2800" b="1" dirty="0">
                <a:latin typeface="+mj-lt"/>
                <a:ea typeface="+mj-ea"/>
              </a:rPr>
              <a:t>）班男生和女生人数统计表</a:t>
            </a:r>
            <a:endParaRPr lang="zh-CN" altLang="en-US" sz="2800" b="1" dirty="0">
              <a:latin typeface="+mj-lt"/>
              <a:ea typeface="+mj-ea"/>
            </a:endParaRPr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9963" y="3051175"/>
            <a:ext cx="2105662" cy="179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546101" y="2585212"/>
            <a:ext cx="8051800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j-lt"/>
                <a:ea typeface="+mj-ea"/>
              </a:rPr>
              <a:t>六（</a:t>
            </a:r>
            <a:r>
              <a:rPr lang="en-US" altLang="zh-CN" sz="2800" b="1" dirty="0">
                <a:latin typeface="+mj-lt"/>
                <a:ea typeface="+mj-ea"/>
              </a:rPr>
              <a:t>1</a:t>
            </a:r>
            <a:r>
              <a:rPr lang="zh-CN" altLang="en-US" sz="2800" b="1" dirty="0">
                <a:latin typeface="+mj-lt"/>
                <a:ea typeface="+mj-ea"/>
              </a:rPr>
              <a:t>）班男 、女生人数占比统计图</a:t>
            </a:r>
            <a:endParaRPr lang="zh-CN" altLang="en-US" sz="2800" b="1" dirty="0">
              <a:latin typeface="+mj-lt"/>
              <a:ea typeface="+mj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74225" y="746950"/>
            <a:ext cx="4722550" cy="18961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4"/>
          <p:cNvSpPr txBox="1">
            <a:spLocks noChangeArrowheads="1"/>
          </p:cNvSpPr>
          <p:nvPr/>
        </p:nvSpPr>
        <p:spPr bwMode="auto">
          <a:xfrm>
            <a:off x="1281113" y="777875"/>
            <a:ext cx="6480175" cy="5588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j-lt"/>
                <a:ea typeface="+mj-ea"/>
              </a:rPr>
              <a:t>六（</a:t>
            </a:r>
            <a:r>
              <a:rPr lang="en-US" altLang="zh-CN" sz="2800" b="1" dirty="0">
                <a:latin typeface="+mj-lt"/>
                <a:ea typeface="+mj-ea"/>
              </a:rPr>
              <a:t>1</a:t>
            </a:r>
            <a:r>
              <a:rPr lang="zh-CN" altLang="en-US" sz="2800" b="1" dirty="0">
                <a:latin typeface="+mj-lt"/>
                <a:ea typeface="+mj-ea"/>
              </a:rPr>
              <a:t>）班同学最喜欢的运动项目统计图</a:t>
            </a:r>
            <a:endParaRPr lang="zh-CN" altLang="en-US" sz="2800" b="1" dirty="0">
              <a:latin typeface="+mj-lt"/>
              <a:ea typeface="+mj-ea"/>
            </a:endParaRPr>
          </a:p>
        </p:txBody>
      </p:sp>
      <p:pic>
        <p:nvPicPr>
          <p:cNvPr id="16387" name="Picture 2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538" y="1336675"/>
            <a:ext cx="7553325" cy="3071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6922" y="605738"/>
            <a:ext cx="8176410" cy="21685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000" b="1" dirty="0"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）根据以上统计图表，你得到了哪些信息？</a:t>
            </a:r>
            <a:endParaRPr lang="en-US" altLang="zh-CN" sz="30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000" b="1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）除了通过问卷调查收集数据，还可以通过什么手段收集数据？</a:t>
            </a:r>
            <a:endParaRPr lang="zh-CN" altLang="en-US" sz="30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2885" y="2774025"/>
            <a:ext cx="8075489" cy="1303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j-ea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j-ea"/>
              </a:rPr>
              <a:t>）男生数量比女生多；男生最喜欢的运动是足球，女生最喜欢的运动是跳绳。（答案合理即可）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17577" y="539698"/>
            <a:ext cx="8176410" cy="208217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000" b="1" dirty="0"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）根据以上统计表，你得到了哪些信息？</a:t>
            </a:r>
            <a:endParaRPr lang="en-US" altLang="zh-CN" sz="30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000" b="1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）除了通过问卷调查收集数据，还可以通过什么手段收集数据？</a:t>
            </a:r>
            <a:endParaRPr lang="zh-CN" altLang="en-US" sz="30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34320" y="2868005"/>
            <a:ext cx="8075489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j-ea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j-ea"/>
              </a:rPr>
              <a:t>）现场举手表决、查阅资料、实验活动等。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j-ea"/>
              </a:rPr>
              <a:t>（答案不唯一）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733165" y="2018030"/>
            <a:ext cx="5303520" cy="829310"/>
            <a:chOff x="5879" y="3178"/>
            <a:chExt cx="8352" cy="1306"/>
          </a:xfrm>
        </p:grpSpPr>
        <p:sp>
          <p:nvSpPr>
            <p:cNvPr id="5" name="圆角矩形 4"/>
            <p:cNvSpPr/>
            <p:nvPr/>
          </p:nvSpPr>
          <p:spPr>
            <a:xfrm>
              <a:off x="5915" y="3495"/>
              <a:ext cx="8316" cy="884"/>
            </a:xfrm>
            <a:prstGeom prst="roundRect">
              <a:avLst/>
            </a:prstGeom>
            <a:solidFill>
              <a:srgbClr val="6AD0FE"/>
            </a:solidFill>
            <a:ln w="19050">
              <a:noFill/>
              <a:miter lim="800000"/>
            </a:ln>
          </p:spPr>
          <p:txBody>
            <a:bodyPr anchor="ctr"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5879" y="3178"/>
              <a:ext cx="8204" cy="130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eaLnBrk="1" hangingPunct="1">
                <a:lnSpc>
                  <a:spcPct val="150000"/>
                </a:lnSpc>
                <a:defRPr/>
              </a:pPr>
              <a:r>
                <a:rPr lang="zh-CN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制作统计图表时要注意什么？</a:t>
              </a:r>
              <a:endParaRPr 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38125" y="1258888"/>
            <a:ext cx="8812213" cy="59330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000" b="1" dirty="0">
                <a:latin typeface="+mj-lt"/>
                <a:ea typeface="黑体" panose="02010609060101010101" pitchFamily="49" charset="-122"/>
              </a:rPr>
              <a:t>1.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下图是某汽车公司去年汽车生产量和销售量情况。</a:t>
            </a:r>
            <a:endParaRPr lang="zh-CN" altLang="en-US" sz="30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38125" y="1947863"/>
            <a:ext cx="7751763" cy="5921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000" b="1" dirty="0">
                <a:latin typeface="+mj-lt"/>
                <a:ea typeface="黑体" panose="02010609060101010101" pitchFamily="49" charset="-122"/>
              </a:rPr>
              <a:t>(1)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该公司去年汽车的生产和销量情况如何？</a:t>
            </a:r>
            <a:endParaRPr lang="zh-CN" altLang="en-US" sz="30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38125" y="2540000"/>
            <a:ext cx="4956175" cy="13906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3000" b="1" dirty="0">
                <a:latin typeface="+mj-lt"/>
                <a:ea typeface="黑体" panose="02010609060101010101" pitchFamily="49" charset="-122"/>
              </a:rPr>
              <a:t>(2)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该公司的发展前景怎样？</a:t>
            </a:r>
            <a:endParaRPr lang="en-US" altLang="zh-CN" sz="30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3000" b="1" dirty="0">
                <a:latin typeface="+mj-lt"/>
                <a:ea typeface="黑体" panose="02010609060101010101" pitchFamily="49" charset="-122"/>
              </a:rPr>
              <a:t>(3)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你还能提出哪些问题？</a:t>
            </a:r>
            <a:endParaRPr lang="en-US" altLang="zh-CN" sz="3000" b="1" dirty="0">
              <a:latin typeface="+mj-lt"/>
              <a:ea typeface="黑体" panose="02010609060101010101" pitchFamily="49" charset="-122"/>
            </a:endParaRPr>
          </a:p>
        </p:txBody>
      </p:sp>
      <p:grpSp>
        <p:nvGrpSpPr>
          <p:cNvPr id="17414" name="组合 8"/>
          <p:cNvGrpSpPr/>
          <p:nvPr/>
        </p:nvGrpSpPr>
        <p:grpSpPr bwMode="auto">
          <a:xfrm>
            <a:off x="187325" y="623888"/>
            <a:ext cx="2020888" cy="592137"/>
            <a:chOff x="174592" y="662236"/>
            <a:chExt cx="2020136" cy="591889"/>
          </a:xfrm>
        </p:grpSpPr>
        <p:sp>
          <p:nvSpPr>
            <p:cNvPr id="10" name="110-1"/>
            <p:cNvSpPr/>
            <p:nvPr/>
          </p:nvSpPr>
          <p:spPr>
            <a:xfrm>
              <a:off x="174592" y="662236"/>
              <a:ext cx="2020136" cy="591889"/>
            </a:xfrm>
            <a:prstGeom prst="roundRect">
              <a:avLst>
                <a:gd name="adj" fmla="val 50000"/>
              </a:avLst>
            </a:prstGeom>
            <a:solidFill>
              <a:srgbClr val="F3FBEE"/>
            </a:solidFill>
            <a:ln w="38100">
              <a:solidFill>
                <a:srgbClr val="3434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11" name="Rectangle 16"/>
            <p:cNvSpPr>
              <a:spLocks noChangeArrowheads="1"/>
            </p:cNvSpPr>
            <p:nvPr/>
          </p:nvSpPr>
          <p:spPr bwMode="auto">
            <a:xfrm>
              <a:off x="245628" y="669924"/>
              <a:ext cx="1878064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随堂练习</a:t>
              </a:r>
              <a:endPara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473" y="2388031"/>
            <a:ext cx="2820039" cy="230414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395666" y="964198"/>
            <a:ext cx="3435729" cy="410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【教材P97 练习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二十一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 第2题】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15900" y="3486150"/>
            <a:ext cx="8826500" cy="10398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答：（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）去年的生产和销售呈上升趋势。</a:t>
            </a:r>
            <a:endParaRPr lang="en-US" altLang="zh-CN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1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        （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）该公司在未来的一段时间内将有良好的发展。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18435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45223" y="672798"/>
            <a:ext cx="3367855" cy="2751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0488" y="465138"/>
            <a:ext cx="7866062" cy="18653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2. 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下面是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50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名同学的血型情况。</a:t>
            </a:r>
            <a:endParaRPr lang="en-US" altLang="zh-CN" sz="32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）从图中你能得到哪些信息？</a:t>
            </a:r>
            <a:endParaRPr lang="en-US" altLang="zh-CN" sz="32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）各种血型分别有多少人？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86038" y="2260600"/>
            <a:ext cx="5961062" cy="682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O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型血占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40%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，是最多</a:t>
            </a:r>
            <a:r>
              <a:rPr lang="zh-CN" altLang="en-US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的。</a:t>
            </a:r>
            <a:endParaRPr lang="en-US" altLang="zh-CN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2586038" y="2260600"/>
            <a:ext cx="5757862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O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型：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50×40%=20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（人）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A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型：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50×28%=14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（人）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B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型：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50×24%=12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（人）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AB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型：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50×8%=4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（人）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36" y="2354362"/>
            <a:ext cx="2210137" cy="221277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672266" y="1699528"/>
            <a:ext cx="3435729" cy="410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【教材P97 练习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二十一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 第3题】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20700" y="1070517"/>
            <a:ext cx="8102600" cy="15696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3. 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下面是某鞋店上月女鞋进货和销售的情况。</a:t>
            </a:r>
            <a:endParaRPr lang="en-US" altLang="zh-CN" sz="32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）你认为这样进货合理吗？为什么？</a:t>
            </a:r>
            <a:endParaRPr lang="en-US" altLang="zh-CN" sz="32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）你对下一次进货有什么建议？</a:t>
            </a:r>
            <a:endParaRPr lang="en-US" altLang="zh-CN" sz="3200" b="1" dirty="0"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20483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19206" y="2802530"/>
            <a:ext cx="4705589" cy="1643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520511" y="660033"/>
            <a:ext cx="3435729" cy="410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【教材P97 练习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二十一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 第4题】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4463" y="338175"/>
            <a:ext cx="7729537" cy="259583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）不合理，因为从进货和销售量的差来看，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35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39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40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三种尺码的鞋剩货较多。</a:t>
            </a:r>
            <a:endParaRPr lang="en-US" altLang="zh-CN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algn="just"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）建议：下次进货时适当减少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35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39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40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三种尺码的鞋的进货数量。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4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19206" y="2963894"/>
            <a:ext cx="4705589" cy="1643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组合 8"/>
          <p:cNvGrpSpPr/>
          <p:nvPr/>
        </p:nvGrpSpPr>
        <p:grpSpPr bwMode="auto">
          <a:xfrm>
            <a:off x="808038" y="598488"/>
            <a:ext cx="7645400" cy="3554412"/>
            <a:chOff x="619562" y="677303"/>
            <a:chExt cx="7645526" cy="3553943"/>
          </a:xfrm>
        </p:grpSpPr>
        <p:pic>
          <p:nvPicPr>
            <p:cNvPr id="22535" name="图片 9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64" t="23866" r="10719" b="22557"/>
            <a:stretch>
              <a:fillRect/>
            </a:stretch>
          </p:blipFill>
          <p:spPr bwMode="auto">
            <a:xfrm>
              <a:off x="619562" y="677303"/>
              <a:ext cx="7645526" cy="3553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36" name="矩形 2"/>
            <p:cNvSpPr>
              <a:spLocks noChangeArrowheads="1"/>
            </p:cNvSpPr>
            <p:nvPr/>
          </p:nvSpPr>
          <p:spPr bwMode="auto">
            <a:xfrm>
              <a:off x="1792766" y="1551336"/>
              <a:ext cx="5228768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同学们，今天的数学课你们有哪些收获呢？</a:t>
              </a:r>
              <a:endPara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22532" name="组合 12"/>
          <p:cNvGrpSpPr/>
          <p:nvPr/>
        </p:nvGrpSpPr>
        <p:grpSpPr bwMode="auto">
          <a:xfrm>
            <a:off x="187325" y="623888"/>
            <a:ext cx="2020888" cy="592137"/>
            <a:chOff x="174592" y="662236"/>
            <a:chExt cx="2020136" cy="591889"/>
          </a:xfrm>
        </p:grpSpPr>
        <p:sp>
          <p:nvSpPr>
            <p:cNvPr id="14" name="110-1"/>
            <p:cNvSpPr/>
            <p:nvPr/>
          </p:nvSpPr>
          <p:spPr>
            <a:xfrm>
              <a:off x="174592" y="662236"/>
              <a:ext cx="2020136" cy="591889"/>
            </a:xfrm>
            <a:prstGeom prst="roundRect">
              <a:avLst>
                <a:gd name="adj" fmla="val 50000"/>
              </a:avLst>
            </a:prstGeom>
            <a:solidFill>
              <a:srgbClr val="F3FBEE"/>
            </a:solidFill>
            <a:ln w="38100">
              <a:solidFill>
                <a:srgbClr val="3434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245628" y="669924"/>
              <a:ext cx="1878064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课堂小结</a:t>
              </a:r>
              <a:endPara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1789113" y="4699000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23560" name="组合 18"/>
          <p:cNvGrpSpPr/>
          <p:nvPr/>
        </p:nvGrpSpPr>
        <p:grpSpPr bwMode="auto">
          <a:xfrm>
            <a:off x="339725" y="331788"/>
            <a:ext cx="2020888" cy="592137"/>
            <a:chOff x="174592" y="662236"/>
            <a:chExt cx="2020136" cy="591889"/>
          </a:xfrm>
        </p:grpSpPr>
        <p:sp>
          <p:nvSpPr>
            <p:cNvPr id="20" name="110-1"/>
            <p:cNvSpPr/>
            <p:nvPr/>
          </p:nvSpPr>
          <p:spPr>
            <a:xfrm>
              <a:off x="174592" y="662236"/>
              <a:ext cx="2020136" cy="591889"/>
            </a:xfrm>
            <a:prstGeom prst="roundRect">
              <a:avLst>
                <a:gd name="adj" fmla="val 50000"/>
              </a:avLst>
            </a:prstGeom>
            <a:solidFill>
              <a:srgbClr val="F3FBEE"/>
            </a:solidFill>
            <a:ln w="38100">
              <a:solidFill>
                <a:srgbClr val="3434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245628" y="669924"/>
              <a:ext cx="1878064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巩固练习</a:t>
              </a:r>
              <a:endPara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411090" y="923724"/>
            <a:ext cx="7993207" cy="12725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下</a:t>
            </a:r>
            <a:r>
              <a:rPr lang="zh-CN" sz="3200" b="1" dirty="0">
                <a:latin typeface="+mj-lt"/>
                <a:ea typeface="黑体" panose="02010609060101010101" pitchFamily="49" charset="-122"/>
              </a:rPr>
              <a:t>面是某小学六年级学生参加学校兴趣小组人数占比统计图，请将表格补充完整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。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0390" y="2183130"/>
            <a:ext cx="2463165" cy="2382520"/>
          </a:xfrm>
          <a:prstGeom prst="rect">
            <a:avLst/>
          </a:prstGeom>
        </p:spPr>
      </p:pic>
      <p:graphicFrame>
        <p:nvGraphicFramePr>
          <p:cNvPr id="4" name="表格 3"/>
          <p:cNvGraphicFramePr/>
          <p:nvPr/>
        </p:nvGraphicFramePr>
        <p:xfrm>
          <a:off x="3495675" y="2155190"/>
          <a:ext cx="5236845" cy="243840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558290"/>
                <a:gridCol w="1464945"/>
                <a:gridCol w="2213610"/>
              </a:tblGrid>
              <a:tr h="4876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600" b="1"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组别</a:t>
                      </a:r>
                      <a:endParaRPr lang="zh-CN" altLang="en-US" sz="2600" b="1">
                        <a:latin typeface="Times New Roman" panose="02020603050405020304" pitchFamily="18" charset="0"/>
                        <a:ea typeface="楷体" panose="02010609060101010101" pitchFamily="49" charset="-122"/>
                      </a:endParaRPr>
                    </a:p>
                  </a:txBody>
                  <a:tcPr anchor="ctr" anchorCtr="0">
                    <a:lnL w="28575" cmpd="sng">
                      <a:solidFill>
                        <a:schemeClr val="tx1"/>
                      </a:solidFill>
                      <a:prstDash val="solid"/>
                    </a:lnL>
                    <a:lnT w="28575" cmpd="sng">
                      <a:solidFill>
                        <a:schemeClr val="tx1"/>
                      </a:solidFill>
                      <a:prstDash val="solid"/>
                    </a:lnT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600" b="1"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人数</a:t>
                      </a:r>
                      <a:endParaRPr lang="zh-CN" altLang="en-US" sz="2600" b="1">
                        <a:latin typeface="Times New Roman" panose="02020603050405020304" pitchFamily="18" charset="0"/>
                        <a:ea typeface="楷体" panose="02010609060101010101" pitchFamily="49" charset="-122"/>
                      </a:endParaRPr>
                    </a:p>
                  </a:txBody>
                  <a:tcPr anchor="ctr" anchorCtr="0">
                    <a:lnT w="28575" cmpd="sng">
                      <a:solidFill>
                        <a:schemeClr val="tx1"/>
                      </a:solidFill>
                      <a:prstDash val="solid"/>
                    </a:lnT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6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人数占比</a:t>
                      </a:r>
                      <a:r>
                        <a:rPr lang="en-US" altLang="zh-CN" sz="26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/%</a:t>
                      </a:r>
                      <a:endParaRPr lang="en-US" altLang="zh-CN" sz="26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anchorCtr="0">
                    <a:lnR w="28575" cmpd="sng">
                      <a:solidFill>
                        <a:schemeClr val="tx1"/>
                      </a:solidFill>
                      <a:prstDash val="solid"/>
                    </a:lnR>
                    <a:lnT w="28575" cmpd="sng">
                      <a:solidFill>
                        <a:schemeClr val="tx1"/>
                      </a:solidFill>
                      <a:prstDash val="solid"/>
                    </a:lnT>
                    <a:noFill/>
                  </a:tcPr>
                </a:tc>
              </a:tr>
              <a:tr h="4876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600" b="1"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体育组</a:t>
                      </a:r>
                      <a:endParaRPr lang="zh-CN" altLang="en-US" sz="2600" b="1">
                        <a:latin typeface="Times New Roman" panose="02020603050405020304" pitchFamily="18" charset="0"/>
                        <a:ea typeface="楷体" panose="02010609060101010101" pitchFamily="49" charset="-122"/>
                      </a:endParaRPr>
                    </a:p>
                  </a:txBody>
                  <a:tcPr anchor="ctr" anchorCtr="0">
                    <a:lnL w="28575" cmpd="sng">
                      <a:solidFill>
                        <a:schemeClr val="tx1"/>
                      </a:solidFill>
                      <a:prstDash val="solid"/>
                    </a:lnL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6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6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anchorCtr="0">
                    <a:lnR w="28575" cmpd="sng">
                      <a:solidFill>
                        <a:schemeClr val="tx1"/>
                      </a:solidFill>
                      <a:prstDash val="solid"/>
                    </a:lnR>
                    <a:noFill/>
                  </a:tcPr>
                </a:tc>
              </a:tr>
              <a:tr h="4876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600" b="1"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美术组</a:t>
                      </a:r>
                      <a:endParaRPr lang="zh-CN" altLang="en-US" sz="2600" b="1">
                        <a:latin typeface="Times New Roman" panose="02020603050405020304" pitchFamily="18" charset="0"/>
                        <a:ea typeface="楷体" panose="02010609060101010101" pitchFamily="49" charset="-122"/>
                      </a:endParaRPr>
                    </a:p>
                  </a:txBody>
                  <a:tcPr anchor="ctr" anchorCtr="0">
                    <a:lnL w="28575" cmpd="sng">
                      <a:solidFill>
                        <a:schemeClr val="tx1"/>
                      </a:solidFill>
                      <a:prstDash val="solid"/>
                    </a:lnL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26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54</a:t>
                      </a:r>
                      <a:endParaRPr lang="en-US" altLang="zh-CN" sz="26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6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anchorCtr="0">
                    <a:lnR w="28575" cmpd="sng">
                      <a:solidFill>
                        <a:schemeClr val="tx1"/>
                      </a:solidFill>
                      <a:prstDash val="solid"/>
                    </a:lnR>
                    <a:noFill/>
                  </a:tcPr>
                </a:tc>
              </a:tr>
              <a:tr h="4876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600" b="1"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音乐组</a:t>
                      </a:r>
                      <a:endParaRPr lang="zh-CN" altLang="en-US" sz="2600" b="1">
                        <a:latin typeface="Times New Roman" panose="02020603050405020304" pitchFamily="18" charset="0"/>
                        <a:ea typeface="楷体" panose="02010609060101010101" pitchFamily="49" charset="-122"/>
                      </a:endParaRPr>
                    </a:p>
                  </a:txBody>
                  <a:tcPr anchor="ctr" anchorCtr="0">
                    <a:lnL w="28575" cmpd="sng">
                      <a:solidFill>
                        <a:schemeClr val="tx1"/>
                      </a:solidFill>
                      <a:prstDash val="solid"/>
                    </a:lnL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6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anchorCtr="0"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6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anchorCtr="0">
                    <a:lnR w="28575" cmpd="sng">
                      <a:solidFill>
                        <a:schemeClr val="tx1"/>
                      </a:solidFill>
                      <a:prstDash val="solid"/>
                    </a:lnR>
                    <a:noFill/>
                  </a:tcPr>
                </a:tc>
              </a:tr>
              <a:tr h="4876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600" b="1"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其他</a:t>
                      </a:r>
                      <a:endParaRPr lang="zh-CN" altLang="en-US" sz="2600" b="1">
                        <a:latin typeface="Times New Roman" panose="02020603050405020304" pitchFamily="18" charset="0"/>
                        <a:ea typeface="楷体" panose="02010609060101010101" pitchFamily="49" charset="-122"/>
                      </a:endParaRPr>
                    </a:p>
                  </a:txBody>
                  <a:tcPr anchor="ctr" anchorCtr="0">
                    <a:lnL w="28575" cmpd="sng">
                      <a:solidFill>
                        <a:schemeClr val="tx1"/>
                      </a:solidFill>
                      <a:prstDash val="solid"/>
                    </a:lnL>
                    <a:lnB w="28575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6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anchorCtr="0">
                    <a:lnB w="28575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6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anchorCtr="0">
                    <a:lnR w="28575" cmpd="sng">
                      <a:solidFill>
                        <a:schemeClr val="tx1"/>
                      </a:solidFill>
                      <a:prstDash val="solid"/>
                    </a:lnR>
                    <a:lnB w="28575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5037455" y="2570480"/>
            <a:ext cx="1496695" cy="6508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 ea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102</a:t>
            </a:r>
            <a:endParaRPr lang="en-US" altLang="zh-CN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37455" y="3539490"/>
            <a:ext cx="1496695" cy="6508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 ea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84</a:t>
            </a:r>
            <a:endParaRPr lang="en-US" altLang="zh-CN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037455" y="4048125"/>
            <a:ext cx="1496695" cy="6508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 ea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60</a:t>
            </a:r>
            <a:endParaRPr lang="en-US" altLang="zh-CN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840855" y="2570480"/>
            <a:ext cx="1496695" cy="6508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 ea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34</a:t>
            </a:r>
            <a:endParaRPr lang="en-US" altLang="zh-CN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840855" y="3048635"/>
            <a:ext cx="1496695" cy="6508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 ea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18</a:t>
            </a:r>
            <a:endParaRPr lang="en-US" altLang="zh-CN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840855" y="3539490"/>
            <a:ext cx="1496695" cy="6508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 ea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28</a:t>
            </a:r>
            <a:endParaRPr lang="en-US" altLang="zh-CN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840855" y="4048125"/>
            <a:ext cx="1496695" cy="6508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 ea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20</a:t>
            </a:r>
            <a:endParaRPr lang="en-US" altLang="zh-CN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2" grpId="0"/>
      <p:bldP spid="14" grpId="0"/>
      <p:bldP spid="15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1280</Words>
  <Application>WPS 演示</Application>
  <PresentationFormat>全屏显示(16:9)</PresentationFormat>
  <Paragraphs>158</Paragraphs>
  <Slides>19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1" baseType="lpstr">
      <vt:lpstr>Arial</vt:lpstr>
      <vt:lpstr>宋体</vt:lpstr>
      <vt:lpstr>Wingdings</vt:lpstr>
      <vt:lpstr>Times New Roman</vt:lpstr>
      <vt:lpstr>黑体</vt:lpstr>
      <vt:lpstr>等线</vt:lpstr>
      <vt:lpstr>楷体</vt:lpstr>
      <vt:lpstr>幼圆</vt:lpstr>
      <vt:lpstr>字魂59号-创粗黑</vt:lpstr>
      <vt:lpstr>微软雅黑</vt:lpstr>
      <vt:lpstr>Arial Unicode MS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冰氷</cp:lastModifiedBy>
  <cp:revision>361</cp:revision>
  <dcterms:created xsi:type="dcterms:W3CDTF">2016-01-14T07:05:00Z</dcterms:created>
  <dcterms:modified xsi:type="dcterms:W3CDTF">2023-10-27T01:13:14Z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506C7E956ACE4C9F8D6DB2EC040E49A3_12</vt:lpwstr>
  </property>
</Properties>
</file>