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353" r:id="rId3"/>
    <p:sldId id="256" r:id="rId4"/>
    <p:sldId id="344" r:id="rId5"/>
    <p:sldId id="354" r:id="rId6"/>
    <p:sldId id="355" r:id="rId8"/>
    <p:sldId id="346" r:id="rId9"/>
    <p:sldId id="347" r:id="rId10"/>
    <p:sldId id="348" r:id="rId11"/>
    <p:sldId id="349" r:id="rId12"/>
    <p:sldId id="350" r:id="rId13"/>
    <p:sldId id="328" r:id="rId14"/>
    <p:sldId id="351" r:id="rId15"/>
    <p:sldId id="352" r:id="rId16"/>
  </p:sldIdLst>
  <p:sldSz cx="9144000" cy="5143500" type="screen16x9"/>
  <p:notesSz cx="6858000" cy="9144000"/>
  <p:custDataLst>
    <p:tags r:id="rId22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7" userDrawn="1">
          <p15:clr>
            <a:srgbClr val="A4A3A4"/>
          </p15:clr>
        </p15:guide>
        <p15:guide id="2" pos="28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2E29F"/>
    <a:srgbClr val="01A0E9"/>
    <a:srgbClr val="E7F8FF"/>
    <a:srgbClr val="ECFBFE"/>
    <a:srgbClr val="6AD0FE"/>
    <a:srgbClr val="3FC6E1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94660" autoAdjust="0"/>
  </p:normalViewPr>
  <p:slideViewPr>
    <p:cSldViewPr snapToGrid="0">
      <p:cViewPr varScale="1">
        <p:scale>
          <a:sx n="143" d="100"/>
          <a:sy n="143" d="100"/>
        </p:scale>
        <p:origin x="444" y="108"/>
      </p:cViewPr>
      <p:guideLst>
        <p:guide orient="horz" pos="1657"/>
        <p:guide pos="283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4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FED1711-7DD4-43B5-AF25-6E4966F8F8B6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5D73ED8-2DBA-4A66-9626-CB7AF31769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CF060BE-FFDF-4DD2-B385-19BC80862E1E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74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9B2EFE4-FBFD-4BB9-ABAC-5B95B60250DC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 descr="8d1ba530156bdf9c51fb826bc00bde7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3286125" y="1431925"/>
            <a:ext cx="1855788" cy="2081213"/>
          </a:xfrm>
          <a:prstGeom prst="rect">
            <a:avLst/>
          </a:prstGeom>
          <a:solidFill>
            <a:srgbClr val="FFFFFF"/>
          </a:solidFill>
          <a:ln w="57150">
            <a:noFill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001990" y="73787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 descr="8d1ba530156bdf9c51fb826bc00bde7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30213"/>
            <a:ext cx="9144000" cy="4283075"/>
          </a:xfrm>
          <a:prstGeom prst="rect">
            <a:avLst/>
          </a:prstGeom>
          <a:solidFill>
            <a:srgbClr val="FFFFFF"/>
          </a:solidFill>
          <a:ln w="57150">
            <a:noFill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30213"/>
            <a:ext cx="9144000" cy="87312"/>
          </a:xfrm>
          <a:prstGeom prst="rect">
            <a:avLst/>
          </a:prstGeom>
          <a:solidFill>
            <a:srgbClr val="C2E29F"/>
          </a:solidFill>
          <a:ln w="57150">
            <a:noFill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25975"/>
            <a:ext cx="9144000" cy="87313"/>
          </a:xfrm>
          <a:prstGeom prst="rect">
            <a:avLst/>
          </a:prstGeom>
          <a:solidFill>
            <a:srgbClr val="C2E29F"/>
          </a:solidFill>
          <a:ln w="57150">
            <a:noFill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 descr="8d1ba530156bdf9c51fb826bc00bde7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258763" y="187325"/>
            <a:ext cx="8626475" cy="4768850"/>
          </a:xfrm>
          <a:prstGeom prst="roundRect">
            <a:avLst>
              <a:gd name="adj" fmla="val 4602"/>
            </a:avLst>
          </a:prstGeom>
          <a:solidFill>
            <a:schemeClr val="bg1"/>
          </a:solidFill>
          <a:ln w="50800">
            <a:solidFill>
              <a:srgbClr val="C2E29F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8BB41F2-3058-4855-BB5A-463B6F90536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7.tiff"/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>
            <a:spLocks noChangeArrowheads="1"/>
          </p:cNvSpPr>
          <p:nvPr/>
        </p:nvSpPr>
        <p:spPr bwMode="auto">
          <a:xfrm>
            <a:off x="1082675" y="2606675"/>
            <a:ext cx="157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可能性</a:t>
            </a:r>
            <a:endParaRPr lang="zh-CN" altLang="en-US" sz="2000"/>
          </a:p>
        </p:txBody>
      </p:sp>
      <p:sp>
        <p:nvSpPr>
          <p:cNvPr id="3" name="左大括号 2"/>
          <p:cNvSpPr/>
          <p:nvPr/>
        </p:nvSpPr>
        <p:spPr>
          <a:xfrm>
            <a:off x="2619375" y="1717675"/>
            <a:ext cx="296863" cy="2362200"/>
          </a:xfrm>
          <a:prstGeom prst="leftBrace">
            <a:avLst>
              <a:gd name="adj1" fmla="val 68164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9220" name="矩形 3"/>
          <p:cNvSpPr>
            <a:spLocks noChangeArrowheads="1"/>
          </p:cNvSpPr>
          <p:nvPr/>
        </p:nvSpPr>
        <p:spPr bwMode="auto">
          <a:xfrm>
            <a:off x="2916238" y="1614488"/>
            <a:ext cx="28019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确定现象与不确定现象</a:t>
            </a:r>
            <a:endParaRPr lang="zh-CN" altLang="en-US" sz="2000"/>
          </a:p>
        </p:txBody>
      </p:sp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2832100" y="3525838"/>
            <a:ext cx="29638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可能性的大小</a:t>
            </a:r>
            <a:endParaRPr lang="zh-CN" altLang="en-US" sz="2000"/>
          </a:p>
        </p:txBody>
      </p:sp>
      <p:sp>
        <p:nvSpPr>
          <p:cNvPr id="10" name="左大括号 9"/>
          <p:cNvSpPr/>
          <p:nvPr/>
        </p:nvSpPr>
        <p:spPr>
          <a:xfrm>
            <a:off x="5570538" y="1033463"/>
            <a:ext cx="295275" cy="2362200"/>
          </a:xfrm>
          <a:prstGeom prst="leftBrace">
            <a:avLst>
              <a:gd name="adj1" fmla="val 68164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9223" name="矩形 10"/>
          <p:cNvSpPr>
            <a:spLocks noChangeArrowheads="1"/>
          </p:cNvSpPr>
          <p:nvPr/>
        </p:nvSpPr>
        <p:spPr bwMode="auto">
          <a:xfrm>
            <a:off x="6015038" y="969963"/>
            <a:ext cx="11922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一定</a:t>
            </a:r>
            <a:endParaRPr lang="zh-CN" altLang="en-US" sz="2000"/>
          </a:p>
        </p:txBody>
      </p:sp>
      <p:sp>
        <p:nvSpPr>
          <p:cNvPr id="9224" name="矩形 11"/>
          <p:cNvSpPr>
            <a:spLocks noChangeArrowheads="1"/>
          </p:cNvSpPr>
          <p:nvPr/>
        </p:nvSpPr>
        <p:spPr bwMode="auto">
          <a:xfrm>
            <a:off x="6015038" y="1930400"/>
            <a:ext cx="11922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可能</a:t>
            </a:r>
            <a:endParaRPr lang="zh-CN" altLang="en-US" sz="2000"/>
          </a:p>
        </p:txBody>
      </p:sp>
      <p:sp>
        <p:nvSpPr>
          <p:cNvPr id="9225" name="矩形 12"/>
          <p:cNvSpPr>
            <a:spLocks noChangeArrowheads="1"/>
          </p:cNvSpPr>
          <p:nvPr/>
        </p:nvSpPr>
        <p:spPr bwMode="auto">
          <a:xfrm>
            <a:off x="6015038" y="2889250"/>
            <a:ext cx="16319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不可能</a:t>
            </a:r>
            <a:endParaRPr lang="zh-CN" altLang="en-US" sz="2000"/>
          </a:p>
        </p:txBody>
      </p:sp>
      <p:grpSp>
        <p:nvGrpSpPr>
          <p:cNvPr id="9226" name="组合 1"/>
          <p:cNvGrpSpPr/>
          <p:nvPr/>
        </p:nvGrpSpPr>
        <p:grpSpPr bwMode="auto">
          <a:xfrm>
            <a:off x="101600" y="611188"/>
            <a:ext cx="2041525" cy="584200"/>
            <a:chOff x="100994" y="610494"/>
            <a:chExt cx="2041474" cy="584775"/>
          </a:xfrm>
        </p:grpSpPr>
        <p:sp>
          <p:nvSpPr>
            <p:cNvPr id="13" name="圆角矩形 12"/>
            <p:cNvSpPr/>
            <p:nvPr/>
          </p:nvSpPr>
          <p:spPr>
            <a:xfrm>
              <a:off x="100994" y="610494"/>
              <a:ext cx="2041474" cy="584775"/>
            </a:xfrm>
            <a:prstGeom prst="roundRect">
              <a:avLst>
                <a:gd name="adj" fmla="val 23465"/>
              </a:avLst>
            </a:prstGeom>
            <a:solidFill>
              <a:srgbClr val="FF6C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08660" y="610494"/>
              <a:ext cx="1826141" cy="584775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复习旧知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2660650" y="2781300"/>
            <a:ext cx="37211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3322638" y="2781300"/>
            <a:ext cx="2349500" cy="5000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0245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475038" y="1862138"/>
            <a:ext cx="2622550" cy="91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4800">
                <a:latin typeface="幼圆" panose="02010509060101010101" pitchFamily="49" charset="-122"/>
                <a:ea typeface="幼圆" panose="02010509060101010101" pitchFamily="49" charset="-122"/>
              </a:rPr>
              <a:t>可能性</a:t>
            </a:r>
            <a:endParaRPr lang="zh-CN" altLang="en-US" sz="480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6" name="Picture 10" descr="https://docimg5.docs.qq.com/image/AgAABsfO-eVuNsLQ97NFJo9kPCW4F0eR.png?w=904&amp;h=9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581" y="1774964"/>
            <a:ext cx="1057778" cy="106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58750" y="1547813"/>
            <a:ext cx="8985250" cy="28622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zh-CN" sz="3000" b="1" dirty="0">
                <a:latin typeface="+mj-lt"/>
                <a:ea typeface="+mj-ea"/>
              </a:rPr>
              <a:t>在下面的括号里填“一定”“可能”或“不可能”。</a:t>
            </a:r>
            <a:endParaRPr lang="zh-CN" altLang="zh-CN" sz="30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latin typeface="+mj-lt"/>
                <a:ea typeface="+mj-ea"/>
              </a:rPr>
              <a:t>        </a:t>
            </a:r>
            <a:r>
              <a:rPr lang="zh-CN" altLang="zh-CN" sz="3000" b="1" dirty="0">
                <a:latin typeface="+mj-lt"/>
                <a:ea typeface="+mj-ea"/>
              </a:rPr>
              <a:t>太阳（</a:t>
            </a:r>
            <a:r>
              <a:rPr lang="en-US" altLang="zh-CN" sz="3000" b="1" dirty="0">
                <a:latin typeface="+mj-lt"/>
                <a:ea typeface="+mj-ea"/>
              </a:rPr>
              <a:t>                </a:t>
            </a:r>
            <a:r>
              <a:rPr lang="zh-CN" altLang="zh-CN" sz="3000" b="1" dirty="0">
                <a:latin typeface="+mj-lt"/>
                <a:ea typeface="+mj-ea"/>
              </a:rPr>
              <a:t>）从西边升起。</a:t>
            </a:r>
            <a:endParaRPr lang="zh-CN" altLang="zh-CN" sz="30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latin typeface="+mj-lt"/>
                <a:ea typeface="+mj-ea"/>
              </a:rPr>
              <a:t>        </a:t>
            </a:r>
            <a:r>
              <a:rPr lang="zh-CN" altLang="zh-CN" sz="3000" b="1" dirty="0">
                <a:latin typeface="+mj-lt"/>
                <a:ea typeface="+mj-ea"/>
              </a:rPr>
              <a:t>明天（</a:t>
            </a:r>
            <a:r>
              <a:rPr lang="en-US" altLang="zh-CN" sz="3000" b="1" dirty="0">
                <a:latin typeface="+mj-lt"/>
                <a:ea typeface="+mj-ea"/>
              </a:rPr>
              <a:t>          </a:t>
            </a:r>
            <a:r>
              <a:rPr lang="zh-CN" altLang="zh-CN" sz="3000" b="1" dirty="0">
                <a:latin typeface="+mj-lt"/>
                <a:ea typeface="+mj-ea"/>
              </a:rPr>
              <a:t>）是晴天。</a:t>
            </a:r>
            <a:endParaRPr lang="zh-CN" altLang="zh-CN" sz="30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latin typeface="+mj-lt"/>
                <a:ea typeface="+mj-ea"/>
              </a:rPr>
              <a:t>        </a:t>
            </a:r>
            <a:r>
              <a:rPr lang="zh-CN" altLang="en-US" sz="3000" b="1" dirty="0">
                <a:latin typeface="+mj-lt"/>
                <a:ea typeface="+mj-ea"/>
              </a:rPr>
              <a:t>地球</a:t>
            </a:r>
            <a:r>
              <a:rPr lang="zh-CN" altLang="zh-CN" sz="3000" b="1" dirty="0">
                <a:latin typeface="+mj-lt"/>
                <a:ea typeface="+mj-ea"/>
              </a:rPr>
              <a:t>（</a:t>
            </a:r>
            <a:r>
              <a:rPr lang="en-US" altLang="zh-CN" sz="3000" b="1" dirty="0">
                <a:latin typeface="+mj-lt"/>
                <a:ea typeface="+mj-ea"/>
              </a:rPr>
              <a:t>          </a:t>
            </a:r>
            <a:r>
              <a:rPr lang="zh-CN" altLang="zh-CN" sz="3000" b="1" dirty="0">
                <a:latin typeface="+mj-lt"/>
                <a:ea typeface="+mj-ea"/>
              </a:rPr>
              <a:t>）每天都</a:t>
            </a:r>
            <a:r>
              <a:rPr lang="zh-CN" altLang="en-US" sz="3000" b="1" dirty="0">
                <a:latin typeface="+mj-lt"/>
                <a:ea typeface="+mj-ea"/>
              </a:rPr>
              <a:t>在自转</a:t>
            </a:r>
            <a:r>
              <a:rPr lang="zh-CN" altLang="zh-CN" sz="3000" b="1" dirty="0">
                <a:latin typeface="+mj-lt"/>
                <a:ea typeface="+mj-ea"/>
              </a:rPr>
              <a:t>。</a:t>
            </a:r>
            <a:endParaRPr lang="zh-CN" altLang="zh-CN" sz="30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latin typeface="+mj-lt"/>
                <a:ea typeface="+mj-ea"/>
              </a:rPr>
              <a:t>        </a:t>
            </a:r>
            <a:r>
              <a:rPr lang="zh-CN" altLang="en-US" sz="3000" b="1" dirty="0">
                <a:latin typeface="+mj-lt"/>
                <a:ea typeface="+mj-ea"/>
              </a:rPr>
              <a:t>人的身高（              ）有</a:t>
            </a:r>
            <a:r>
              <a:rPr lang="en-US" altLang="zh-CN" sz="3000" b="1" dirty="0">
                <a:latin typeface="+mj-lt"/>
                <a:ea typeface="+mj-ea"/>
              </a:rPr>
              <a:t>10m</a:t>
            </a:r>
            <a:endParaRPr lang="zh-CN" altLang="en-US" sz="3000" b="1" dirty="0">
              <a:latin typeface="+mj-lt"/>
              <a:ea typeface="+mj-ea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2228850" y="2100263"/>
            <a:ext cx="134461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zh-CN" sz="3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不可能</a:t>
            </a:r>
            <a:endParaRPr lang="zh-CN" altLang="en-US" sz="30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2138363" y="2659063"/>
            <a:ext cx="9572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zh-CN" sz="3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可能</a:t>
            </a:r>
            <a:endParaRPr lang="zh-CN" altLang="en-US" sz="30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2138363" y="3195638"/>
            <a:ext cx="9572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zh-CN" sz="3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一定</a:t>
            </a:r>
            <a:endParaRPr lang="zh-CN" altLang="en-US" sz="3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2924175" y="3754438"/>
            <a:ext cx="134461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zh-CN" sz="3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不可能</a:t>
            </a:r>
            <a:endParaRPr lang="zh-CN" altLang="en-US" sz="30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16138" y="714375"/>
            <a:ext cx="4305300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zh-CN" sz="32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确定现象和不确定现象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3147" y="1495316"/>
            <a:ext cx="5677705" cy="1349371"/>
          </a:xfrm>
          <a:prstGeom prst="rect">
            <a:avLst/>
          </a:prstGeom>
        </p:spPr>
      </p:pic>
      <p:grpSp>
        <p:nvGrpSpPr>
          <p:cNvPr id="12291" name="组合 3"/>
          <p:cNvGrpSpPr/>
          <p:nvPr/>
        </p:nvGrpSpPr>
        <p:grpSpPr bwMode="auto">
          <a:xfrm>
            <a:off x="158750" y="650875"/>
            <a:ext cx="2905125" cy="723900"/>
            <a:chOff x="159418" y="558179"/>
            <a:chExt cx="2903996" cy="723694"/>
          </a:xfrm>
        </p:grpSpPr>
        <p:pic>
          <p:nvPicPr>
            <p:cNvPr id="12293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65" t="34525" r="9291" b="42802"/>
            <a:stretch>
              <a:fillRect/>
            </a:stretch>
          </p:blipFill>
          <p:spPr bwMode="auto">
            <a:xfrm>
              <a:off x="159418" y="558179"/>
              <a:ext cx="2903996" cy="723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矩形 1"/>
            <p:cNvSpPr/>
            <p:nvPr/>
          </p:nvSpPr>
          <p:spPr>
            <a:xfrm>
              <a:off x="216546" y="558179"/>
              <a:ext cx="2656442" cy="5856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latin typeface="+mn-ea"/>
                  <a:ea typeface="+mn-ea"/>
                </a:rPr>
                <a:t>可能性的大小</a:t>
              </a:r>
              <a:endParaRPr lang="zh-CN" altLang="en-US" sz="3200" b="1" dirty="0">
                <a:latin typeface="+mn-ea"/>
                <a:ea typeface="+mn-ea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05441" y="3013931"/>
            <a:ext cx="3733118" cy="135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36" y="1356684"/>
            <a:ext cx="8312727" cy="298672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 bwMode="auto">
          <a:xfrm>
            <a:off x="415636" y="637623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连线。</a:t>
            </a:r>
            <a:endParaRPr lang="zh-CN" altLang="en-US" sz="3200" b="1" dirty="0">
              <a:latin typeface="+mn-ea"/>
              <a:ea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895596" y="2479967"/>
            <a:ext cx="232063" cy="928256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895596" y="2479967"/>
            <a:ext cx="1395845" cy="928256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998519" y="2382982"/>
            <a:ext cx="2496790" cy="893618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6106883" y="2382982"/>
            <a:ext cx="55418" cy="893618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6102676" y="2382982"/>
            <a:ext cx="1411929" cy="893618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7495309" y="2382982"/>
            <a:ext cx="19296" cy="913872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571625" y="724535"/>
            <a:ext cx="467931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【教材P98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二十一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第6题】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不完整圆 47"/>
          <p:cNvSpPr/>
          <p:nvPr/>
        </p:nvSpPr>
        <p:spPr bwMode="auto">
          <a:xfrm rot="10800000">
            <a:off x="6164263" y="2289175"/>
            <a:ext cx="1435100" cy="1435100"/>
          </a:xfrm>
          <a:prstGeom prst="pie">
            <a:avLst>
              <a:gd name="adj1" fmla="val 5295224"/>
              <a:gd name="adj2" fmla="val 12804418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9" name="不完整圆 48"/>
          <p:cNvSpPr/>
          <p:nvPr/>
        </p:nvSpPr>
        <p:spPr bwMode="auto">
          <a:xfrm rot="10605928" flipH="1">
            <a:off x="6156325" y="2289175"/>
            <a:ext cx="1435100" cy="1435100"/>
          </a:xfrm>
          <a:prstGeom prst="pie">
            <a:avLst>
              <a:gd name="adj1" fmla="val 5295224"/>
              <a:gd name="adj2" fmla="val 12543456"/>
            </a:avLst>
          </a:prstGeom>
          <a:solidFill>
            <a:srgbClr val="FFFF00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0" name="不完整圆 49"/>
          <p:cNvSpPr/>
          <p:nvPr/>
        </p:nvSpPr>
        <p:spPr bwMode="auto">
          <a:xfrm rot="3384966" flipH="1">
            <a:off x="6161882" y="2289968"/>
            <a:ext cx="1435100" cy="1433513"/>
          </a:xfrm>
          <a:prstGeom prst="pie">
            <a:avLst>
              <a:gd name="adj1" fmla="val 5295224"/>
              <a:gd name="adj2" fmla="val 12126687"/>
            </a:avLst>
          </a:prstGeom>
          <a:solidFill>
            <a:srgbClr val="01A0E9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7" name="不完整圆 36"/>
          <p:cNvSpPr/>
          <p:nvPr/>
        </p:nvSpPr>
        <p:spPr bwMode="auto">
          <a:xfrm rot="10800000">
            <a:off x="3787775" y="2289175"/>
            <a:ext cx="1435100" cy="1435100"/>
          </a:xfrm>
          <a:prstGeom prst="pie">
            <a:avLst>
              <a:gd name="adj1" fmla="val 5295224"/>
              <a:gd name="adj2" fmla="val 9530789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8" name="不完整圆 37"/>
          <p:cNvSpPr/>
          <p:nvPr/>
        </p:nvSpPr>
        <p:spPr bwMode="auto">
          <a:xfrm rot="10800000" flipH="1">
            <a:off x="3775075" y="2287588"/>
            <a:ext cx="1435100" cy="1435100"/>
          </a:xfrm>
          <a:prstGeom prst="pie">
            <a:avLst>
              <a:gd name="adj1" fmla="val 5295224"/>
              <a:gd name="adj2" fmla="val 10784237"/>
            </a:avLst>
          </a:prstGeom>
          <a:solidFill>
            <a:srgbClr val="FFFF00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9" name="不完整圆 38"/>
          <p:cNvSpPr/>
          <p:nvPr/>
        </p:nvSpPr>
        <p:spPr bwMode="auto">
          <a:xfrm rot="5400000" flipH="1">
            <a:off x="3775075" y="2300288"/>
            <a:ext cx="1435100" cy="1435100"/>
          </a:xfrm>
          <a:prstGeom prst="pie">
            <a:avLst>
              <a:gd name="adj1" fmla="val 5295224"/>
              <a:gd name="adj2" fmla="val 17434141"/>
            </a:avLst>
          </a:prstGeom>
          <a:solidFill>
            <a:srgbClr val="01A0E9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" name="不完整圆 1"/>
          <p:cNvSpPr/>
          <p:nvPr/>
        </p:nvSpPr>
        <p:spPr bwMode="auto">
          <a:xfrm rot="10968674">
            <a:off x="1379538" y="2286000"/>
            <a:ext cx="1435100" cy="1435100"/>
          </a:xfrm>
          <a:prstGeom prst="pie">
            <a:avLst>
              <a:gd name="adj1" fmla="val 5295224"/>
              <a:gd name="adj2" fmla="val 16200000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5" name="不完整圆 34"/>
          <p:cNvSpPr/>
          <p:nvPr/>
        </p:nvSpPr>
        <p:spPr bwMode="auto">
          <a:xfrm rot="10800000" flipH="1">
            <a:off x="1365250" y="2293938"/>
            <a:ext cx="1435100" cy="1435100"/>
          </a:xfrm>
          <a:prstGeom prst="pie">
            <a:avLst>
              <a:gd name="adj1" fmla="val 5295224"/>
              <a:gd name="adj2" fmla="val 9845804"/>
            </a:avLst>
          </a:prstGeom>
          <a:solidFill>
            <a:srgbClr val="FFFF00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6" name="不完整圆 35"/>
          <p:cNvSpPr/>
          <p:nvPr/>
        </p:nvSpPr>
        <p:spPr bwMode="auto">
          <a:xfrm rot="6198771" flipH="1">
            <a:off x="1371600" y="2293938"/>
            <a:ext cx="1435100" cy="1435100"/>
          </a:xfrm>
          <a:prstGeom prst="pie">
            <a:avLst>
              <a:gd name="adj1" fmla="val 5295224"/>
              <a:gd name="adj2" fmla="val 11542843"/>
            </a:avLst>
          </a:prstGeom>
          <a:solidFill>
            <a:srgbClr val="01A0E9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grpSp>
        <p:nvGrpSpPr>
          <p:cNvPr id="14347" name="组合 17"/>
          <p:cNvGrpSpPr/>
          <p:nvPr/>
        </p:nvGrpSpPr>
        <p:grpSpPr bwMode="auto">
          <a:xfrm>
            <a:off x="1368425" y="2281238"/>
            <a:ext cx="1468438" cy="1439862"/>
            <a:chOff x="1176618" y="2212040"/>
            <a:chExt cx="1468405" cy="1440000"/>
          </a:xfrm>
        </p:grpSpPr>
        <p:sp>
          <p:nvSpPr>
            <p:cNvPr id="14363" name="椭圆 1"/>
            <p:cNvSpPr>
              <a:spLocks noChangeArrowheads="1"/>
            </p:cNvSpPr>
            <p:nvPr/>
          </p:nvSpPr>
          <p:spPr bwMode="auto">
            <a:xfrm>
              <a:off x="1176618" y="2212040"/>
              <a:ext cx="1440000" cy="1440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4" name="直接连接符 3"/>
            <p:cNvCxnSpPr>
              <a:stCxn id="14363" idx="0"/>
              <a:endCxn id="14363" idx="4"/>
            </p:cNvCxnSpPr>
            <p:nvPr/>
          </p:nvCxnSpPr>
          <p:spPr>
            <a:xfrm>
              <a:off x="1897327" y="2212040"/>
              <a:ext cx="0" cy="144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205192" y="2735965"/>
              <a:ext cx="692134" cy="1984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/>
            <p:cNvCxnSpPr/>
            <p:nvPr/>
          </p:nvCxnSpPr>
          <p:spPr>
            <a:xfrm flipV="1">
              <a:off x="1898915" y="2750254"/>
              <a:ext cx="476239" cy="192106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1392513" y="2283484"/>
              <a:ext cx="625461" cy="4937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latin typeface="+mj-lt"/>
                  <a:ea typeface="黑体" panose="02010609060101010101" pitchFamily="49" charset="-122"/>
                </a:rPr>
                <a:t>黄</a:t>
              </a:r>
              <a:endParaRPr lang="zh-CN" altLang="zh-CN" sz="24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017974" y="2804234"/>
              <a:ext cx="627049" cy="49217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latin typeface="+mj-lt"/>
                  <a:ea typeface="黑体" panose="02010609060101010101" pitchFamily="49" charset="-122"/>
                </a:rPr>
                <a:t>红</a:t>
              </a:r>
              <a:endParaRPr lang="zh-CN" altLang="zh-CN" sz="24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389338" y="2932834"/>
              <a:ext cx="625461" cy="49217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latin typeface="+mj-lt"/>
                  <a:ea typeface="黑体" panose="02010609060101010101" pitchFamily="49" charset="-122"/>
                </a:rPr>
                <a:t>蓝</a:t>
              </a:r>
              <a:endParaRPr lang="zh-CN" altLang="zh-CN" sz="2400" b="1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12291" name="组合 47"/>
          <p:cNvGrpSpPr/>
          <p:nvPr/>
        </p:nvGrpSpPr>
        <p:grpSpPr bwMode="auto">
          <a:xfrm>
            <a:off x="6141299" y="2281017"/>
            <a:ext cx="1560512" cy="1439862"/>
            <a:chOff x="3363381" y="2265204"/>
            <a:chExt cx="1560478" cy="1440000"/>
          </a:xfrm>
          <a:noFill/>
        </p:grpSpPr>
        <p:grpSp>
          <p:nvGrpSpPr>
            <p:cNvPr id="12306" name="组合 18"/>
            <p:cNvGrpSpPr/>
            <p:nvPr/>
          </p:nvGrpSpPr>
          <p:grpSpPr bwMode="auto">
            <a:xfrm>
              <a:off x="3363381" y="2265204"/>
              <a:ext cx="1560478" cy="1440000"/>
              <a:chOff x="1176618" y="2212040"/>
              <a:chExt cx="1560478" cy="1440000"/>
            </a:xfrm>
            <a:grpFill/>
          </p:grpSpPr>
          <p:sp>
            <p:nvSpPr>
              <p:cNvPr id="12308" name="椭圆 19"/>
              <p:cNvSpPr>
                <a:spLocks noChangeArrowheads="1"/>
              </p:cNvSpPr>
              <p:nvPr/>
            </p:nvSpPr>
            <p:spPr bwMode="auto">
              <a:xfrm>
                <a:off x="1176618" y="2212040"/>
                <a:ext cx="1440000" cy="1440000"/>
              </a:xfrm>
              <a:prstGeom prst="ellipse">
                <a:avLst/>
              </a:prstGeom>
              <a:grpFill/>
              <a:ln w="19050">
                <a:solidFill>
                  <a:schemeClr val="tx1"/>
                </a:solidFill>
                <a:miter lim="800000"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14" name="直接连接符 13"/>
              <p:cNvCxnSpPr>
                <a:stCxn id="12308" idx="0"/>
              </p:cNvCxnSpPr>
              <p:nvPr/>
            </p:nvCxnSpPr>
            <p:spPr>
              <a:xfrm flipH="1">
                <a:off x="1897327" y="2212040"/>
                <a:ext cx="0" cy="73032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V="1">
                <a:off x="1295677" y="2934421"/>
                <a:ext cx="601650" cy="401676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箭头连接符 15"/>
              <p:cNvCxnSpPr/>
              <p:nvPr/>
            </p:nvCxnSpPr>
            <p:spPr>
              <a:xfrm flipV="1">
                <a:off x="1898914" y="2626417"/>
                <a:ext cx="379405" cy="315943"/>
              </a:xfrm>
              <a:prstGeom prst="straightConnector1">
                <a:avLst/>
              </a:prstGeom>
              <a:grpFill/>
              <a:ln w="158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矩形 16"/>
              <p:cNvSpPr/>
              <p:nvPr/>
            </p:nvSpPr>
            <p:spPr>
              <a:xfrm>
                <a:off x="1263928" y="2481941"/>
                <a:ext cx="627049" cy="493759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latin typeface="+mj-lt"/>
                    <a:ea typeface="黑体" panose="02010609060101010101" pitchFamily="49" charset="-122"/>
                  </a:rPr>
                  <a:t>黄</a:t>
                </a:r>
                <a:endParaRPr lang="zh-CN" altLang="zh-CN" sz="24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2110048" y="2604190"/>
                <a:ext cx="627048" cy="493760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latin typeface="+mj-lt"/>
                    <a:ea typeface="黑体" panose="02010609060101010101" pitchFamily="49" charset="-122"/>
                  </a:rPr>
                  <a:t>红</a:t>
                </a:r>
                <a:endParaRPr lang="zh-CN" altLang="zh-CN" sz="24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1630633" y="3090011"/>
                <a:ext cx="625461" cy="493760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latin typeface="+mj-lt"/>
                    <a:ea typeface="黑体" panose="02010609060101010101" pitchFamily="49" charset="-122"/>
                  </a:rPr>
                  <a:t>蓝</a:t>
                </a:r>
                <a:endParaRPr lang="zh-CN" altLang="zh-CN" sz="24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12" name="直接连接符 11"/>
            <p:cNvCxnSpPr/>
            <p:nvPr/>
          </p:nvCxnSpPr>
          <p:spPr>
            <a:xfrm flipH="1" flipV="1">
              <a:off x="4087265" y="2984410"/>
              <a:ext cx="590537" cy="388975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49" name="组合 48"/>
          <p:cNvGrpSpPr/>
          <p:nvPr/>
        </p:nvGrpSpPr>
        <p:grpSpPr bwMode="auto">
          <a:xfrm>
            <a:off x="3784600" y="2281238"/>
            <a:ext cx="1439863" cy="1439862"/>
            <a:chOff x="5669253" y="2308638"/>
            <a:chExt cx="1440000" cy="1440000"/>
          </a:xfrm>
        </p:grpSpPr>
        <p:grpSp>
          <p:nvGrpSpPr>
            <p:cNvPr id="14354" name="组合 35"/>
            <p:cNvGrpSpPr/>
            <p:nvPr/>
          </p:nvGrpSpPr>
          <p:grpSpPr bwMode="auto">
            <a:xfrm>
              <a:off x="5669253" y="2308638"/>
              <a:ext cx="1440000" cy="1440000"/>
              <a:chOff x="1176618" y="2212040"/>
              <a:chExt cx="1440000" cy="1440000"/>
            </a:xfrm>
          </p:grpSpPr>
          <p:sp>
            <p:nvSpPr>
              <p:cNvPr id="14356" name="椭圆 36"/>
              <p:cNvSpPr>
                <a:spLocks noChangeArrowheads="1"/>
              </p:cNvSpPr>
              <p:nvPr/>
            </p:nvSpPr>
            <p:spPr bwMode="auto">
              <a:xfrm>
                <a:off x="1176618" y="2212040"/>
                <a:ext cx="1440000" cy="14400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24" name="直接连接符 23"/>
              <p:cNvCxnSpPr>
                <a:stCxn id="14356" idx="0"/>
              </p:cNvCxnSpPr>
              <p:nvPr/>
            </p:nvCxnSpPr>
            <p:spPr>
              <a:xfrm flipH="1">
                <a:off x="1895824" y="2212040"/>
                <a:ext cx="1587" cy="73032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>
                <a:stCxn id="14356" idx="2"/>
              </p:cNvCxnSpPr>
              <p:nvPr/>
            </p:nvCxnSpPr>
            <p:spPr>
              <a:xfrm>
                <a:off x="1176618" y="2932834"/>
                <a:ext cx="719206" cy="158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箭头连接符 25"/>
              <p:cNvCxnSpPr/>
              <p:nvPr/>
            </p:nvCxnSpPr>
            <p:spPr>
              <a:xfrm flipV="1">
                <a:off x="1899000" y="2626417"/>
                <a:ext cx="379448" cy="315943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矩形 26"/>
              <p:cNvSpPr/>
              <p:nvPr/>
            </p:nvSpPr>
            <p:spPr>
              <a:xfrm>
                <a:off x="1263939" y="2481941"/>
                <a:ext cx="627122" cy="49375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latin typeface="+mj-lt"/>
                    <a:ea typeface="黑体" panose="02010609060101010101" pitchFamily="49" charset="-122"/>
                  </a:rPr>
                  <a:t>黄</a:t>
                </a:r>
                <a:endParaRPr lang="zh-CN" altLang="zh-CN" sz="24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868834" y="2221566"/>
                <a:ext cx="625535" cy="49375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latin typeface="+mj-lt"/>
                    <a:ea typeface="黑体" panose="02010609060101010101" pitchFamily="49" charset="-122"/>
                  </a:rPr>
                  <a:t>红</a:t>
                </a:r>
                <a:endParaRPr lang="zh-CN" altLang="zh-CN" sz="24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652913" y="3031269"/>
                <a:ext cx="625535" cy="49217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latin typeface="+mj-lt"/>
                    <a:ea typeface="黑体" panose="02010609060101010101" pitchFamily="49" charset="-122"/>
                  </a:rPr>
                  <a:t>蓝</a:t>
                </a:r>
                <a:endParaRPr lang="zh-CN" altLang="zh-CN" sz="24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22" name="直接连接符 21"/>
            <p:cNvCxnSpPr/>
            <p:nvPr/>
          </p:nvCxnSpPr>
          <p:spPr>
            <a:xfrm flipH="1">
              <a:off x="6383696" y="2776995"/>
              <a:ext cx="692216" cy="25561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/>
          <p:cNvSpPr txBox="1"/>
          <p:nvPr/>
        </p:nvSpPr>
        <p:spPr>
          <a:xfrm>
            <a:off x="120650" y="1033463"/>
            <a:ext cx="8720138" cy="1162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900" b="1" dirty="0">
                <a:latin typeface="+mj-lt"/>
                <a:ea typeface="黑体" panose="02010609060101010101" pitchFamily="49" charset="-122"/>
              </a:rPr>
              <a:t>        每个转盘中的指针停在</a:t>
            </a:r>
            <a:r>
              <a:rPr lang="zh-CN" altLang="en-US" sz="2900" b="1" dirty="0">
                <a:latin typeface="+mj-lt"/>
                <a:ea typeface="黑体" panose="02010609060101010101" pitchFamily="49" charset="-122"/>
              </a:rPr>
              <a:t>红色区域的可能性都是一样的吗？</a:t>
            </a:r>
            <a:endParaRPr lang="zh-CN" altLang="en-US" sz="2900" b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31" name="组合 30"/>
          <p:cNvGrpSpPr/>
          <p:nvPr/>
        </p:nvGrpSpPr>
        <p:grpSpPr bwMode="auto">
          <a:xfrm>
            <a:off x="2947988" y="3854450"/>
            <a:ext cx="3089275" cy="587375"/>
            <a:chOff x="2200275" y="2519390"/>
            <a:chExt cx="3088686" cy="587249"/>
          </a:xfrm>
        </p:grpSpPr>
        <p:sp>
          <p:nvSpPr>
            <p:cNvPr id="32" name="矩形: 圆角 31"/>
            <p:cNvSpPr/>
            <p:nvPr/>
          </p:nvSpPr>
          <p:spPr bwMode="auto">
            <a:xfrm>
              <a:off x="2200275" y="2549547"/>
              <a:ext cx="3068052" cy="557092"/>
            </a:xfrm>
            <a:prstGeom prst="roundRect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220908" y="2519390"/>
              <a:ext cx="3068053" cy="5840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latin typeface="+mn-ea"/>
                  <a:ea typeface="+mn-ea"/>
                </a:rPr>
                <a:t>扇形面积的大小</a:t>
              </a:r>
              <a:endParaRPr lang="zh-CN" altLang="en-US" sz="3200" b="1" dirty="0"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1600" y="1195388"/>
            <a:ext cx="5257800" cy="240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甲、乙两个足球队之间近期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场比赛的进球数如右表。如果两个队现在进行一场比赛，请预测一下哪个队获胜的可能性大。为什么？</a:t>
            </a:r>
            <a:endParaRPr lang="zh-CN" altLang="en-US" sz="30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536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3083" y="1398930"/>
            <a:ext cx="3279458" cy="1947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101600" y="3549650"/>
            <a:ext cx="8777288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        乙队获胜的可能性稍大点。因为乙队的成绩呈上升趋势。（答案合理均可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5365" name="组合 1"/>
          <p:cNvGrpSpPr/>
          <p:nvPr/>
        </p:nvGrpSpPr>
        <p:grpSpPr bwMode="auto">
          <a:xfrm>
            <a:off x="101600" y="611188"/>
            <a:ext cx="2041525" cy="584200"/>
            <a:chOff x="100994" y="610494"/>
            <a:chExt cx="2041474" cy="584775"/>
          </a:xfrm>
        </p:grpSpPr>
        <p:sp>
          <p:nvSpPr>
            <p:cNvPr id="9" name="圆角矩形 8"/>
            <p:cNvSpPr/>
            <p:nvPr/>
          </p:nvSpPr>
          <p:spPr>
            <a:xfrm>
              <a:off x="100994" y="610494"/>
              <a:ext cx="2041474" cy="584775"/>
            </a:xfrm>
            <a:prstGeom prst="roundRect">
              <a:avLst>
                <a:gd name="adj" fmla="val 23465"/>
              </a:avLst>
            </a:prstGeom>
            <a:solidFill>
              <a:srgbClr val="FF6C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08660" y="610494"/>
              <a:ext cx="1826141" cy="584775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随堂练习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232660" y="784860"/>
            <a:ext cx="467931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【教材P98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二十一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第7题】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22263" y="2244725"/>
            <a:ext cx="8556625" cy="22637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问题：如果把全班同学编号，随意抽取一名学生，该生体重在</a:t>
            </a:r>
            <a:r>
              <a:rPr lang="en-US" altLang="zh-CN" sz="3200" b="1" dirty="0">
                <a:latin typeface="+mj-lt"/>
                <a:ea typeface="+mj-ea"/>
              </a:rPr>
              <a:t>36kg</a:t>
            </a:r>
            <a:r>
              <a:rPr lang="zh-CN" altLang="en-US" sz="3200" b="1" dirty="0">
                <a:latin typeface="+mj-lt"/>
                <a:ea typeface="+mj-ea"/>
              </a:rPr>
              <a:t>及以下的可能性大，还是在</a:t>
            </a:r>
            <a:r>
              <a:rPr lang="en-US" altLang="zh-CN" sz="3200" b="1" dirty="0">
                <a:latin typeface="+mj-lt"/>
                <a:ea typeface="+mj-ea"/>
              </a:rPr>
              <a:t>39kg</a:t>
            </a:r>
            <a:r>
              <a:rPr lang="zh-CN" altLang="en-US" sz="3200" b="1" dirty="0">
                <a:latin typeface="+mj-lt"/>
                <a:ea typeface="+mj-ea"/>
              </a:rPr>
              <a:t>及以上的可能性大？为什么？</a:t>
            </a:r>
            <a:endParaRPr lang="zh-CN" altLang="en-US" sz="3200" b="1" dirty="0">
              <a:latin typeface="+mj-lt"/>
              <a:ea typeface="+mj-ea"/>
            </a:endParaRPr>
          </a:p>
        </p:txBody>
      </p:sp>
      <p:pic>
        <p:nvPicPr>
          <p:cNvPr id="18435" name="Picture 16" descr="未标题-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1463675"/>
            <a:ext cx="6932613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22263" y="781050"/>
            <a:ext cx="8174966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dirty="0">
                <a:latin typeface="+mj-lt"/>
                <a:ea typeface="+mj-ea"/>
              </a:rPr>
              <a:t>2. </a:t>
            </a:r>
            <a:r>
              <a:rPr lang="zh-CN" altLang="en-US" sz="3200" dirty="0">
                <a:latin typeface="+mj-lt"/>
                <a:ea typeface="+mj-ea"/>
              </a:rPr>
              <a:t>六（</a:t>
            </a:r>
            <a:r>
              <a:rPr lang="en-US" altLang="zh-CN" sz="3200" dirty="0">
                <a:latin typeface="+mj-lt"/>
                <a:ea typeface="+mj-ea"/>
              </a:rPr>
              <a:t>1</a:t>
            </a:r>
            <a:r>
              <a:rPr lang="zh-CN" altLang="en-US" sz="3200" dirty="0">
                <a:latin typeface="+mj-lt"/>
                <a:ea typeface="+mj-ea"/>
              </a:rPr>
              <a:t>）班同学的</a:t>
            </a:r>
            <a:r>
              <a:rPr lang="zh-CN" altLang="en-US" sz="3200" dirty="0">
                <a:latin typeface="+mj-lt"/>
                <a:ea typeface="+mj-ea"/>
              </a:rPr>
              <a:t>体重情况如下表。</a:t>
            </a:r>
            <a:endParaRPr lang="zh-CN" altLang="en-US" sz="3200" dirty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08225" y="827088"/>
            <a:ext cx="3911600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+mj-ea"/>
              </a:rPr>
              <a:t>36kg</a:t>
            </a:r>
            <a:r>
              <a:rPr lang="zh-CN" altLang="en-US" sz="3200" b="1" dirty="0">
                <a:latin typeface="+mj-lt"/>
                <a:ea typeface="+mj-ea"/>
              </a:rPr>
              <a:t>及以下的人数有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4613" y="1303338"/>
            <a:ext cx="32988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 + 4 + 5 = 11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（人）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312988" y="1949450"/>
            <a:ext cx="3911600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+mj-ea"/>
              </a:rPr>
              <a:t>39kg</a:t>
            </a:r>
            <a:r>
              <a:rPr lang="zh-CN" altLang="en-US" sz="3200" b="1" dirty="0">
                <a:latin typeface="+mj-lt"/>
                <a:ea typeface="+mj-ea"/>
              </a:rPr>
              <a:t>及以上的人数有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8225" y="2489200"/>
            <a:ext cx="42418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12 + 10 + 4 + 3 = 29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（人）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52825" y="3092450"/>
            <a:ext cx="14224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29 &gt; 11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43075" y="3757613"/>
            <a:ext cx="537368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+mj-ea"/>
              </a:rPr>
              <a:t>抽取</a:t>
            </a:r>
            <a:r>
              <a:rPr lang="en-US" altLang="zh-CN" sz="3200" b="1" dirty="0">
                <a:latin typeface="+mj-lt"/>
                <a:ea typeface="+mj-ea"/>
              </a:rPr>
              <a:t>39kg</a:t>
            </a:r>
            <a:r>
              <a:rPr lang="zh-CN" altLang="en-US" sz="3200" b="1" dirty="0">
                <a:latin typeface="+mj-lt"/>
                <a:ea typeface="+mj-ea"/>
              </a:rPr>
              <a:t>及以上的可能性大。</a:t>
            </a:r>
            <a:endParaRPr lang="zh-CN" altLang="en-US" sz="3200" dirty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44"/>
          <p:cNvGrpSpPr/>
          <p:nvPr/>
        </p:nvGrpSpPr>
        <p:grpSpPr bwMode="auto">
          <a:xfrm>
            <a:off x="2870200" y="500063"/>
            <a:ext cx="5786438" cy="2695575"/>
            <a:chOff x="1831856" y="302911"/>
            <a:chExt cx="5529551" cy="2694666"/>
          </a:xfrm>
        </p:grpSpPr>
        <p:pic>
          <p:nvPicPr>
            <p:cNvPr id="16418" name="图片 37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1856" y="302911"/>
              <a:ext cx="5529551" cy="269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19" name="图片 3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552279" y="1482615"/>
              <a:ext cx="561964" cy="976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20" name="图片 4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036856" y="1194236"/>
              <a:ext cx="812727" cy="101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21" name="图片 4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5427891" y="1426878"/>
              <a:ext cx="758090" cy="1089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17"/>
          <p:cNvGrpSpPr/>
          <p:nvPr/>
        </p:nvGrpSpPr>
        <p:grpSpPr bwMode="auto">
          <a:xfrm>
            <a:off x="452438" y="3359150"/>
            <a:ext cx="1468437" cy="1439863"/>
            <a:chOff x="1176618" y="2212040"/>
            <a:chExt cx="1468405" cy="1440000"/>
          </a:xfrm>
        </p:grpSpPr>
        <p:sp>
          <p:nvSpPr>
            <p:cNvPr id="16411" name="椭圆 1"/>
            <p:cNvSpPr>
              <a:spLocks noChangeArrowheads="1"/>
            </p:cNvSpPr>
            <p:nvPr/>
          </p:nvSpPr>
          <p:spPr bwMode="auto">
            <a:xfrm>
              <a:off x="1176618" y="2212040"/>
              <a:ext cx="1440000" cy="14400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5" name="直接连接符 4"/>
            <p:cNvCxnSpPr>
              <a:stCxn id="16411" idx="0"/>
              <a:endCxn id="16411" idx="4"/>
            </p:cNvCxnSpPr>
            <p:nvPr/>
          </p:nvCxnSpPr>
          <p:spPr>
            <a:xfrm>
              <a:off x="1897327" y="2212040"/>
              <a:ext cx="0" cy="1440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1205192" y="2735965"/>
              <a:ext cx="692135" cy="19845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箭头连接符 6"/>
            <p:cNvCxnSpPr/>
            <p:nvPr/>
          </p:nvCxnSpPr>
          <p:spPr>
            <a:xfrm flipV="1">
              <a:off x="1898914" y="2750254"/>
              <a:ext cx="476240" cy="192105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1392513" y="2283485"/>
              <a:ext cx="625461" cy="49375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latin typeface="+mj-lt"/>
                  <a:ea typeface="黑体" panose="02010609060101010101" pitchFamily="49" charset="-122"/>
                </a:rPr>
                <a:t>黄</a:t>
              </a:r>
              <a:endParaRPr lang="zh-CN" altLang="zh-CN" sz="24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017975" y="2804234"/>
              <a:ext cx="627048" cy="49217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latin typeface="+mj-lt"/>
                  <a:ea typeface="黑体" panose="02010609060101010101" pitchFamily="49" charset="-122"/>
                </a:rPr>
                <a:t>红</a:t>
              </a:r>
              <a:endParaRPr lang="zh-CN" altLang="zh-CN" sz="24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389338" y="2932834"/>
              <a:ext cx="625461" cy="49217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latin typeface="+mj-lt"/>
                  <a:ea typeface="黑体" panose="02010609060101010101" pitchFamily="49" charset="-122"/>
                </a:rPr>
                <a:t>蓝</a:t>
              </a:r>
              <a:endParaRPr lang="zh-CN" altLang="zh-CN" sz="2400" b="1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11" name="组合 47"/>
          <p:cNvGrpSpPr/>
          <p:nvPr/>
        </p:nvGrpSpPr>
        <p:grpSpPr bwMode="auto">
          <a:xfrm>
            <a:off x="5226050" y="3359150"/>
            <a:ext cx="1560513" cy="1439863"/>
            <a:chOff x="3363381" y="2265204"/>
            <a:chExt cx="1560478" cy="1440000"/>
          </a:xfrm>
        </p:grpSpPr>
        <p:grpSp>
          <p:nvGrpSpPr>
            <p:cNvPr id="16402" name="组合 18"/>
            <p:cNvGrpSpPr/>
            <p:nvPr/>
          </p:nvGrpSpPr>
          <p:grpSpPr bwMode="auto">
            <a:xfrm>
              <a:off x="3363381" y="2265204"/>
              <a:ext cx="1560478" cy="1440000"/>
              <a:chOff x="1176618" y="2212040"/>
              <a:chExt cx="1560478" cy="1440000"/>
            </a:xfrm>
          </p:grpSpPr>
          <p:sp>
            <p:nvSpPr>
              <p:cNvPr id="16404" name="椭圆 19"/>
              <p:cNvSpPr>
                <a:spLocks noChangeArrowheads="1"/>
              </p:cNvSpPr>
              <p:nvPr/>
            </p:nvSpPr>
            <p:spPr bwMode="auto">
              <a:xfrm>
                <a:off x="1176618" y="2212040"/>
                <a:ext cx="1440000" cy="144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  <a:miter lim="800000"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15" name="直接连接符 14"/>
              <p:cNvCxnSpPr>
                <a:stCxn id="16404" idx="0"/>
              </p:cNvCxnSpPr>
              <p:nvPr/>
            </p:nvCxnSpPr>
            <p:spPr>
              <a:xfrm flipH="1">
                <a:off x="1897327" y="2212040"/>
                <a:ext cx="0" cy="73031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V="1">
                <a:off x="1295678" y="2934422"/>
                <a:ext cx="601649" cy="40167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箭头连接符 16"/>
              <p:cNvCxnSpPr/>
              <p:nvPr/>
            </p:nvCxnSpPr>
            <p:spPr>
              <a:xfrm flipV="1">
                <a:off x="1898915" y="2626417"/>
                <a:ext cx="379403" cy="315942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矩形 17"/>
              <p:cNvSpPr/>
              <p:nvPr/>
            </p:nvSpPr>
            <p:spPr>
              <a:xfrm>
                <a:off x="1263929" y="2481941"/>
                <a:ext cx="627048" cy="49376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latin typeface="+mj-lt"/>
                    <a:ea typeface="黑体" panose="02010609060101010101" pitchFamily="49" charset="-122"/>
                  </a:rPr>
                  <a:t>黄</a:t>
                </a:r>
                <a:endParaRPr lang="zh-CN" altLang="zh-CN" sz="24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2110047" y="2604190"/>
                <a:ext cx="627049" cy="49375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latin typeface="+mj-lt"/>
                    <a:ea typeface="黑体" panose="02010609060101010101" pitchFamily="49" charset="-122"/>
                  </a:rPr>
                  <a:t>红</a:t>
                </a:r>
                <a:endParaRPr lang="zh-CN" altLang="zh-CN" sz="24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630633" y="3090012"/>
                <a:ext cx="625461" cy="49375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latin typeface="+mj-lt"/>
                    <a:ea typeface="黑体" panose="02010609060101010101" pitchFamily="49" charset="-122"/>
                  </a:rPr>
                  <a:t>蓝</a:t>
                </a:r>
                <a:endParaRPr lang="zh-CN" altLang="zh-CN" sz="24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 flipH="1" flipV="1">
              <a:off x="4087265" y="2984410"/>
              <a:ext cx="590537" cy="3889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48"/>
          <p:cNvGrpSpPr/>
          <p:nvPr/>
        </p:nvGrpSpPr>
        <p:grpSpPr bwMode="auto">
          <a:xfrm>
            <a:off x="2868613" y="3359150"/>
            <a:ext cx="1439862" cy="1439863"/>
            <a:chOff x="5669253" y="2308638"/>
            <a:chExt cx="1440000" cy="1440000"/>
          </a:xfrm>
        </p:grpSpPr>
        <p:grpSp>
          <p:nvGrpSpPr>
            <p:cNvPr id="16393" name="组合 35"/>
            <p:cNvGrpSpPr/>
            <p:nvPr/>
          </p:nvGrpSpPr>
          <p:grpSpPr bwMode="auto">
            <a:xfrm>
              <a:off x="5669253" y="2308638"/>
              <a:ext cx="1440000" cy="1440000"/>
              <a:chOff x="1176618" y="2212040"/>
              <a:chExt cx="1440000" cy="1440000"/>
            </a:xfrm>
          </p:grpSpPr>
          <p:sp>
            <p:nvSpPr>
              <p:cNvPr id="16395" name="椭圆 36"/>
              <p:cNvSpPr>
                <a:spLocks noChangeArrowheads="1"/>
              </p:cNvSpPr>
              <p:nvPr/>
            </p:nvSpPr>
            <p:spPr bwMode="auto">
              <a:xfrm>
                <a:off x="1176618" y="2212040"/>
                <a:ext cx="1440000" cy="144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  <a:miter lim="800000"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25" name="直接连接符 24"/>
              <p:cNvCxnSpPr>
                <a:stCxn id="16395" idx="0"/>
              </p:cNvCxnSpPr>
              <p:nvPr/>
            </p:nvCxnSpPr>
            <p:spPr>
              <a:xfrm flipH="1">
                <a:off x="1895824" y="2212040"/>
                <a:ext cx="1588" cy="73031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>
                <a:stCxn id="16395" idx="2"/>
              </p:cNvCxnSpPr>
              <p:nvPr/>
            </p:nvCxnSpPr>
            <p:spPr>
              <a:xfrm>
                <a:off x="1176618" y="2932834"/>
                <a:ext cx="719206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箭头连接符 26"/>
              <p:cNvCxnSpPr/>
              <p:nvPr/>
            </p:nvCxnSpPr>
            <p:spPr>
              <a:xfrm flipV="1">
                <a:off x="1898999" y="2626417"/>
                <a:ext cx="379449" cy="315942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矩形 27"/>
              <p:cNvSpPr/>
              <p:nvPr/>
            </p:nvSpPr>
            <p:spPr>
              <a:xfrm>
                <a:off x="1263938" y="2481941"/>
                <a:ext cx="627123" cy="49376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latin typeface="+mj-lt"/>
                    <a:ea typeface="黑体" panose="02010609060101010101" pitchFamily="49" charset="-122"/>
                  </a:rPr>
                  <a:t>黄</a:t>
                </a:r>
                <a:endParaRPr lang="zh-CN" altLang="zh-CN" sz="24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868834" y="2221566"/>
                <a:ext cx="625535" cy="49376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latin typeface="+mj-lt"/>
                    <a:ea typeface="黑体" panose="02010609060101010101" pitchFamily="49" charset="-122"/>
                  </a:rPr>
                  <a:t>红</a:t>
                </a:r>
                <a:endParaRPr lang="zh-CN" altLang="zh-CN" sz="24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1652914" y="3031268"/>
                <a:ext cx="625535" cy="49217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zh-CN" altLang="en-US" sz="2400" b="1" dirty="0">
                    <a:latin typeface="+mj-lt"/>
                    <a:ea typeface="黑体" panose="02010609060101010101" pitchFamily="49" charset="-122"/>
                  </a:rPr>
                  <a:t>蓝</a:t>
                </a:r>
                <a:endParaRPr lang="zh-CN" altLang="zh-CN" sz="24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23" name="直接连接符 22"/>
            <p:cNvCxnSpPr/>
            <p:nvPr/>
          </p:nvCxnSpPr>
          <p:spPr>
            <a:xfrm flipH="1">
              <a:off x="6383696" y="2776996"/>
              <a:ext cx="692216" cy="2556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矩形 45"/>
          <p:cNvSpPr/>
          <p:nvPr/>
        </p:nvSpPr>
        <p:spPr>
          <a:xfrm>
            <a:off x="420688" y="2630488"/>
            <a:ext cx="5884862" cy="5857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你认为选哪个转盘比较公平呢</a:t>
            </a:r>
            <a:r>
              <a:rPr lang="en-US" altLang="zh-CN" sz="3200" b="1" dirty="0">
                <a:latin typeface="+mn-ea"/>
                <a:ea typeface="+mn-ea"/>
              </a:rPr>
              <a:t>?</a:t>
            </a:r>
            <a:endParaRPr lang="en-US" altLang="zh-CN" sz="3200" b="1" dirty="0">
              <a:latin typeface="+mn-ea"/>
              <a:ea typeface="+mn-ea"/>
            </a:endParaRPr>
          </a:p>
        </p:txBody>
      </p:sp>
      <p:sp>
        <p:nvSpPr>
          <p:cNvPr id="36" name="Text Box 3"/>
          <p:cNvSpPr txBox="1">
            <a:spLocks noChangeArrowheads="1"/>
          </p:cNvSpPr>
          <p:nvPr/>
        </p:nvSpPr>
        <p:spPr bwMode="auto">
          <a:xfrm>
            <a:off x="452438" y="361950"/>
            <a:ext cx="214471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dirty="0">
                <a:latin typeface="+mj-lt"/>
                <a:ea typeface="+mj-ea"/>
              </a:rPr>
              <a:t>3.</a:t>
            </a:r>
            <a:r>
              <a:rPr lang="zh-CN" altLang="en-US" sz="3200" dirty="0">
                <a:latin typeface="+mj-lt"/>
                <a:ea typeface="+mj-ea"/>
              </a:rPr>
              <a:t>小裁判。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875463" y="3773488"/>
            <a:ext cx="2011362" cy="5857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等可能性</a:t>
            </a:r>
            <a:endParaRPr lang="en-US" altLang="zh-CN" sz="3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"/>
          <p:cNvGrpSpPr/>
          <p:nvPr/>
        </p:nvGrpSpPr>
        <p:grpSpPr bwMode="auto">
          <a:xfrm>
            <a:off x="101600" y="611188"/>
            <a:ext cx="2041525" cy="584200"/>
            <a:chOff x="100994" y="610494"/>
            <a:chExt cx="2041474" cy="584775"/>
          </a:xfrm>
        </p:grpSpPr>
        <p:sp>
          <p:nvSpPr>
            <p:cNvPr id="10" name="圆角矩形 9"/>
            <p:cNvSpPr/>
            <p:nvPr/>
          </p:nvSpPr>
          <p:spPr>
            <a:xfrm>
              <a:off x="100994" y="610494"/>
              <a:ext cx="2041474" cy="584775"/>
            </a:xfrm>
            <a:prstGeom prst="roundRect">
              <a:avLst>
                <a:gd name="adj" fmla="val 23465"/>
              </a:avLst>
            </a:prstGeom>
            <a:solidFill>
              <a:srgbClr val="FF6C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08660" y="610494"/>
              <a:ext cx="1826141" cy="584775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课堂小结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483" name="组合 8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20485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6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79400" y="1195705"/>
            <a:ext cx="8725535" cy="304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选一选。（将正确答案的序号填在括号里）</a:t>
            </a:r>
            <a:endParaRPr lang="zh-CN" altLang="en-US" sz="3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sz="3200" b="1" dirty="0">
                <a:latin typeface="+mn-lt"/>
                <a:ea typeface="+mn-ea"/>
              </a:rPr>
              <a:t>1. </a:t>
            </a:r>
            <a:r>
              <a:rPr lang="zh-CN" altLang="en-US" sz="3200" b="1" dirty="0">
                <a:latin typeface="+mn-lt"/>
                <a:ea typeface="+mn-ea"/>
              </a:rPr>
              <a:t>一个不透明的盒子中有</a:t>
            </a:r>
            <a:r>
              <a:rPr lang="en-US" altLang="zh-CN" sz="3200" b="1" dirty="0">
                <a:latin typeface="+mn-lt"/>
                <a:ea typeface="+mn-ea"/>
              </a:rPr>
              <a:t>8</a:t>
            </a:r>
            <a:r>
              <a:rPr lang="zh-CN" altLang="en-US" sz="3200" b="1" dirty="0">
                <a:latin typeface="+mn-lt"/>
                <a:ea typeface="+mn-ea"/>
              </a:rPr>
              <a:t>个红球、</a:t>
            </a:r>
            <a:r>
              <a:rPr lang="en-US" altLang="zh-CN" sz="3200" b="1" dirty="0">
                <a:latin typeface="+mn-lt"/>
                <a:ea typeface="+mn-ea"/>
              </a:rPr>
              <a:t>6</a:t>
            </a:r>
            <a:r>
              <a:rPr lang="zh-CN" altLang="en-US" sz="3200" b="1" dirty="0">
                <a:latin typeface="+mn-lt"/>
                <a:ea typeface="+mn-ea"/>
              </a:rPr>
              <a:t>个白球和</a:t>
            </a:r>
            <a:r>
              <a:rPr lang="en-US" altLang="zh-CN" sz="3200" b="1" dirty="0">
                <a:latin typeface="+mn-lt"/>
                <a:ea typeface="+mn-ea"/>
              </a:rPr>
              <a:t>4</a:t>
            </a:r>
            <a:r>
              <a:rPr lang="zh-CN" altLang="en-US" sz="3200" b="1" dirty="0">
                <a:latin typeface="+mn-lt"/>
                <a:ea typeface="+mn-ea"/>
              </a:rPr>
              <a:t>个黄球，这些球除颜色外其他都一样。从盒子里任意摸一个球，摸到（      ）的可能性最大。</a:t>
            </a:r>
            <a:endParaRPr lang="zh-CN" altLang="en-US" sz="3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A. </a:t>
            </a:r>
            <a:r>
              <a:rPr lang="zh-CN" altLang="en-US" sz="3200" b="1" dirty="0">
                <a:latin typeface="+mn-lt"/>
                <a:ea typeface="+mn-ea"/>
              </a:rPr>
              <a:t>黄球</a:t>
            </a:r>
            <a:r>
              <a:rPr lang="en-US" altLang="zh-CN" sz="3200" b="1" dirty="0">
                <a:latin typeface="+mn-lt"/>
                <a:ea typeface="+mn-ea"/>
              </a:rPr>
              <a:t>		B. </a:t>
            </a:r>
            <a:r>
              <a:rPr lang="zh-CN" altLang="en-US" sz="3200" b="1" dirty="0">
                <a:latin typeface="+mn-lt"/>
                <a:ea typeface="+mn-ea"/>
              </a:rPr>
              <a:t>红球</a:t>
            </a:r>
            <a:r>
              <a:rPr lang="en-US" altLang="zh-CN" sz="3200" b="1" dirty="0">
                <a:latin typeface="+mn-lt"/>
                <a:ea typeface="+mn-ea"/>
              </a:rPr>
              <a:t>		</a:t>
            </a:r>
            <a:r>
              <a:rPr lang="en-US" altLang="zh-CN" sz="3200" b="1" dirty="0">
                <a:latin typeface="+mn-lt"/>
                <a:ea typeface="+mn-ea"/>
              </a:rPr>
              <a:t>C. </a:t>
            </a:r>
            <a:r>
              <a:rPr lang="zh-CN" altLang="en-US" sz="3200" b="1" dirty="0">
                <a:latin typeface="+mn-lt"/>
                <a:ea typeface="+mn-ea"/>
              </a:rPr>
              <a:t>白球</a:t>
            </a:r>
            <a:endParaRPr lang="en-US" altLang="zh-CN" sz="3200" b="1" dirty="0">
              <a:latin typeface="+mn-lt"/>
              <a:ea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25613" y="44196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1512" name="组合 1"/>
          <p:cNvGrpSpPr/>
          <p:nvPr/>
        </p:nvGrpSpPr>
        <p:grpSpPr bwMode="auto">
          <a:xfrm>
            <a:off x="101600" y="611188"/>
            <a:ext cx="2041525" cy="584200"/>
            <a:chOff x="100994" y="610494"/>
            <a:chExt cx="2041474" cy="584775"/>
          </a:xfrm>
        </p:grpSpPr>
        <p:sp>
          <p:nvSpPr>
            <p:cNvPr id="16" name="圆角矩形 15"/>
            <p:cNvSpPr/>
            <p:nvPr/>
          </p:nvSpPr>
          <p:spPr>
            <a:xfrm>
              <a:off x="100994" y="610494"/>
              <a:ext cx="2041474" cy="584775"/>
            </a:xfrm>
            <a:prstGeom prst="roundRect">
              <a:avLst>
                <a:gd name="adj" fmla="val 23465"/>
              </a:avLst>
            </a:prstGeom>
            <a:solidFill>
              <a:srgbClr val="FF6C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208660" y="610494"/>
              <a:ext cx="1826141" cy="584775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巩固练习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978400" y="2997835"/>
            <a:ext cx="45402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2883" y="1194435"/>
            <a:ext cx="8737600" cy="230695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2.</a:t>
            </a:r>
            <a:r>
              <a:rPr lang="zh-CN" altLang="en-US" sz="3200" b="1" dirty="0">
                <a:latin typeface="+mn-lt"/>
                <a:ea typeface="+mn-ea"/>
              </a:rPr>
              <a:t> 冬冬分别转动下面的转盘，最终指针指向涂色部分的可能性最大的是（        ）。</a:t>
            </a:r>
            <a:endParaRPr lang="zh-CN" altLang="en-US" sz="3200" b="1" dirty="0">
              <a:latin typeface="+mn-lt"/>
              <a:ea typeface="+mn-ea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A. 		B. 		C. 		D. </a:t>
            </a:r>
            <a:endParaRPr lang="en-US" altLang="zh-CN" sz="3200" b="1" dirty="0">
              <a:latin typeface="+mn-lt"/>
              <a:ea typeface="+mn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441950" y="2161540"/>
            <a:ext cx="50101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25613" y="44196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675" y="2626995"/>
            <a:ext cx="1217295" cy="11855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960" y="2641600"/>
            <a:ext cx="1120140" cy="10318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520" y="2590165"/>
            <a:ext cx="1148715" cy="11029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94755" y="2626995"/>
            <a:ext cx="1151890" cy="1078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825</Words>
  <Application>WPS 演示</Application>
  <PresentationFormat>全屏显示(16:9)</PresentationFormat>
  <Paragraphs>131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微软雅黑</vt:lpstr>
      <vt:lpstr>幼圆</vt:lpstr>
      <vt:lpstr>楷体_GB2312</vt:lpstr>
      <vt:lpstr>Arial Unicode MS</vt:lpstr>
      <vt:lpstr>1_Office 主题​​</vt:lpstr>
      <vt:lpstr>PowerPoint 演示文稿</vt:lpstr>
      <vt:lpstr>可能性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348</cp:revision>
  <dcterms:created xsi:type="dcterms:W3CDTF">2016-01-14T07:05:00Z</dcterms:created>
  <dcterms:modified xsi:type="dcterms:W3CDTF">2023-10-27T01:09:50Z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57AA2B86D5BB42BB82DA6BB307E67A34_12</vt:lpwstr>
  </property>
</Properties>
</file>