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44" r:id="rId3"/>
    <p:sldId id="256" r:id="rId5"/>
    <p:sldId id="322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23" r:id="rId15"/>
    <p:sldId id="353" r:id="rId16"/>
    <p:sldId id="354" r:id="rId17"/>
    <p:sldId id="355" r:id="rId18"/>
    <p:sldId id="356" r:id="rId19"/>
    <p:sldId id="328" r:id="rId20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5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616E"/>
    <a:srgbClr val="C0504D"/>
    <a:srgbClr val="FFFFFF"/>
    <a:srgbClr val="E7F8FF"/>
    <a:srgbClr val="01A0E9"/>
    <a:srgbClr val="ECFBFE"/>
    <a:srgbClr val="6AD0FE"/>
    <a:srgbClr val="3FC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 autoAdjust="0"/>
  </p:normalViewPr>
  <p:slideViewPr>
    <p:cSldViewPr snapToGrid="0">
      <p:cViewPr varScale="1">
        <p:scale>
          <a:sx n="143" d="100"/>
          <a:sy n="143" d="100"/>
        </p:scale>
        <p:origin x="720" y="108"/>
      </p:cViewPr>
      <p:guideLst>
        <p:guide orient="horz" pos="1645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4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9BB519C-5ECA-4846-8D8B-F1DCFF29474F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72954A0-E24C-49A8-8959-EA314B4F919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CCF822D-0B38-4610-83D2-D67BC02D850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700088" y="1166813"/>
            <a:ext cx="7743825" cy="2809875"/>
          </a:xfrm>
          <a:prstGeom prst="rect">
            <a:avLst/>
          </a:prstGeom>
          <a:noFill/>
          <a:ln w="76200">
            <a:solidFill>
              <a:schemeClr val="accent2"/>
            </a:solidFill>
          </a:ln>
          <a:effectLst>
            <a:outerShdw blurRad="368300" dist="469900" dir="6240000" sx="102000" sy="102000" algn="ctr" rotWithShape="0">
              <a:srgbClr val="000000">
                <a:alpha val="6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0" y="479425"/>
            <a:ext cx="9144000" cy="4260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411163"/>
            <a:ext cx="9144000" cy="4321175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0" y="403225"/>
            <a:ext cx="9144000" cy="76200"/>
          </a:xfrm>
          <a:prstGeom prst="rect">
            <a:avLst/>
          </a:prstGeom>
          <a:solidFill>
            <a:srgbClr val="C0504D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4656138"/>
            <a:ext cx="9144000" cy="76200"/>
          </a:xfrm>
          <a:prstGeom prst="rect">
            <a:avLst/>
          </a:prstGeom>
          <a:solidFill>
            <a:srgbClr val="C0504D"/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0" y="479425"/>
            <a:ext cx="9144000" cy="42608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86" b="12314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6"/>
          <p:cNvSpPr/>
          <p:nvPr userDrawn="1"/>
        </p:nvSpPr>
        <p:spPr>
          <a:xfrm>
            <a:off x="257175" y="204788"/>
            <a:ext cx="8629650" cy="4733925"/>
          </a:xfrm>
          <a:prstGeom prst="roundRect">
            <a:avLst>
              <a:gd name="adj" fmla="val 8292"/>
            </a:avLst>
          </a:prstGeom>
          <a:solidFill>
            <a:schemeClr val="bg1"/>
          </a:solidFill>
          <a:ln w="50800">
            <a:solidFill>
              <a:srgbClr val="C0504D"/>
            </a:solidFill>
            <a:prstDash val="lgDash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EEFA671-204E-498E-91E2-2B3B323136E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2282825" y="1693863"/>
            <a:ext cx="92075" cy="92075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3151188" y="2301875"/>
            <a:ext cx="92075" cy="92075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449638" y="1817688"/>
            <a:ext cx="92075" cy="93662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2443163" y="2301875"/>
            <a:ext cx="93662" cy="92075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3449638" y="2849563"/>
            <a:ext cx="92075" cy="92075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232275" y="2081213"/>
            <a:ext cx="93663" cy="92075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986088" y="1449388"/>
            <a:ext cx="93662" cy="93662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509713" y="2081213"/>
            <a:ext cx="93662" cy="92075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082675" y="3089275"/>
            <a:ext cx="6853238" cy="1301750"/>
            <a:chOff x="1249403" y="3241247"/>
            <a:chExt cx="6853383" cy="1301703"/>
          </a:xfrm>
        </p:grpSpPr>
        <p:sp>
          <p:nvSpPr>
            <p:cNvPr id="30" name="TextBox 15"/>
            <p:cNvSpPr txBox="1">
              <a:spLocks noChangeArrowheads="1"/>
            </p:cNvSpPr>
            <p:nvPr/>
          </p:nvSpPr>
          <p:spPr bwMode="auto">
            <a:xfrm>
              <a:off x="1295442" y="3241247"/>
              <a:ext cx="6807344" cy="130170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3200" b="1" dirty="0">
                  <a:latin typeface="+mn-lt"/>
                  <a:ea typeface="黑体" panose="02010609060101010101" pitchFamily="49" charset="-122"/>
                </a:rPr>
                <a:t>               8</a:t>
              </a:r>
              <a:r>
                <a:rPr lang="zh-CN" altLang="en-US" sz="3200" b="1">
                  <a:latin typeface="+mn-lt"/>
                  <a:ea typeface="黑体" panose="02010609060101010101" pitchFamily="49" charset="-122"/>
                </a:rPr>
                <a:t>个点连成的线段怎么数呢？有没有什么规律？</a:t>
              </a:r>
              <a:endParaRPr lang="zh-CN" altLang="en-US" sz="3200" b="1">
                <a:latin typeface="+mn-lt"/>
                <a:ea typeface="黑体" panose="02010609060101010101" pitchFamily="49" charset="-122"/>
              </a:endParaRPr>
            </a:p>
          </p:txBody>
        </p:sp>
        <p:pic>
          <p:nvPicPr>
            <p:cNvPr id="9234" name="图片 1" descr="图形1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9403" y="3325385"/>
              <a:ext cx="1570038" cy="611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AutoShape 27"/>
          <p:cNvSpPr>
            <a:spLocks noChangeArrowheads="1"/>
          </p:cNvSpPr>
          <p:nvPr/>
        </p:nvSpPr>
        <p:spPr bwMode="auto">
          <a:xfrm flipH="1">
            <a:off x="4646613" y="1228725"/>
            <a:ext cx="3470275" cy="1179513"/>
          </a:xfrm>
          <a:prstGeom prst="wedgeRoundRectCallout">
            <a:avLst>
              <a:gd name="adj1" fmla="val 62750"/>
              <a:gd name="adj2" fmla="val -32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这8个点一共可以连成多少条线段？</a:t>
            </a:r>
            <a:endParaRPr lang="zh-CN" altLang="en-US" sz="3200" b="1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9228" name="组合 1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9229" name="组合 16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8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探索新知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379788" y="1973263"/>
            <a:ext cx="3281362" cy="8302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4.</a:t>
            </a:r>
            <a:r>
              <a:rPr lang="zh-CN" altLang="en-US" sz="4800" b="1" dirty="0">
                <a:latin typeface="幼圆" panose="02010509060101010101" pitchFamily="49" charset="-122"/>
                <a:ea typeface="幼圆" panose="02010509060101010101" pitchFamily="49" charset="-122"/>
                <a:cs typeface="+mj-cs"/>
              </a:rPr>
              <a:t>数学思考</a:t>
            </a:r>
            <a:endParaRPr lang="zh-CN" altLang="en-US" sz="280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3159125" y="2814638"/>
            <a:ext cx="37211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6"/>
          <p:cNvSpPr txBox="1">
            <a:spLocks noChangeArrowheads="1"/>
          </p:cNvSpPr>
          <p:nvPr/>
        </p:nvSpPr>
        <p:spPr bwMode="auto">
          <a:xfrm>
            <a:off x="3794125" y="2794000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6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988" y="1916326"/>
            <a:ext cx="1407903" cy="142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>
            <a:off x="3492500" y="968375"/>
            <a:ext cx="2027238" cy="0"/>
          </a:xfrm>
          <a:prstGeom prst="line">
            <a:avLst/>
          </a:prstGeom>
          <a:noFill/>
          <a:ln w="25400" algn="ctr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" name="表格 4"/>
          <p:cNvGraphicFramePr/>
          <p:nvPr/>
        </p:nvGraphicFramePr>
        <p:xfrm>
          <a:off x="1246188" y="2433638"/>
          <a:ext cx="6623050" cy="2071704"/>
        </p:xfrm>
        <a:graphic>
          <a:graphicData uri="http://schemas.openxmlformats.org/drawingml/2006/table">
            <a:tbl>
              <a:tblPr/>
              <a:tblGrid>
                <a:gridCol w="1151890"/>
                <a:gridCol w="1962785"/>
                <a:gridCol w="3508375"/>
              </a:tblGrid>
              <a:tr h="5179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点数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增加条数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1" dirty="0">
                          <a:latin typeface="+mn-lt"/>
                          <a:ea typeface="+mj-ea"/>
                        </a:rPr>
                        <a:t>总条数</a:t>
                      </a: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  <a:tr h="5179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2</a:t>
                      </a:r>
                      <a:endParaRPr lang="en-US" altLang="zh-CN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>
                        <a:buNone/>
                      </a:pPr>
                      <a:endParaRPr lang="en-US" altLang="zh-CN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  <a:tr h="5179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3</a:t>
                      </a:r>
                      <a:endParaRPr lang="en-US" altLang="zh-CN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endParaRPr lang="en-US" altLang="zh-CN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>
                        <a:buNone/>
                      </a:pPr>
                      <a:endParaRPr lang="zh-CN" altLang="en-US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  <a:tr h="5179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800" b="1" dirty="0">
                          <a:latin typeface="+mn-lt"/>
                          <a:ea typeface="+mj-ea"/>
                        </a:rPr>
                        <a:t>4</a:t>
                      </a:r>
                      <a:endParaRPr lang="en-US" altLang="zh-CN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 algn="ctr">
                        <a:buNone/>
                      </a:pPr>
                      <a:endParaRPr lang="en-US" altLang="zh-CN" sz="2800" b="1" dirty="0"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lvl="0" indent="0">
                        <a:buNone/>
                      </a:pPr>
                      <a:endParaRPr lang="zh-CN" altLang="en-US" sz="28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marT="45603" marB="45603" anchor="ctr">
                    <a:lnL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ysClr val="windowText" lastClr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</a:tbl>
          </a:graphicData>
        </a:graphic>
      </p:graphicFrame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3492500" y="968375"/>
            <a:ext cx="439738" cy="1187450"/>
          </a:xfrm>
          <a:prstGeom prst="line">
            <a:avLst/>
          </a:prstGeom>
          <a:noFill/>
          <a:ln w="25400" algn="ctr">
            <a:solidFill>
              <a:srgbClr val="98B95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 flipH="1">
            <a:off x="3932238" y="982663"/>
            <a:ext cx="1604962" cy="1173162"/>
          </a:xfrm>
          <a:prstGeom prst="line">
            <a:avLst/>
          </a:prstGeom>
          <a:noFill/>
          <a:ln w="25400" algn="ctr">
            <a:solidFill>
              <a:srgbClr val="98B954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>
            <a:off x="3427413" y="942975"/>
            <a:ext cx="1873250" cy="1247775"/>
          </a:xfrm>
          <a:prstGeom prst="line">
            <a:avLst/>
          </a:prstGeom>
          <a:noFill/>
          <a:ln w="25400" algn="ctr">
            <a:solidFill>
              <a:srgbClr val="46AAC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>
            <a:off x="3932238" y="2155825"/>
            <a:ext cx="1389062" cy="46038"/>
          </a:xfrm>
          <a:prstGeom prst="line">
            <a:avLst/>
          </a:prstGeom>
          <a:noFill/>
          <a:ln w="25400" algn="ctr">
            <a:solidFill>
              <a:srgbClr val="46AAC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>
            <a:off x="5295900" y="987425"/>
            <a:ext cx="228600" cy="1208088"/>
          </a:xfrm>
          <a:prstGeom prst="line">
            <a:avLst/>
          </a:prstGeom>
          <a:noFill/>
          <a:ln w="25400" algn="ctr">
            <a:solidFill>
              <a:srgbClr val="46AAC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椭圆 11"/>
          <p:cNvSpPr/>
          <p:nvPr/>
        </p:nvSpPr>
        <p:spPr>
          <a:xfrm>
            <a:off x="5461000" y="903288"/>
            <a:ext cx="130175" cy="130175"/>
          </a:xfrm>
          <a:prstGeom prst="ellipse">
            <a:avLst/>
          </a:prstGeom>
          <a:solidFill>
            <a:srgbClr val="E15C7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srgbClr val="C0504D">
                <a:alpha val="40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 noProof="1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422650" y="903288"/>
            <a:ext cx="130175" cy="130175"/>
          </a:xfrm>
          <a:prstGeom prst="ellipse">
            <a:avLst/>
          </a:prstGeom>
          <a:solidFill>
            <a:srgbClr val="E15C7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srgbClr val="C0504D">
                <a:alpha val="40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 noProof="1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875088" y="2089150"/>
            <a:ext cx="131762" cy="131763"/>
          </a:xfrm>
          <a:prstGeom prst="ellipse">
            <a:avLst/>
          </a:prstGeom>
          <a:solidFill>
            <a:srgbClr val="E15C7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srgbClr val="C0504D">
                <a:alpha val="40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800" b="1" kern="0" noProof="1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218113" y="2124075"/>
            <a:ext cx="130175" cy="131763"/>
          </a:xfrm>
          <a:prstGeom prst="ellipse">
            <a:avLst/>
          </a:prstGeom>
          <a:solidFill>
            <a:srgbClr val="E15C70"/>
          </a:solidFill>
          <a:ln w="25400" cap="flat" cmpd="sng" algn="ctr">
            <a:noFill/>
            <a:prstDash val="solid"/>
          </a:ln>
          <a:effectLst>
            <a:outerShdw blurRad="50800" dist="38100" dir="5400000" algn="t" rotWithShape="0">
              <a:srgbClr val="C0504D">
                <a:alpha val="40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800" b="1" kern="0" noProof="1">
              <a:solidFill>
                <a:prstClr val="white"/>
              </a:solidFill>
              <a:latin typeface="Arial" panose="020B0604020202020204"/>
              <a:ea typeface="宋体" panose="02010600030101010101" pitchFamily="2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884863" y="2960688"/>
            <a:ext cx="482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  <a:endParaRPr lang="en-US" altLang="zh-CN" sz="2800" b="1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3205163" y="3473450"/>
            <a:ext cx="4841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  <a:sym typeface="宋体" panose="02010600030101010101" pitchFamily="2" charset="-122"/>
              </a:rPr>
              <a:t>2</a:t>
            </a:r>
            <a:endParaRPr lang="en-US" altLang="zh-CN" sz="2800" b="1" dirty="0">
              <a:solidFill>
                <a:prstClr val="black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5043488" y="3478213"/>
            <a:ext cx="2338387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2</a:t>
            </a:r>
            <a:r>
              <a:rPr lang="en-US" altLang="en-US" sz="2800" b="1" dirty="0">
                <a:solidFill>
                  <a:prstClr val="black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3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（条）</a:t>
            </a:r>
            <a:endParaRPr lang="zh-CN" altLang="en-US" sz="2800" b="1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3205163" y="3986213"/>
            <a:ext cx="484187" cy="519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  <a:sym typeface="宋体" panose="02010600030101010101" pitchFamily="2" charset="-122"/>
              </a:rPr>
              <a:t>3</a:t>
            </a:r>
            <a:endParaRPr lang="en-US" altLang="zh-CN" sz="2800" b="1" dirty="0">
              <a:solidFill>
                <a:prstClr val="black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4894263" y="3995738"/>
            <a:ext cx="29464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2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3</a:t>
            </a:r>
            <a:r>
              <a:rPr lang="en-US" altLang="en-US" sz="2800" b="1" dirty="0">
                <a:solidFill>
                  <a:prstClr val="black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prstClr val="black"/>
                </a:solidFill>
                <a:latin typeface="+mn-lt"/>
                <a:ea typeface="+mn-ea"/>
              </a:rPr>
              <a:t>6</a:t>
            </a:r>
            <a:r>
              <a:rPr lang="zh-CN" altLang="en-US" sz="2800" b="1">
                <a:solidFill>
                  <a:prstClr val="black"/>
                </a:solidFill>
                <a:latin typeface="+mn-lt"/>
                <a:ea typeface="+mn-ea"/>
              </a:rPr>
              <a:t>（条）</a:t>
            </a:r>
            <a:endParaRPr lang="zh-CN" altLang="en-US" sz="2800" b="1">
              <a:solidFill>
                <a:prstClr val="black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grpSp>
        <p:nvGrpSpPr>
          <p:cNvPr id="12327" name="组合 21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12328" name="组合 22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25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合作探究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/>
      <p:bldP spid="17" grpId="0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466725" y="1804988"/>
            <a:ext cx="787400" cy="164782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1243013" y="1851025"/>
            <a:ext cx="627062" cy="16335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1266825" y="2628900"/>
            <a:ext cx="485775" cy="82073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62000" y="2611438"/>
            <a:ext cx="501650" cy="84613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466725" y="1119188"/>
            <a:ext cx="663575" cy="696912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1155700" y="1079500"/>
            <a:ext cx="593725" cy="1571625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766763" y="1074738"/>
            <a:ext cx="398462" cy="1531937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21" idx="0"/>
          </p:cNvCxnSpPr>
          <p:nvPr/>
        </p:nvCxnSpPr>
        <p:spPr>
          <a:xfrm flipH="1" flipV="1">
            <a:off x="1162050" y="1079500"/>
            <a:ext cx="93663" cy="2311400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 bwMode="auto">
          <a:xfrm>
            <a:off x="431800" y="1774825"/>
            <a:ext cx="1482725" cy="900113"/>
            <a:chOff x="824" y="4498"/>
            <a:chExt cx="2335" cy="1417"/>
          </a:xfrm>
        </p:grpSpPr>
        <p:cxnSp>
          <p:nvCxnSpPr>
            <p:cNvPr id="11" name="直接连接符 10"/>
            <p:cNvCxnSpPr>
              <a:endCxn id="17" idx="2"/>
            </p:cNvCxnSpPr>
            <p:nvPr/>
          </p:nvCxnSpPr>
          <p:spPr>
            <a:xfrm flipV="1">
              <a:off x="902" y="4570"/>
              <a:ext cx="2112" cy="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59" y="4510"/>
              <a:ext cx="493" cy="1327"/>
            </a:xfrm>
            <a:prstGeom prst="line">
              <a:avLst/>
            </a:prstGeom>
            <a:ln w="2540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17" idx="7"/>
            </p:cNvCxnSpPr>
            <p:nvPr/>
          </p:nvCxnSpPr>
          <p:spPr>
            <a:xfrm flipH="1">
              <a:off x="1347" y="4518"/>
              <a:ext cx="1792" cy="1312"/>
            </a:xfrm>
            <a:prstGeom prst="line">
              <a:avLst/>
            </a:prstGeom>
            <a:ln w="25400"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894" y="4573"/>
              <a:ext cx="2018" cy="1310"/>
            </a:xfrm>
            <a:prstGeom prst="line">
              <a:avLst/>
            </a:prstGeom>
            <a:ln w="2540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347" y="5815"/>
              <a:ext cx="1552" cy="52"/>
            </a:xfrm>
            <a:prstGeom prst="line">
              <a:avLst/>
            </a:prstGeom>
            <a:ln w="2540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2884" y="4573"/>
              <a:ext cx="225" cy="1280"/>
            </a:xfrm>
            <a:prstGeom prst="line">
              <a:avLst/>
            </a:prstGeom>
            <a:ln w="2540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3014" y="4498"/>
              <a:ext cx="145" cy="145"/>
            </a:xfrm>
            <a:prstGeom prst="ellipse">
              <a:avLst/>
            </a:prstGeom>
            <a:solidFill>
              <a:srgbClr val="E15C70"/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8" name="椭圆 17"/>
            <p:cNvSpPr/>
            <p:nvPr/>
          </p:nvSpPr>
          <p:spPr>
            <a:xfrm>
              <a:off x="824" y="4498"/>
              <a:ext cx="145" cy="145"/>
            </a:xfrm>
            <a:prstGeom prst="ellipse">
              <a:avLst/>
            </a:prstGeom>
            <a:solidFill>
              <a:srgbClr val="E15C70"/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19" name="椭圆 18"/>
            <p:cNvSpPr/>
            <p:nvPr/>
          </p:nvSpPr>
          <p:spPr>
            <a:xfrm>
              <a:off x="1274" y="5745"/>
              <a:ext cx="145" cy="147"/>
            </a:xfrm>
            <a:prstGeom prst="ellipse">
              <a:avLst/>
            </a:prstGeom>
            <a:solidFill>
              <a:srgbClr val="E15C70"/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  <p:sp>
          <p:nvSpPr>
            <p:cNvPr id="20" name="椭圆 19"/>
            <p:cNvSpPr/>
            <p:nvPr/>
          </p:nvSpPr>
          <p:spPr>
            <a:xfrm>
              <a:off x="2814" y="5770"/>
              <a:ext cx="148" cy="145"/>
            </a:xfrm>
            <a:prstGeom prst="ellipse">
              <a:avLst/>
            </a:prstGeom>
            <a:solidFill>
              <a:srgbClr val="E15C70"/>
            </a:solidFill>
            <a:ln>
              <a:noFill/>
            </a:ln>
            <a:effectLst>
              <a:outerShdw blurRad="50800" dist="38100" dir="5400000" algn="t" rotWithShape="0">
                <a:schemeClr val="accent2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noProof="1"/>
            </a:p>
          </p:txBody>
        </p:sp>
      </p:grpSp>
      <p:sp>
        <p:nvSpPr>
          <p:cNvPr id="21" name="椭圆 20"/>
          <p:cNvSpPr/>
          <p:nvPr/>
        </p:nvSpPr>
        <p:spPr>
          <a:xfrm>
            <a:off x="1209675" y="3390900"/>
            <a:ext cx="92075" cy="93663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cxnSp>
        <p:nvCxnSpPr>
          <p:cNvPr id="22" name="直接连接符 21"/>
          <p:cNvCxnSpPr/>
          <p:nvPr/>
        </p:nvCxnSpPr>
        <p:spPr>
          <a:xfrm flipH="1" flipV="1">
            <a:off x="1158875" y="1074738"/>
            <a:ext cx="711200" cy="747712"/>
          </a:xfrm>
          <a:prstGeom prst="line">
            <a:avLst/>
          </a:prstGeom>
          <a:ln w="254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24" name="表格 23"/>
          <p:cNvGraphicFramePr/>
          <p:nvPr/>
        </p:nvGraphicFramePr>
        <p:xfrm>
          <a:off x="2386013" y="1409700"/>
          <a:ext cx="6111875" cy="1981200"/>
        </p:xfrm>
        <a:graphic>
          <a:graphicData uri="http://schemas.openxmlformats.org/drawingml/2006/table">
            <a:tbl>
              <a:tblPr/>
              <a:tblGrid>
                <a:gridCol w="699697"/>
                <a:gridCol w="930178"/>
                <a:gridCol w="4482000"/>
              </a:tblGrid>
              <a:tr h="45085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 dirty="0">
                          <a:ea typeface="+mj-ea"/>
                        </a:rPr>
                        <a:t>点数</a:t>
                      </a:r>
                      <a:endParaRPr lang="zh-CN" altLang="en-US" sz="2800" b="1" dirty="0">
                        <a:ea typeface="+mj-ea"/>
                      </a:endParaRPr>
                    </a:p>
                  </a:txBody>
                  <a:tcPr marL="91431" marR="91431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 dirty="0">
                          <a:ea typeface="+mj-ea"/>
                        </a:rPr>
                        <a:t>增加条数</a:t>
                      </a:r>
                      <a:endParaRPr lang="zh-CN" altLang="en-US" sz="2800" b="1" dirty="0">
                        <a:ea typeface="+mj-ea"/>
                      </a:endParaRPr>
                    </a:p>
                  </a:txBody>
                  <a:tcPr marL="91431" marR="9143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zh-CN" altLang="en-US" sz="2800" b="1" dirty="0">
                          <a:ea typeface="+mj-ea"/>
                        </a:rPr>
                        <a:t>总条数</a:t>
                      </a:r>
                      <a:endParaRPr lang="zh-CN" altLang="en-US" sz="2800" b="1" dirty="0">
                        <a:ea typeface="+mj-ea"/>
                      </a:endParaRPr>
                    </a:p>
                  </a:txBody>
                  <a:tcPr marL="91431" marR="9143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  <a:tr h="45402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800" b="1" dirty="0">
                          <a:ea typeface="+mj-ea"/>
                        </a:rPr>
                        <a:t>5</a:t>
                      </a:r>
                      <a:endParaRPr lang="en-US" altLang="zh-CN" sz="2800" b="1" dirty="0">
                        <a:ea typeface="+mj-ea"/>
                      </a:endParaRPr>
                    </a:p>
                  </a:txBody>
                  <a:tcPr marL="91431" marR="91431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 sz="2800" b="1" dirty="0">
                        <a:ea typeface="+mj-ea"/>
                      </a:endParaRPr>
                    </a:p>
                  </a:txBody>
                  <a:tcPr marL="91431" marR="9143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800" b="1" dirty="0">
                        <a:solidFill>
                          <a:srgbClr val="FF0000"/>
                        </a:solidFill>
                        <a:ea typeface="+mj-ea"/>
                      </a:endParaRPr>
                    </a:p>
                  </a:txBody>
                  <a:tcPr marL="91431" marR="9143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  <a:tr h="45593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altLang="zh-CN" sz="2800" b="1" dirty="0">
                          <a:ea typeface="+mj-ea"/>
                        </a:rPr>
                        <a:t>6</a:t>
                      </a:r>
                      <a:endParaRPr lang="en-US" altLang="zh-CN" sz="2800" b="1" dirty="0">
                        <a:ea typeface="+mj-ea"/>
                      </a:endParaRPr>
                    </a:p>
                  </a:txBody>
                  <a:tcPr marL="91431" marR="91431"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en-US" altLang="zh-CN" sz="2800" b="1" dirty="0">
                        <a:ea typeface="+mj-ea"/>
                      </a:endParaRPr>
                    </a:p>
                  </a:txBody>
                  <a:tcPr marL="91431" marR="9143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endParaRPr lang="zh-CN" altLang="en-US" sz="2800" b="1" dirty="0">
                        <a:solidFill>
                          <a:srgbClr val="FF0000"/>
                        </a:solidFill>
                        <a:ea typeface="+mj-ea"/>
                      </a:endParaRPr>
                    </a:p>
                  </a:txBody>
                  <a:tcPr marL="91431" marR="91431"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DDF"/>
                    </a:solidFill>
                  </a:tcPr>
                </a:tc>
              </a:tr>
            </a:tbl>
          </a:graphicData>
        </a:graphic>
      </p:graphicFrame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3386138" y="2346325"/>
            <a:ext cx="4064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4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140200" y="2346325"/>
            <a:ext cx="3795713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1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2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3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4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（条）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27" name="文本框 26"/>
          <p:cNvSpPr txBox="1">
            <a:spLocks noChangeArrowheads="1"/>
          </p:cNvSpPr>
          <p:nvPr/>
        </p:nvSpPr>
        <p:spPr bwMode="auto">
          <a:xfrm>
            <a:off x="3373438" y="2895600"/>
            <a:ext cx="406400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5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4140200" y="2879725"/>
            <a:ext cx="4195763" cy="5191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1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2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3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4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5</a:t>
            </a:r>
            <a:r>
              <a:rPr lang="en-US" altLang="en-US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15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sym typeface="宋体" panose="02010600030101010101" pitchFamily="2" charset="-122"/>
              </a:rPr>
              <a:t>（条）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29" name="文本框 6"/>
          <p:cNvSpPr txBox="1">
            <a:spLocks noChangeArrowheads="1"/>
          </p:cNvSpPr>
          <p:nvPr/>
        </p:nvSpPr>
        <p:spPr bwMode="auto">
          <a:xfrm>
            <a:off x="1452563" y="3744913"/>
            <a:ext cx="5978525" cy="63658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200" b="1" kern="0">
                <a:solidFill>
                  <a:srgbClr val="1C1C1C"/>
                </a:solidFill>
                <a:latin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zh-CN" altLang="en-US">
                <a:latin typeface="+mn-lt"/>
                <a:ea typeface="+mn-ea"/>
                <a:sym typeface="宋体" panose="02010600030101010101" pitchFamily="2" charset="-122"/>
              </a:rPr>
              <a:t>每次增加的线段条数比点数少1。</a:t>
            </a:r>
            <a:endParaRPr lang="zh-CN" altLang="en-US">
              <a:latin typeface="+mn-lt"/>
              <a:ea typeface="+mn-ea"/>
              <a:sym typeface="宋体" panose="02010600030101010101" pitchFamily="2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1101725" y="1050925"/>
            <a:ext cx="92075" cy="93663"/>
          </a:xfrm>
          <a:prstGeom prst="ellipse">
            <a:avLst/>
          </a:prstGeom>
          <a:solidFill>
            <a:srgbClr val="E15C70"/>
          </a:solidFill>
          <a:ln>
            <a:noFill/>
          </a:ln>
          <a:effectLst>
            <a:outerShdw blurRad="50800" dist="38100" dir="5400000" algn="t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5" grpId="0"/>
      <p:bldP spid="26" grpId="0"/>
      <p:bldP spid="27" grpId="0"/>
      <p:bldP spid="28" grpId="0"/>
      <p:bldP spid="29" grpId="0" bldLvl="0" animBg="1"/>
      <p:bldP spid="31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062038" y="685800"/>
            <a:ext cx="6557962" cy="625475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根据规律，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个点能连几条线段？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2087563" y="1317625"/>
            <a:ext cx="432435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2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3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4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5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en-US" sz="3200" b="1" dirty="0">
                <a:latin typeface="+mn-lt"/>
              </a:rPr>
              <a:t>6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7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538288" y="3373438"/>
            <a:ext cx="210502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＝</a:t>
            </a:r>
            <a:r>
              <a:rPr lang="en-US" altLang="zh-CN" sz="3200" b="1" dirty="0">
                <a:latin typeface="+mn-lt"/>
              </a:rPr>
              <a:t>28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（条）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1538288" y="2681288"/>
            <a:ext cx="2185987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＝</a:t>
            </a:r>
            <a:r>
              <a:rPr lang="en-US" altLang="zh-CN" sz="3200" b="1" dirty="0">
                <a:latin typeface="+mn-lt"/>
                <a:ea typeface="楷体_GB2312" panose="02010609030101010101" pitchFamily="49" charset="-122"/>
              </a:rPr>
              <a:t> 8</a:t>
            </a:r>
            <a:r>
              <a:rPr lang="en-US" altLang="zh-CN" sz="3200" b="1" dirty="0">
                <a:latin typeface="+mn-lt"/>
                <a:ea typeface="+mn-ea"/>
              </a:rPr>
              <a:t>×</a:t>
            </a:r>
            <a:r>
              <a:rPr lang="en-US" altLang="zh-CN" sz="3200" b="1" dirty="0">
                <a:latin typeface="+mn-lt"/>
                <a:ea typeface="楷体_GB2312" panose="02010609030101010101" pitchFamily="49" charset="-122"/>
              </a:rPr>
              <a:t>3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4</a:t>
            </a:r>
            <a:endParaRPr lang="en-US" altLang="zh-CN" sz="3200" b="1" dirty="0">
              <a:latin typeface="+mn-lt"/>
            </a:endParaRPr>
          </a:p>
        </p:txBody>
      </p:sp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1538288" y="1987550"/>
            <a:ext cx="542290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＝</a:t>
            </a:r>
            <a:r>
              <a:rPr lang="en-US" altLang="zh-CN" sz="3200" b="1" dirty="0">
                <a:latin typeface="+mn-lt"/>
                <a:ea typeface="楷体_GB2312" panose="02010609030101010101" pitchFamily="49" charset="-122"/>
              </a:rPr>
              <a:t> </a:t>
            </a:r>
            <a:r>
              <a:rPr lang="en-US" altLang="zh-CN" sz="3200" b="1" dirty="0">
                <a:latin typeface="+mn-lt"/>
              </a:rPr>
              <a:t>(1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7)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(2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en-US" sz="3200" b="1" dirty="0">
                <a:latin typeface="+mn-lt"/>
              </a:rPr>
              <a:t>6</a:t>
            </a:r>
            <a:r>
              <a:rPr lang="en-US" altLang="zh-CN" sz="3200" b="1" dirty="0">
                <a:latin typeface="+mn-lt"/>
              </a:rPr>
              <a:t>)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(3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5)</a:t>
            </a:r>
            <a:r>
              <a:rPr lang="en-US" altLang="en-US" sz="3200" b="1" dirty="0">
                <a:latin typeface="+mn-lt"/>
                <a:ea typeface="+mn-ea"/>
              </a:rPr>
              <a:t>＋</a:t>
            </a:r>
            <a:r>
              <a:rPr lang="en-US" altLang="zh-CN" sz="3200" b="1" dirty="0">
                <a:latin typeface="+mn-lt"/>
              </a:rPr>
              <a:t>4</a:t>
            </a:r>
            <a:endParaRPr lang="en-US" altLang="zh-CN" sz="3200" b="1" dirty="0">
              <a:latin typeface="+mn-lt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1062038" y="4076700"/>
            <a:ext cx="6908800" cy="62547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1+2+3+4+5+6+</a:t>
            </a:r>
            <a:r>
              <a:rPr lang="en-US" altLang="zh-CN" sz="32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+(</a:t>
            </a:r>
            <a:r>
              <a:rPr lang="zh-CN" altLang="en-US" sz="3200" b="1" kern="0">
                <a:solidFill>
                  <a:srgbClr val="FF0000"/>
                </a:solidFill>
                <a:latin typeface="+mn-lt"/>
                <a:ea typeface="+mn-ea"/>
              </a:rPr>
              <a:t>点数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-1)=</a:t>
            </a:r>
            <a:r>
              <a:rPr lang="zh-CN" altLang="en-US" sz="3200" b="1" kern="0">
                <a:solidFill>
                  <a:srgbClr val="FF0000"/>
                </a:solidFill>
                <a:latin typeface="+mn-lt"/>
                <a:ea typeface="+mn-ea"/>
              </a:rPr>
              <a:t>总条数</a:t>
            </a:r>
            <a:endParaRPr lang="zh-CN" altLang="en-US" sz="3200" b="1" kern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 bldLvl="0" animBg="1"/>
      <p:bldP spid="5" grpId="0"/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96838" y="1130300"/>
            <a:ext cx="8951469" cy="107791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      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根据规律，你知道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个点、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个点、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个点最多能连多少条线段吗？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654050" y="2139950"/>
            <a:ext cx="7458075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zh-CN" sz="3200" b="1" noProof="1">
                <a:latin typeface="+mn-lt"/>
              </a:rPr>
              <a:t>1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zh-CN" sz="3200" b="1" noProof="1">
                <a:latin typeface="+mn-lt"/>
              </a:rPr>
              <a:t>2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zh-CN" sz="3200" b="1" noProof="1">
                <a:latin typeface="+mn-lt"/>
              </a:rPr>
              <a:t>3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zh-CN" sz="3200" b="1" noProof="1">
                <a:latin typeface="+mn-lt"/>
              </a:rPr>
              <a:t>4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zh-CN" sz="3200" b="1" noProof="1">
                <a:latin typeface="+mn-lt"/>
              </a:rPr>
              <a:t>5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en-US" sz="3200" b="1" noProof="1">
                <a:latin typeface="+mn-lt"/>
              </a:rPr>
              <a:t>6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zh-CN" sz="3200" b="1" noProof="1">
                <a:latin typeface="+mn-lt"/>
              </a:rPr>
              <a:t>7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zh-CN" altLang="zh-CN" sz="3200" b="1" noProof="1">
                <a:latin typeface="+mn-lt"/>
              </a:rPr>
              <a:t>8</a:t>
            </a:r>
            <a:r>
              <a:rPr lang="zh-CN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cs typeface="Times New Roman" panose="02020603050405020304" pitchFamily="18" charset="0"/>
              </a:rPr>
              <a:t>9</a:t>
            </a:r>
            <a:r>
              <a:rPr lang="en-US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en-US" sz="3200" b="1" dirty="0">
                <a:latin typeface="+mn-lt"/>
                <a:cs typeface="Times New Roman" panose="02020603050405020304" pitchFamily="18" charset="0"/>
              </a:rPr>
              <a:t>10</a:t>
            </a:r>
            <a:r>
              <a:rPr lang="en-US" altLang="en-US" sz="3200" b="1" noProof="1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cs typeface="Times New Roman" panose="02020603050405020304" pitchFamily="18" charset="0"/>
              </a:rPr>
              <a:t>11</a:t>
            </a:r>
            <a:endParaRPr lang="en-US" altLang="en-US" sz="3200" b="1" noProof="1">
              <a:latin typeface="+mn-lt"/>
            </a:endParaRPr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180975" y="2681288"/>
            <a:ext cx="8728075" cy="6826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 (1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11)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(2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10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)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(3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9)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(4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8)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(5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7)</a:t>
            </a:r>
            <a:r>
              <a:rPr lang="en-US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6 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80975" y="3903663"/>
            <a:ext cx="5430838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  </a:t>
            </a:r>
            <a:r>
              <a:rPr lang="en-US" altLang="zh-CN" sz="3200" b="1" dirty="0">
                <a:latin typeface="+mn-lt"/>
              </a:rPr>
              <a:t>66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（条） 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——12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180975" y="3363913"/>
            <a:ext cx="2303463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 </a:t>
            </a:r>
            <a:r>
              <a:rPr lang="en-US" altLang="zh-CN" sz="3200" b="1" dirty="0">
                <a:latin typeface="+mn-lt"/>
                <a:ea typeface="楷体_GB2312" panose="02010609030101010101" pitchFamily="49" charset="-122"/>
              </a:rPr>
              <a:t>12×5</a:t>
            </a:r>
            <a:r>
              <a:rPr lang="zh-CN" altLang="en-US" sz="3200" b="1" dirty="0">
                <a:latin typeface="+mn-lt"/>
                <a:ea typeface="楷体_GB2312" panose="0201060903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楷体_GB2312" panose="02010609030101010101" pitchFamily="49" charset="-122"/>
              </a:rPr>
              <a:t>6</a:t>
            </a:r>
            <a:endParaRPr lang="zh-CN" altLang="en-US" sz="3200" b="1" dirty="0">
              <a:latin typeface="+mn-lt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5" grpId="0" bldLvl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8"/>
          <p:cNvSpPr txBox="1">
            <a:spLocks noChangeArrowheads="1"/>
          </p:cNvSpPr>
          <p:nvPr/>
        </p:nvSpPr>
        <p:spPr bwMode="auto">
          <a:xfrm>
            <a:off x="244475" y="1728788"/>
            <a:ext cx="8677275" cy="1274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(1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19)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(2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＋1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(3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17)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(8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12)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endParaRPr lang="en-US" altLang="en-US" sz="32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   (9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11)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10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244475" y="3041650"/>
            <a:ext cx="254952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20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×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＋10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44475" y="3663950"/>
            <a:ext cx="4303713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190(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条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 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——20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Text Box 58"/>
          <p:cNvSpPr txBox="1">
            <a:spLocks noChangeArrowheads="1"/>
          </p:cNvSpPr>
          <p:nvPr/>
        </p:nvSpPr>
        <p:spPr bwMode="auto">
          <a:xfrm>
            <a:off x="760413" y="1149350"/>
            <a:ext cx="5713412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＋6＋</a:t>
            </a:r>
            <a:r>
              <a:rPr lang="en-US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19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8"/>
          <p:cNvSpPr txBox="1">
            <a:spLocks noChangeArrowheads="1"/>
          </p:cNvSpPr>
          <p:nvPr/>
        </p:nvSpPr>
        <p:spPr bwMode="auto">
          <a:xfrm>
            <a:off x="125413" y="1306513"/>
            <a:ext cx="8866187" cy="1274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(1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99)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(2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＋9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(3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97)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(48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52)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endParaRPr lang="en-US" altLang="en-US" sz="3200" b="1" dirty="0">
              <a:latin typeface="+mn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   (49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51)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50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Text Box 58"/>
          <p:cNvSpPr txBox="1">
            <a:spLocks noChangeArrowheads="1"/>
          </p:cNvSpPr>
          <p:nvPr/>
        </p:nvSpPr>
        <p:spPr bwMode="auto">
          <a:xfrm>
            <a:off x="125413" y="2611438"/>
            <a:ext cx="28686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100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×4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＋50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25413" y="3257550"/>
            <a:ext cx="466407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4950(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条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 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——100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个点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Text Box 58"/>
          <p:cNvSpPr txBox="1">
            <a:spLocks noChangeArrowheads="1"/>
          </p:cNvSpPr>
          <p:nvPr/>
        </p:nvSpPr>
        <p:spPr bwMode="auto">
          <a:xfrm>
            <a:off x="642938" y="700088"/>
            <a:ext cx="5581650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＋6＋</a:t>
            </a:r>
            <a:r>
              <a:rPr lang="en-US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en-US" sz="3200" b="1" dirty="0">
                <a:latin typeface="+mn-lt"/>
                <a:ea typeface="黑体" panose="02010609060101010101" pitchFamily="49" charset="-122"/>
              </a:rPr>
              <a:t>＋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99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393825" y="3902075"/>
            <a:ext cx="6327775" cy="584200"/>
          </a:xfrm>
          <a:prstGeom prst="roundRect">
            <a:avLst>
              <a:gd name="adj" fmla="val 43292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1+2+3+4+5+6+</a:t>
            </a:r>
            <a:r>
              <a:rPr lang="en-US" altLang="zh-CN" sz="32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+(</a:t>
            </a:r>
            <a:r>
              <a:rPr lang="en-US" altLang="zh-CN" sz="3200" b="1" i="1" kern="0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-1)=</a:t>
            </a:r>
            <a:r>
              <a:rPr lang="zh-CN" altLang="zh-CN" sz="3200" b="1" kern="0" dirty="0">
                <a:solidFill>
                  <a:srgbClr val="FF0000"/>
                </a:solidFill>
                <a:latin typeface="+mn-lt"/>
                <a:ea typeface="+mn-ea"/>
              </a:rPr>
              <a:t>总条数</a:t>
            </a:r>
            <a:endParaRPr lang="zh-CN" altLang="en-US" sz="3200" b="1" kern="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151245" y="2004695"/>
            <a:ext cx="1711325" cy="17113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40000"/>
                <a:lumOff val="60000"/>
              </a:schemeClr>
            </a:solidFill>
            <a:miter lim="800000"/>
          </a:ln>
        </p:spPr>
        <p:txBody>
          <a:bodyPr anchor="ctr"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kern="0" dirty="0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化繁为简</a:t>
            </a:r>
            <a:endParaRPr lang="zh-CN" altLang="en-US" sz="4000" b="1" kern="0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图片 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290" y="3014887"/>
            <a:ext cx="6929838" cy="184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705898" y="4337345"/>
            <a:ext cx="5973762" cy="63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1            4                9                  16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7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406" y="282945"/>
            <a:ext cx="1903568" cy="60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92163" y="733647"/>
            <a:ext cx="7481887" cy="249865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000" b="1" dirty="0">
                <a:latin typeface="+mn-lt"/>
                <a:ea typeface="+mn-ea"/>
              </a:rPr>
              <a:t>观察下图，想一想。</a:t>
            </a:r>
            <a:endParaRPr lang="en-US" altLang="zh-CN" sz="3000" b="1" dirty="0"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000" b="1" dirty="0">
                <a:latin typeface="+mn-lt"/>
                <a:ea typeface="+mn-ea"/>
              </a:rPr>
              <a:t>（</a:t>
            </a:r>
            <a:r>
              <a:rPr lang="en-US" altLang="zh-CN" sz="3000" b="1" dirty="0">
                <a:latin typeface="+mn-lt"/>
                <a:ea typeface="+mn-ea"/>
              </a:rPr>
              <a:t>1</a:t>
            </a:r>
            <a:r>
              <a:rPr lang="zh-CN" altLang="en-US" sz="3000" b="1" dirty="0">
                <a:latin typeface="+mn-lt"/>
                <a:ea typeface="+mn-ea"/>
              </a:rPr>
              <a:t>）依次排下去，第</a:t>
            </a:r>
            <a:r>
              <a:rPr lang="en-US" altLang="en-US" sz="3000" b="1" dirty="0">
                <a:latin typeface="+mn-lt"/>
                <a:ea typeface="+mn-ea"/>
              </a:rPr>
              <a:t>7</a:t>
            </a:r>
            <a:r>
              <a:rPr lang="zh-CN" altLang="en-US" sz="3000" b="1" dirty="0">
                <a:latin typeface="+mn-lt"/>
                <a:ea typeface="+mn-ea"/>
              </a:rPr>
              <a:t>幅图有多少个棋子？第</a:t>
            </a:r>
            <a:r>
              <a:rPr lang="en-US" altLang="en-US" sz="3000" b="1" dirty="0">
                <a:latin typeface="+mn-lt"/>
                <a:ea typeface="+mn-ea"/>
              </a:rPr>
              <a:t>15</a:t>
            </a:r>
            <a:r>
              <a:rPr lang="zh-CN" altLang="en-US" sz="3000" b="1" dirty="0">
                <a:latin typeface="+mn-lt"/>
                <a:ea typeface="+mn-ea"/>
              </a:rPr>
              <a:t>幅图呢？</a:t>
            </a:r>
            <a:endParaRPr lang="en-US" altLang="zh-CN" sz="3000" b="1" dirty="0"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000" b="1" dirty="0">
                <a:latin typeface="+mn-lt"/>
                <a:ea typeface="+mn-ea"/>
              </a:rPr>
              <a:t>（</a:t>
            </a:r>
            <a:r>
              <a:rPr lang="en-US" altLang="zh-CN" sz="3000" b="1" dirty="0">
                <a:latin typeface="+mn-lt"/>
                <a:ea typeface="+mn-ea"/>
              </a:rPr>
              <a:t>2</a:t>
            </a:r>
            <a:r>
              <a:rPr lang="zh-CN" altLang="en-US" sz="3000" b="1" dirty="0">
                <a:latin typeface="+mn-lt"/>
                <a:ea typeface="+mn-ea"/>
              </a:rPr>
              <a:t>）</a:t>
            </a:r>
            <a:r>
              <a:rPr lang="en-US" altLang="zh-CN" sz="3000" b="1" baseline="30000" dirty="0">
                <a:latin typeface="+mn-lt"/>
                <a:ea typeface="+mn-ea"/>
              </a:rPr>
              <a:t>*</a:t>
            </a:r>
            <a:r>
              <a:rPr lang="zh-CN" altLang="en-US" sz="3000" b="1" dirty="0">
                <a:latin typeface="+mn-lt"/>
                <a:ea typeface="+mn-ea"/>
              </a:rPr>
              <a:t>第</a:t>
            </a:r>
            <a:r>
              <a:rPr lang="en-US" altLang="zh-CN" sz="3000" b="1" i="1" dirty="0">
                <a:latin typeface="+mn-lt"/>
                <a:ea typeface="+mn-ea"/>
              </a:rPr>
              <a:t>n</a:t>
            </a:r>
            <a:r>
              <a:rPr lang="zh-CN" altLang="en-US" sz="3000" b="1" dirty="0">
                <a:latin typeface="+mn-lt"/>
                <a:ea typeface="+mn-ea"/>
              </a:rPr>
              <a:t>幅图有多少个棋子？</a:t>
            </a:r>
            <a:endParaRPr lang="zh-CN" altLang="en-US" sz="3000" b="1" dirty="0">
              <a:latin typeface="+mn-lt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74620" y="473710"/>
            <a:ext cx="467931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【教材P99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做一做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/>
          <p:cNvSpPr>
            <a:spLocks noChangeArrowheads="1"/>
          </p:cNvSpPr>
          <p:nvPr/>
        </p:nvSpPr>
        <p:spPr bwMode="auto">
          <a:xfrm>
            <a:off x="784225" y="2584450"/>
            <a:ext cx="6673850" cy="62547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1×1      2×2    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3×3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4×4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135063" y="3594100"/>
            <a:ext cx="634206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每行的棋子数</a:t>
            </a:r>
            <a:r>
              <a:rPr lang="en-US" altLang="zh-CN" sz="3200" b="1" dirty="0">
                <a:latin typeface="+mn-lt"/>
                <a:ea typeface="+mn-ea"/>
              </a:rPr>
              <a:t>×</a:t>
            </a:r>
            <a:r>
              <a:rPr lang="zh-CN" altLang="en-US" sz="3200" b="1" dirty="0">
                <a:latin typeface="+mn-lt"/>
                <a:ea typeface="+mn-ea"/>
              </a:rPr>
              <a:t>行数＝棋子总数</a:t>
            </a:r>
            <a:endParaRPr lang="zh-CN" altLang="en-US" sz="3200" b="1" dirty="0">
              <a:latin typeface="+mn-lt"/>
              <a:ea typeface="+mn-ea"/>
            </a:endParaRPr>
          </a:p>
        </p:txBody>
      </p:sp>
      <p:pic>
        <p:nvPicPr>
          <p:cNvPr id="19460" name="图片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5080" y="726468"/>
            <a:ext cx="7203713" cy="191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42938" y="668005"/>
            <a:ext cx="7326312" cy="113953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1</a:t>
            </a:r>
            <a:r>
              <a:rPr lang="zh-CN" altLang="en-US" sz="3200" b="1" dirty="0">
                <a:latin typeface="+mn-lt"/>
                <a:ea typeface="+mn-ea"/>
              </a:rPr>
              <a:t>）依次排下去，第</a:t>
            </a:r>
            <a:r>
              <a:rPr lang="en-US" altLang="en-US" sz="3200" b="1" dirty="0">
                <a:latin typeface="+mn-lt"/>
                <a:ea typeface="+mn-ea"/>
              </a:rPr>
              <a:t>7</a:t>
            </a:r>
            <a:r>
              <a:rPr lang="zh-CN" altLang="en-US" sz="3200" b="1" dirty="0">
                <a:latin typeface="+mn-lt"/>
                <a:ea typeface="+mn-ea"/>
              </a:rPr>
              <a:t>幅图有多少个棋子？第</a:t>
            </a:r>
            <a:r>
              <a:rPr lang="en-US" altLang="en-US" sz="3200" b="1" dirty="0">
                <a:latin typeface="+mn-lt"/>
                <a:ea typeface="+mn-ea"/>
              </a:rPr>
              <a:t>15</a:t>
            </a:r>
            <a:r>
              <a:rPr lang="zh-CN" altLang="en-US" sz="3200" b="1" dirty="0">
                <a:latin typeface="+mn-lt"/>
                <a:ea typeface="+mn-ea"/>
              </a:rPr>
              <a:t>幅图呢？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" name="TextBox 7"/>
          <p:cNvSpPr txBox="1">
            <a:spLocks noChangeArrowheads="1"/>
          </p:cNvSpPr>
          <p:nvPr/>
        </p:nvSpPr>
        <p:spPr bwMode="auto">
          <a:xfrm>
            <a:off x="2743200" y="1829603"/>
            <a:ext cx="429895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7×7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49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（个）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               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743200" y="2375546"/>
            <a:ext cx="5307013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15×15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225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（个）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42938" y="2919902"/>
            <a:ext cx="8267146" cy="8985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n-lt"/>
                <a:ea typeface="+mn-ea"/>
              </a:rPr>
              <a:t>（</a:t>
            </a:r>
            <a:r>
              <a:rPr lang="en-US" altLang="zh-CN" sz="3200" b="1" dirty="0">
                <a:latin typeface="+mn-lt"/>
                <a:ea typeface="+mn-ea"/>
              </a:rPr>
              <a:t>2</a:t>
            </a:r>
            <a:r>
              <a:rPr lang="zh-CN" altLang="en-US" sz="3200" b="1" dirty="0">
                <a:latin typeface="+mn-lt"/>
                <a:ea typeface="+mn-ea"/>
              </a:rPr>
              <a:t>）</a:t>
            </a:r>
            <a:r>
              <a:rPr lang="en-US" altLang="zh-CN" sz="3200" b="1" baseline="30000" dirty="0">
                <a:latin typeface="+mn-lt"/>
                <a:ea typeface="+mn-ea"/>
              </a:rPr>
              <a:t>*</a:t>
            </a:r>
            <a:r>
              <a:rPr lang="zh-CN" altLang="en-US" sz="3200" b="1" dirty="0">
                <a:latin typeface="+mn-lt"/>
                <a:ea typeface="+mn-ea"/>
              </a:rPr>
              <a:t>第</a:t>
            </a:r>
            <a:r>
              <a:rPr lang="en-US" altLang="zh-CN" sz="3200" b="1" i="1" dirty="0">
                <a:latin typeface="+mn-lt"/>
                <a:ea typeface="+mn-ea"/>
              </a:rPr>
              <a:t>n</a:t>
            </a:r>
            <a:r>
              <a:rPr lang="zh-CN" altLang="en-US" sz="3200" b="1" dirty="0">
                <a:latin typeface="+mn-lt"/>
                <a:ea typeface="+mn-ea"/>
              </a:rPr>
              <a:t>幅图一共有多少个棋子？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576513" y="3840495"/>
            <a:ext cx="4357687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  </a:t>
            </a:r>
            <a:r>
              <a:rPr lang="en-US" altLang="zh-CN" sz="2800" b="1" i="1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＝棋子总数      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19188" y="1749425"/>
            <a:ext cx="7831137" cy="18653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找规律，填数。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(1)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3,11,20,30,</a:t>
            </a:r>
            <a:r>
              <a:rPr lang="zh-CN" altLang="en-US" sz="3200" b="1" u="sng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,53,</a:t>
            </a:r>
            <a:r>
              <a:rPr lang="zh-CN" altLang="en-US" sz="3200" b="1" u="sng" dirty="0">
                <a:latin typeface="+mj-lt"/>
                <a:ea typeface="黑体" panose="02010609060101010101" pitchFamily="49" charset="-122"/>
              </a:rPr>
              <a:t>  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,…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(2)1,3,2,6,4,9,8,</a:t>
            </a:r>
            <a:r>
              <a:rPr lang="en-US" altLang="zh-CN" sz="3200" b="1" u="sng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</a:t>
            </a:r>
            <a:r>
              <a:rPr lang="en-US" altLang="zh-CN" sz="3200" b="1" u="sng" dirty="0">
                <a:ea typeface="黑体" panose="02010609060101010101" pitchFamily="49" charset="-122"/>
              </a:rPr>
              <a:t>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 15,</a:t>
            </a:r>
            <a:r>
              <a:rPr lang="en-US" altLang="zh-CN" sz="3200" b="1" u="sng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,18,…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65563" y="2298700"/>
            <a:ext cx="595312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27638" y="2298700"/>
            <a:ext cx="595312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98913" y="2922588"/>
            <a:ext cx="595312" cy="6302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95838" y="2921000"/>
            <a:ext cx="595312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76963" y="2906713"/>
            <a:ext cx="595312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1512" name="组合 14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21513" name="组合 15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8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随堂练习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271010" y="1887855"/>
            <a:ext cx="36093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1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32379" y="543331"/>
            <a:ext cx="5435600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摆一摆，找规律。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3391" y="2494557"/>
            <a:ext cx="7348580" cy="194950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(1)</a:t>
            </a:r>
            <a:r>
              <a:rPr lang="zh-CN" altLang="en-US" sz="2800" b="1" dirty="0">
                <a:latin typeface="+mn-lt"/>
                <a:ea typeface="+mn-ea"/>
              </a:rPr>
              <a:t>依次摆下去，第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个图形是什么图形？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</a:t>
            </a:r>
            <a:r>
              <a:rPr lang="zh-CN" altLang="en-US" sz="2800" b="1" dirty="0">
                <a:latin typeface="+mn-lt"/>
                <a:ea typeface="+mn-ea"/>
              </a:rPr>
              <a:t>摆第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个图形需要用多少根小棒？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en-US" altLang="zh-CN" sz="2800" b="1">
                <a:latin typeface="+mn-lt"/>
                <a:ea typeface="+mn-ea"/>
              </a:rPr>
              <a:t>3)</a:t>
            </a:r>
            <a:r>
              <a:rPr lang="zh-CN" altLang="en-US" sz="2800" b="1">
                <a:latin typeface="+mn-lt"/>
                <a:ea typeface="+mn-ea"/>
              </a:rPr>
              <a:t>摆</a:t>
            </a:r>
            <a:r>
              <a:rPr lang="zh-CN" altLang="en-US" sz="2800" b="1" dirty="0">
                <a:latin typeface="+mn-lt"/>
                <a:ea typeface="+mn-ea"/>
              </a:rPr>
              <a:t>第</a:t>
            </a:r>
            <a:r>
              <a:rPr lang="en-US" altLang="zh-CN" sz="2800" b="1" i="1" dirty="0">
                <a:latin typeface="+mn-lt"/>
                <a:ea typeface="+mn-ea"/>
              </a:rPr>
              <a:t>n</a:t>
            </a:r>
            <a:r>
              <a:rPr lang="zh-CN" altLang="en-US" sz="2800" b="1" dirty="0">
                <a:latin typeface="+mn-lt"/>
                <a:ea typeface="+mn-ea"/>
              </a:rPr>
              <a:t>个图形需要用多少根小棒？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80467" y="2656428"/>
            <a:ext cx="1988045" cy="5598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平行四边形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06409" y="3296969"/>
            <a:ext cx="904415" cy="5598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根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23743" y="3851286"/>
            <a:ext cx="949299" cy="56425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800" b="1" i="1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+1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294" y="1260954"/>
            <a:ext cx="8312727" cy="109965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650875"/>
            <a:ext cx="36093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9063" y="1096963"/>
            <a:ext cx="9024937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节日期间广场上有一排彩旗，按照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面红旗、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面黄旗、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面绿旗的顺序排列。第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55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面彩旗是什么颜色？第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面呢？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8325" y="3398838"/>
            <a:ext cx="7686040" cy="6819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55÷6=9(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组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，是红色。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68325" y="4019550"/>
            <a:ext cx="8295640" cy="6819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100÷6=16(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组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，是绿色。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49" y="2622242"/>
            <a:ext cx="7557025" cy="82748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9380" y="686435"/>
            <a:ext cx="36093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3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804" y="2749683"/>
            <a:ext cx="6954837" cy="207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946297" y="653595"/>
            <a:ext cx="7517219" cy="20821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）多边形的内角和与边数有什么关系？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）一个九边形的内角和是多少度？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000" b="1" baseline="30000" dirty="0">
                <a:latin typeface="+mj-lt"/>
                <a:ea typeface="黑体" panose="02010609060101010101" pitchFamily="49" charset="-122"/>
              </a:rPr>
              <a:t>*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一个</a:t>
            </a:r>
            <a:r>
              <a:rPr lang="en-US" altLang="zh-CN" sz="3000" b="1" i="1" dirty="0">
                <a:latin typeface="+mj-lt"/>
                <a:ea typeface="黑体" panose="02010609060101010101" pitchFamily="49" charset="-122"/>
              </a:rPr>
              <a:t>n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边形的内角和是多少度？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46150" y="491490"/>
            <a:ext cx="36093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82910" y="2513679"/>
            <a:ext cx="5944256" cy="22148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（边数－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1260°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544" y="570008"/>
            <a:ext cx="6954837" cy="207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6633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4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6628" name="组合 12"/>
          <p:cNvGrpSpPr/>
          <p:nvPr/>
        </p:nvGrpSpPr>
        <p:grpSpPr bwMode="auto">
          <a:xfrm>
            <a:off x="-220663" y="749300"/>
            <a:ext cx="2940051" cy="776288"/>
            <a:chOff x="-220696" y="750085"/>
            <a:chExt cx="2940118" cy="774865"/>
          </a:xfrm>
        </p:grpSpPr>
        <p:grpSp>
          <p:nvGrpSpPr>
            <p:cNvPr id="26629" name="组合 13"/>
            <p:cNvGrpSpPr/>
            <p:nvPr/>
          </p:nvGrpSpPr>
          <p:grpSpPr bwMode="auto">
            <a:xfrm>
              <a:off x="223755" y="750085"/>
              <a:ext cx="2292433" cy="774865"/>
              <a:chOff x="2328716" y="1222207"/>
              <a:chExt cx="3287712" cy="509588"/>
            </a:xfrm>
          </p:grpSpPr>
          <p:sp>
            <p:nvSpPr>
              <p:cNvPr id="16" name="Freeform 9"/>
              <p:cNvSpPr/>
              <p:nvPr/>
            </p:nvSpPr>
            <p:spPr bwMode="auto">
              <a:xfrm flipH="1">
                <a:off x="2328802" y="1222207"/>
                <a:ext cx="3048605" cy="509588"/>
              </a:xfrm>
              <a:custGeom>
                <a:avLst/>
                <a:gdLst>
                  <a:gd name="T0" fmla="*/ 0 w 2601"/>
                  <a:gd name="T1" fmla="*/ 118 h 627"/>
                  <a:gd name="T2" fmla="*/ 2601 w 2601"/>
                  <a:gd name="T3" fmla="*/ 0 h 627"/>
                  <a:gd name="T4" fmla="*/ 2601 w 2601"/>
                  <a:gd name="T5" fmla="*/ 517 h 627"/>
                  <a:gd name="T6" fmla="*/ 189 w 2601"/>
                  <a:gd name="T7" fmla="*/ 627 h 627"/>
                  <a:gd name="T8" fmla="*/ 0 w 2601"/>
                  <a:gd name="T9" fmla="*/ 118 h 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01" h="627">
                    <a:moveTo>
                      <a:pt x="0" y="118"/>
                    </a:moveTo>
                    <a:lnTo>
                      <a:pt x="2601" y="0"/>
                    </a:lnTo>
                    <a:lnTo>
                      <a:pt x="2601" y="517"/>
                    </a:lnTo>
                    <a:lnTo>
                      <a:pt x="189" y="627"/>
                    </a:lnTo>
                    <a:lnTo>
                      <a:pt x="0" y="118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Freeform 10"/>
              <p:cNvSpPr/>
              <p:nvPr/>
            </p:nvSpPr>
            <p:spPr bwMode="auto">
              <a:xfrm flipH="1">
                <a:off x="2328802" y="1222207"/>
                <a:ext cx="3287668" cy="418925"/>
              </a:xfrm>
              <a:custGeom>
                <a:avLst/>
                <a:gdLst>
                  <a:gd name="T0" fmla="*/ 0 w 2805"/>
                  <a:gd name="T1" fmla="*/ 0 h 517"/>
                  <a:gd name="T2" fmla="*/ 2805 w 2805"/>
                  <a:gd name="T3" fmla="*/ 0 h 517"/>
                  <a:gd name="T4" fmla="*/ 2805 w 2805"/>
                  <a:gd name="T5" fmla="*/ 517 h 517"/>
                  <a:gd name="T6" fmla="*/ 204 w 2805"/>
                  <a:gd name="T7" fmla="*/ 517 h 517"/>
                  <a:gd name="T8" fmla="*/ 0 w 2805"/>
                  <a:gd name="T9" fmla="*/ 0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05" h="517">
                    <a:moveTo>
                      <a:pt x="0" y="0"/>
                    </a:moveTo>
                    <a:lnTo>
                      <a:pt x="2805" y="0"/>
                    </a:lnTo>
                    <a:lnTo>
                      <a:pt x="2805" y="517"/>
                    </a:lnTo>
                    <a:lnTo>
                      <a:pt x="204" y="5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-220696" y="776620"/>
              <a:ext cx="2940118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1341</Words>
  <Application>WPS 演示</Application>
  <PresentationFormat>全屏显示(16:9)</PresentationFormat>
  <Paragraphs>174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微软雅黑</vt:lpstr>
      <vt:lpstr>幼圆</vt:lpstr>
      <vt:lpstr>Arial</vt:lpstr>
      <vt:lpstr>楷体_GB2312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360</cp:revision>
  <dcterms:created xsi:type="dcterms:W3CDTF">2016-01-14T07:05:00Z</dcterms:created>
  <dcterms:modified xsi:type="dcterms:W3CDTF">2023-10-27T01:17:36Z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D20CEDD608C249CEBBA4A9FAFDF6811F_12</vt:lpwstr>
  </property>
</Properties>
</file>