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3"/>
    <p:sldId id="344" r:id="rId4"/>
    <p:sldId id="351" r:id="rId5"/>
    <p:sldId id="353" r:id="rId6"/>
    <p:sldId id="354" r:id="rId7"/>
    <p:sldId id="355" r:id="rId8"/>
    <p:sldId id="357" r:id="rId9"/>
    <p:sldId id="366" r:id="rId10"/>
    <p:sldId id="356" r:id="rId11"/>
    <p:sldId id="359" r:id="rId12"/>
    <p:sldId id="360" r:id="rId13"/>
    <p:sldId id="361" r:id="rId14"/>
    <p:sldId id="363" r:id="rId15"/>
    <p:sldId id="328" r:id="rId16"/>
    <p:sldId id="364" r:id="rId17"/>
    <p:sldId id="365" r:id="rId18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B3D5"/>
    <a:srgbClr val="E7F8FF"/>
    <a:srgbClr val="01A0E9"/>
    <a:srgbClr val="ECFBFE"/>
    <a:srgbClr val="6AD0FE"/>
    <a:srgbClr val="3FC6E1"/>
    <a:srgbClr val="0066FF"/>
    <a:srgbClr val="0000FF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 autoAdjust="0"/>
  </p:normalViewPr>
  <p:slideViewPr>
    <p:cSldViewPr snapToGrid="0">
      <p:cViewPr varScale="1">
        <p:scale>
          <a:sx n="140" d="100"/>
          <a:sy n="140" d="100"/>
        </p:scale>
        <p:origin x="222" y="108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4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5958D4A-2B4F-4363-B305-09117BAB18DA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1DFA7A6-C0FA-4F2D-9312-FD944669387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700088" y="1166813"/>
            <a:ext cx="7743825" cy="2809875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ffectLst>
            <a:outerShdw blurRad="368300" dist="469900" dir="6240000" sx="102000" sy="102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0" y="479425"/>
            <a:ext cx="9144000" cy="4260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411163"/>
            <a:ext cx="9144000" cy="4321175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03225"/>
            <a:ext cx="9144000" cy="76200"/>
          </a:xfrm>
          <a:prstGeom prst="rect">
            <a:avLst/>
          </a:prstGeom>
          <a:solidFill>
            <a:srgbClr val="C0504D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4656138"/>
            <a:ext cx="9144000" cy="76200"/>
          </a:xfrm>
          <a:prstGeom prst="rect">
            <a:avLst/>
          </a:prstGeom>
          <a:solidFill>
            <a:srgbClr val="C0504D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0" y="479425"/>
            <a:ext cx="9144000" cy="4260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6"/>
          <p:cNvSpPr/>
          <p:nvPr userDrawn="1"/>
        </p:nvSpPr>
        <p:spPr>
          <a:xfrm>
            <a:off x="257175" y="204788"/>
            <a:ext cx="8629650" cy="4733925"/>
          </a:xfrm>
          <a:prstGeom prst="roundRect">
            <a:avLst>
              <a:gd name="adj" fmla="val 8292"/>
            </a:avLst>
          </a:prstGeom>
          <a:solidFill>
            <a:schemeClr val="bg1"/>
          </a:solidFill>
          <a:ln w="50800">
            <a:solidFill>
              <a:srgbClr val="C0504D"/>
            </a:solidFill>
            <a:prstDash val="lgDash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97A5090-BDB4-48C0-9B18-4F7F5110B2D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840038" y="1878013"/>
            <a:ext cx="4830762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4.</a:t>
            </a:r>
            <a:r>
              <a:rPr lang="zh-CN" altLang="en-US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数学思考（</a:t>
            </a:r>
            <a:r>
              <a:rPr lang="en-US" altLang="zh-CN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2</a:t>
            </a:r>
            <a:r>
              <a:rPr lang="zh-CN" altLang="en-US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）</a:t>
            </a:r>
            <a:endParaRPr lang="zh-CN" altLang="en-US" sz="280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2840038" y="2773363"/>
            <a:ext cx="43370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副标题 6"/>
          <p:cNvSpPr txBox="1">
            <a:spLocks noChangeArrowheads="1"/>
          </p:cNvSpPr>
          <p:nvPr/>
        </p:nvSpPr>
        <p:spPr bwMode="auto">
          <a:xfrm>
            <a:off x="3833813" y="2782888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6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715" y="1859845"/>
            <a:ext cx="1548693" cy="156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320675" y="1517650"/>
            <a:ext cx="8477250" cy="186531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小红和小明分别拿着语文书和数学书，小红说：“我拿的不是数学书。”那么，他们两人究竟各拿什么书？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076325" y="3405188"/>
            <a:ext cx="6965950" cy="62706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小红拿的是语文书，小明拿的数学书。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9220" name="组合 1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9221" name="组合 16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0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复习旧知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62280" y="763905"/>
            <a:ext cx="8221345" cy="16414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小天、小丽、小刚分别拿着语文书、数学书、音乐书。小天说：“我拿的是语文书。”小刚说：“我拿的不是数学书。”那么，小丽拿的是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什么书？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800100" y="2497138"/>
          <a:ext cx="3933825" cy="1962152"/>
        </p:xfrm>
        <a:graphic>
          <a:graphicData uri="http://schemas.openxmlformats.org/drawingml/2006/table">
            <a:tbl>
              <a:tblPr/>
              <a:tblGrid>
                <a:gridCol w="1587876"/>
                <a:gridCol w="781983"/>
                <a:gridCol w="781983"/>
                <a:gridCol w="781983"/>
              </a:tblGrid>
              <a:tr h="49053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7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</a:rPr>
                        <a:t>   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75738" marR="75738" marT="39423" marB="3942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7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小天</a:t>
                      </a:r>
                      <a:endParaRPr lang="en-US" altLang="zh-CN" sz="27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7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小丽</a:t>
                      </a:r>
                      <a:endParaRPr lang="en-US" altLang="zh-CN" sz="27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7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小刚</a:t>
                      </a:r>
                      <a:endParaRPr lang="en-US" altLang="zh-CN" sz="27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7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</a:rPr>
                        <a:t>语文书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75738" marR="75738" marT="39423" marB="3942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7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</a:rPr>
                        <a:t>数学书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75738" marR="75738" marT="39423" marB="3942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7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</a:rPr>
                        <a:t>音乐书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75738" marR="75738" marT="39423" marB="3942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27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605088" y="2968625"/>
            <a:ext cx="38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1600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522538" y="3492500"/>
            <a:ext cx="5461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1600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522538" y="3963988"/>
            <a:ext cx="54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1600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065588" y="3492500"/>
            <a:ext cx="5445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1600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146550" y="3963988"/>
            <a:ext cx="3825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1600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087813" y="2997200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160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324225" y="3492500"/>
            <a:ext cx="381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1600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286125" y="2968625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1600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252788" y="3949700"/>
            <a:ext cx="5461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160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5000625" y="3044825"/>
            <a:ext cx="3770313" cy="6254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小丽拿的是数学书。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2281" y="1029805"/>
            <a:ext cx="8619578" cy="295350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        六年级有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个班，每班有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个班长。开班长会时，每次只要每班一个班长参加。第一次到会的有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B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C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；第二次有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B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D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E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；第三次有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E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F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。请问：哪两位班长是同班的？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0710" y="1029970"/>
            <a:ext cx="407670" cy="736600"/>
            <a:chOff x="1313" y="617"/>
            <a:chExt cx="642" cy="1160"/>
          </a:xfrm>
        </p:grpSpPr>
        <p:sp>
          <p:nvSpPr>
            <p:cNvPr id="2" name="椭圆 1"/>
            <p:cNvSpPr/>
            <p:nvPr/>
          </p:nvSpPr>
          <p:spPr>
            <a:xfrm>
              <a:off x="1313" y="980"/>
              <a:ext cx="642" cy="642"/>
            </a:xfrm>
            <a:prstGeom prst="ellipse">
              <a:avLst/>
            </a:prstGeom>
            <a:solidFill>
              <a:srgbClr val="29B3D5"/>
            </a:solidFill>
            <a:ln w="19050">
              <a:noFill/>
              <a:miter lim="800000"/>
            </a:ln>
          </p:spPr>
          <p:txBody>
            <a:bodyPr anchor="ctr" anchorCtr="0"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45" y="617"/>
              <a:ext cx="599" cy="1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2800" dirty="0" smtClean="0">
                  <a:solidFill>
                    <a:schemeClr val="bg1"/>
                  </a:solidFill>
                  <a:ea typeface="+mj-ea"/>
                  <a:cs typeface="Arial" panose="020B0604020202020204" pitchFamily="34" charset="0"/>
                </a:rPr>
                <a:t>2</a:t>
              </a:r>
              <a:endParaRPr lang="en-US" altLang="zh-CN" sz="2800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1284288" y="2039938"/>
          <a:ext cx="6503988" cy="2336801"/>
        </p:xfrm>
        <a:graphic>
          <a:graphicData uri="http://schemas.openxmlformats.org/drawingml/2006/table">
            <a:tbl>
              <a:tblPr/>
              <a:tblGrid>
                <a:gridCol w="1644570"/>
                <a:gridCol w="809903"/>
                <a:gridCol w="809903"/>
                <a:gridCol w="809903"/>
                <a:gridCol w="809903"/>
                <a:gridCol w="809903"/>
                <a:gridCol w="809903"/>
              </a:tblGrid>
              <a:tr h="58119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班    长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A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B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C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D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E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F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207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第一次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√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√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√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×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×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19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第二次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19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第三次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027362" y="3168650"/>
            <a:ext cx="587375" cy="628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910013" y="3168650"/>
            <a:ext cx="425450" cy="63171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655749" y="3168650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546725" y="3168650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373813" y="3168650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120845" y="3168650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108325" y="3749675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49947" y="3749675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669097" y="3749675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486659" y="3749675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373813" y="3749675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167563" y="3749675"/>
            <a:ext cx="425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1173" y="1301750"/>
            <a:ext cx="8181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用 “√”表示到会，用 “</a:t>
            </a:r>
            <a:r>
              <a:rPr lang="en-US" altLang="zh-CN" sz="3200" b="1" dirty="0">
                <a:latin typeface="+mn-lt"/>
                <a:ea typeface="+mn-ea"/>
              </a:rPr>
              <a:t>×</a:t>
            </a:r>
            <a:r>
              <a:rPr lang="zh-CN" altLang="en-US" sz="3200" b="1" dirty="0">
                <a:latin typeface="+mn-lt"/>
                <a:ea typeface="+mn-ea"/>
              </a:rPr>
              <a:t>”表示没到会。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3369" name="组合 18"/>
          <p:cNvGrpSpPr/>
          <p:nvPr/>
        </p:nvGrpSpPr>
        <p:grpSpPr bwMode="auto">
          <a:xfrm>
            <a:off x="90488" y="582613"/>
            <a:ext cx="1917700" cy="690562"/>
            <a:chOff x="202033" y="665017"/>
            <a:chExt cx="1917712" cy="691213"/>
          </a:xfrm>
        </p:grpSpPr>
        <p:pic>
          <p:nvPicPr>
            <p:cNvPr id="13370" name="图片 1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28" t="34209" r="9328" b="42896"/>
            <a:stretch>
              <a:fillRect/>
            </a:stretch>
          </p:blipFill>
          <p:spPr bwMode="auto">
            <a:xfrm>
              <a:off x="202033" y="665017"/>
              <a:ext cx="1917712" cy="691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451272" y="693619"/>
              <a:ext cx="1419234" cy="5847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zh-CN" sz="3200" b="1" kern="100" dirty="0">
                  <a:solidFill>
                    <a:srgbClr val="FF0000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列表法</a:t>
              </a:r>
              <a:endParaRPr lang="zh-CN" altLang="en-US" sz="3200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 bwMode="auto">
          <a:xfrm>
            <a:off x="468313" y="2541588"/>
            <a:ext cx="1651000" cy="583249"/>
            <a:chOff x="1087" y="5422"/>
            <a:chExt cx="2602" cy="918"/>
          </a:xfrm>
        </p:grpSpPr>
        <p:sp>
          <p:nvSpPr>
            <p:cNvPr id="14353" name="文本框 29"/>
            <p:cNvSpPr txBox="1">
              <a:spLocks noChangeArrowheads="1"/>
            </p:cNvSpPr>
            <p:nvPr/>
          </p:nvSpPr>
          <p:spPr bwMode="auto">
            <a:xfrm>
              <a:off x="1824" y="5422"/>
              <a:ext cx="1865" cy="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思考</a:t>
              </a:r>
              <a:endParaRPr lang="zh-CN" altLang="en-US" sz="320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354" name="Freeform 34"/>
            <p:cNvSpPr>
              <a:spLocks noEditPoints="1" noChangeArrowheads="1"/>
            </p:cNvSpPr>
            <p:nvPr/>
          </p:nvSpPr>
          <p:spPr bwMode="auto">
            <a:xfrm>
              <a:off x="1087" y="5608"/>
              <a:ext cx="834" cy="690"/>
            </a:xfrm>
            <a:custGeom>
              <a:avLst/>
              <a:gdLst>
                <a:gd name="T0" fmla="*/ 2147483646 w 100"/>
                <a:gd name="T1" fmla="*/ 0 h 110"/>
                <a:gd name="T2" fmla="*/ 2147483646 w 100"/>
                <a:gd name="T3" fmla="*/ 2147483646 h 110"/>
                <a:gd name="T4" fmla="*/ 2147483646 w 100"/>
                <a:gd name="T5" fmla="*/ 2147483646 h 110"/>
                <a:gd name="T6" fmla="*/ 2147483646 w 100"/>
                <a:gd name="T7" fmla="*/ 2147483646 h 110"/>
                <a:gd name="T8" fmla="*/ 2147483646 w 100"/>
                <a:gd name="T9" fmla="*/ 2147483646 h 110"/>
                <a:gd name="T10" fmla="*/ 2147483646 w 100"/>
                <a:gd name="T11" fmla="*/ 2147483646 h 110"/>
                <a:gd name="T12" fmla="*/ 2147483646 w 100"/>
                <a:gd name="T13" fmla="*/ 2147483646 h 110"/>
                <a:gd name="T14" fmla="*/ 2147483646 w 100"/>
                <a:gd name="T15" fmla="*/ 2147483646 h 110"/>
                <a:gd name="T16" fmla="*/ 2147483646 w 100"/>
                <a:gd name="T17" fmla="*/ 2147483646 h 110"/>
                <a:gd name="T18" fmla="*/ 2147483646 w 100"/>
                <a:gd name="T19" fmla="*/ 2147483646 h 110"/>
                <a:gd name="T20" fmla="*/ 2147483646 w 100"/>
                <a:gd name="T21" fmla="*/ 2147483646 h 110"/>
                <a:gd name="T22" fmla="*/ 2147483646 w 100"/>
                <a:gd name="T23" fmla="*/ 2147483646 h 110"/>
                <a:gd name="T24" fmla="*/ 2147483646 w 100"/>
                <a:gd name="T25" fmla="*/ 2147483646 h 110"/>
                <a:gd name="T26" fmla="*/ 2147483646 w 100"/>
                <a:gd name="T27" fmla="*/ 2147483646 h 110"/>
                <a:gd name="T28" fmla="*/ 0 w 100"/>
                <a:gd name="T29" fmla="*/ 2147483646 h 110"/>
                <a:gd name="T30" fmla="*/ 2147483646 w 100"/>
                <a:gd name="T31" fmla="*/ 2147483646 h 110"/>
                <a:gd name="T32" fmla="*/ 2147483646 w 100"/>
                <a:gd name="T33" fmla="*/ 0 h 110"/>
                <a:gd name="T34" fmla="*/ 2147483646 w 100"/>
                <a:gd name="T35" fmla="*/ 2147483646 h 110"/>
                <a:gd name="T36" fmla="*/ 2147483646 w 100"/>
                <a:gd name="T37" fmla="*/ 2147483646 h 110"/>
                <a:gd name="T38" fmla="*/ 2147483646 w 100"/>
                <a:gd name="T39" fmla="*/ 2147483646 h 110"/>
                <a:gd name="T40" fmla="*/ 2147483646 w 100"/>
                <a:gd name="T41" fmla="*/ 2147483646 h 110"/>
                <a:gd name="T42" fmla="*/ 2147483646 w 100"/>
                <a:gd name="T43" fmla="*/ 2147483646 h 110"/>
                <a:gd name="T44" fmla="*/ 2147483646 w 100"/>
                <a:gd name="T45" fmla="*/ 2147483646 h 110"/>
                <a:gd name="T46" fmla="*/ 2147483646 w 100"/>
                <a:gd name="T47" fmla="*/ 2147483646 h 110"/>
                <a:gd name="T48" fmla="*/ 2147483646 w 100"/>
                <a:gd name="T49" fmla="*/ 2147483646 h 110"/>
                <a:gd name="T50" fmla="*/ 2147483646 w 100"/>
                <a:gd name="T51" fmla="*/ 2147483646 h 110"/>
                <a:gd name="T52" fmla="*/ 2147483646 w 100"/>
                <a:gd name="T53" fmla="*/ 2147483646 h 110"/>
                <a:gd name="T54" fmla="*/ 2147483646 w 100"/>
                <a:gd name="T55" fmla="*/ 2147483646 h 110"/>
                <a:gd name="T56" fmla="*/ 2147483646 w 100"/>
                <a:gd name="T57" fmla="*/ 2147483646 h 110"/>
                <a:gd name="T58" fmla="*/ 2147483646 w 100"/>
                <a:gd name="T59" fmla="*/ 2147483646 h 110"/>
                <a:gd name="T60" fmla="*/ 2147483646 w 100"/>
                <a:gd name="T61" fmla="*/ 2147483646 h 110"/>
                <a:gd name="T62" fmla="*/ 2147483646 w 100"/>
                <a:gd name="T63" fmla="*/ 2147483646 h 110"/>
                <a:gd name="T64" fmla="*/ 2147483646 w 100"/>
                <a:gd name="T65" fmla="*/ 2147483646 h 110"/>
                <a:gd name="T66" fmla="*/ 2147483646 w 100"/>
                <a:gd name="T67" fmla="*/ 2147483646 h 110"/>
                <a:gd name="T68" fmla="*/ 2147483646 w 100"/>
                <a:gd name="T69" fmla="*/ 2147483646 h 110"/>
                <a:gd name="T70" fmla="*/ 2147483646 w 100"/>
                <a:gd name="T71" fmla="*/ 2147483646 h 110"/>
                <a:gd name="T72" fmla="*/ 2147483646 w 100"/>
                <a:gd name="T73" fmla="*/ 2147483646 h 110"/>
                <a:gd name="T74" fmla="*/ 2147483646 w 100"/>
                <a:gd name="T75" fmla="*/ 2147483646 h 110"/>
                <a:gd name="T76" fmla="*/ 2147483646 w 100"/>
                <a:gd name="T77" fmla="*/ 2147483646 h 110"/>
                <a:gd name="T78" fmla="*/ 2147483646 w 100"/>
                <a:gd name="T79" fmla="*/ 2147483646 h 110"/>
                <a:gd name="T80" fmla="*/ 2147483646 w 100"/>
                <a:gd name="T81" fmla="*/ 2147483646 h 110"/>
                <a:gd name="T82" fmla="*/ 2147483646 w 100"/>
                <a:gd name="T83" fmla="*/ 2147483646 h 110"/>
                <a:gd name="T84" fmla="*/ 2147483646 w 100"/>
                <a:gd name="T85" fmla="*/ 2147483646 h 110"/>
                <a:gd name="T86" fmla="*/ 2147483646 w 100"/>
                <a:gd name="T87" fmla="*/ 2147483646 h 110"/>
                <a:gd name="T88" fmla="*/ 2147483646 w 100"/>
                <a:gd name="T89" fmla="*/ 2147483646 h 110"/>
                <a:gd name="T90" fmla="*/ 2147483646 w 100"/>
                <a:gd name="T91" fmla="*/ 2147483646 h 110"/>
                <a:gd name="T92" fmla="*/ 2147483646 w 100"/>
                <a:gd name="T93" fmla="*/ 2147483646 h 110"/>
                <a:gd name="T94" fmla="*/ 2147483646 w 100"/>
                <a:gd name="T95" fmla="*/ 2147483646 h 1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60" name="直接连接符 59"/>
          <p:cNvCxnSpPr/>
          <p:nvPr/>
        </p:nvCxnSpPr>
        <p:spPr>
          <a:xfrm>
            <a:off x="1871663" y="2600325"/>
            <a:ext cx="5576887" cy="0"/>
          </a:xfrm>
          <a:prstGeom prst="line">
            <a:avLst/>
          </a:prstGeom>
          <a:ln w="12700">
            <a:solidFill>
              <a:srgbClr val="E966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1670050" y="2976563"/>
            <a:ext cx="6200775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第一次：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只可能和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D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E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F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同班。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1670050" y="3495675"/>
            <a:ext cx="5961063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第二次：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只可能和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D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E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同班。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1670050" y="4030663"/>
            <a:ext cx="5018088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第三次：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只可能和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D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同班。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8246" y="568488"/>
            <a:ext cx="5018088" cy="2001675"/>
          </a:xfrm>
          <a:prstGeom prst="rect">
            <a:avLst/>
          </a:prstGeom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388653" y="1013150"/>
            <a:ext cx="425450" cy="5530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5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25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5119305" y="1089813"/>
            <a:ext cx="1822126" cy="413816"/>
          </a:xfrm>
          <a:prstGeom prst="ellipse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308559" y="1464474"/>
            <a:ext cx="425450" cy="5530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500" b="1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endParaRPr lang="en-US" altLang="zh-CN" sz="25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5119305" y="1541948"/>
            <a:ext cx="1214750" cy="413816"/>
          </a:xfrm>
          <a:prstGeom prst="ellipse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374191" y="1913087"/>
            <a:ext cx="425450" cy="5116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5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25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5160476" y="1990561"/>
            <a:ext cx="495023" cy="413816"/>
          </a:xfrm>
          <a:prstGeom prst="ellipse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17" grpId="0"/>
      <p:bldP spid="18" grpId="0" bldLvl="0" animBg="1"/>
      <p:bldP spid="19" grpId="0"/>
      <p:bldP spid="20" grpId="0" bldLvl="0" animBg="1"/>
      <p:bldP spid="21" grpId="0"/>
      <p:bldP spid="2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385763" y="579438"/>
            <a:ext cx="6878637" cy="623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继续推理，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可能和谁是同班呢？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85763" y="3290888"/>
            <a:ext cx="8350250" cy="12176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D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同班，则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只可能和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E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F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同班，根据第二轮推测，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F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同班，据此可推出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E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同班。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9599" y="1203325"/>
            <a:ext cx="5540375" cy="2210011"/>
          </a:xfrm>
          <a:prstGeom prst="rect">
            <a:avLst/>
          </a:prstGeom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109494" y="1713968"/>
            <a:ext cx="425450" cy="5618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28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6028780" y="1808777"/>
            <a:ext cx="1319792" cy="413816"/>
          </a:xfrm>
          <a:prstGeom prst="ellipse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075009" y="2220114"/>
            <a:ext cx="425450" cy="5618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√</a:t>
            </a:r>
            <a:endParaRPr lang="en-US" altLang="zh-CN" sz="28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6796586" y="2308330"/>
            <a:ext cx="506145" cy="413816"/>
          </a:xfrm>
          <a:prstGeom prst="ellipse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4" grpId="0"/>
      <p:bldP spid="5" grpId="0" animBg="1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496544" y="1063446"/>
            <a:ext cx="8150912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除了“√”和“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”，还可以用其他的符号表示吗？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386647" y="2183240"/>
          <a:ext cx="6503988" cy="2336801"/>
        </p:xfrm>
        <a:graphic>
          <a:graphicData uri="http://schemas.openxmlformats.org/drawingml/2006/table">
            <a:tbl>
              <a:tblPr/>
              <a:tblGrid>
                <a:gridCol w="1644570"/>
                <a:gridCol w="809903"/>
                <a:gridCol w="809903"/>
                <a:gridCol w="809903"/>
                <a:gridCol w="809903"/>
                <a:gridCol w="809903"/>
                <a:gridCol w="809903"/>
              </a:tblGrid>
              <a:tr h="58119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班    长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A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B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C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D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E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F</a:t>
                      </a:r>
                      <a:endParaRPr lang="en-US" altLang="zh-CN" sz="32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207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第一次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altLang="zh-CN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19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第二次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19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just">
                        <a:buNone/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第三次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89996" marR="89996" marT="46759" marB="46759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0" marR="0" marT="0" marB="0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63185" y="1623343"/>
            <a:ext cx="8150912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用数字“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”表示到会，用数字“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”表示没到会。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224155" y="631190"/>
            <a:ext cx="8726170" cy="18148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        王阿姨、刘阿姨、丁叔叔、李叔叔的职业分</a:t>
            </a:r>
            <a:endParaRPr lang="en-US" altLang="zh-CN" sz="2800" b="1" dirty="0">
              <a:latin typeface="+mn-lt"/>
              <a:ea typeface="+mn-ea"/>
            </a:endParaRP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别是工人、教师、医生中的其中</a:t>
            </a:r>
            <a:r>
              <a:rPr lang="zh-CN" altLang="en-US" sz="2800" b="1" dirty="0">
                <a:latin typeface="+mn-lt"/>
                <a:ea typeface="+mn-ea"/>
              </a:rPr>
              <a:t>一种。王阿姨是教师，丁叔叔不是工人，只有刘阿姨和李叔叔的职业相同。请问：他们</a:t>
            </a:r>
            <a:r>
              <a:rPr lang="zh-CN" altLang="en-US" sz="2800" b="1">
                <a:latin typeface="+mn-lt"/>
                <a:ea typeface="+mn-ea"/>
              </a:rPr>
              <a:t>的职业分别是</a:t>
            </a:r>
            <a:r>
              <a:rPr lang="zh-CN" altLang="en-US" sz="2800" b="1" dirty="0">
                <a:latin typeface="+mn-lt"/>
                <a:ea typeface="+mn-ea"/>
              </a:rPr>
              <a:t>什么？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10" name="表格 9"/>
          <p:cNvGraphicFramePr/>
          <p:nvPr/>
        </p:nvGraphicFramePr>
        <p:xfrm>
          <a:off x="233363" y="2439615"/>
          <a:ext cx="5640386" cy="1935163"/>
        </p:xfrm>
        <a:graphic>
          <a:graphicData uri="http://schemas.openxmlformats.org/drawingml/2006/table">
            <a:tbl>
              <a:tblPr/>
              <a:tblGrid>
                <a:gridCol w="902462"/>
                <a:gridCol w="1184481"/>
                <a:gridCol w="1184481"/>
                <a:gridCol w="1184481"/>
                <a:gridCol w="1184481"/>
              </a:tblGrid>
              <a:tr h="455376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500" b="1" dirty="0">
                          <a:latin typeface="+mj-ea"/>
                          <a:ea typeface="+mj-ea"/>
                        </a:rPr>
                        <a:t>王阿姨</a:t>
                      </a: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0524" marR="70524" marT="36658" marB="36658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500" b="1" dirty="0">
                          <a:latin typeface="+mj-ea"/>
                          <a:ea typeface="+mj-ea"/>
                        </a:rPr>
                        <a:t>刘阿姨</a:t>
                      </a: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0524" marR="70524" marT="36658" marB="36658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500" b="1" dirty="0">
                          <a:latin typeface="+mj-ea"/>
                          <a:ea typeface="+mj-ea"/>
                        </a:rPr>
                        <a:t>丁叔叔</a:t>
                      </a: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0524" marR="70524" marT="36658" marB="36658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500" b="1" dirty="0">
                          <a:latin typeface="+mj-ea"/>
                          <a:ea typeface="+mj-ea"/>
                        </a:rPr>
                        <a:t>李叔叔</a:t>
                      </a: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0524" marR="70524" marT="36658" marB="36658" anchor="ctr" anchorCtr="1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434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500" b="1" dirty="0">
                          <a:latin typeface="+mj-ea"/>
                          <a:ea typeface="+mj-ea"/>
                        </a:rPr>
                        <a:t>工人</a:t>
                      </a: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0524" marR="70524" marT="36658" marB="36658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428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500" b="1" dirty="0">
                          <a:latin typeface="+mj-ea"/>
                          <a:ea typeface="+mj-ea"/>
                        </a:rPr>
                        <a:t>教师</a:t>
                      </a: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0524" marR="70524" marT="36658" marB="36658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92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500" b="1">
                          <a:latin typeface="+mj-ea"/>
                          <a:ea typeface="+mj-ea"/>
                        </a:rPr>
                        <a:t>医生</a:t>
                      </a: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0524" marR="70524" marT="36658" marB="36658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0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0" kern="12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500" b="1" dirty="0">
                        <a:latin typeface="+mj-ea"/>
                        <a:ea typeface="+mj-ea"/>
                      </a:endParaRPr>
                    </a:p>
                  </a:txBody>
                  <a:tcPr marL="71653" marR="71653" marT="35813" marB="3581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97" name="文本框 3"/>
          <p:cNvSpPr txBox="1">
            <a:spLocks noChangeArrowheads="1"/>
          </p:cNvSpPr>
          <p:nvPr/>
        </p:nvSpPr>
        <p:spPr bwMode="auto">
          <a:xfrm>
            <a:off x="1401763" y="3304802"/>
            <a:ext cx="5619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98" name="文本框 6"/>
          <p:cNvSpPr txBox="1">
            <a:spLocks noChangeArrowheads="1"/>
          </p:cNvSpPr>
          <p:nvPr/>
        </p:nvSpPr>
        <p:spPr bwMode="auto">
          <a:xfrm>
            <a:off x="3795713" y="2803152"/>
            <a:ext cx="58578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771900" y="3814390"/>
            <a:ext cx="5619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795713" y="3311152"/>
            <a:ext cx="5619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016500" y="2803152"/>
            <a:ext cx="5905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574925" y="2803152"/>
            <a:ext cx="5619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403" name="AutoShape 27"/>
          <p:cNvSpPr>
            <a:spLocks noChangeArrowheads="1"/>
          </p:cNvSpPr>
          <p:nvPr/>
        </p:nvSpPr>
        <p:spPr bwMode="auto">
          <a:xfrm flipH="1">
            <a:off x="6415088" y="2628527"/>
            <a:ext cx="2535237" cy="1555750"/>
          </a:xfrm>
          <a:prstGeom prst="wedgeRoundRectCallout">
            <a:avLst>
              <a:gd name="adj1" fmla="val -48903"/>
              <a:gd name="adj2" fmla="val 1147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用列表法是就打“√”，不是打“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×”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81" y="29580"/>
            <a:ext cx="1903568" cy="6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186045" y="1956435"/>
            <a:ext cx="223837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【教材P100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7" grpId="0"/>
      <p:bldP spid="15398" grpId="0"/>
      <p:bldP spid="13" grpId="0"/>
      <p:bldP spid="14" grpId="0"/>
      <p:bldP spid="15" grpId="0"/>
      <p:bldP spid="16" grpId="0"/>
      <p:bldP spid="1540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3538" y="1138238"/>
            <a:ext cx="5622925" cy="35385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在学校运动会上，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号、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号、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号、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号运动员取得了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800m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赛跑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的前</a:t>
            </a:r>
            <a:r>
              <a:rPr lang="en-US" altLang="zh-CN" sz="2800" b="1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名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。小记者来采访他们各自的名次。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号说：“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号第一个冲过终点。”另一名运动员说：“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号不是第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名。”小裁判说：“他们的号码与他们的名次都不相同。”他们的名次各是多少？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24600" y="2906713"/>
            <a:ext cx="2122488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第一名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号，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第二名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号，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第三名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号，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第四名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7413" name="组合 14"/>
          <p:cNvGrpSpPr/>
          <p:nvPr/>
        </p:nvGrpSpPr>
        <p:grpSpPr bwMode="auto">
          <a:xfrm>
            <a:off x="84138" y="360363"/>
            <a:ext cx="2940050" cy="777875"/>
            <a:chOff x="-220696" y="750085"/>
            <a:chExt cx="2940118" cy="774865"/>
          </a:xfrm>
        </p:grpSpPr>
        <p:grpSp>
          <p:nvGrpSpPr>
            <p:cNvPr id="17414" name="组合 15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5" name="Freeform 9"/>
              <p:cNvSpPr/>
              <p:nvPr/>
            </p:nvSpPr>
            <p:spPr bwMode="auto">
              <a:xfrm flipH="1">
                <a:off x="2328801" y="1222207"/>
                <a:ext cx="3048606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10"/>
              <p:cNvSpPr/>
              <p:nvPr/>
            </p:nvSpPr>
            <p:spPr bwMode="auto">
              <a:xfrm flipH="1">
                <a:off x="2328801" y="1222207"/>
                <a:ext cx="3287669" cy="419110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8296" y="861476"/>
            <a:ext cx="2704149" cy="18027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21305" y="727710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6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6819" y="1069975"/>
            <a:ext cx="8410363" cy="30441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警察抓住了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个犯罪嫌疑人，其中的一个人是主谋。甲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说：“我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不是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主谋。”乙说：“丁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是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主谋。”丙说：“我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不是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主谋。”丁说：“甲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是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主谋。”已知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他们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个人中只有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个人说了真话。主谋是谁？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9963" y="3881438"/>
            <a:ext cx="2081212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丙是主谋。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7030" y="782955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7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2725" y="1008063"/>
            <a:ext cx="8718550" cy="18630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小芳、小莉两名女生和小勇、小强两名男生站成一排拍毕业纪念照，如果男女间隔排列，一共有多少种站法？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2663" y="2871153"/>
            <a:ext cx="7178675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描述法：假设左起第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位固定一个小朋友，有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种排法，一共有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种这样的情况，得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4=8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（种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7030" y="782955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5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1945" y="300990"/>
            <a:ext cx="7687945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枚举法：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○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●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表示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个男生，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△▲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表示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个女生。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21507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98"/>
          <a:stretch>
            <a:fillRect/>
          </a:stretch>
        </p:blipFill>
        <p:spPr bwMode="auto">
          <a:xfrm>
            <a:off x="787400" y="1767840"/>
            <a:ext cx="3861435" cy="96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787400" y="3917950"/>
            <a:ext cx="356235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一共有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种站法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95"/>
          <a:stretch>
            <a:fillRect/>
          </a:stretch>
        </p:blipFill>
        <p:spPr bwMode="auto">
          <a:xfrm>
            <a:off x="787400" y="2835275"/>
            <a:ext cx="3783965" cy="96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6214745" y="1506220"/>
            <a:ext cx="1851660" cy="2411730"/>
            <a:chOff x="9787" y="2372"/>
            <a:chExt cx="2916" cy="3798"/>
          </a:xfrm>
        </p:grpSpPr>
        <p:pic>
          <p:nvPicPr>
            <p:cNvPr id="4" name="图片 3" descr="便签 黄 挂钉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4" y="2372"/>
              <a:ext cx="2741" cy="3799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9787" y="3712"/>
              <a:ext cx="2916" cy="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00000"/>
                </a:lnSpc>
              </a:pPr>
              <a:r>
                <a:rPr lang="zh-CN" altLang="en-US" sz="4400" b="1" dirty="0" smtClean="0">
                  <a:latin typeface="宋体" panose="02010600030101010101" pitchFamily="2" charset="-122"/>
                </a:rPr>
                <a:t>有序思考</a:t>
              </a:r>
              <a:endParaRPr lang="zh-CN" altLang="en-US" sz="4400" b="1" dirty="0" smtClean="0"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2537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8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2532" name="组合 12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22533" name="组合 13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6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3865" y="1525905"/>
            <a:ext cx="8542655" cy="164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一、学校为艺术节选送节目，要从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个舞蹈节目种选出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个，从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个合唱节目中选出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个，一共有多少种选送方案？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945255" y="3167063"/>
            <a:ext cx="12534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种。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89113" y="44545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3557" name="组合 15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23558" name="组合 16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9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巩固练习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5900" y="485140"/>
            <a:ext cx="7612380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二、在足球、篮球和乒乓球中，倩倩、丽丽和轩轩分别喜欢其中的一种。</a:t>
            </a:r>
            <a:endParaRPr lang="zh-CN" altLang="en-US" sz="2800" b="1" dirty="0">
              <a:latin typeface="+mn-lt"/>
              <a:ea typeface="+mn-ea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已知：①倩倩不喜欢踢足球。</a:t>
            </a:r>
            <a:endParaRPr lang="zh-CN" altLang="en-US" sz="2800" b="1" dirty="0">
              <a:latin typeface="+mn-lt"/>
              <a:ea typeface="+mn-ea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②喜欢打篮球的同学比轩轩小。</a:t>
            </a:r>
            <a:endParaRPr lang="zh-CN" altLang="en-US" sz="2800" b="1" dirty="0">
              <a:latin typeface="+mn-lt"/>
              <a:ea typeface="+mn-ea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③倩倩比喜欢打乒乓球的同学大一岁。</a:t>
            </a:r>
            <a:endParaRPr lang="zh-CN" altLang="en-US" sz="2800" b="1" dirty="0">
              <a:latin typeface="+mn-lt"/>
              <a:ea typeface="+mn-ea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你知道这三名同学分别喜欢哪项球类运动吗？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674360" y="1778000"/>
            <a:ext cx="3151505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倩倩喜欢打篮球，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atinLnBrk="0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丽丽喜欢打乒乓球，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atinLnBrk="0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轩轩喜欢踢足球。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89113" y="44545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1341</Words>
  <Application>WPS 演示</Application>
  <PresentationFormat>全屏显示(16:9)</PresentationFormat>
  <Paragraphs>279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364</cp:revision>
  <dcterms:created xsi:type="dcterms:W3CDTF">2016-01-14T07:05:00Z</dcterms:created>
  <dcterms:modified xsi:type="dcterms:W3CDTF">2023-10-27T01:17:10Z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7E78277ADAB24DF2A09B73C200D1EAE6_12</vt:lpwstr>
  </property>
</Properties>
</file>