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6" r:id="rId13"/>
    <p:sldId id="353" r:id="rId14"/>
    <p:sldId id="354" r:id="rId15"/>
    <p:sldId id="328" r:id="rId16"/>
    <p:sldId id="357" r:id="rId17"/>
    <p:sldId id="358" r:id="rId18"/>
    <p:sldId id="359" r:id="rId19"/>
    <p:sldId id="368" r:id="rId20"/>
    <p:sldId id="360" r:id="rId21"/>
    <p:sldId id="369" r:id="rId22"/>
    <p:sldId id="361" r:id="rId23"/>
    <p:sldId id="362" r:id="rId24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8" userDrawn="1">
          <p15:clr>
            <a:srgbClr val="A4A3A4"/>
          </p15:clr>
        </p15:guide>
        <p15:guide id="2" pos="28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F8FF"/>
    <a:srgbClr val="01A0E9"/>
    <a:srgbClr val="ECFBFE"/>
    <a:srgbClr val="6AD0FE"/>
    <a:srgbClr val="3FC6E1"/>
    <a:srgbClr val="0066FF"/>
    <a:srgbClr val="0000FF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 autoAdjust="0"/>
  </p:normalViewPr>
  <p:slideViewPr>
    <p:cSldViewPr snapToGrid="0">
      <p:cViewPr varScale="1">
        <p:scale>
          <a:sx n="143" d="100"/>
          <a:sy n="143" d="100"/>
        </p:scale>
        <p:origin x="690" y="108"/>
      </p:cViewPr>
      <p:guideLst>
        <p:guide orient="horz" pos="1648"/>
        <p:guide pos="28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3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0F59A7A-67B2-49EE-9942-7896B1B56C96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9B4ED83-81BE-43C4-9E99-8705C943C26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700088" y="1166813"/>
            <a:ext cx="7743825" cy="2809875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ffectLst>
            <a:outerShdw blurRad="368300" dist="469900" dir="6240000" sx="102000" sy="102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0" y="479425"/>
            <a:ext cx="9144000" cy="4260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411163"/>
            <a:ext cx="9144000" cy="4321175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03225"/>
            <a:ext cx="9144000" cy="76200"/>
          </a:xfrm>
          <a:prstGeom prst="rect">
            <a:avLst/>
          </a:prstGeom>
          <a:solidFill>
            <a:srgbClr val="C0504D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4656138"/>
            <a:ext cx="9144000" cy="76200"/>
          </a:xfrm>
          <a:prstGeom prst="rect">
            <a:avLst/>
          </a:prstGeom>
          <a:solidFill>
            <a:srgbClr val="C0504D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D0F6065-BBF2-4FF2-83C7-07838794CE9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840038" y="1878013"/>
            <a:ext cx="4830762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4.</a:t>
            </a:r>
            <a:r>
              <a:rPr lang="zh-CN" altLang="en-US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数学思考（</a:t>
            </a:r>
            <a:r>
              <a:rPr lang="en-US" altLang="zh-CN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3</a:t>
            </a:r>
            <a:r>
              <a:rPr lang="zh-CN" altLang="en-US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）</a:t>
            </a:r>
            <a:endParaRPr lang="zh-CN" altLang="en-US" sz="280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2840038" y="2773363"/>
            <a:ext cx="43370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副标题 6"/>
          <p:cNvSpPr txBox="1">
            <a:spLocks noChangeArrowheads="1"/>
          </p:cNvSpPr>
          <p:nvPr/>
        </p:nvSpPr>
        <p:spPr bwMode="auto">
          <a:xfrm>
            <a:off x="3833813" y="2782888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6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715" y="1859845"/>
            <a:ext cx="1548693" cy="156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6"/>
          <p:cNvGrpSpPr/>
          <p:nvPr/>
        </p:nvGrpSpPr>
        <p:grpSpPr bwMode="auto">
          <a:xfrm>
            <a:off x="1220788" y="1436688"/>
            <a:ext cx="6838950" cy="936625"/>
            <a:chOff x="1533" y="1203"/>
            <a:chExt cx="10769" cy="1475"/>
          </a:xfrm>
        </p:grpSpPr>
        <p:sp>
          <p:nvSpPr>
            <p:cNvPr id="9238" name="Rectangle 2"/>
            <p:cNvSpPr>
              <a:spLocks noChangeArrowheads="1"/>
            </p:cNvSpPr>
            <p:nvPr/>
          </p:nvSpPr>
          <p:spPr bwMode="auto">
            <a:xfrm>
              <a:off x="1533" y="1203"/>
              <a:ext cx="10769" cy="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ea typeface="黑体" panose="02010609060101010101" pitchFamily="49" charset="-122"/>
                </a:rPr>
                <a:t>       、    、   、   、   各代表一个数。</a:t>
              </a:r>
              <a:endParaRPr lang="zh-CN" altLang="en-US" sz="3200" b="1">
                <a:ea typeface="黑体" panose="02010609060101010101" pitchFamily="49" charset="-122"/>
              </a:endParaRPr>
            </a:p>
          </p:txBody>
        </p:sp>
        <p:sp>
          <p:nvSpPr>
            <p:cNvPr id="9239" name="等腰三角形 7"/>
            <p:cNvSpPr>
              <a:spLocks noChangeArrowheads="1"/>
            </p:cNvSpPr>
            <p:nvPr/>
          </p:nvSpPr>
          <p:spPr bwMode="auto">
            <a:xfrm>
              <a:off x="2114" y="1484"/>
              <a:ext cx="740" cy="740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 b="1">
                <a:ea typeface="黑体" panose="02010609060101010101" pitchFamily="49" charset="-122"/>
              </a:endParaRPr>
            </a:p>
          </p:txBody>
        </p:sp>
        <p:sp>
          <p:nvSpPr>
            <p:cNvPr id="9240" name="矩形 8"/>
            <p:cNvSpPr>
              <a:spLocks noChangeArrowheads="1"/>
            </p:cNvSpPr>
            <p:nvPr/>
          </p:nvSpPr>
          <p:spPr bwMode="auto">
            <a:xfrm>
              <a:off x="3367" y="1484"/>
              <a:ext cx="740" cy="74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 b="1">
                <a:ea typeface="黑体" panose="02010609060101010101" pitchFamily="49" charset="-122"/>
              </a:endParaRPr>
            </a:p>
          </p:txBody>
        </p:sp>
        <p:sp>
          <p:nvSpPr>
            <p:cNvPr id="9241" name="椭圆 9"/>
            <p:cNvSpPr>
              <a:spLocks noChangeArrowheads="1"/>
            </p:cNvSpPr>
            <p:nvPr/>
          </p:nvSpPr>
          <p:spPr bwMode="auto">
            <a:xfrm>
              <a:off x="4629" y="1484"/>
              <a:ext cx="740" cy="740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 b="1">
                <a:ea typeface="黑体" panose="02010609060101010101" pitchFamily="49" charset="-122"/>
              </a:endParaRPr>
            </a:p>
          </p:txBody>
        </p:sp>
        <p:sp>
          <p:nvSpPr>
            <p:cNvPr id="27" name="五角星 13"/>
            <p:cNvSpPr/>
            <p:nvPr/>
          </p:nvSpPr>
          <p:spPr bwMode="auto">
            <a:xfrm>
              <a:off x="5845" y="1465"/>
              <a:ext cx="777" cy="778"/>
            </a:xfrm>
            <a:prstGeom prst="star5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8" name="同心圆 15"/>
            <p:cNvSpPr/>
            <p:nvPr/>
          </p:nvSpPr>
          <p:spPr bwMode="auto">
            <a:xfrm>
              <a:off x="6980" y="1483"/>
              <a:ext cx="740" cy="740"/>
            </a:xfrm>
            <a:prstGeom prst="donut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1024731" y="2296719"/>
            <a:ext cx="7305675" cy="1335087"/>
            <a:chOff x="802" y="2498"/>
            <a:chExt cx="11506" cy="2102"/>
          </a:xfrm>
        </p:grpSpPr>
        <p:sp>
          <p:nvSpPr>
            <p:cNvPr id="30" name="TextBox 21"/>
            <p:cNvSpPr txBox="1">
              <a:spLocks noChangeArrowheads="1"/>
            </p:cNvSpPr>
            <p:nvPr/>
          </p:nvSpPr>
          <p:spPr bwMode="auto">
            <a:xfrm>
              <a:off x="802" y="2515"/>
              <a:ext cx="11506" cy="20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 b="1">
                  <a:latin typeface="+mn-lt"/>
                  <a:ea typeface="+mn-ea"/>
                </a:rPr>
                <a:t>(1)</a:t>
              </a:r>
              <a:r>
                <a:rPr lang="zh-CN" altLang="en-US" sz="3200" b="1">
                  <a:latin typeface="+mn-lt"/>
                  <a:ea typeface="+mn-ea"/>
                </a:rPr>
                <a:t>已知     </a:t>
              </a:r>
              <a:r>
                <a:rPr lang="en-US" altLang="zh-CN" sz="3200" b="1">
                  <a:latin typeface="+mn-lt"/>
                  <a:ea typeface="+mn-ea"/>
                </a:rPr>
                <a:t>+  </a:t>
              </a:r>
              <a:r>
                <a:rPr lang="zh-CN" altLang="en-US" sz="3200" b="1">
                  <a:latin typeface="+mn-lt"/>
                  <a:ea typeface="+mn-ea"/>
                </a:rPr>
                <a:t>     ＝</a:t>
              </a:r>
              <a:r>
                <a:rPr lang="en-US" altLang="zh-CN" sz="3200" b="1">
                  <a:latin typeface="+mn-lt"/>
                  <a:ea typeface="+mn-ea"/>
                </a:rPr>
                <a:t>24</a:t>
              </a:r>
              <a:r>
                <a:rPr lang="zh-CN" altLang="en-US" sz="3200" b="1">
                  <a:latin typeface="+mn-lt"/>
                  <a:ea typeface="+mn-ea"/>
                </a:rPr>
                <a:t>，  ＝      </a:t>
              </a:r>
              <a:r>
                <a:rPr lang="en-US" altLang="zh-CN" sz="3200" b="1">
                  <a:latin typeface="+mn-lt"/>
                  <a:ea typeface="+mn-ea"/>
                </a:rPr>
                <a:t>+  </a:t>
              </a:r>
              <a:r>
                <a:rPr lang="zh-CN" altLang="en-US" sz="3200" b="1">
                  <a:latin typeface="+mn-lt"/>
                  <a:ea typeface="+mn-ea"/>
                </a:rPr>
                <a:t>    </a:t>
              </a:r>
              <a:r>
                <a:rPr lang="en-US" altLang="zh-CN" sz="3200" b="1">
                  <a:latin typeface="+mn-lt"/>
                  <a:ea typeface="+mn-ea"/>
                </a:rPr>
                <a:t>+ </a:t>
              </a:r>
              <a:r>
                <a:rPr lang="zh-CN" altLang="en-US" sz="3200" b="1">
                  <a:latin typeface="+mn-lt"/>
                  <a:ea typeface="+mn-ea"/>
                </a:rPr>
                <a:t>    。</a:t>
              </a:r>
              <a:endParaRPr lang="en-US" altLang="zh-CN" sz="3200" b="1">
                <a:latin typeface="+mn-lt"/>
                <a:ea typeface="+mn-ea"/>
              </a:endParaRPr>
            </a:p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3200" b="1">
                  <a:latin typeface="+mn-lt"/>
                  <a:ea typeface="+mn-ea"/>
                </a:rPr>
                <a:t>     求     和      的值。      </a:t>
              </a: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1" name="等腰三角形 12"/>
            <p:cNvSpPr>
              <a:spLocks noChangeArrowheads="1"/>
            </p:cNvSpPr>
            <p:nvPr/>
          </p:nvSpPr>
          <p:spPr bwMode="auto">
            <a:xfrm>
              <a:off x="2427" y="3663"/>
              <a:ext cx="775" cy="775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2" name="等腰三角形 14"/>
            <p:cNvSpPr>
              <a:spLocks noChangeArrowheads="1"/>
            </p:cNvSpPr>
            <p:nvPr/>
          </p:nvSpPr>
          <p:spPr bwMode="auto">
            <a:xfrm>
              <a:off x="6863" y="2498"/>
              <a:ext cx="775" cy="775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3" name="等腰三角形 13"/>
            <p:cNvSpPr>
              <a:spLocks noChangeArrowheads="1"/>
            </p:cNvSpPr>
            <p:nvPr/>
          </p:nvSpPr>
          <p:spPr bwMode="auto">
            <a:xfrm>
              <a:off x="3025" y="2515"/>
              <a:ext cx="775" cy="777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4" name="矩形 15"/>
            <p:cNvSpPr>
              <a:spLocks noChangeArrowheads="1"/>
            </p:cNvSpPr>
            <p:nvPr/>
          </p:nvSpPr>
          <p:spPr bwMode="auto">
            <a:xfrm>
              <a:off x="4377" y="2515"/>
              <a:ext cx="775" cy="777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5" name="矩形 16"/>
            <p:cNvSpPr>
              <a:spLocks noChangeArrowheads="1"/>
            </p:cNvSpPr>
            <p:nvPr/>
          </p:nvSpPr>
          <p:spPr bwMode="auto">
            <a:xfrm>
              <a:off x="10825" y="2498"/>
              <a:ext cx="775" cy="775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6" name="矩形 17"/>
            <p:cNvSpPr>
              <a:spLocks noChangeArrowheads="1"/>
            </p:cNvSpPr>
            <p:nvPr/>
          </p:nvSpPr>
          <p:spPr bwMode="auto">
            <a:xfrm>
              <a:off x="3930" y="3663"/>
              <a:ext cx="778" cy="775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7" name="矩形 18"/>
            <p:cNvSpPr>
              <a:spLocks noChangeArrowheads="1"/>
            </p:cNvSpPr>
            <p:nvPr/>
          </p:nvSpPr>
          <p:spPr bwMode="auto">
            <a:xfrm>
              <a:off x="9520" y="2498"/>
              <a:ext cx="778" cy="775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 b="1">
                <a:latin typeface="+mn-lt"/>
                <a:ea typeface="+mn-ea"/>
              </a:endParaRPr>
            </a:p>
          </p:txBody>
        </p:sp>
        <p:sp>
          <p:nvSpPr>
            <p:cNvPr id="38" name="矩形 19"/>
            <p:cNvSpPr>
              <a:spLocks noChangeArrowheads="1"/>
            </p:cNvSpPr>
            <p:nvPr/>
          </p:nvSpPr>
          <p:spPr bwMode="auto">
            <a:xfrm>
              <a:off x="8165" y="2498"/>
              <a:ext cx="778" cy="775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en-US" altLang="zh-CN" sz="3200" b="1"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2846388" y="3943350"/>
            <a:ext cx="3790950" cy="612775"/>
            <a:chOff x="4859173" y="3733214"/>
            <a:chExt cx="3791546" cy="612648"/>
          </a:xfrm>
        </p:grpSpPr>
        <p:sp>
          <p:nvSpPr>
            <p:cNvPr id="3" name="对话气泡: 圆角矩形 2"/>
            <p:cNvSpPr/>
            <p:nvPr/>
          </p:nvSpPr>
          <p:spPr bwMode="auto">
            <a:xfrm>
              <a:off x="4859173" y="3733214"/>
              <a:ext cx="3662938" cy="612648"/>
            </a:xfrm>
            <a:prstGeom prst="wedgeRoundRectCallout">
              <a:avLst>
                <a:gd name="adj1" fmla="val -40541"/>
                <a:gd name="adj2" fmla="val -7694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4859173" y="3777655"/>
              <a:ext cx="3791546" cy="523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你能解决这个问题吗？</a:t>
              </a:r>
              <a:endParaRPr lang="en-US" altLang="zh-CN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9222" name="组合 1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9223" name="组合 16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41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探索新知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20420" y="1482090"/>
            <a:ext cx="407670" cy="737235"/>
            <a:chOff x="1313" y="617"/>
            <a:chExt cx="642" cy="1161"/>
          </a:xfrm>
        </p:grpSpPr>
        <p:sp>
          <p:nvSpPr>
            <p:cNvPr id="6" name="椭圆 5"/>
            <p:cNvSpPr/>
            <p:nvPr/>
          </p:nvSpPr>
          <p:spPr>
            <a:xfrm>
              <a:off x="1313" y="980"/>
              <a:ext cx="642" cy="642"/>
            </a:xfrm>
            <a:prstGeom prst="ellipse">
              <a:avLst/>
            </a:prstGeom>
            <a:solidFill>
              <a:srgbClr val="29B3D5"/>
            </a:solidFill>
            <a:ln w="19050">
              <a:noFill/>
              <a:miter lim="800000"/>
            </a:ln>
          </p:spPr>
          <p:txBody>
            <a:bodyPr anchor="ctr" anchorCtr="0"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45" y="617"/>
              <a:ext cx="599" cy="1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2800" dirty="0" smtClean="0">
                  <a:solidFill>
                    <a:schemeClr val="bg1"/>
                  </a:solidFill>
                  <a:ea typeface="+mj-ea"/>
                  <a:cs typeface="Arial" panose="020B0604020202020204" pitchFamily="34" charset="0"/>
                </a:rPr>
                <a:t>3</a:t>
              </a:r>
              <a:endParaRPr lang="en-US" altLang="zh-CN" sz="2800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736600" y="1760538"/>
            <a:ext cx="21574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等量代换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3476625" y="1139825"/>
            <a:ext cx="4824413" cy="579438"/>
            <a:chOff x="4862" y="1175"/>
            <a:chExt cx="7597" cy="912"/>
          </a:xfrm>
        </p:grpSpPr>
        <p:sp>
          <p:nvSpPr>
            <p:cNvPr id="4" name="TextBox 21"/>
            <p:cNvSpPr txBox="1">
              <a:spLocks noChangeArrowheads="1"/>
            </p:cNvSpPr>
            <p:nvPr/>
          </p:nvSpPr>
          <p:spPr bwMode="auto">
            <a:xfrm>
              <a:off x="4862" y="1175"/>
              <a:ext cx="7597" cy="9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3200">
                  <a:ea typeface="黑体" panose="02010609060101010101" pitchFamily="49" charset="-122"/>
                </a:rPr>
                <a:t>         </a:t>
              </a:r>
              <a:r>
                <a:rPr lang="en-US" altLang="zh-CN" sz="3200">
                  <a:ea typeface="黑体" panose="02010609060101010101" pitchFamily="49" charset="-122"/>
                </a:rPr>
                <a:t>+</a:t>
              </a:r>
              <a:r>
                <a:rPr lang="zh-CN" altLang="en-US" sz="3200">
                  <a:ea typeface="黑体" panose="02010609060101010101" pitchFamily="49" charset="-122"/>
                </a:rPr>
                <a:t>           </a:t>
              </a: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= 24</a:t>
              </a:r>
              <a:endParaRPr lang="en-US" altLang="zh-CN" sz="3200" b="1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271" name="等腰三角形 13"/>
            <p:cNvSpPr>
              <a:spLocks noChangeArrowheads="1"/>
            </p:cNvSpPr>
            <p:nvPr/>
          </p:nvSpPr>
          <p:spPr bwMode="auto">
            <a:xfrm>
              <a:off x="5045" y="1280"/>
              <a:ext cx="702" cy="702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0272" name="矩形 15"/>
            <p:cNvSpPr>
              <a:spLocks noChangeArrowheads="1"/>
            </p:cNvSpPr>
            <p:nvPr/>
          </p:nvSpPr>
          <p:spPr bwMode="auto">
            <a:xfrm>
              <a:off x="8005" y="1280"/>
              <a:ext cx="700" cy="70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5499100" y="2919413"/>
            <a:ext cx="2181225" cy="579437"/>
            <a:chOff x="8102" y="4068"/>
            <a:chExt cx="3434" cy="912"/>
          </a:xfrm>
        </p:grpSpPr>
        <p:sp>
          <p:nvSpPr>
            <p:cNvPr id="8" name="矩形 44"/>
            <p:cNvSpPr>
              <a:spLocks noChangeArrowheads="1"/>
            </p:cNvSpPr>
            <p:nvPr/>
          </p:nvSpPr>
          <p:spPr bwMode="auto">
            <a:xfrm>
              <a:off x="8929" y="4068"/>
              <a:ext cx="2607" cy="9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=</a:t>
              </a:r>
              <a:r>
                <a:rPr lang="zh-CN" altLang="en-US" sz="3200" b="1">
                  <a:latin typeface="+mn-lt"/>
                  <a:ea typeface="黑体" panose="02010609060101010101" pitchFamily="49" charset="-122"/>
                </a:rPr>
                <a:t> </a:t>
              </a: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6</a:t>
              </a:r>
              <a:endParaRPr lang="zh-CN" altLang="en-US" sz="3200" b="1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269" name="矩形 38"/>
            <p:cNvSpPr>
              <a:spLocks noChangeArrowheads="1"/>
            </p:cNvSpPr>
            <p:nvPr/>
          </p:nvSpPr>
          <p:spPr bwMode="auto">
            <a:xfrm>
              <a:off x="8102" y="4155"/>
              <a:ext cx="702" cy="700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5032375" y="2305050"/>
            <a:ext cx="2376488" cy="579438"/>
            <a:chOff x="7312" y="3010"/>
            <a:chExt cx="3743" cy="914"/>
          </a:xfrm>
        </p:grpSpPr>
        <p:sp>
          <p:nvSpPr>
            <p:cNvPr id="10265" name="Rectangle 31"/>
            <p:cNvSpPr>
              <a:spLocks noChangeArrowheads="1"/>
            </p:cNvSpPr>
            <p:nvPr/>
          </p:nvSpPr>
          <p:spPr bwMode="auto">
            <a:xfrm>
              <a:off x="7312" y="3012"/>
              <a:ext cx="662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+</a:t>
              </a:r>
              <a:endParaRPr lang="en-US" altLang="zh-CN" sz="3200">
                <a:ea typeface="黑体" panose="02010609060101010101" pitchFamily="49" charset="-122"/>
              </a:endParaRPr>
            </a:p>
          </p:txBody>
        </p:sp>
        <p:sp>
          <p:nvSpPr>
            <p:cNvPr id="12" name="矩形 43"/>
            <p:cNvSpPr>
              <a:spLocks noChangeArrowheads="1"/>
            </p:cNvSpPr>
            <p:nvPr/>
          </p:nvSpPr>
          <p:spPr bwMode="auto">
            <a:xfrm>
              <a:off x="8870" y="3010"/>
              <a:ext cx="2185" cy="9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=</a:t>
              </a:r>
              <a:r>
                <a:rPr lang="zh-CN" altLang="en-US" sz="3200" b="1">
                  <a:latin typeface="+mn-lt"/>
                  <a:ea typeface="黑体" panose="02010609060101010101" pitchFamily="49" charset="-122"/>
                </a:rPr>
                <a:t> </a:t>
              </a: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24</a:t>
              </a:r>
              <a:endParaRPr lang="zh-CN" altLang="en-US" sz="3200" b="1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267" name="矩形 17"/>
            <p:cNvSpPr>
              <a:spLocks noChangeArrowheads="1"/>
            </p:cNvSpPr>
            <p:nvPr/>
          </p:nvSpPr>
          <p:spPr bwMode="auto">
            <a:xfrm>
              <a:off x="8030" y="3097"/>
              <a:ext cx="700" cy="702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</p:grpSp>
      <p:sp>
        <p:nvSpPr>
          <p:cNvPr id="14" name="AutoShape 43"/>
          <p:cNvSpPr>
            <a:spLocks noChangeArrowheads="1"/>
          </p:cNvSpPr>
          <p:nvPr/>
        </p:nvSpPr>
        <p:spPr bwMode="auto">
          <a:xfrm>
            <a:off x="5595938" y="1763713"/>
            <a:ext cx="227012" cy="450850"/>
          </a:xfrm>
          <a:prstGeom prst="downArrow">
            <a:avLst>
              <a:gd name="adj1" fmla="val 50000"/>
              <a:gd name="adj2" fmla="val 49779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3200">
              <a:ea typeface="黑体" panose="02010609060101010101" pitchFamily="49" charset="-122"/>
            </a:endParaRPr>
          </a:p>
        </p:txBody>
      </p:sp>
      <p:grpSp>
        <p:nvGrpSpPr>
          <p:cNvPr id="15" name="组合 26"/>
          <p:cNvGrpSpPr/>
          <p:nvPr/>
        </p:nvGrpSpPr>
        <p:grpSpPr bwMode="auto">
          <a:xfrm>
            <a:off x="2762250" y="2287588"/>
            <a:ext cx="2152650" cy="581025"/>
            <a:chOff x="705" y="1093"/>
            <a:chExt cx="3390" cy="914"/>
          </a:xfrm>
        </p:grpSpPr>
        <p:sp>
          <p:nvSpPr>
            <p:cNvPr id="10259" name="矩形 39"/>
            <p:cNvSpPr>
              <a:spLocks noChangeArrowheads="1"/>
            </p:cNvSpPr>
            <p:nvPr/>
          </p:nvSpPr>
          <p:spPr bwMode="auto">
            <a:xfrm>
              <a:off x="1355" y="1093"/>
              <a:ext cx="710" cy="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+</a:t>
              </a:r>
              <a:endParaRPr lang="en-US" altLang="zh-CN" sz="3200">
                <a:ea typeface="黑体" panose="02010609060101010101" pitchFamily="49" charset="-122"/>
              </a:endParaRPr>
            </a:p>
          </p:txBody>
        </p:sp>
        <p:grpSp>
          <p:nvGrpSpPr>
            <p:cNvPr id="10260" name="组合 25"/>
            <p:cNvGrpSpPr/>
            <p:nvPr/>
          </p:nvGrpSpPr>
          <p:grpSpPr bwMode="auto">
            <a:xfrm>
              <a:off x="705" y="1212"/>
              <a:ext cx="3391" cy="676"/>
              <a:chOff x="705" y="1212"/>
              <a:chExt cx="3391" cy="676"/>
            </a:xfrm>
          </p:grpSpPr>
          <p:sp>
            <p:nvSpPr>
              <p:cNvPr id="10262" name="矩形 33"/>
              <p:cNvSpPr>
                <a:spLocks noChangeArrowheads="1"/>
              </p:cNvSpPr>
              <p:nvPr/>
            </p:nvSpPr>
            <p:spPr bwMode="auto">
              <a:xfrm>
                <a:off x="3420" y="1211"/>
                <a:ext cx="677" cy="677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ea typeface="黑体" panose="02010609060101010101" pitchFamily="49" charset="-122"/>
                </a:endParaRPr>
              </a:p>
            </p:txBody>
          </p:sp>
          <p:sp>
            <p:nvSpPr>
              <p:cNvPr id="10263" name="矩形 35"/>
              <p:cNvSpPr>
                <a:spLocks noChangeArrowheads="1"/>
              </p:cNvSpPr>
              <p:nvPr/>
            </p:nvSpPr>
            <p:spPr bwMode="auto">
              <a:xfrm>
                <a:off x="2038" y="1211"/>
                <a:ext cx="677" cy="677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ea typeface="黑体" panose="02010609060101010101" pitchFamily="49" charset="-122"/>
                </a:endParaRPr>
              </a:p>
            </p:txBody>
          </p:sp>
          <p:sp>
            <p:nvSpPr>
              <p:cNvPr id="10264" name="矩形 36"/>
              <p:cNvSpPr>
                <a:spLocks noChangeArrowheads="1"/>
              </p:cNvSpPr>
              <p:nvPr/>
            </p:nvSpPr>
            <p:spPr bwMode="auto">
              <a:xfrm>
                <a:off x="705" y="1211"/>
                <a:ext cx="677" cy="677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0261" name="Rectangle 39"/>
            <p:cNvSpPr>
              <a:spLocks noChangeArrowheads="1"/>
            </p:cNvSpPr>
            <p:nvPr/>
          </p:nvSpPr>
          <p:spPr bwMode="auto">
            <a:xfrm>
              <a:off x="2688" y="1093"/>
              <a:ext cx="759" cy="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+</a:t>
              </a:r>
              <a:endParaRPr lang="en-US" altLang="zh-CN" sz="3200">
                <a:ea typeface="黑体" panose="02010609060101010101" pitchFamily="49" charset="-122"/>
              </a:endParaRPr>
            </a:p>
          </p:txBody>
        </p:sp>
      </p:grpSp>
      <p:sp>
        <p:nvSpPr>
          <p:cNvPr id="22" name="AutoShape 44"/>
          <p:cNvSpPr>
            <a:spLocks noChangeArrowheads="1"/>
          </p:cNvSpPr>
          <p:nvPr/>
        </p:nvSpPr>
        <p:spPr bwMode="auto">
          <a:xfrm>
            <a:off x="3706813" y="1779588"/>
            <a:ext cx="217487" cy="434975"/>
          </a:xfrm>
          <a:prstGeom prst="downArrow">
            <a:avLst>
              <a:gd name="adj1" fmla="val 50000"/>
              <a:gd name="adj2" fmla="val 49991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3200">
              <a:ea typeface="黑体" panose="02010609060101010101" pitchFamily="49" charset="-122"/>
            </a:endParaRPr>
          </a:p>
        </p:txBody>
      </p:sp>
      <p:grpSp>
        <p:nvGrpSpPr>
          <p:cNvPr id="23" name="组合 27"/>
          <p:cNvGrpSpPr/>
          <p:nvPr/>
        </p:nvGrpSpPr>
        <p:grpSpPr bwMode="auto">
          <a:xfrm>
            <a:off x="3025775" y="3587750"/>
            <a:ext cx="2903538" cy="577850"/>
            <a:chOff x="3615" y="5029"/>
            <a:chExt cx="4573" cy="912"/>
          </a:xfrm>
        </p:grpSpPr>
        <p:sp>
          <p:nvSpPr>
            <p:cNvPr id="10252" name="等腰三角形 14"/>
            <p:cNvSpPr>
              <a:spLocks noChangeArrowheads="1"/>
            </p:cNvSpPr>
            <p:nvPr/>
          </p:nvSpPr>
          <p:spPr bwMode="auto">
            <a:xfrm>
              <a:off x="3615" y="5104"/>
              <a:ext cx="665" cy="678"/>
            </a:xfrm>
            <a:prstGeom prst="triangle">
              <a:avLst>
                <a:gd name="adj" fmla="val 50000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0253" name="矩形 16"/>
            <p:cNvSpPr>
              <a:spLocks noChangeArrowheads="1"/>
            </p:cNvSpPr>
            <p:nvPr/>
          </p:nvSpPr>
          <p:spPr bwMode="auto">
            <a:xfrm>
              <a:off x="7524" y="5107"/>
              <a:ext cx="665" cy="67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0254" name="矩形 18"/>
            <p:cNvSpPr>
              <a:spLocks noChangeArrowheads="1"/>
            </p:cNvSpPr>
            <p:nvPr/>
          </p:nvSpPr>
          <p:spPr bwMode="auto">
            <a:xfrm>
              <a:off x="6221" y="5107"/>
              <a:ext cx="665" cy="67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0255" name="矩形 19"/>
            <p:cNvSpPr>
              <a:spLocks noChangeArrowheads="1"/>
            </p:cNvSpPr>
            <p:nvPr/>
          </p:nvSpPr>
          <p:spPr bwMode="auto">
            <a:xfrm>
              <a:off x="4918" y="5107"/>
              <a:ext cx="665" cy="67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0256" name="Rectangle 54"/>
            <p:cNvSpPr>
              <a:spLocks noChangeArrowheads="1"/>
            </p:cNvSpPr>
            <p:nvPr/>
          </p:nvSpPr>
          <p:spPr bwMode="auto">
            <a:xfrm>
              <a:off x="4268" y="5029"/>
              <a:ext cx="662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=</a:t>
              </a:r>
              <a:endParaRPr lang="en-US" altLang="zh-CN" sz="3200">
                <a:ea typeface="黑体" panose="02010609060101010101" pitchFamily="49" charset="-122"/>
              </a:endParaRPr>
            </a:p>
          </p:txBody>
        </p:sp>
        <p:sp>
          <p:nvSpPr>
            <p:cNvPr id="10257" name="Rectangle 55"/>
            <p:cNvSpPr>
              <a:spLocks noChangeArrowheads="1"/>
            </p:cNvSpPr>
            <p:nvPr/>
          </p:nvSpPr>
          <p:spPr bwMode="auto">
            <a:xfrm>
              <a:off x="5571" y="5029"/>
              <a:ext cx="662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+</a:t>
              </a:r>
              <a:endParaRPr lang="en-US" altLang="zh-CN" sz="3200">
                <a:ea typeface="黑体" panose="02010609060101010101" pitchFamily="49" charset="-122"/>
              </a:endParaRPr>
            </a:p>
          </p:txBody>
        </p:sp>
        <p:sp>
          <p:nvSpPr>
            <p:cNvPr id="10258" name="Rectangle 56"/>
            <p:cNvSpPr>
              <a:spLocks noChangeArrowheads="1"/>
            </p:cNvSpPr>
            <p:nvPr/>
          </p:nvSpPr>
          <p:spPr bwMode="auto">
            <a:xfrm>
              <a:off x="6874" y="5029"/>
              <a:ext cx="662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+</a:t>
              </a:r>
              <a:endParaRPr lang="en-US" altLang="zh-CN" sz="3200">
                <a:ea typeface="黑体" panose="02010609060101010101" pitchFamily="49" charset="-122"/>
              </a:endParaRPr>
            </a:p>
          </p:txBody>
        </p:sp>
      </p:grpSp>
      <p:sp>
        <p:nvSpPr>
          <p:cNvPr id="31" name="矩形 44"/>
          <p:cNvSpPr>
            <a:spLocks noChangeArrowheads="1"/>
          </p:cNvSpPr>
          <p:nvPr/>
        </p:nvSpPr>
        <p:spPr bwMode="auto">
          <a:xfrm>
            <a:off x="6021388" y="3544888"/>
            <a:ext cx="950912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=18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2" name="圆角矩形 4"/>
          <p:cNvSpPr/>
          <p:nvPr/>
        </p:nvSpPr>
        <p:spPr>
          <a:xfrm>
            <a:off x="2632075" y="1101725"/>
            <a:ext cx="2427288" cy="1828800"/>
          </a:xfrm>
          <a:prstGeom prst="roundRect">
            <a:avLst/>
          </a:prstGeom>
          <a:noFill/>
          <a:ln>
            <a:solidFill>
              <a:srgbClr val="E966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ldLvl="0" animBg="1"/>
      <p:bldP spid="22" grpId="0" bldLvl="0" animBg="1"/>
      <p:bldP spid="31" grpId="0"/>
      <p:bldP spid="3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/>
          <p:nvPr/>
        </p:nvGrpSpPr>
        <p:grpSpPr bwMode="auto">
          <a:xfrm>
            <a:off x="1357313" y="1938338"/>
            <a:ext cx="3367087" cy="998537"/>
            <a:chOff x="1111" y="1616"/>
            <a:chExt cx="1225" cy="363"/>
          </a:xfrm>
        </p:grpSpPr>
        <p:sp>
          <p:nvSpPr>
            <p:cNvPr id="11280" name="Rectangle 2"/>
            <p:cNvSpPr>
              <a:spLocks noChangeArrowheads="1"/>
            </p:cNvSpPr>
            <p:nvPr/>
          </p:nvSpPr>
          <p:spPr bwMode="auto">
            <a:xfrm>
              <a:off x="1285" y="1616"/>
              <a:ext cx="1051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ea typeface="黑体" panose="02010609060101010101" pitchFamily="49" charset="-122"/>
                </a:rPr>
                <a:t>是否等于      ？</a:t>
              </a:r>
              <a:endParaRPr lang="zh-CN" altLang="en-US" sz="3200" b="1">
                <a:ea typeface="黑体" panose="02010609060101010101" pitchFamily="49" charset="-122"/>
              </a:endParaRPr>
            </a:p>
          </p:txBody>
        </p:sp>
        <p:grpSp>
          <p:nvGrpSpPr>
            <p:cNvPr id="11281" name="Group 49"/>
            <p:cNvGrpSpPr/>
            <p:nvPr/>
          </p:nvGrpSpPr>
          <p:grpSpPr bwMode="auto">
            <a:xfrm>
              <a:off x="1111" y="1706"/>
              <a:ext cx="1015" cy="181"/>
              <a:chOff x="1111" y="1706"/>
              <a:chExt cx="1015" cy="181"/>
            </a:xfrm>
          </p:grpSpPr>
          <p:sp>
            <p:nvSpPr>
              <p:cNvPr id="11282" name="椭圆 9"/>
              <p:cNvSpPr>
                <a:spLocks noChangeArrowheads="1"/>
              </p:cNvSpPr>
              <p:nvPr/>
            </p:nvSpPr>
            <p:spPr bwMode="auto">
              <a:xfrm>
                <a:off x="1111" y="1707"/>
                <a:ext cx="180" cy="18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ea typeface="黑体" panose="02010609060101010101" pitchFamily="49" charset="-122"/>
                </a:endParaRPr>
              </a:p>
            </p:txBody>
          </p:sp>
          <p:sp>
            <p:nvSpPr>
              <p:cNvPr id="6" name="同心圆 11"/>
              <p:cNvSpPr/>
              <p:nvPr/>
            </p:nvSpPr>
            <p:spPr bwMode="auto">
              <a:xfrm>
                <a:off x="1946" y="1706"/>
                <a:ext cx="180" cy="180"/>
              </a:xfrm>
              <a:prstGeom prst="donut">
                <a:avLst/>
              </a:prstGeom>
              <a:solidFill>
                <a:srgbClr val="FFFFCC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3200">
                  <a:latin typeface="+mn-lt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 bwMode="auto">
          <a:xfrm>
            <a:off x="768350" y="1217613"/>
            <a:ext cx="7323138" cy="674687"/>
            <a:chOff x="-613" y="1272"/>
            <a:chExt cx="11532" cy="1060"/>
          </a:xfrm>
        </p:grpSpPr>
        <p:grpSp>
          <p:nvGrpSpPr>
            <p:cNvPr id="11270" name="组合 23"/>
            <p:cNvGrpSpPr/>
            <p:nvPr/>
          </p:nvGrpSpPr>
          <p:grpSpPr bwMode="auto">
            <a:xfrm>
              <a:off x="1863" y="1292"/>
              <a:ext cx="4416" cy="1040"/>
              <a:chOff x="1359" y="1497"/>
              <a:chExt cx="4416" cy="1040"/>
            </a:xfrm>
          </p:grpSpPr>
          <p:sp>
            <p:nvSpPr>
              <p:cNvPr id="15" name="Rectangle 71"/>
              <p:cNvSpPr>
                <a:spLocks noChangeArrowheads="1"/>
              </p:cNvSpPr>
              <p:nvPr/>
            </p:nvSpPr>
            <p:spPr bwMode="auto">
              <a:xfrm>
                <a:off x="2190" y="1624"/>
                <a:ext cx="3585" cy="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 b="1">
                    <a:latin typeface="+mn-lt"/>
                    <a:ea typeface="黑体" panose="02010609060101010101" pitchFamily="49" charset="-122"/>
                  </a:rPr>
                  <a:t>+       =160</a:t>
                </a:r>
                <a:r>
                  <a:rPr lang="zh-CN" altLang="en-US" sz="3200" b="1">
                    <a:latin typeface="+mn-lt"/>
                    <a:ea typeface="黑体" panose="02010609060101010101" pitchFamily="49" charset="-122"/>
                  </a:rPr>
                  <a:t>，</a:t>
                </a:r>
                <a:endParaRPr lang="zh-CN" altLang="en-US" sz="3200" b="1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1278" name="椭圆 9"/>
              <p:cNvSpPr>
                <a:spLocks noChangeArrowheads="1"/>
              </p:cNvSpPr>
              <p:nvPr/>
            </p:nvSpPr>
            <p:spPr bwMode="auto">
              <a:xfrm>
                <a:off x="1359" y="1691"/>
                <a:ext cx="779" cy="779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五角星 10"/>
              <p:cNvSpPr/>
              <p:nvPr/>
            </p:nvSpPr>
            <p:spPr bwMode="auto">
              <a:xfrm>
                <a:off x="2800" y="1497"/>
                <a:ext cx="970" cy="975"/>
              </a:xfrm>
              <a:prstGeom prst="star5">
                <a:avLst/>
              </a:prstGeom>
              <a:solidFill>
                <a:srgbClr val="FFFFCC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320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1271" name="组合 24"/>
            <p:cNvGrpSpPr/>
            <p:nvPr/>
          </p:nvGrpSpPr>
          <p:grpSpPr bwMode="auto">
            <a:xfrm>
              <a:off x="6504" y="1272"/>
              <a:ext cx="4415" cy="982"/>
              <a:chOff x="6036" y="1452"/>
              <a:chExt cx="4415" cy="982"/>
            </a:xfrm>
          </p:grpSpPr>
          <p:sp>
            <p:nvSpPr>
              <p:cNvPr id="11" name="同心圆 11"/>
              <p:cNvSpPr/>
              <p:nvPr/>
            </p:nvSpPr>
            <p:spPr bwMode="auto">
              <a:xfrm>
                <a:off x="6036" y="1647"/>
                <a:ext cx="780" cy="783"/>
              </a:xfrm>
              <a:prstGeom prst="donut">
                <a:avLst/>
              </a:prstGeom>
              <a:solidFill>
                <a:srgbClr val="FFFFCC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320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2" name="五角星 10"/>
              <p:cNvSpPr/>
              <p:nvPr/>
            </p:nvSpPr>
            <p:spPr bwMode="auto">
              <a:xfrm>
                <a:off x="7421" y="1452"/>
                <a:ext cx="972" cy="975"/>
              </a:xfrm>
              <a:prstGeom prst="star5">
                <a:avLst/>
              </a:prstGeom>
              <a:solidFill>
                <a:srgbClr val="FFFFCC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320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1275" name="Rectangle 78"/>
              <p:cNvSpPr>
                <a:spLocks noChangeArrowheads="1"/>
              </p:cNvSpPr>
              <p:nvPr/>
            </p:nvSpPr>
            <p:spPr bwMode="auto">
              <a:xfrm>
                <a:off x="6778" y="1515"/>
                <a:ext cx="701" cy="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>
                    <a:ea typeface="黑体" panose="02010609060101010101" pitchFamily="49" charset="-122"/>
                  </a:rPr>
                  <a:t>+</a:t>
                </a:r>
                <a:endParaRPr lang="en-US" altLang="zh-CN" sz="3200"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Rectangle 80"/>
              <p:cNvSpPr>
                <a:spLocks noChangeArrowheads="1"/>
              </p:cNvSpPr>
              <p:nvPr/>
            </p:nvSpPr>
            <p:spPr bwMode="auto">
              <a:xfrm>
                <a:off x="8446" y="1522"/>
                <a:ext cx="2005" cy="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 b="1">
                    <a:latin typeface="+mn-lt"/>
                    <a:ea typeface="黑体" panose="02010609060101010101" pitchFamily="49" charset="-122"/>
                  </a:rPr>
                  <a:t>=160</a:t>
                </a:r>
                <a:r>
                  <a:rPr lang="zh-CN" altLang="en-US" sz="3200" b="1">
                    <a:latin typeface="+mn-lt"/>
                    <a:ea typeface="黑体" panose="02010609060101010101" pitchFamily="49" charset="-122"/>
                  </a:rPr>
                  <a:t>。</a:t>
                </a:r>
                <a:endParaRPr lang="zh-CN" altLang="en-US" sz="3200" b="1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0" name="文本框 29"/>
            <p:cNvSpPr txBox="1">
              <a:spLocks noChangeArrowheads="1"/>
            </p:cNvSpPr>
            <p:nvPr/>
          </p:nvSpPr>
          <p:spPr bwMode="auto">
            <a:xfrm>
              <a:off x="-613" y="1317"/>
              <a:ext cx="2595" cy="9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(2)</a:t>
              </a:r>
              <a:r>
                <a:rPr lang="zh-CN" altLang="en-US" sz="3200" b="1">
                  <a:latin typeface="+mn-lt"/>
                  <a:ea typeface="黑体" panose="02010609060101010101" pitchFamily="49" charset="-122"/>
                </a:rPr>
                <a:t>已知</a:t>
              </a:r>
              <a:endParaRPr lang="zh-CN" altLang="en-US" sz="3200" b="1"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11268" name="AutoShape 27"/>
          <p:cNvSpPr>
            <a:spLocks noChangeArrowheads="1"/>
          </p:cNvSpPr>
          <p:nvPr/>
        </p:nvSpPr>
        <p:spPr bwMode="auto">
          <a:xfrm>
            <a:off x="1220788" y="2981325"/>
            <a:ext cx="5562600" cy="1147763"/>
          </a:xfrm>
          <a:prstGeom prst="wedgeRoundRectCallout">
            <a:avLst>
              <a:gd name="adj1" fmla="val 55403"/>
              <a:gd name="adj2" fmla="val 1267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等式的性质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：在等式的左右两边同时减去一个数，两边依然相等。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269" name="图片 2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934200" y="2769813"/>
            <a:ext cx="1122363" cy="134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圆角矩形 13"/>
          <p:cNvSpPr/>
          <p:nvPr/>
        </p:nvSpPr>
        <p:spPr>
          <a:xfrm>
            <a:off x="2416175" y="2722563"/>
            <a:ext cx="1747838" cy="657225"/>
          </a:xfrm>
          <a:prstGeom prst="roundRect">
            <a:avLst/>
          </a:prstGeom>
          <a:solidFill>
            <a:srgbClr val="3399FF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1" name="圆角矩形 14"/>
          <p:cNvSpPr/>
          <p:nvPr/>
        </p:nvSpPr>
        <p:spPr>
          <a:xfrm>
            <a:off x="5826125" y="2724150"/>
            <a:ext cx="1749425" cy="655638"/>
          </a:xfrm>
          <a:prstGeom prst="roundRect">
            <a:avLst/>
          </a:prstGeom>
          <a:solidFill>
            <a:srgbClr val="3399FF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58750" y="727075"/>
            <a:ext cx="1668463" cy="579438"/>
            <a:chOff x="1087" y="5473"/>
            <a:chExt cx="2628" cy="912"/>
          </a:xfrm>
        </p:grpSpPr>
        <p:sp>
          <p:nvSpPr>
            <p:cNvPr id="3" name="文本框 29"/>
            <p:cNvSpPr txBox="1">
              <a:spLocks noChangeArrowheads="1"/>
            </p:cNvSpPr>
            <p:nvPr/>
          </p:nvSpPr>
          <p:spPr bwMode="auto">
            <a:xfrm>
              <a:off x="1850" y="5473"/>
              <a:ext cx="1865" cy="912"/>
            </a:xfrm>
            <a:prstGeom prst="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解答</a:t>
              </a:r>
              <a:endPara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319" name="Freeform 34"/>
            <p:cNvSpPr>
              <a:spLocks noEditPoints="1" noChangeArrowheads="1"/>
            </p:cNvSpPr>
            <p:nvPr/>
          </p:nvSpPr>
          <p:spPr bwMode="auto">
            <a:xfrm>
              <a:off x="1087" y="5608"/>
              <a:ext cx="834" cy="690"/>
            </a:xfrm>
            <a:custGeom>
              <a:avLst/>
              <a:gdLst>
                <a:gd name="T0" fmla="*/ 2147483646 w 100"/>
                <a:gd name="T1" fmla="*/ 0 h 110"/>
                <a:gd name="T2" fmla="*/ 2147483646 w 100"/>
                <a:gd name="T3" fmla="*/ 2147483646 h 110"/>
                <a:gd name="T4" fmla="*/ 2147483646 w 100"/>
                <a:gd name="T5" fmla="*/ 2147483646 h 110"/>
                <a:gd name="T6" fmla="*/ 2147483646 w 100"/>
                <a:gd name="T7" fmla="*/ 2147483646 h 110"/>
                <a:gd name="T8" fmla="*/ 2147483646 w 100"/>
                <a:gd name="T9" fmla="*/ 2147483646 h 110"/>
                <a:gd name="T10" fmla="*/ 2147483646 w 100"/>
                <a:gd name="T11" fmla="*/ 2147483646 h 110"/>
                <a:gd name="T12" fmla="*/ 2147483646 w 100"/>
                <a:gd name="T13" fmla="*/ 2147483646 h 110"/>
                <a:gd name="T14" fmla="*/ 2147483646 w 100"/>
                <a:gd name="T15" fmla="*/ 2147483646 h 110"/>
                <a:gd name="T16" fmla="*/ 2147483646 w 100"/>
                <a:gd name="T17" fmla="*/ 2147483646 h 110"/>
                <a:gd name="T18" fmla="*/ 2147483646 w 100"/>
                <a:gd name="T19" fmla="*/ 2147483646 h 110"/>
                <a:gd name="T20" fmla="*/ 2147483646 w 100"/>
                <a:gd name="T21" fmla="*/ 2147483646 h 110"/>
                <a:gd name="T22" fmla="*/ 2147483646 w 100"/>
                <a:gd name="T23" fmla="*/ 2147483646 h 110"/>
                <a:gd name="T24" fmla="*/ 2147483646 w 100"/>
                <a:gd name="T25" fmla="*/ 2147483646 h 110"/>
                <a:gd name="T26" fmla="*/ 2147483646 w 100"/>
                <a:gd name="T27" fmla="*/ 2147483646 h 110"/>
                <a:gd name="T28" fmla="*/ 0 w 100"/>
                <a:gd name="T29" fmla="*/ 2147483646 h 110"/>
                <a:gd name="T30" fmla="*/ 2147483646 w 100"/>
                <a:gd name="T31" fmla="*/ 2147483646 h 110"/>
                <a:gd name="T32" fmla="*/ 2147483646 w 100"/>
                <a:gd name="T33" fmla="*/ 0 h 110"/>
                <a:gd name="T34" fmla="*/ 2147483646 w 100"/>
                <a:gd name="T35" fmla="*/ 2147483646 h 110"/>
                <a:gd name="T36" fmla="*/ 2147483646 w 100"/>
                <a:gd name="T37" fmla="*/ 2147483646 h 110"/>
                <a:gd name="T38" fmla="*/ 2147483646 w 100"/>
                <a:gd name="T39" fmla="*/ 2147483646 h 110"/>
                <a:gd name="T40" fmla="*/ 2147483646 w 100"/>
                <a:gd name="T41" fmla="*/ 2147483646 h 110"/>
                <a:gd name="T42" fmla="*/ 2147483646 w 100"/>
                <a:gd name="T43" fmla="*/ 2147483646 h 110"/>
                <a:gd name="T44" fmla="*/ 2147483646 w 100"/>
                <a:gd name="T45" fmla="*/ 2147483646 h 110"/>
                <a:gd name="T46" fmla="*/ 2147483646 w 100"/>
                <a:gd name="T47" fmla="*/ 2147483646 h 110"/>
                <a:gd name="T48" fmla="*/ 2147483646 w 100"/>
                <a:gd name="T49" fmla="*/ 2147483646 h 110"/>
                <a:gd name="T50" fmla="*/ 2147483646 w 100"/>
                <a:gd name="T51" fmla="*/ 2147483646 h 110"/>
                <a:gd name="T52" fmla="*/ 2147483646 w 100"/>
                <a:gd name="T53" fmla="*/ 2147483646 h 110"/>
                <a:gd name="T54" fmla="*/ 2147483646 w 100"/>
                <a:gd name="T55" fmla="*/ 2147483646 h 110"/>
                <a:gd name="T56" fmla="*/ 2147483646 w 100"/>
                <a:gd name="T57" fmla="*/ 2147483646 h 110"/>
                <a:gd name="T58" fmla="*/ 2147483646 w 100"/>
                <a:gd name="T59" fmla="*/ 2147483646 h 110"/>
                <a:gd name="T60" fmla="*/ 2147483646 w 100"/>
                <a:gd name="T61" fmla="*/ 2147483646 h 110"/>
                <a:gd name="T62" fmla="*/ 2147483646 w 100"/>
                <a:gd name="T63" fmla="*/ 2147483646 h 110"/>
                <a:gd name="T64" fmla="*/ 2147483646 w 100"/>
                <a:gd name="T65" fmla="*/ 2147483646 h 110"/>
                <a:gd name="T66" fmla="*/ 2147483646 w 100"/>
                <a:gd name="T67" fmla="*/ 2147483646 h 110"/>
                <a:gd name="T68" fmla="*/ 2147483646 w 100"/>
                <a:gd name="T69" fmla="*/ 2147483646 h 110"/>
                <a:gd name="T70" fmla="*/ 2147483646 w 100"/>
                <a:gd name="T71" fmla="*/ 2147483646 h 110"/>
                <a:gd name="T72" fmla="*/ 2147483646 w 100"/>
                <a:gd name="T73" fmla="*/ 2147483646 h 110"/>
                <a:gd name="T74" fmla="*/ 2147483646 w 100"/>
                <a:gd name="T75" fmla="*/ 2147483646 h 110"/>
                <a:gd name="T76" fmla="*/ 2147483646 w 100"/>
                <a:gd name="T77" fmla="*/ 2147483646 h 110"/>
                <a:gd name="T78" fmla="*/ 2147483646 w 100"/>
                <a:gd name="T79" fmla="*/ 2147483646 h 110"/>
                <a:gd name="T80" fmla="*/ 2147483646 w 100"/>
                <a:gd name="T81" fmla="*/ 2147483646 h 110"/>
                <a:gd name="T82" fmla="*/ 2147483646 w 100"/>
                <a:gd name="T83" fmla="*/ 2147483646 h 110"/>
                <a:gd name="T84" fmla="*/ 2147483646 w 100"/>
                <a:gd name="T85" fmla="*/ 2147483646 h 110"/>
                <a:gd name="T86" fmla="*/ 2147483646 w 100"/>
                <a:gd name="T87" fmla="*/ 2147483646 h 110"/>
                <a:gd name="T88" fmla="*/ 2147483646 w 100"/>
                <a:gd name="T89" fmla="*/ 2147483646 h 110"/>
                <a:gd name="T90" fmla="*/ 2147483646 w 100"/>
                <a:gd name="T91" fmla="*/ 2147483646 h 110"/>
                <a:gd name="T92" fmla="*/ 2147483646 w 100"/>
                <a:gd name="T93" fmla="*/ 2147483646 h 110"/>
                <a:gd name="T94" fmla="*/ 2147483646 w 100"/>
                <a:gd name="T95" fmla="*/ 2147483646 h 1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1579563" y="1339850"/>
            <a:ext cx="2730500" cy="617538"/>
            <a:chOff x="1359" y="1496"/>
            <a:chExt cx="4301" cy="974"/>
          </a:xfrm>
        </p:grpSpPr>
        <p:sp>
          <p:nvSpPr>
            <p:cNvPr id="12315" name="Rectangle 71"/>
            <p:cNvSpPr>
              <a:spLocks noChangeArrowheads="1"/>
            </p:cNvSpPr>
            <p:nvPr/>
          </p:nvSpPr>
          <p:spPr bwMode="auto">
            <a:xfrm>
              <a:off x="2140" y="1558"/>
              <a:ext cx="352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+       =160</a:t>
              </a: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2316" name="椭圆 9"/>
            <p:cNvSpPr>
              <a:spLocks noChangeArrowheads="1"/>
            </p:cNvSpPr>
            <p:nvPr/>
          </p:nvSpPr>
          <p:spPr bwMode="auto">
            <a:xfrm>
              <a:off x="1359" y="1691"/>
              <a:ext cx="779" cy="779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8" name="五角星 10"/>
            <p:cNvSpPr/>
            <p:nvPr/>
          </p:nvSpPr>
          <p:spPr bwMode="auto">
            <a:xfrm>
              <a:off x="2799" y="1496"/>
              <a:ext cx="975" cy="974"/>
            </a:xfrm>
            <a:prstGeom prst="star5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4946650" y="1338263"/>
            <a:ext cx="3606800" cy="619125"/>
            <a:chOff x="6035" y="1452"/>
            <a:chExt cx="5680" cy="975"/>
          </a:xfrm>
        </p:grpSpPr>
        <p:sp>
          <p:nvSpPr>
            <p:cNvPr id="10" name="同心圆 11"/>
            <p:cNvSpPr/>
            <p:nvPr/>
          </p:nvSpPr>
          <p:spPr bwMode="auto">
            <a:xfrm>
              <a:off x="6035" y="1647"/>
              <a:ext cx="780" cy="780"/>
            </a:xfrm>
            <a:prstGeom prst="donut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1" name="五角星 10"/>
            <p:cNvSpPr/>
            <p:nvPr/>
          </p:nvSpPr>
          <p:spPr bwMode="auto">
            <a:xfrm>
              <a:off x="7420" y="1452"/>
              <a:ext cx="975" cy="975"/>
            </a:xfrm>
            <a:prstGeom prst="star5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2313" name="Rectangle 78"/>
            <p:cNvSpPr>
              <a:spLocks noChangeArrowheads="1"/>
            </p:cNvSpPr>
            <p:nvPr/>
          </p:nvSpPr>
          <p:spPr bwMode="auto">
            <a:xfrm>
              <a:off x="6778" y="1515"/>
              <a:ext cx="701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+</a:t>
              </a:r>
              <a:endParaRPr lang="en-US" altLang="zh-CN" sz="3200">
                <a:ea typeface="黑体" panose="02010609060101010101" pitchFamily="49" charset="-122"/>
              </a:endParaRPr>
            </a:p>
          </p:txBody>
        </p:sp>
        <p:sp>
          <p:nvSpPr>
            <p:cNvPr id="12314" name="Rectangle 80"/>
            <p:cNvSpPr>
              <a:spLocks noChangeArrowheads="1"/>
            </p:cNvSpPr>
            <p:nvPr/>
          </p:nvSpPr>
          <p:spPr bwMode="auto">
            <a:xfrm>
              <a:off x="8446" y="1515"/>
              <a:ext cx="3269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=160</a:t>
              </a:r>
              <a:endParaRPr lang="zh-CN" altLang="en-US" sz="3200">
                <a:ea typeface="黑体" panose="02010609060101010101" pitchFamily="49" charset="-122"/>
              </a:endParaRPr>
            </a:p>
          </p:txBody>
        </p:sp>
      </p:grpSp>
      <p:sp>
        <p:nvSpPr>
          <p:cNvPr id="14" name="右箭头 1"/>
          <p:cNvSpPr/>
          <p:nvPr/>
        </p:nvSpPr>
        <p:spPr>
          <a:xfrm rot="5400000">
            <a:off x="2578893" y="2228057"/>
            <a:ext cx="449263" cy="241300"/>
          </a:xfrm>
          <a:prstGeom prst="rightArrow">
            <a:avLst/>
          </a:prstGeom>
          <a:solidFill>
            <a:srgbClr val="E96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1579563" y="2725738"/>
            <a:ext cx="3260725" cy="617537"/>
            <a:chOff x="1359" y="1496"/>
            <a:chExt cx="5136" cy="974"/>
          </a:xfrm>
        </p:grpSpPr>
        <p:sp>
          <p:nvSpPr>
            <p:cNvPr id="12308" name="Rectangle 71"/>
            <p:cNvSpPr>
              <a:spLocks noChangeArrowheads="1"/>
            </p:cNvSpPr>
            <p:nvPr/>
          </p:nvSpPr>
          <p:spPr bwMode="auto">
            <a:xfrm>
              <a:off x="2140" y="1558"/>
              <a:ext cx="4355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=160 -</a:t>
              </a: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2309" name="椭圆 9"/>
            <p:cNvSpPr>
              <a:spLocks noChangeArrowheads="1"/>
            </p:cNvSpPr>
            <p:nvPr/>
          </p:nvSpPr>
          <p:spPr bwMode="auto">
            <a:xfrm>
              <a:off x="1359" y="1691"/>
              <a:ext cx="779" cy="779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18" name="五角星 10"/>
            <p:cNvSpPr/>
            <p:nvPr/>
          </p:nvSpPr>
          <p:spPr bwMode="auto">
            <a:xfrm>
              <a:off x="4330" y="1496"/>
              <a:ext cx="975" cy="974"/>
            </a:xfrm>
            <a:prstGeom prst="star5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19" name="右箭头 6"/>
          <p:cNvSpPr/>
          <p:nvPr/>
        </p:nvSpPr>
        <p:spPr>
          <a:xfrm rot="5400000">
            <a:off x="5911056" y="2228057"/>
            <a:ext cx="449263" cy="241300"/>
          </a:xfrm>
          <a:prstGeom prst="rightArrow">
            <a:avLst/>
          </a:prstGeom>
          <a:solidFill>
            <a:srgbClr val="E96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4946650" y="2724150"/>
            <a:ext cx="2601913" cy="619125"/>
            <a:chOff x="6035" y="1452"/>
            <a:chExt cx="4096" cy="975"/>
          </a:xfrm>
        </p:grpSpPr>
        <p:sp>
          <p:nvSpPr>
            <p:cNvPr id="12305" name="Rectangle 80"/>
            <p:cNvSpPr>
              <a:spLocks noChangeArrowheads="1"/>
            </p:cNvSpPr>
            <p:nvPr/>
          </p:nvSpPr>
          <p:spPr bwMode="auto">
            <a:xfrm>
              <a:off x="6862" y="1515"/>
              <a:ext cx="3269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=160 -</a:t>
              </a:r>
              <a:endParaRPr lang="zh-CN" altLang="en-US" sz="3200">
                <a:ea typeface="黑体" panose="02010609060101010101" pitchFamily="49" charset="-122"/>
              </a:endParaRPr>
            </a:p>
          </p:txBody>
        </p:sp>
        <p:sp>
          <p:nvSpPr>
            <p:cNvPr id="22" name="同心圆 11"/>
            <p:cNvSpPr/>
            <p:nvPr/>
          </p:nvSpPr>
          <p:spPr bwMode="auto">
            <a:xfrm>
              <a:off x="6035" y="1647"/>
              <a:ext cx="780" cy="780"/>
            </a:xfrm>
            <a:prstGeom prst="donut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3" name="五角星 10"/>
            <p:cNvSpPr/>
            <p:nvPr/>
          </p:nvSpPr>
          <p:spPr bwMode="auto">
            <a:xfrm>
              <a:off x="9059" y="1452"/>
              <a:ext cx="972" cy="975"/>
            </a:xfrm>
            <a:prstGeom prst="star5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3200"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24" name="右大括号 23"/>
          <p:cNvSpPr/>
          <p:nvPr/>
        </p:nvSpPr>
        <p:spPr>
          <a:xfrm rot="5400000">
            <a:off x="4388644" y="886619"/>
            <a:ext cx="352425" cy="5475287"/>
          </a:xfrm>
          <a:prstGeom prst="rightBrace">
            <a:avLst/>
          </a:prstGeom>
          <a:ln w="28575">
            <a:solidFill>
              <a:srgbClr val="E966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grpSp>
        <p:nvGrpSpPr>
          <p:cNvPr id="25" name="Group 50"/>
          <p:cNvGrpSpPr/>
          <p:nvPr/>
        </p:nvGrpSpPr>
        <p:grpSpPr bwMode="auto">
          <a:xfrm>
            <a:off x="3905250" y="3621088"/>
            <a:ext cx="1404938" cy="1000125"/>
            <a:chOff x="1111" y="1616"/>
            <a:chExt cx="511" cy="363"/>
          </a:xfrm>
        </p:grpSpPr>
        <p:sp>
          <p:nvSpPr>
            <p:cNvPr id="12301" name="Rectangle 2"/>
            <p:cNvSpPr>
              <a:spLocks noChangeArrowheads="1"/>
            </p:cNvSpPr>
            <p:nvPr/>
          </p:nvSpPr>
          <p:spPr bwMode="auto">
            <a:xfrm>
              <a:off x="1285" y="1616"/>
              <a:ext cx="15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ea typeface="黑体" panose="02010609060101010101" pitchFamily="49" charset="-122"/>
                </a:rPr>
                <a:t>=</a:t>
              </a:r>
              <a:endParaRPr lang="zh-CN" altLang="en-US" sz="3200">
                <a:ea typeface="黑体" panose="02010609060101010101" pitchFamily="49" charset="-122"/>
              </a:endParaRPr>
            </a:p>
          </p:txBody>
        </p:sp>
        <p:grpSp>
          <p:nvGrpSpPr>
            <p:cNvPr id="12302" name="Group 49"/>
            <p:cNvGrpSpPr/>
            <p:nvPr/>
          </p:nvGrpSpPr>
          <p:grpSpPr bwMode="auto">
            <a:xfrm>
              <a:off x="1111" y="1706"/>
              <a:ext cx="511" cy="181"/>
              <a:chOff x="1111" y="1706"/>
              <a:chExt cx="511" cy="181"/>
            </a:xfrm>
          </p:grpSpPr>
          <p:sp>
            <p:nvSpPr>
              <p:cNvPr id="12303" name="椭圆 9"/>
              <p:cNvSpPr>
                <a:spLocks noChangeArrowheads="1"/>
              </p:cNvSpPr>
              <p:nvPr/>
            </p:nvSpPr>
            <p:spPr bwMode="auto">
              <a:xfrm>
                <a:off x="1111" y="1707"/>
                <a:ext cx="180" cy="180"/>
              </a:xfrm>
              <a:prstGeom prst="ellipse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同心圆 11"/>
              <p:cNvSpPr/>
              <p:nvPr/>
            </p:nvSpPr>
            <p:spPr bwMode="auto">
              <a:xfrm>
                <a:off x="1442" y="1706"/>
                <a:ext cx="180" cy="180"/>
              </a:xfrm>
              <a:prstGeom prst="donut">
                <a:avLst/>
              </a:prstGeom>
              <a:solidFill>
                <a:srgbClr val="FFFFCC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3200">
                  <a:latin typeface="+mn-lt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9" grpId="0" bldLvl="0" animBg="1"/>
      <p:bldP spid="24" grpId="0" bldLvl="0" animBg="1"/>
      <p:bldP spid="30" grpId="0" bldLvl="0" animBg="1"/>
      <p:bldP spid="3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6"/>
          <p:cNvGrpSpPr/>
          <p:nvPr/>
        </p:nvGrpSpPr>
        <p:grpSpPr bwMode="auto">
          <a:xfrm>
            <a:off x="1069975" y="1114425"/>
            <a:ext cx="7285038" cy="1274763"/>
            <a:chOff x="1551552" y="713213"/>
            <a:chExt cx="6530717" cy="1274224"/>
          </a:xfrm>
        </p:grpSpPr>
        <p:sp>
          <p:nvSpPr>
            <p:cNvPr id="6" name="矩形: 圆角 5"/>
            <p:cNvSpPr/>
            <p:nvPr/>
          </p:nvSpPr>
          <p:spPr bwMode="auto">
            <a:xfrm>
              <a:off x="1551552" y="754471"/>
              <a:ext cx="6355672" cy="1148864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581438" y="713213"/>
              <a:ext cx="6500831" cy="12742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+mn-ea"/>
                </a:rPr>
                <a:t>什么是平角？平角与直线有什么区别？谁来说一说？</a:t>
              </a:r>
              <a:endParaRPr lang="en-US" altLang="zh-CN" sz="3200" b="1" dirty="0">
                <a:latin typeface="+mn-lt"/>
                <a:ea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384175" y="2343150"/>
            <a:ext cx="8664575" cy="2214837"/>
            <a:chOff x="585168" y="2189346"/>
            <a:chExt cx="8663501" cy="2215234"/>
          </a:xfrm>
        </p:grpSpPr>
        <p:sp>
          <p:nvSpPr>
            <p:cNvPr id="8" name="矩形 7"/>
            <p:cNvSpPr/>
            <p:nvPr/>
          </p:nvSpPr>
          <p:spPr>
            <a:xfrm>
              <a:off x="585168" y="2189346"/>
              <a:ext cx="5620641" cy="22152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sz="3200" b="1" dirty="0">
                  <a:latin typeface="+mn-lt"/>
                  <a:ea typeface="+mn-ea"/>
                </a:rPr>
                <a:t>如右图，两条直线相交于点</a:t>
              </a:r>
              <a:r>
                <a:rPr lang="en-US" altLang="zh-CN" sz="3200" b="1" i="1" dirty="0">
                  <a:latin typeface="+mn-lt"/>
                  <a:ea typeface="+mn-ea"/>
                </a:rPr>
                <a:t>O</a:t>
              </a:r>
              <a:r>
                <a:rPr lang="zh-CN" altLang="en-US" sz="3200" b="1" dirty="0">
                  <a:latin typeface="+mn-lt"/>
                  <a:ea typeface="+mn-ea"/>
                </a:rPr>
                <a:t>。每相邻两个角可以组成一个平角，一共能组成几个平角？</a:t>
              </a:r>
              <a:endParaRPr lang="en-US" altLang="zh-CN" sz="3200" b="1" dirty="0">
                <a:latin typeface="+mn-lt"/>
                <a:ea typeface="+mn-ea"/>
              </a:endParaRPr>
            </a:p>
          </p:txBody>
        </p:sp>
        <p:pic>
          <p:nvPicPr>
            <p:cNvPr id="13317" name="图片 8" descr="147副本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6520" y="2278262"/>
              <a:ext cx="3062149" cy="2018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/>
          <p:cNvGrpSpPr/>
          <p:nvPr/>
        </p:nvGrpSpPr>
        <p:grpSpPr>
          <a:xfrm>
            <a:off x="445135" y="875665"/>
            <a:ext cx="407670" cy="737235"/>
            <a:chOff x="1313" y="617"/>
            <a:chExt cx="642" cy="1161"/>
          </a:xfrm>
        </p:grpSpPr>
        <p:sp>
          <p:nvSpPr>
            <p:cNvPr id="3" name="椭圆 2"/>
            <p:cNvSpPr/>
            <p:nvPr/>
          </p:nvSpPr>
          <p:spPr>
            <a:xfrm>
              <a:off x="1313" y="980"/>
              <a:ext cx="642" cy="642"/>
            </a:xfrm>
            <a:prstGeom prst="ellipse">
              <a:avLst/>
            </a:prstGeom>
            <a:solidFill>
              <a:srgbClr val="29B3D5"/>
            </a:solidFill>
            <a:ln w="19050">
              <a:noFill/>
              <a:miter lim="800000"/>
            </a:ln>
          </p:spPr>
          <p:txBody>
            <a:bodyPr anchor="ctr" anchorCtr="0"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45" y="617"/>
              <a:ext cx="599" cy="1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2800" dirty="0" smtClean="0">
                  <a:solidFill>
                    <a:schemeClr val="bg1"/>
                  </a:solidFill>
                  <a:ea typeface="+mj-ea"/>
                  <a:cs typeface="Arial" panose="020B0604020202020204" pitchFamily="34" charset="0"/>
                </a:rPr>
                <a:t>4</a:t>
              </a:r>
              <a:endParaRPr lang="en-US" altLang="zh-CN" sz="2800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6"/>
          <p:cNvGrpSpPr/>
          <p:nvPr/>
        </p:nvGrpSpPr>
        <p:grpSpPr bwMode="auto">
          <a:xfrm>
            <a:off x="225425" y="811212"/>
            <a:ext cx="9015413" cy="2338387"/>
            <a:chOff x="-72406" y="2510115"/>
            <a:chExt cx="9016294" cy="2338808"/>
          </a:xfrm>
        </p:grpSpPr>
        <p:sp>
          <p:nvSpPr>
            <p:cNvPr id="8" name="矩形 7"/>
            <p:cNvSpPr/>
            <p:nvPr/>
          </p:nvSpPr>
          <p:spPr>
            <a:xfrm>
              <a:off x="-72406" y="2510115"/>
              <a:ext cx="5921954" cy="2215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zh-CN" altLang="en-US" sz="3200" b="1" dirty="0">
                  <a:latin typeface="+mn-lt"/>
                  <a:ea typeface="+mn-ea"/>
                </a:rPr>
                <a:t>如右图，两条直线相交于点</a:t>
              </a:r>
              <a:r>
                <a:rPr lang="en-US" altLang="zh-CN" sz="3200" b="1" i="1" dirty="0">
                  <a:latin typeface="+mn-lt"/>
                  <a:ea typeface="+mn-ea"/>
                </a:rPr>
                <a:t>O</a:t>
              </a:r>
              <a:r>
                <a:rPr lang="zh-CN" altLang="en-US" sz="3200" b="1" dirty="0">
                  <a:latin typeface="+mn-lt"/>
                  <a:ea typeface="+mn-ea"/>
                </a:rPr>
                <a:t>。每相邻两个角可以组成一个平角，一共能组成几个平角？</a:t>
              </a:r>
              <a:endParaRPr lang="en-US" altLang="zh-CN" sz="3200" b="1" dirty="0">
                <a:latin typeface="+mn-lt"/>
                <a:ea typeface="+mn-ea"/>
              </a:endParaRPr>
            </a:p>
          </p:txBody>
        </p:sp>
        <p:pic>
          <p:nvPicPr>
            <p:cNvPr id="14344" name="图片 8" descr="147副本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1739" y="2830848"/>
              <a:ext cx="3062149" cy="2018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直接连接符 2"/>
          <p:cNvCxnSpPr/>
          <p:nvPr/>
        </p:nvCxnSpPr>
        <p:spPr>
          <a:xfrm>
            <a:off x="6380163" y="2111375"/>
            <a:ext cx="2674937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82763" y="3044825"/>
            <a:ext cx="6245225" cy="68199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∠1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∠2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∠3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能组成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平角；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584950" y="1276350"/>
            <a:ext cx="2217738" cy="1681163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782763" y="3643313"/>
            <a:ext cx="6245225" cy="68199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∠2 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∠3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∠1 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∠4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能组成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平角。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zh-CN" altLang="en-US" sz="32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4"/>
          <p:cNvSpPr txBox="1">
            <a:spLocks noChangeArrowheads="1"/>
          </p:cNvSpPr>
          <p:nvPr/>
        </p:nvSpPr>
        <p:spPr bwMode="auto">
          <a:xfrm>
            <a:off x="158750" y="844550"/>
            <a:ext cx="784225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）如下图，两条直线相交于点</a:t>
            </a:r>
            <a:r>
              <a:rPr lang="en-US" altLang="zh-CN" sz="3200" b="1" i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O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。</a:t>
            </a:r>
            <a:endParaRPr lang="zh-CN" altLang="en-US" sz="3200" b="1" dirty="0">
              <a:solidFill>
                <a:srgbClr val="3399FF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图片 2" descr="147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1811338"/>
            <a:ext cx="27749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642938" y="2411413"/>
            <a:ext cx="4338637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你能推出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∠1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∠3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吗？</a:t>
            </a:r>
            <a:endParaRPr lang="zh-CN" altLang="en-US" sz="3200" b="1" dirty="0">
              <a:latin typeface="+mn-lt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7"/>
          <p:cNvSpPr>
            <a:spLocks noChangeArrowheads="1"/>
          </p:cNvSpPr>
          <p:nvPr/>
        </p:nvSpPr>
        <p:spPr bwMode="auto">
          <a:xfrm flipH="1">
            <a:off x="1239838" y="750888"/>
            <a:ext cx="3759200" cy="1109662"/>
          </a:xfrm>
          <a:prstGeom prst="wedgeRoundRectCallout">
            <a:avLst>
              <a:gd name="adj1" fmla="val -65611"/>
              <a:gd name="adj2" fmla="val -1446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∠1 </a:t>
            </a:r>
            <a:r>
              <a:rPr lang="zh-CN" altLang="en-US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∠2</a:t>
            </a:r>
            <a:r>
              <a:rPr lang="zh-CN" altLang="en-US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、</a:t>
            </a:r>
            <a:r>
              <a:rPr lang="en-US" altLang="zh-CN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∠2 </a:t>
            </a:r>
            <a:r>
              <a:rPr lang="zh-CN" altLang="en-US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∠3</a:t>
            </a:r>
            <a:r>
              <a:rPr lang="zh-CN" altLang="en-US" sz="3200" b="1"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都能组成平角。</a:t>
            </a:r>
            <a:endParaRPr lang="zh-CN" altLang="en-US" sz="3200" b="1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5" name="图片 4" descr="147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13" y="603250"/>
            <a:ext cx="27749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304925" y="2252663"/>
            <a:ext cx="3092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∠1+∠2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180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</a:t>
            </a: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5927725" y="711200"/>
            <a:ext cx="2225675" cy="782638"/>
            <a:chOff x="9299" y="1371"/>
            <a:chExt cx="3505" cy="1232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0929" y="2601"/>
              <a:ext cx="18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9299" y="1371"/>
              <a:ext cx="1630" cy="12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633913" y="2252663"/>
            <a:ext cx="3092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∠2+∠3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180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</a:t>
            </a: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  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右大括号 10"/>
          <p:cNvSpPr/>
          <p:nvPr/>
        </p:nvSpPr>
        <p:spPr>
          <a:xfrm rot="5400000">
            <a:off x="4247357" y="1075531"/>
            <a:ext cx="254000" cy="5713413"/>
          </a:xfrm>
          <a:prstGeom prst="rightBrace">
            <a:avLst/>
          </a:prstGeom>
          <a:noFill/>
          <a:ln w="15875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427413" y="3951288"/>
            <a:ext cx="1830387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∠1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∠3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052513" y="3208338"/>
            <a:ext cx="3344862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∠1 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180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°－</a:t>
            </a:r>
            <a:r>
              <a:rPr lang="en-US" altLang="zh-CN" sz="32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∠2 </a:t>
            </a:r>
            <a:endParaRPr lang="zh-CN" altLang="en-US" sz="32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633913" y="3208338"/>
            <a:ext cx="3519487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∠3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180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°－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∠2  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右箭头 12"/>
          <p:cNvSpPr/>
          <p:nvPr/>
        </p:nvSpPr>
        <p:spPr>
          <a:xfrm rot="5400000">
            <a:off x="2385218" y="2971007"/>
            <a:ext cx="449263" cy="241300"/>
          </a:xfrm>
          <a:prstGeom prst="rightArrow">
            <a:avLst/>
          </a:prstGeom>
          <a:solidFill>
            <a:srgbClr val="E96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6" name="右箭头 13"/>
          <p:cNvSpPr/>
          <p:nvPr/>
        </p:nvSpPr>
        <p:spPr>
          <a:xfrm rot="5400000">
            <a:off x="5955506" y="2971007"/>
            <a:ext cx="449263" cy="241300"/>
          </a:xfrm>
          <a:prstGeom prst="rightArrow">
            <a:avLst/>
          </a:prstGeom>
          <a:solidFill>
            <a:srgbClr val="E96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0" grpId="0" bldLvl="0"/>
      <p:bldP spid="11" grpId="0" bldLvl="0" animBg="1"/>
      <p:bldP spid="12" grpId="0"/>
      <p:bldP spid="13" grpId="0"/>
      <p:bldP spid="14" grpId="0" bldLvl="0"/>
      <p:bldP spid="15" grpId="0" bldLvl="0" animBg="1"/>
      <p:bldP spid="1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7"/>
          <p:cNvSpPr>
            <a:spLocks noChangeArrowheads="1"/>
          </p:cNvSpPr>
          <p:nvPr/>
        </p:nvSpPr>
        <p:spPr bwMode="auto">
          <a:xfrm flipH="1">
            <a:off x="1257300" y="776288"/>
            <a:ext cx="3913188" cy="1109662"/>
          </a:xfrm>
          <a:prstGeom prst="wedgeRoundRectCallout">
            <a:avLst>
              <a:gd name="adj1" fmla="val -62458"/>
              <a:gd name="adj2" fmla="val -1114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∠2 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∠3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、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∠3 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∠4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rPr>
              <a:t>都能组成平角。</a:t>
            </a:r>
            <a:endParaRPr lang="zh-CN" altLang="en-US" sz="3200" b="1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5" name="图片 4" descr="147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63" y="531813"/>
            <a:ext cx="27749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200150" y="2119313"/>
            <a:ext cx="3092450" cy="623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∠2+∠3=180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zh-CN" altLang="en-US" sz="3200" b="1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702425" y="1420813"/>
            <a:ext cx="1190625" cy="774700"/>
            <a:chOff x="10929" y="2601"/>
            <a:chExt cx="1875" cy="1218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0929" y="2601"/>
              <a:ext cx="18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 flipV="1">
              <a:off x="10929" y="2603"/>
              <a:ext cx="1610" cy="12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529138" y="2119313"/>
            <a:ext cx="3092450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∠3+∠4=180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  </a:t>
            </a:r>
            <a:endParaRPr lang="zh-CN" altLang="en-US" sz="3200" b="1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右大括号 10"/>
          <p:cNvSpPr/>
          <p:nvPr/>
        </p:nvSpPr>
        <p:spPr>
          <a:xfrm rot="5400000">
            <a:off x="4142582" y="942181"/>
            <a:ext cx="254000" cy="5713413"/>
          </a:xfrm>
          <a:prstGeom prst="rightBrace">
            <a:avLst>
              <a:gd name="adj1" fmla="val 61625"/>
              <a:gd name="adj2" fmla="val 50000"/>
            </a:avLst>
          </a:prstGeom>
          <a:noFill/>
          <a:ln w="15875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black"/>
              </a:solidFill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322638" y="3817938"/>
            <a:ext cx="1830387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∠2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∠4</a:t>
            </a:r>
            <a:endParaRPr lang="zh-CN" altLang="en-US" sz="3200" b="1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128713" y="3090863"/>
            <a:ext cx="3235325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∠2 =180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°－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∠3 </a:t>
            </a:r>
            <a:endParaRPr lang="zh-CN" altLang="en-US" sz="3200" b="1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529138" y="3113088"/>
            <a:ext cx="3235325" cy="628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∠4 =180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°－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∠3  </a:t>
            </a:r>
            <a:endParaRPr lang="zh-CN" altLang="en-US" sz="3200" b="1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右箭头 12"/>
          <p:cNvSpPr/>
          <p:nvPr/>
        </p:nvSpPr>
        <p:spPr>
          <a:xfrm rot="5400000">
            <a:off x="2280443" y="2837657"/>
            <a:ext cx="449263" cy="241300"/>
          </a:xfrm>
          <a:prstGeom prst="rightArrow">
            <a:avLst/>
          </a:prstGeom>
          <a:solidFill>
            <a:srgbClr val="E96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16" name="右箭头 13"/>
          <p:cNvSpPr/>
          <p:nvPr/>
        </p:nvSpPr>
        <p:spPr>
          <a:xfrm rot="5400000">
            <a:off x="5680868" y="2837657"/>
            <a:ext cx="449263" cy="241300"/>
          </a:xfrm>
          <a:prstGeom prst="rightArrow">
            <a:avLst/>
          </a:prstGeom>
          <a:solidFill>
            <a:srgbClr val="E966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ldLvl="0"/>
      <p:bldP spid="11" grpId="0" bldLvl="0" animBg="1"/>
      <p:bldP spid="12" grpId="0"/>
      <p:bldP spid="13" grpId="0"/>
      <p:bldP spid="14" grpId="0" bldLvl="0"/>
      <p:bldP spid="15" grpId="0" bldLvl="0" animBg="1"/>
      <p:bldP spid="1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3838" y="1373188"/>
            <a:ext cx="8767762" cy="1274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○、□、△各代表一个数，根据下面的已知条件，求</a:t>
            </a:r>
            <a:r>
              <a:rPr lang="zh-CN" altLang="en-US" sz="3200" b="1" dirty="0">
                <a:ea typeface="黑体" panose="02010609060101010101" pitchFamily="49" charset="-122"/>
              </a:rPr>
              <a:t>○、□、△的值。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9738" y="2538413"/>
            <a:ext cx="3027362" cy="15938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）○ + □=</a:t>
            </a: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	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△+ □ =</a:t>
            </a: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63</a:t>
            </a:r>
            <a:endParaRPr lang="en-US" altLang="zh-CN" sz="28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	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△ + ○ =</a:t>
            </a: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46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6275" y="4041775"/>
            <a:ext cx="3602038" cy="609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□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=54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，○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=37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，△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40250" y="2538413"/>
            <a:ext cx="3873500" cy="15954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zh-CN" altLang="en-US" sz="2800" b="1" dirty="0">
                <a:solidFill>
                  <a:prstClr val="black"/>
                </a:solidFill>
                <a:ea typeface="黑体" panose="02010609060101010101" pitchFamily="49" charset="-122"/>
              </a:rPr>
              <a:t> □ － 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○ =</a:t>
            </a: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8	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    </a:t>
            </a:r>
            <a:endParaRPr lang="en-US" altLang="zh-CN" sz="28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 </a:t>
            </a:r>
            <a:r>
              <a:rPr lang="zh-CN" altLang="en-US" sz="2800" b="1" dirty="0">
                <a:solidFill>
                  <a:prstClr val="black"/>
                </a:solidFill>
                <a:ea typeface="黑体" panose="02010609060101010101" pitchFamily="49" charset="-122"/>
              </a:rPr>
              <a:t>□ 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+ </a:t>
            </a:r>
            <a:r>
              <a:rPr lang="zh-CN" altLang="en-US" sz="2800" b="1" dirty="0">
                <a:solidFill>
                  <a:prstClr val="black"/>
                </a:solidFill>
                <a:ea typeface="黑体" panose="02010609060101010101" pitchFamily="49" charset="-122"/>
              </a:rPr>
              <a:t>○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=</a:t>
            </a:r>
            <a:r>
              <a:rPr lang="en-US" altLang="zh-CN" sz="2800" b="1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12</a:t>
            </a:r>
            <a:endParaRPr lang="en-US" altLang="zh-CN" sz="28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△</a:t>
            </a:r>
            <a:r>
              <a:rPr lang="en-US" altLang="zh-CN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prstClr val="black"/>
                </a:solidFill>
                <a:ea typeface="黑体" panose="02010609060101010101" pitchFamily="49" charset="-122"/>
              </a:rPr>
              <a:t>□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+ </a:t>
            </a:r>
            <a:r>
              <a:rPr lang="zh-CN" altLang="en-US" sz="2800" b="1" dirty="0">
                <a:solidFill>
                  <a:prstClr val="black"/>
                </a:solidFill>
                <a:ea typeface="黑体" panose="02010609060101010101" pitchFamily="49" charset="-122"/>
              </a:rPr>
              <a:t>□ </a:t>
            </a:r>
            <a:r>
              <a:rPr lang="zh-CN" altLang="en-US" sz="28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+ ○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02200" y="4041775"/>
            <a:ext cx="3692525" cy="560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□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，○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，△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8439" name="组合 1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18440" name="组合 16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3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646680" y="976630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8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1350" y="990600"/>
            <a:ext cx="7685088" cy="1865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如图，把三角形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ABC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的边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BC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延长到点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D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和∠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拼成的是什么角？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）你能说明∠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1+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2=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吗？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9459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2848637"/>
            <a:ext cx="4035425" cy="163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641350" y="708660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9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1625" y="920750"/>
            <a:ext cx="7191375" cy="30441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）平角。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）在△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ABC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中，∠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3=180°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（三角形内角和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又因为∠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4=180°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所以∠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2=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0483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6563" y="2256559"/>
            <a:ext cx="4556125" cy="184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2537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8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2532" name="组合 12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22533" name="组合 13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6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4550" y="1533166"/>
            <a:ext cx="3086100" cy="21676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757613" y="698500"/>
            <a:ext cx="16287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+mn-ea"/>
                <a:ea typeface="+mn-ea"/>
              </a:rPr>
              <a:t>七桥问题</a:t>
            </a:r>
            <a:endParaRPr lang="zh-CN" altLang="en-US" sz="2800" b="1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grpSp>
        <p:nvGrpSpPr>
          <p:cNvPr id="21509" name="组合 1"/>
          <p:cNvGrpSpPr/>
          <p:nvPr/>
        </p:nvGrpSpPr>
        <p:grpSpPr bwMode="auto">
          <a:xfrm>
            <a:off x="77788" y="568325"/>
            <a:ext cx="2360612" cy="690563"/>
            <a:chOff x="91197" y="581890"/>
            <a:chExt cx="2361058" cy="691213"/>
          </a:xfrm>
        </p:grpSpPr>
        <p:pic>
          <p:nvPicPr>
            <p:cNvPr id="21510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28" t="34209" r="9328" b="42896"/>
            <a:stretch>
              <a:fillRect/>
            </a:stretch>
          </p:blipFill>
          <p:spPr bwMode="auto">
            <a:xfrm>
              <a:off x="91197" y="581890"/>
              <a:ext cx="2361058" cy="691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358454" y="635395"/>
              <a:ext cx="1826544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你知道吗</a:t>
              </a:r>
              <a:endParaRPr lang="zh-CN" altLang="en-US" sz="3200" b="1" dirty="0">
                <a:solidFill>
                  <a:srgbClr val="6AD0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63500" y="1298575"/>
            <a:ext cx="578485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        </a:t>
            </a:r>
            <a:r>
              <a:rPr lang="zh-CN" altLang="en-US" sz="2400" b="1" dirty="0">
                <a:latin typeface="+mn-lt"/>
                <a:ea typeface="+mn-ea"/>
              </a:rPr>
              <a:t>一个城市中有一条河穿过，河中有两个小岛，有七座桥连接其中。有人提出一个问题：一个步行者怎样才能不重复、不遗漏地一次走完七座桥</a:t>
            </a:r>
            <a:r>
              <a:rPr lang="en-US" altLang="zh-CN" sz="2400" b="1" dirty="0">
                <a:latin typeface="+mn-lt"/>
                <a:ea typeface="+mn-ea"/>
              </a:rPr>
              <a:t>?</a:t>
            </a:r>
            <a:r>
              <a:rPr lang="zh-CN" altLang="en-US" sz="2400" b="1" dirty="0">
                <a:latin typeface="+mn-lt"/>
                <a:ea typeface="+mn-ea"/>
              </a:rPr>
              <a:t>这就是著名的七桥问题。数学家通过把七桥问题转化成一个几何问题</a:t>
            </a:r>
            <a:r>
              <a:rPr lang="en-US" altLang="zh-CN" sz="2400" b="1" dirty="0">
                <a:latin typeface="+mn-lt"/>
                <a:ea typeface="+mn-ea"/>
              </a:rPr>
              <a:t>——</a:t>
            </a:r>
            <a:r>
              <a:rPr lang="zh-CN" altLang="en-US" sz="2400" b="1" dirty="0">
                <a:latin typeface="+mn-lt"/>
                <a:ea typeface="+mn-ea"/>
              </a:rPr>
              <a:t>一笔画问题（如右图</a:t>
            </a:r>
            <a:r>
              <a:rPr lang="en-US" altLang="zh-CN" sz="2400" b="1" dirty="0">
                <a:latin typeface="+mn-lt"/>
                <a:ea typeface="+mn-ea"/>
              </a:rPr>
              <a:t>)</a:t>
            </a:r>
            <a:r>
              <a:rPr lang="zh-CN" altLang="en-US" sz="2400" b="1" dirty="0">
                <a:latin typeface="+mn-lt"/>
                <a:ea typeface="+mn-ea"/>
              </a:rPr>
              <a:t>，发现按上述要求一次走完七座桥的走法是不存在的。</a:t>
            </a:r>
            <a:endParaRPr lang="en-US" altLang="zh-CN" sz="24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968500" y="44275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3559" name="组合 13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23560" name="组合 14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7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巩固练习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683260" y="1387475"/>
            <a:ext cx="7933690" cy="304419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一、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○、</a:t>
            </a:r>
            <a:r>
              <a:rPr lang="zh-CN" altLang="en-US" sz="3200" b="1" dirty="0">
                <a:latin typeface="+mn-lt"/>
                <a:ea typeface="+mn-ea"/>
              </a:rPr>
              <a:t>□、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△</a:t>
            </a:r>
            <a:r>
              <a:rPr lang="zh-CN" altLang="en-US" sz="3200" b="1" dirty="0">
                <a:latin typeface="+mn-lt"/>
                <a:ea typeface="+mn-ea"/>
              </a:rPr>
              <a:t>各代表一个数，根据下面的已知条件，求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○、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□、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△</a:t>
            </a:r>
            <a:r>
              <a:rPr lang="zh-CN" altLang="en-US" sz="3200" b="1" dirty="0">
                <a:latin typeface="+mn-lt"/>
                <a:ea typeface="+mn-ea"/>
              </a:rPr>
              <a:t>的值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①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○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○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=144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②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○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○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=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□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③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△-</a:t>
            </a:r>
            <a:r>
              <a:rPr lang="zh-CN" altLang="en-US" sz="3200" b="1" dirty="0">
                <a:latin typeface="+mn-lt"/>
                <a:ea typeface="+mn-ea"/>
                <a:sym typeface="+mn-ea"/>
              </a:rPr>
              <a:t>○</a:t>
            </a:r>
            <a:r>
              <a:rPr lang="en-US" altLang="zh-CN" sz="3200" b="1" dirty="0">
                <a:latin typeface="+mn-lt"/>
                <a:ea typeface="+mn-ea"/>
                <a:sym typeface="+mn-ea"/>
              </a:rPr>
              <a:t>=63</a:t>
            </a:r>
            <a:endParaRPr lang="en-US" altLang="zh-CN" sz="3200" b="1" dirty="0">
              <a:latin typeface="+mn-lt"/>
              <a:ea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9465" y="926465"/>
            <a:ext cx="6949440" cy="3290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由①②可得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□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=144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，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所以□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=28.8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由②得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×○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=4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×□，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所以○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=2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×□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=2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28.8=57.6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由③得△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=63+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○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=63+57.6=120.6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sym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16100" y="44418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8755" y="941705"/>
            <a:ext cx="6160770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二、如图，你能说明</a:t>
            </a:r>
            <a:r>
              <a:rPr lang="en-US" altLang="zh-CN" sz="2800" b="1" dirty="0">
                <a:latin typeface="+mn-lt"/>
                <a:ea typeface="+mn-ea"/>
              </a:rPr>
              <a:t>∠1 =∠3</a:t>
            </a:r>
            <a:r>
              <a:rPr lang="zh-CN" altLang="en-US" sz="2800" b="1" dirty="0">
                <a:latin typeface="+mn-lt"/>
                <a:ea typeface="+mn-ea"/>
              </a:rPr>
              <a:t>吗？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4485" y="1828165"/>
            <a:ext cx="5669280" cy="1512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∠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1+∠2=360°-90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-90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=180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∠2+∠3=180°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所以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∠1 =∠3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16100" y="44418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61660" y="1624330"/>
            <a:ext cx="3407410" cy="2092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7335" y="923290"/>
            <a:ext cx="7041515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三、</a:t>
            </a:r>
            <a:r>
              <a:rPr lang="zh-CN" altLang="en-US" sz="3200" b="1" dirty="0">
                <a:latin typeface="+mn-lt"/>
                <a:ea typeface="+mn-ea"/>
              </a:rPr>
              <a:t>看图回答问题。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1. </a:t>
            </a:r>
            <a:r>
              <a:rPr lang="zh-CN" altLang="en-US" sz="3200" b="1" dirty="0">
                <a:latin typeface="+mn-lt"/>
                <a:ea typeface="+mn-ea"/>
              </a:rPr>
              <a:t>图中有几个直角？几个平角？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8485" y="2445385"/>
            <a:ext cx="5084445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图中有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个直角，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个平角。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16100" y="44418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0620" y="1618615"/>
            <a:ext cx="2624455" cy="2261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7335" y="923290"/>
            <a:ext cx="7041515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三、看图回答问题。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2. </a:t>
            </a:r>
            <a:r>
              <a:rPr lang="zh-CN" altLang="en-US" sz="3200" b="1" dirty="0">
                <a:latin typeface="+mn-lt"/>
                <a:ea typeface="+mn-ea"/>
              </a:rPr>
              <a:t>你能推出</a:t>
            </a:r>
            <a:r>
              <a:rPr lang="en-US" altLang="zh-CN" sz="3200" b="1" dirty="0">
                <a:latin typeface="+mn-lt"/>
                <a:ea typeface="+mn-ea"/>
              </a:rPr>
              <a:t>∠3=∠4</a:t>
            </a:r>
            <a:r>
              <a:rPr lang="zh-CN" altLang="en-US" sz="3200" b="1" dirty="0">
                <a:latin typeface="+mn-lt"/>
                <a:ea typeface="+mn-ea"/>
              </a:rPr>
              <a:t>吗</a:t>
            </a:r>
            <a:r>
              <a:rPr lang="zh-CN" altLang="en-US" sz="3200" b="1" dirty="0">
                <a:latin typeface="+mn-lt"/>
                <a:ea typeface="+mn-ea"/>
              </a:rPr>
              <a:t>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16100" y="44418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0620" y="1618615"/>
            <a:ext cx="2624455" cy="22618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01015" y="2059940"/>
            <a:ext cx="5084445" cy="245364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0000"/>
              </a:lnSpc>
              <a:defRPr/>
            </a:pPr>
            <a:r>
              <a:rPr lang="en-US" sz="3200" b="1" dirty="0">
                <a:solidFill>
                  <a:srgbClr val="FF0000"/>
                </a:solidFill>
                <a:latin typeface="+mn-lt"/>
                <a:ea typeface="+mn-ea"/>
              </a:rPr>
              <a:t>∠3=180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-115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=65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∠2=180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-115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=65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∠4=180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65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-50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=65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°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所以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∠3=∠4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2725" y="669925"/>
            <a:ext cx="7545705" cy="1863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四、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袋大米和</a:t>
            </a:r>
            <a:r>
              <a:rPr lang="en-US" altLang="zh-CN" sz="3200" b="1" dirty="0">
                <a:latin typeface="+mn-lt"/>
                <a:ea typeface="+mn-ea"/>
              </a:rPr>
              <a:t>4</a:t>
            </a:r>
            <a:r>
              <a:rPr lang="zh-CN" altLang="en-US" sz="3200" b="1" dirty="0">
                <a:latin typeface="+mn-lt"/>
                <a:ea typeface="+mn-ea"/>
              </a:rPr>
              <a:t>袋黄豆共中</a:t>
            </a:r>
            <a:r>
              <a:rPr lang="en-US" altLang="zh-CN" sz="3200" b="1" dirty="0">
                <a:latin typeface="+mn-lt"/>
                <a:ea typeface="+mn-ea"/>
              </a:rPr>
              <a:t>42.5kg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6</a:t>
            </a:r>
            <a:r>
              <a:rPr lang="zh-CN" altLang="en-US" sz="3200" b="1" dirty="0">
                <a:latin typeface="+mn-lt"/>
                <a:ea typeface="+mn-ea"/>
              </a:rPr>
              <a:t>袋大米和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袋黄豆共重</a:t>
            </a:r>
            <a:r>
              <a:rPr lang="en-US" altLang="zh-CN" sz="3200" b="1" dirty="0">
                <a:latin typeface="+mn-lt"/>
                <a:ea typeface="+mn-ea"/>
              </a:rPr>
              <a:t>60kg</a:t>
            </a:r>
            <a:r>
              <a:rPr lang="zh-CN" altLang="en-US" sz="3200" b="1" dirty="0">
                <a:latin typeface="+mn-lt"/>
                <a:ea typeface="+mn-ea"/>
              </a:rPr>
              <a:t>。每袋大米重多少千克？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16100" y="444182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090" y="2610485"/>
            <a:ext cx="8688705" cy="68199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0000"/>
              </a:lnSpc>
              <a:defRPr/>
            </a:pPr>
            <a:r>
              <a:rPr lang="zh-CN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60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4-42.5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÷（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4-3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=7.5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kg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3"/>
          <p:cNvSpPr>
            <a:spLocks noChangeArrowheads="1"/>
          </p:cNvSpPr>
          <p:nvPr/>
        </p:nvSpPr>
        <p:spPr bwMode="auto">
          <a:xfrm>
            <a:off x="106680" y="469900"/>
            <a:ext cx="7867015" cy="186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五、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假设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只兔子可换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只羊，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只羊可换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头猪，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头猪可换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头牛，那么用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头牛可换多少只兔子？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8500" y="44275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7645" y="2100580"/>
            <a:ext cx="7476490" cy="245364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0000"/>
              </a:lnSpc>
              <a:defRPr/>
            </a:pPr>
            <a:r>
              <a:rPr lang="en-US" sz="32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2=4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（头），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头牛换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头猪。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3=3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（只），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头猪换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只羊。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2=10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（只），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只羊换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只兔子。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10=600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（只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1699</Words>
  <Application>WPS 演示</Application>
  <PresentationFormat>全屏显示(16:9)</PresentationFormat>
  <Paragraphs>199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微软雅黑</vt:lpstr>
      <vt:lpstr>Arial Unicode MS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353</cp:revision>
  <dcterms:created xsi:type="dcterms:W3CDTF">2016-01-14T07:05:00Z</dcterms:created>
  <dcterms:modified xsi:type="dcterms:W3CDTF">2023-10-27T01:16:20Z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DB98614DB5EF43D399262512F7E143CB_12</vt:lpwstr>
  </property>
</Properties>
</file>