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3"/>
    <p:sldId id="259" r:id="rId4"/>
    <p:sldId id="260" r:id="rId5"/>
    <p:sldId id="261" r:id="rId6"/>
    <p:sldId id="262" r:id="rId7"/>
    <p:sldId id="270" r:id="rId8"/>
    <p:sldId id="264" r:id="rId9"/>
    <p:sldId id="265" r:id="rId10"/>
    <p:sldId id="271" r:id="rId11"/>
    <p:sldId id="267" r:id="rId12"/>
    <p:sldId id="268" r:id="rId13"/>
    <p:sldId id="269" r:id="rId14"/>
    <p:sldId id="272" r:id="rId15"/>
  </p:sldIdLst>
  <p:sldSz cx="9144000" cy="5143500" type="screen16x9"/>
  <p:notesSz cx="6858000" cy="9144000"/>
  <p:custDataLst>
    <p:tags r:id="rId22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702" userDrawn="1">
          <p15:clr>
            <a:srgbClr val="A4A3A4"/>
          </p15:clr>
        </p15:guide>
        <p15:guide id="2" pos="28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5050"/>
    <a:srgbClr val="69D3FF"/>
    <a:srgbClr val="A9E4FF"/>
    <a:srgbClr val="CCD39E"/>
    <a:srgbClr val="957156"/>
    <a:srgbClr val="E46D69"/>
    <a:srgbClr val="7FD4F3"/>
    <a:srgbClr val="C9EC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48" autoAdjust="0"/>
    <p:restoredTop sz="94660" autoAdjust="0"/>
  </p:normalViewPr>
  <p:slideViewPr>
    <p:cSldViewPr snapToGrid="0">
      <p:cViewPr varScale="1">
        <p:scale>
          <a:sx n="92" d="100"/>
          <a:sy n="92" d="100"/>
        </p:scale>
        <p:origin x="90" y="780"/>
      </p:cViewPr>
      <p:guideLst>
        <p:guide orient="horz" pos="1702"/>
        <p:guide pos="28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4.xml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notesMaster" Target="notesMasters/notesMaster1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buFont typeface="Arial" panose="020B0604020202020204" pitchFamily="34" charset="0"/>
              <a:buNone/>
              <a:defRPr sz="1200" noProof="1">
                <a:cs typeface="+mn-ea"/>
              </a:defRPr>
            </a:lvl1pPr>
          </a:lstStyle>
          <a:p>
            <a:pPr>
              <a:defRPr/>
            </a:pPr>
            <a:fld id="{6363F32B-1C86-4422-9B02-D125FF3AF29E}" type="datetimeFigureOut">
              <a:rPr lang="zh-CN" altLang="en-US"/>
            </a:fld>
            <a:endParaRPr lang="zh-CN" altLang="en-US">
              <a:cs typeface="+mn-cs"/>
            </a:endParaRPr>
          </a:p>
        </p:txBody>
      </p:sp>
      <p:sp>
        <p:nvSpPr>
          <p:cNvPr id="6148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buFont typeface="Arial" panose="020B0604020202020204" pitchFamily="34" charset="0"/>
              <a:buNone/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buFont typeface="Arial" panose="020B0604020202020204" pitchFamily="34" charset="0"/>
              <a:buNone/>
              <a:defRPr sz="1200"/>
            </a:lvl1pPr>
          </a:lstStyle>
          <a:p>
            <a:pPr>
              <a:defRPr/>
            </a:pPr>
            <a:fld id="{1F787C69-6F21-4244-A6B0-A1B5AD438AB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449263"/>
            <a:ext cx="9144000" cy="42433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0" y="449263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-3175" y="4654550"/>
            <a:ext cx="9144000" cy="76200"/>
          </a:xfrm>
          <a:prstGeom prst="rect">
            <a:avLst/>
          </a:prstGeom>
          <a:solidFill>
            <a:srgbClr val="E9A6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文本框 6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0"/>
            <a:ext cx="9147175" cy="5141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2"/>
          <p:cNvSpPr/>
          <p:nvPr userDrawn="1"/>
        </p:nvSpPr>
        <p:spPr>
          <a:xfrm>
            <a:off x="196850" y="184150"/>
            <a:ext cx="8747125" cy="4773613"/>
          </a:xfrm>
          <a:prstGeom prst="roundRect">
            <a:avLst>
              <a:gd name="adj" fmla="val 8696"/>
            </a:avLst>
          </a:prstGeom>
          <a:solidFill>
            <a:schemeClr val="bg1"/>
          </a:solidFill>
          <a:ln w="38100">
            <a:solidFill>
              <a:srgbClr val="E9A6A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>
            <a:spLocks noChangeArrowheads="1"/>
          </p:cNvSpPr>
          <p:nvPr userDrawn="1"/>
        </p:nvSpPr>
        <p:spPr bwMode="auto">
          <a:xfrm rot="20085978">
            <a:off x="3578322" y="2309624"/>
            <a:ext cx="19800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dirty="0">
                <a:solidFill>
                  <a:schemeClr val="bg1">
                    <a:lumMod val="50000"/>
                    <a:alpha val="20000"/>
                  </a:schemeClr>
                </a:solidFill>
                <a:latin typeface="楷体" panose="02010609060101010101" charset="-122"/>
                <a:ea typeface="楷体" panose="02010609060101010101" charset="-122"/>
              </a:rPr>
              <a:t>状元成才路</a:t>
            </a:r>
            <a:endParaRPr lang="zh-CN" altLang="en-US" sz="2800" dirty="0">
              <a:solidFill>
                <a:schemeClr val="bg1">
                  <a:lumMod val="50000"/>
                  <a:alpha val="20000"/>
                </a:scheme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17" name="图片 16" descr="状元成才路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8310090" y="83820"/>
            <a:ext cx="792000" cy="776286"/>
          </a:xfrm>
          <a:prstGeom prst="rect">
            <a:avLst/>
          </a:prstGeom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95C0F193-B6E5-4465-8F47-9DB73C5EB987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9pPr>
    </p:titleStyle>
    <p:bodyStyle>
      <a:lvl1pPr algn="l" rtl="0" eaLnBrk="0" fontAlgn="base" hangingPunct="0">
        <a:lnSpc>
          <a:spcPct val="120000"/>
        </a:lnSpc>
        <a:spcBef>
          <a:spcPct val="0"/>
        </a:spcBef>
        <a:spcAft>
          <a:spcPct val="0"/>
        </a:spcAft>
        <a:defRPr sz="2400" b="1" kern="1200">
          <a:solidFill>
            <a:schemeClr val="tx1"/>
          </a:solidFill>
          <a:latin typeface="+mj-lt"/>
          <a:ea typeface="+mn-ea"/>
          <a:cs typeface="+mn-cs"/>
        </a:defRPr>
      </a:lvl1pPr>
      <a:lvl2pPr marL="4572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120000"/>
        </a:lnSpc>
        <a:spcBef>
          <a:spcPct val="20000"/>
        </a:spcBef>
        <a:spcAft>
          <a:spcPct val="0"/>
        </a:spcAft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5"/>
          <p:cNvSpPr txBox="1">
            <a:spLocks noChangeArrowheads="1"/>
          </p:cNvSpPr>
          <p:nvPr/>
        </p:nvSpPr>
        <p:spPr bwMode="auto">
          <a:xfrm>
            <a:off x="2035002" y="1711325"/>
            <a:ext cx="502637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4400" b="1"/>
              <a:t>练习二十二</a:t>
            </a:r>
            <a:endParaRPr lang="zh-CN" altLang="en-US" sz="4400" b="1"/>
          </a:p>
        </p:txBody>
      </p:sp>
      <p:sp>
        <p:nvSpPr>
          <p:cNvPr id="9219" name="标题 5"/>
          <p:cNvSpPr txBox="1">
            <a:spLocks noChangeArrowheads="1"/>
          </p:cNvSpPr>
          <p:nvPr/>
        </p:nvSpPr>
        <p:spPr bwMode="auto">
          <a:xfrm>
            <a:off x="1187410" y="2511425"/>
            <a:ext cx="6721556" cy="76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（选自教材</a:t>
            </a:r>
            <a:r>
              <a:rPr lang="en-US" altLang="zh-CN" sz="2400" b="1" dirty="0">
                <a:latin typeface="楷体" panose="02010609060101010101" charset="-122"/>
                <a:ea typeface="楷体" panose="02010609060101010101" charset="-122"/>
              </a:rPr>
              <a:t>P102-P103</a:t>
            </a:r>
            <a:r>
              <a:rPr lang="zh-CN" altLang="en-US" sz="2400" b="1" dirty="0">
                <a:latin typeface="楷体" panose="02010609060101010101" charset="-122"/>
                <a:ea typeface="楷体" panose="02010609060101010101" charset="-122"/>
              </a:rPr>
              <a:t>练习二十二）</a:t>
            </a:r>
            <a:endParaRPr lang="zh-CN" altLang="en-US" sz="24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028700" y="1190625"/>
            <a:ext cx="7831138" cy="22193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找规律，填数。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(1)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3,11,20,30,</a:t>
            </a:r>
            <a:r>
              <a:rPr lang="zh-CN" altLang="en-US" sz="3200" b="1" u="sng" dirty="0">
                <a:latin typeface="+mj-lt"/>
                <a:ea typeface="黑体" panose="02010609060101010101" pitchFamily="49" charset="-122"/>
              </a:rPr>
              <a:t>      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,53,</a:t>
            </a:r>
            <a:r>
              <a:rPr lang="zh-CN" altLang="en-US" sz="3200" b="1" u="sng" dirty="0">
                <a:latin typeface="+mj-lt"/>
                <a:ea typeface="黑体" panose="02010609060101010101" pitchFamily="49" charset="-122"/>
              </a:rPr>
              <a:t>       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,…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  (2)1,3,2,6,4,9,8,</a:t>
            </a:r>
            <a:r>
              <a:rPr lang="en-US" altLang="zh-CN" sz="3200" b="1" u="sng" dirty="0">
                <a:latin typeface="+mj-lt"/>
                <a:ea typeface="黑体" panose="02010609060101010101" pitchFamily="49" charset="-122"/>
              </a:rPr>
              <a:t>     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,</a:t>
            </a:r>
            <a:r>
              <a:rPr lang="en-US" altLang="zh-CN" sz="3200" b="1" u="sng" dirty="0">
                <a:ea typeface="黑体" panose="02010609060101010101" pitchFamily="49" charset="-122"/>
              </a:rPr>
              <a:t>     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, 15,</a:t>
            </a:r>
            <a:r>
              <a:rPr lang="en-US" altLang="zh-CN" sz="3200" b="1" u="sng" dirty="0">
                <a:latin typeface="+mj-lt"/>
                <a:ea typeface="黑体" panose="02010609060101010101" pitchFamily="49" charset="-122"/>
              </a:rPr>
              <a:t>       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,18,…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775075" y="2003425"/>
            <a:ext cx="595313" cy="631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41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137150" y="2003425"/>
            <a:ext cx="595313" cy="631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66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908425" y="2752725"/>
            <a:ext cx="595313" cy="6302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05350" y="2751138"/>
            <a:ext cx="595313" cy="631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16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86475" y="2736850"/>
            <a:ext cx="595313" cy="6318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02055" y="1034415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1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2"/>
          <p:cNvSpPr txBox="1">
            <a:spLocks noChangeArrowheads="1"/>
          </p:cNvSpPr>
          <p:nvPr/>
        </p:nvSpPr>
        <p:spPr bwMode="auto">
          <a:xfrm>
            <a:off x="332379" y="543331"/>
            <a:ext cx="5435600" cy="6254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n-lt"/>
                <a:ea typeface="+mn-ea"/>
              </a:rPr>
              <a:t>2.</a:t>
            </a:r>
            <a:r>
              <a:rPr lang="zh-CN" altLang="en-US" sz="3200" b="1" dirty="0">
                <a:latin typeface="+mn-lt"/>
                <a:ea typeface="+mn-ea"/>
              </a:rPr>
              <a:t>摆一摆，找规律。</a:t>
            </a:r>
            <a:endParaRPr lang="zh-CN" altLang="en-US" sz="3200" b="1" dirty="0">
              <a:latin typeface="+mn-lt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3391" y="2494557"/>
            <a:ext cx="7348580" cy="203009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(1)</a:t>
            </a:r>
            <a:r>
              <a:rPr lang="zh-CN" altLang="en-US" sz="2800" b="1" dirty="0">
                <a:latin typeface="+mn-lt"/>
                <a:ea typeface="+mn-ea"/>
              </a:rPr>
              <a:t>依次摆下去，第</a:t>
            </a:r>
            <a:r>
              <a:rPr lang="en-US" altLang="zh-CN" sz="2800" b="1" dirty="0">
                <a:latin typeface="+mn-lt"/>
                <a:ea typeface="+mn-ea"/>
              </a:rPr>
              <a:t>6</a:t>
            </a:r>
            <a:r>
              <a:rPr lang="zh-CN" altLang="en-US" sz="2800" b="1" dirty="0">
                <a:latin typeface="+mn-lt"/>
                <a:ea typeface="+mn-ea"/>
              </a:rPr>
              <a:t>个图形是什么图形？</a:t>
            </a:r>
            <a:endParaRPr lang="en-US" altLang="zh-CN" sz="2800" b="1" dirty="0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(2)</a:t>
            </a:r>
            <a:r>
              <a:rPr lang="zh-CN" altLang="en-US" sz="2800" b="1" dirty="0">
                <a:latin typeface="+mn-lt"/>
                <a:ea typeface="+mn-ea"/>
              </a:rPr>
              <a:t>摆第</a:t>
            </a:r>
            <a:r>
              <a:rPr lang="en-US" altLang="zh-CN" sz="2800" b="1" dirty="0">
                <a:latin typeface="+mn-lt"/>
                <a:ea typeface="+mn-ea"/>
              </a:rPr>
              <a:t>7</a:t>
            </a:r>
            <a:r>
              <a:rPr lang="zh-CN" altLang="en-US" sz="2800" b="1" dirty="0">
                <a:latin typeface="+mn-lt"/>
                <a:ea typeface="+mn-ea"/>
              </a:rPr>
              <a:t>个图形需要用多少根小棒？</a:t>
            </a:r>
            <a:endParaRPr lang="en-US" altLang="zh-CN" sz="2800" b="1" dirty="0">
              <a:latin typeface="+mn-lt"/>
              <a:ea typeface="+mn-ea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zh-CN" sz="2800" b="1" dirty="0">
                <a:latin typeface="+mn-lt"/>
                <a:ea typeface="+mn-ea"/>
              </a:rPr>
              <a:t>(3)</a:t>
            </a:r>
            <a:r>
              <a:rPr lang="zh-CN" altLang="en-US" sz="2800" b="1" dirty="0">
                <a:latin typeface="+mn-lt"/>
                <a:ea typeface="+mn-ea"/>
              </a:rPr>
              <a:t>摆第</a:t>
            </a:r>
            <a:r>
              <a:rPr lang="en-US" altLang="zh-CN" sz="2800" b="1" i="1" dirty="0">
                <a:latin typeface="+mn-lt"/>
                <a:ea typeface="+mn-ea"/>
              </a:rPr>
              <a:t>n</a:t>
            </a:r>
            <a:r>
              <a:rPr lang="zh-CN" altLang="en-US" sz="2800" b="1" dirty="0">
                <a:latin typeface="+mn-lt"/>
                <a:ea typeface="+mn-ea"/>
              </a:rPr>
              <a:t>个图形需要用多少根小棒？</a:t>
            </a:r>
            <a:endParaRPr lang="zh-CN" altLang="en-US" sz="2800" b="1" dirty="0">
              <a:latin typeface="+mn-lt"/>
              <a:ea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680467" y="2656428"/>
            <a:ext cx="1988045" cy="55989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平行四边形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306409" y="3296969"/>
            <a:ext cx="904415" cy="55989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根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523743" y="3851286"/>
            <a:ext cx="949299" cy="56425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2</a:t>
            </a:r>
            <a:r>
              <a:rPr lang="en-US" altLang="zh-CN" sz="2800" b="1" i="1" dirty="0">
                <a:solidFill>
                  <a:srgbClr val="FF0000"/>
                </a:solidFill>
                <a:latin typeface="+mn-lt"/>
                <a:ea typeface="+mn-ea"/>
              </a:rPr>
              <a:t>n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+1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6294" y="1260954"/>
            <a:ext cx="8312727" cy="109965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3849370" y="650875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2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119063" y="1096963"/>
            <a:ext cx="9024937" cy="1568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节日期间广场上有一排彩旗，按照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面红旗、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面黄旗、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面绿旗的顺序排列。第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55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面彩旗是什么颜色？第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100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面呢？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8325" y="3398838"/>
            <a:ext cx="7686040" cy="6819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55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55÷6=9(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组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</a:rPr>
              <a:t>……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1(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，是红色。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8325" y="4019550"/>
            <a:ext cx="8295640" cy="68199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面：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100÷6=16(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组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r>
              <a:rPr lang="en-US" altLang="zh-CN" sz="3200" b="1" dirty="0">
                <a:solidFill>
                  <a:srgbClr val="FF0000"/>
                </a:solidFill>
                <a:latin typeface="+mn-ea"/>
                <a:ea typeface="+mn-ea"/>
              </a:rPr>
              <a:t>……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4(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面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)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，是绿色。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49" y="2622242"/>
            <a:ext cx="7557025" cy="82748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19380" y="686435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3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2804" y="2749683"/>
            <a:ext cx="6954837" cy="207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946297" y="653595"/>
            <a:ext cx="7517219" cy="20821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4. 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）多边形的内角和与边数有什么关系？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）一个九边形的内角和是多少度？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000" b="1" baseline="30000" dirty="0">
                <a:latin typeface="+mj-lt"/>
                <a:ea typeface="黑体" panose="02010609060101010101" pitchFamily="49" charset="-122"/>
              </a:rPr>
              <a:t>*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一个</a:t>
            </a:r>
            <a:r>
              <a:rPr lang="en-US" altLang="zh-CN" sz="3000" b="1" i="1" dirty="0">
                <a:latin typeface="+mj-lt"/>
                <a:ea typeface="黑体" panose="02010609060101010101" pitchFamily="49" charset="-122"/>
              </a:rPr>
              <a:t>n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边形的内角和是多少度？</a:t>
            </a:r>
            <a:endParaRPr lang="zh-CN" altLang="en-US" sz="30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37590" y="481965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4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1482910" y="2716879"/>
            <a:ext cx="5944256" cy="22148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180°×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（边数－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180°×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9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）＝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1260°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180°×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n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5" name="图片 1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544" y="570008"/>
            <a:ext cx="6954837" cy="2072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372065" y="447357"/>
            <a:ext cx="7524647" cy="221483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5. 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小芳、小莉两名女生和小勇、小强两名男生站成一排拍毕业纪念照，如果男女间隔排列，一共有多少种站法？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11831" y="2736376"/>
            <a:ext cx="7750278" cy="147617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        其中任何人站在第一位都有两种站法，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个人一共有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种站法。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20700" y="2579370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【教材P102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5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4002" y="772287"/>
            <a:ext cx="8380413" cy="27686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defRPr/>
            </a:pPr>
            <a:r>
              <a:rPr lang="en-US" altLang="zh-CN" sz="2900" b="1" dirty="0">
                <a:latin typeface="+mj-lt"/>
                <a:ea typeface="黑体" panose="02010609060101010101" pitchFamily="49" charset="-122"/>
              </a:rPr>
              <a:t>6. 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在学校运动会上，</a:t>
            </a:r>
            <a:r>
              <a:rPr lang="en-US" altLang="zh-CN" sz="29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号、</a:t>
            </a:r>
            <a:r>
              <a:rPr lang="en-US" altLang="zh-CN" sz="29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号、</a:t>
            </a:r>
            <a:r>
              <a:rPr lang="en-US" altLang="zh-CN" sz="29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号、</a:t>
            </a:r>
            <a:r>
              <a:rPr lang="en-US" altLang="zh-CN" sz="29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号运动员取得了</a:t>
            </a:r>
            <a:r>
              <a:rPr lang="en-US" altLang="zh-CN" sz="2900" b="1" dirty="0">
                <a:latin typeface="+mj-lt"/>
                <a:ea typeface="黑体" panose="02010609060101010101" pitchFamily="49" charset="-122"/>
              </a:rPr>
              <a:t>800m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赛跑的前</a:t>
            </a:r>
            <a:r>
              <a:rPr lang="en-US" altLang="zh-CN" sz="29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名。小记者来采访他们各自的名次。</a:t>
            </a:r>
            <a:r>
              <a:rPr lang="en-US" altLang="zh-CN" sz="29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号说：“</a:t>
            </a:r>
            <a:r>
              <a:rPr lang="en-US" altLang="zh-CN" sz="29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号第一个冲过终点。”另一名运动员说：“</a:t>
            </a:r>
            <a:r>
              <a:rPr lang="en-US" altLang="zh-CN" sz="29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号不是第</a:t>
            </a:r>
            <a:r>
              <a:rPr lang="en-US" altLang="zh-CN" sz="29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2900" b="1" dirty="0">
                <a:latin typeface="+mj-lt"/>
                <a:ea typeface="黑体" panose="02010609060101010101" pitchFamily="49" charset="-122"/>
              </a:rPr>
              <a:t>名。”小裁判说：“他们的号码与他们的名次都不相同。”他们的名次各是多少？</a:t>
            </a:r>
            <a:endParaRPr lang="zh-CN" altLang="en-US" sz="29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94623" y="3117605"/>
            <a:ext cx="2704149" cy="180276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61975" y="361315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【教材P103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6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373313" y="1692275"/>
            <a:ext cx="4629150" cy="14763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第一名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号，第二名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号，第三名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号，第四名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号。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50538" y="1035483"/>
            <a:ext cx="8042924" cy="28613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7. 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警察抓住了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个犯罪嫌疑人，其中的一个人是主谋。甲说：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“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我不是主谋。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”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乙说：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“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丁是主谋。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”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丙说：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“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我不是主谋。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”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丁说：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“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甲是主谋。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”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已知他们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人中只有</a:t>
            </a:r>
            <a:r>
              <a:rPr lang="en-US" altLang="zh-CN" sz="30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000" b="1" dirty="0">
                <a:latin typeface="+mj-lt"/>
                <a:ea typeface="黑体" panose="02010609060101010101" pitchFamily="49" charset="-122"/>
              </a:rPr>
              <a:t>个人说了真话。主谋是谁？</a:t>
            </a:r>
            <a:endParaRPr lang="en-US" altLang="zh-CN" sz="30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531394" y="3632056"/>
            <a:ext cx="2081212" cy="682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丙是主谋。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7540" y="624840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【教材P103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7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1300" y="968347"/>
            <a:ext cx="8232630" cy="121764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8.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○、□、△各代表一个数，根据下面的已知条件，求</a:t>
            </a:r>
            <a:r>
              <a:rPr lang="zh-CN" altLang="en-US" sz="3200" b="1" dirty="0">
                <a:ea typeface="黑体" panose="02010609060101010101" pitchFamily="49" charset="-122"/>
              </a:rPr>
              <a:t>○、□、△的值。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5400" y="2138363"/>
            <a:ext cx="5329238" cy="186531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）○ + □ = </a:t>
            </a:r>
            <a:r>
              <a:rPr lang="en-US" altLang="zh-CN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9</a:t>
            </a: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en-US" altLang="zh-CN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		</a:t>
            </a:r>
            <a:endParaRPr lang="en-US" altLang="zh-CN" sz="3200" b="1" dirty="0">
              <a:solidFill>
                <a:prstClr val="black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         △ + □ = </a:t>
            </a:r>
            <a:r>
              <a:rPr lang="en-US" altLang="zh-CN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63</a:t>
            </a:r>
            <a:endParaRPr lang="en-US" altLang="zh-CN" sz="3200" b="1" dirty="0">
              <a:solidFill>
                <a:prstClr val="black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         △ + ○ = </a:t>
            </a:r>
            <a:r>
              <a:rPr lang="en-US" altLang="zh-CN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46</a:t>
            </a:r>
            <a:endParaRPr lang="zh-CN" altLang="en-US" b="1" dirty="0">
              <a:latin typeface="+mj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592638" y="2138363"/>
            <a:ext cx="4594225" cy="1865312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）</a:t>
            </a:r>
            <a:r>
              <a:rPr lang="zh-CN" altLang="en-US" sz="3200" b="1" dirty="0">
                <a:solidFill>
                  <a:prstClr val="black"/>
                </a:solidFill>
                <a:ea typeface="黑体" panose="02010609060101010101" pitchFamily="49" charset="-122"/>
              </a:rPr>
              <a:t>□ － </a:t>
            </a: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○ =</a:t>
            </a:r>
            <a:r>
              <a:rPr lang="en-US" altLang="zh-CN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8	</a:t>
            </a: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             </a:t>
            </a:r>
            <a:endParaRPr lang="en-US" altLang="zh-CN" sz="3200" b="1" dirty="0">
              <a:solidFill>
                <a:prstClr val="black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         </a:t>
            </a:r>
            <a:r>
              <a:rPr lang="zh-CN" altLang="en-US" sz="3200" b="1" dirty="0">
                <a:solidFill>
                  <a:prstClr val="black"/>
                </a:solidFill>
                <a:ea typeface="黑体" panose="02010609060101010101" pitchFamily="49" charset="-122"/>
              </a:rPr>
              <a:t>□ </a:t>
            </a: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+ </a:t>
            </a:r>
            <a:r>
              <a:rPr lang="zh-CN" altLang="en-US" sz="3200" b="1" dirty="0">
                <a:solidFill>
                  <a:prstClr val="black"/>
                </a:solidFill>
                <a:ea typeface="黑体" panose="02010609060101010101" pitchFamily="49" charset="-122"/>
              </a:rPr>
              <a:t>○</a:t>
            </a: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=</a:t>
            </a:r>
            <a:r>
              <a:rPr lang="en-US" altLang="zh-CN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12</a:t>
            </a:r>
            <a:endParaRPr lang="en-US" altLang="zh-CN" sz="3200" b="1" dirty="0">
              <a:solidFill>
                <a:prstClr val="black"/>
              </a:solidFill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         △</a:t>
            </a:r>
            <a:r>
              <a:rPr lang="en-US" altLang="zh-CN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=</a:t>
            </a: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 </a:t>
            </a:r>
            <a:r>
              <a:rPr lang="zh-CN" altLang="en-US" sz="3200" b="1" dirty="0">
                <a:solidFill>
                  <a:prstClr val="black"/>
                </a:solidFill>
                <a:ea typeface="黑体" panose="02010609060101010101" pitchFamily="49" charset="-122"/>
              </a:rPr>
              <a:t>□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+ </a:t>
            </a:r>
            <a:r>
              <a:rPr lang="zh-CN" altLang="en-US" sz="3200" b="1" dirty="0">
                <a:solidFill>
                  <a:prstClr val="black"/>
                </a:solidFill>
                <a:ea typeface="黑体" panose="02010609060101010101" pitchFamily="49" charset="-122"/>
              </a:rPr>
              <a:t>□ </a:t>
            </a:r>
            <a:r>
              <a:rPr lang="zh-CN" altLang="en-US" sz="3200" b="1" dirty="0">
                <a:solidFill>
                  <a:prstClr val="black"/>
                </a:solidFill>
                <a:latin typeface="+mj-lt"/>
                <a:ea typeface="黑体" panose="02010609060101010101" pitchFamily="49" charset="-122"/>
              </a:rPr>
              <a:t>+ ○</a:t>
            </a:r>
            <a:endParaRPr lang="zh-CN" altLang="en-US" b="1" dirty="0"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41300" y="3951288"/>
            <a:ext cx="4035425" cy="6842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□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=54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，○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=37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，△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=9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852988" y="3946525"/>
            <a:ext cx="4071937" cy="682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□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=10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，○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，△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=22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7540" y="624840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【教材P103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8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01650" y="884238"/>
            <a:ext cx="8083550" cy="18653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9.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如图，把三角形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ABC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的边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BC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延长到点</a:t>
            </a:r>
            <a:r>
              <a:rPr lang="en-US" altLang="zh-CN" sz="3200" b="1" i="1" dirty="0">
                <a:latin typeface="+mj-lt"/>
                <a:ea typeface="黑体" panose="02010609060101010101" pitchFamily="49" charset="-122"/>
              </a:rPr>
              <a:t>D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。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）∠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和∠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拼成的是什么角？</a:t>
            </a:r>
            <a:endParaRPr lang="en-US" altLang="zh-CN" sz="3200" b="1" dirty="0">
              <a:latin typeface="+mj-lt"/>
              <a:ea typeface="黑体" panose="02010609060101010101" pitchFamily="49" charset="-122"/>
            </a:endParaRPr>
          </a:p>
          <a:p>
            <a:pPr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）你能说明∠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1+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2=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latin typeface="+mj-lt"/>
                <a:ea typeface="黑体" panose="02010609060101010101" pitchFamily="49" charset="-122"/>
              </a:rPr>
              <a:t>吗？</a:t>
            </a:r>
            <a:endParaRPr lang="zh-CN" altLang="en-US" sz="3200" b="1" dirty="0"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2848637"/>
            <a:ext cx="4035425" cy="163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637540" y="624840"/>
            <a:ext cx="3503295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lvl="0" algn="l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【教材P103 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练习二十二 第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9</a:t>
            </a:r>
            <a:r>
              <a:rPr lang="zh-CN" altLang="en-US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题</a:t>
            </a:r>
            <a:r>
              <a:rPr lang="en-US" altLang="zh-CN" sz="1600" b="1">
                <a:solidFill>
                  <a:srgbClr val="FF7C80"/>
                </a:solidFill>
                <a:latin typeface="+mj-lt"/>
                <a:ea typeface="+mj-ea"/>
                <a:sym typeface="+mn-ea"/>
              </a:rPr>
              <a:t>】</a:t>
            </a:r>
            <a:endParaRPr lang="en-US" altLang="zh-CN" sz="1600" b="1">
              <a:solidFill>
                <a:srgbClr val="FF7C80"/>
              </a:solidFill>
              <a:latin typeface="+mj-lt"/>
              <a:ea typeface="+mj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63525" y="2279650"/>
            <a:ext cx="8450263" cy="245364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）平角。</a:t>
            </a:r>
            <a:endParaRPr lang="en-US" altLang="zh-CN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  <a:p>
            <a:pPr algn="just" eaLnBrk="1" hangingPunct="1">
              <a:lnSpc>
                <a:spcPct val="120000"/>
              </a:lnSpc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）在△</a:t>
            </a:r>
            <a:r>
              <a:rPr lang="en-US" altLang="zh-CN" sz="3200" b="1" i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ABC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中，∠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1+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2+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3=180°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（三角形内角和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180°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）又因为∠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3+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4=180°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，所以∠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1+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2=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∠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。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pic>
        <p:nvPicPr>
          <p:cNvPr id="4" name="图片 2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0" y="722954"/>
            <a:ext cx="4035425" cy="163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commondata" val="eyJoZGlkIjoiNjNiYjgwZjIwMDAxNzkyMjVhYzliNzcxNWY3MzhmZGEifQ=="/>
</p:tagLst>
</file>

<file path=ppt/theme/theme1.xml><?xml version="1.0" encoding="utf-8"?>
<a:theme xmlns:a="http://schemas.openxmlformats.org/drawingml/2006/main" name="3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1212</Words>
  <Application>WPS 演示</Application>
  <PresentationFormat>全屏显示(16:9)</PresentationFormat>
  <Paragraphs>95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8" baseType="lpstr">
      <vt:lpstr>Arial</vt:lpstr>
      <vt:lpstr>宋体</vt:lpstr>
      <vt:lpstr>Wingdings</vt:lpstr>
      <vt:lpstr>Times New Roman</vt:lpstr>
      <vt:lpstr>黑体</vt:lpstr>
      <vt:lpstr>楷体_GB2312</vt:lpstr>
      <vt:lpstr>等线</vt:lpstr>
      <vt:lpstr>楷体</vt:lpstr>
      <vt:lpstr>Times New Roman</vt:lpstr>
      <vt:lpstr>微软雅黑</vt:lpstr>
      <vt:lpstr>Arial Unicode MS</vt:lpstr>
      <vt:lpstr>Calibri</vt:lpstr>
      <vt:lpstr>3_Office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冰氷</cp:lastModifiedBy>
  <cp:revision>21</cp:revision>
  <dcterms:created xsi:type="dcterms:W3CDTF">2016-01-14T07:05:00Z</dcterms:created>
  <dcterms:modified xsi:type="dcterms:W3CDTF">2023-10-27T01:15:38Z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2052-12.1.0.15374</vt:lpwstr>
  </property>
  <property fmtid="{D5CDD505-2E9C-101B-9397-08002B2CF9AE}" pid="3" name="ICV">
    <vt:lpwstr>866F337017E34721BA52AB8AB95D039D_12</vt:lpwstr>
  </property>
</Properties>
</file>