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tiff" ContentType="image/tif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3"/>
    <p:sldId id="344" r:id="rId4"/>
    <p:sldId id="345" r:id="rId5"/>
    <p:sldId id="354" r:id="rId6"/>
    <p:sldId id="356" r:id="rId7"/>
    <p:sldId id="350" r:id="rId8"/>
    <p:sldId id="355" r:id="rId9"/>
    <p:sldId id="357" r:id="rId11"/>
    <p:sldId id="359" r:id="rId12"/>
    <p:sldId id="360" r:id="rId13"/>
    <p:sldId id="367" r:id="rId14"/>
    <p:sldId id="320" r:id="rId15"/>
    <p:sldId id="358" r:id="rId16"/>
    <p:sldId id="328" r:id="rId17"/>
    <p:sldId id="361" r:id="rId18"/>
    <p:sldId id="380" r:id="rId19"/>
    <p:sldId id="381" r:id="rId20"/>
    <p:sldId id="379" r:id="rId21"/>
    <p:sldId id="362" r:id="rId22"/>
    <p:sldId id="363" r:id="rId23"/>
    <p:sldId id="364" r:id="rId24"/>
  </p:sldIdLst>
  <p:sldSz cx="9144000" cy="5143500" type="screen16x9"/>
  <p:notesSz cx="6858000" cy="9144000"/>
  <p:custDataLst>
    <p:tags r:id="rId30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EFF"/>
    <a:srgbClr val="F9FEFF"/>
    <a:srgbClr val="6DBDAA"/>
    <a:srgbClr val="01A0E9"/>
    <a:srgbClr val="E7F8FF"/>
    <a:srgbClr val="ECFBFE"/>
    <a:srgbClr val="6AD0FE"/>
    <a:srgbClr val="3FC6E1"/>
    <a:srgbClr val="0066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7" autoAdjust="0"/>
    <p:restoredTop sz="94660" autoAdjust="0"/>
  </p:normalViewPr>
  <p:slideViewPr>
    <p:cSldViewPr snapToGrid="0">
      <p:cViewPr varScale="1">
        <p:scale>
          <a:sx n="143" d="100"/>
          <a:sy n="143" d="100"/>
        </p:scale>
        <p:origin x="690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gs" Target="tags/tag4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3A429FA-63BD-4A8D-B282-9BEA78F630BF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F2ACDFEF-0DDA-46B6-8271-A30203E7F9B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69EAACE-F710-4AC0-9F38-E5C3A0DB85DD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185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: 圆角 30"/>
          <p:cNvSpPr/>
          <p:nvPr userDrawn="1"/>
        </p:nvSpPr>
        <p:spPr>
          <a:xfrm>
            <a:off x="3349084" y="1098908"/>
            <a:ext cx="5173884" cy="2945684"/>
          </a:xfrm>
          <a:prstGeom prst="roundRect">
            <a:avLst>
              <a:gd name="adj" fmla="val 8919"/>
            </a:avLst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4946012" y="2310140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185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352425"/>
            <a:ext cx="9144000" cy="44386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352425"/>
            <a:ext cx="9144000" cy="85725"/>
          </a:xfrm>
          <a:prstGeom prst="rect">
            <a:avLst/>
          </a:prstGeom>
          <a:solidFill>
            <a:srgbClr val="6DBDAA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705350"/>
            <a:ext cx="9144000" cy="85725"/>
          </a:xfrm>
          <a:prstGeom prst="rect">
            <a:avLst/>
          </a:prstGeom>
          <a:solidFill>
            <a:srgbClr val="6DBDAA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185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238125" y="176213"/>
            <a:ext cx="8667750" cy="4791075"/>
          </a:xfrm>
          <a:prstGeom prst="roundRect">
            <a:avLst>
              <a:gd name="adj" fmla="val 5375"/>
            </a:avLst>
          </a:prstGeom>
          <a:solidFill>
            <a:schemeClr val="bg1"/>
          </a:solidFill>
          <a:ln w="50800">
            <a:solidFill>
              <a:srgbClr val="6DBDAA"/>
            </a:solidFill>
            <a:prstDash val="lgDashDot"/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8B8E9A3-7912-4DD6-AAE8-CF812F2D920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tiff"/><Relationship Id="rId1" Type="http://schemas.openxmlformats.org/officeDocument/2006/relationships/image" Target="../media/image11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tiff"/><Relationship Id="rId1" Type="http://schemas.openxmlformats.org/officeDocument/2006/relationships/image" Target="../media/image14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wmf"/><Relationship Id="rId1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wmf"/><Relationship Id="rId1" Type="http://schemas.openxmlformats.org/officeDocument/2006/relationships/oleObject" Target="../embeddings/oleObject2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3657600" y="2970213"/>
            <a:ext cx="45894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8" name="副标题 6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4254719" y="2960688"/>
            <a:ext cx="3396812" cy="50006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9221" name="标题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4152900" y="2281238"/>
            <a:ext cx="4589463" cy="68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3600" dirty="0">
                <a:latin typeface="幼圆" panose="02010509060101010101" pitchFamily="49" charset="-122"/>
                <a:ea typeface="幼圆" panose="02010509060101010101" pitchFamily="49" charset="-122"/>
              </a:rPr>
              <a:t>绿色出行</a:t>
            </a:r>
            <a:endParaRPr lang="zh-CN" altLang="en-US" sz="3600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9222" name="文本框 25"/>
          <p:cNvSpPr txBox="1">
            <a:spLocks noChangeArrowheads="1"/>
          </p:cNvSpPr>
          <p:nvPr/>
        </p:nvSpPr>
        <p:spPr bwMode="auto">
          <a:xfrm>
            <a:off x="6143625" y="6159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59AEE5"/>
                </a:solidFill>
                <a:ea typeface="黑体" panose="02010609060101010101" pitchFamily="49" charset="-122"/>
              </a:rPr>
              <a:t>状元成才路</a:t>
            </a:r>
            <a:endParaRPr lang="zh-CN" altLang="zh-CN" sz="500">
              <a:solidFill>
                <a:srgbClr val="59AEE5"/>
              </a:solidFill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215305" y="1671638"/>
            <a:ext cx="4466240" cy="769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latin typeface="幼圆" panose="02010509060101010101" pitchFamily="49" charset="-122"/>
                <a:ea typeface="幼圆" panose="02010509060101010101" pitchFamily="49" charset="-122"/>
                <a:cs typeface="+mj-cs"/>
              </a:rPr>
              <a:t>5.</a:t>
            </a:r>
            <a:r>
              <a:rPr lang="zh-CN" altLang="en-US" sz="4400" b="1" dirty="0">
                <a:latin typeface="幼圆" panose="02010509060101010101" pitchFamily="49" charset="-122"/>
                <a:ea typeface="幼圆" panose="02010509060101010101" pitchFamily="49" charset="-122"/>
                <a:cs typeface="+mj-cs"/>
              </a:rPr>
              <a:t>综合与实践</a:t>
            </a:r>
            <a:endParaRPr lang="zh-CN" altLang="en-US" sz="2400" dirty="0"/>
          </a:p>
        </p:txBody>
      </p:sp>
      <p:pic>
        <p:nvPicPr>
          <p:cNvPr id="8" name="Picture 10" descr="https://docimg5.docs.qq.com/image/AgAABsfO-eVuNsLQ97NFJo9kPCW4F0eR.png?w=904&amp;h=9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166" y="1616642"/>
            <a:ext cx="1279912" cy="129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utoShape 27"/>
          <p:cNvSpPr>
            <a:spLocks noChangeArrowheads="1"/>
          </p:cNvSpPr>
          <p:nvPr/>
        </p:nvSpPr>
        <p:spPr bwMode="auto">
          <a:xfrm>
            <a:off x="700815" y="3352393"/>
            <a:ext cx="7949273" cy="1524804"/>
          </a:xfrm>
          <a:prstGeom prst="wedgeRoundRectCallout">
            <a:avLst>
              <a:gd name="adj1" fmla="val -5123"/>
              <a:gd name="adj2" fmla="val 29275"/>
              <a:gd name="adj3" fmla="val 16667"/>
            </a:avLst>
          </a:prstGeom>
          <a:noFill/>
          <a:ln w="19050">
            <a:noFill/>
            <a:miter lim="800000"/>
          </a:ln>
        </p:spPr>
        <p:txBody>
          <a:bodyPr anchor="ctr"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kern="0" dirty="0">
                <a:solidFill>
                  <a:srgbClr val="1C1C1C"/>
                </a:solidFill>
                <a:latin typeface="+mj-lt"/>
                <a:ea typeface="黑体" panose="02010609060101010101" pitchFamily="49" charset="-122"/>
              </a:rPr>
              <a:t>       </a:t>
            </a:r>
            <a:r>
              <a:rPr lang="zh-CN" altLang="en-US" sz="2800" b="1" kern="0" dirty="0">
                <a:solidFill>
                  <a:srgbClr val="1C1C1C"/>
                </a:solidFill>
                <a:latin typeface="+mj-lt"/>
                <a:ea typeface="黑体" panose="02010609060101010101" pitchFamily="49" charset="-122"/>
              </a:rPr>
              <a:t>课前大家调查了雾霾形成的主要原因，谁来与大家分享一下你的调查结果。</a:t>
            </a:r>
            <a:endParaRPr lang="zh-CN" altLang="en-US" sz="3200" b="1" kern="0" dirty="0">
              <a:solidFill>
                <a:srgbClr val="1C1C1C"/>
              </a:solidFill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10245" name="组合 3"/>
          <p:cNvGrpSpPr/>
          <p:nvPr/>
        </p:nvGrpSpPr>
        <p:grpSpPr bwMode="auto">
          <a:xfrm>
            <a:off x="136525" y="446088"/>
            <a:ext cx="2022475" cy="585787"/>
            <a:chOff x="136708" y="446881"/>
            <a:chExt cx="2022292" cy="584201"/>
          </a:xfrm>
        </p:grpSpPr>
        <p:sp>
          <p:nvSpPr>
            <p:cNvPr id="8" name="Google Shape;696;p23"/>
            <p:cNvSpPr/>
            <p:nvPr/>
          </p:nvSpPr>
          <p:spPr>
            <a:xfrm>
              <a:off x="136708" y="538707"/>
              <a:ext cx="2022292" cy="476543"/>
            </a:xfrm>
            <a:prstGeom prst="roundRect">
              <a:avLst>
                <a:gd name="adj" fmla="val 50000"/>
              </a:avLst>
            </a:prstGeom>
            <a:solidFill>
              <a:srgbClr val="419CA1"/>
            </a:solidFill>
            <a:ln>
              <a:noFill/>
            </a:ln>
            <a:effectLst>
              <a:outerShdw blurRad="28575" dist="9525" dir="5460000" algn="bl" rotWithShape="0">
                <a:srgbClr val="000000">
                  <a:alpha val="24000"/>
                </a:srgbClr>
              </a:outerShdw>
            </a:effectLst>
          </p:spPr>
          <p:txBody>
            <a:bodyPr spcFirstLastPara="1" lIns="121900" tIns="121900" rIns="121900" bIns="121900" anchor="ctr"/>
            <a:lstStyle/>
            <a:p>
              <a:pPr defTabSz="1219200">
                <a:buClr>
                  <a:srgbClr val="000000"/>
                </a:buClr>
                <a:defRPr/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174808" y="446881"/>
              <a:ext cx="198419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感知导入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461" y="777081"/>
            <a:ext cx="4337979" cy="28142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07975" y="1146175"/>
            <a:ext cx="8404225" cy="339298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据统计，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2021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年年末全国民用汽车保有量为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30151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万辆，同比增长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7.35%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，其中新能源汽车保有量达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784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万辆，占汽车总量的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2.60%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2021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年，某市公共交通客运量为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53.8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亿人次，同比增长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30.6%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；共享单车骑行量为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9.5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亿次，同比增长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37.6%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。市民的“绿色出行”意识不断增强。</a:t>
            </a:r>
            <a:endParaRPr lang="zh-CN" altLang="en-US" sz="28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271463" y="1146175"/>
            <a:ext cx="8618537" cy="3392488"/>
          </a:xfrm>
          <a:prstGeom prst="roundRect">
            <a:avLst>
              <a:gd name="adj" fmla="val 6942"/>
            </a:avLst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271463" y="558800"/>
            <a:ext cx="1316037" cy="527050"/>
          </a:xfrm>
          <a:prstGeom prst="wedgeRoundRectCallout">
            <a:avLst>
              <a:gd name="adj1" fmla="val -13302"/>
              <a:gd name="adj2" fmla="val -3456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材料</a:t>
            </a:r>
            <a:r>
              <a:rPr lang="en-US" altLang="zh-CN" sz="3200" b="1" kern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</a:t>
            </a:r>
            <a:endParaRPr lang="zh-CN" altLang="en-US" sz="3200" b="1" kern="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" name="AutoShape 27"/>
          <p:cNvSpPr>
            <a:spLocks noChangeArrowheads="1"/>
          </p:cNvSpPr>
          <p:nvPr/>
        </p:nvSpPr>
        <p:spPr bwMode="auto">
          <a:xfrm>
            <a:off x="3913505" y="398145"/>
            <a:ext cx="2765425" cy="607060"/>
          </a:xfrm>
          <a:prstGeom prst="wedgeRoundRectCallout">
            <a:avLst>
              <a:gd name="adj1" fmla="val 6969"/>
              <a:gd name="adj2" fmla="val 8870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1C1C1C"/>
                </a:solidFill>
                <a:latin typeface="+mj-lt"/>
                <a:ea typeface="黑体" panose="02010609060101010101" pitchFamily="49" charset="-122"/>
              </a:rPr>
              <a:t>你有什么感想</a:t>
            </a:r>
            <a:r>
              <a:rPr lang="zh-CN" altLang="en-US" sz="2800" b="1" kern="0" dirty="0">
                <a:solidFill>
                  <a:srgbClr val="1C1C1C"/>
                </a:solidFill>
                <a:latin typeface="+mj-lt"/>
                <a:ea typeface="黑体" panose="02010609060101010101" pitchFamily="49" charset="-122"/>
              </a:rPr>
              <a:t>？</a:t>
            </a:r>
            <a:endParaRPr lang="en-US" altLang="zh-CN" sz="2800" b="1" kern="0" dirty="0">
              <a:solidFill>
                <a:srgbClr val="1C1C1C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260350" y="1120775"/>
            <a:ext cx="8553450" cy="34163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绿色出行    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绿色出行是指相对环保的出行方式，即节约能源、提高能效、减少污染、有益于健康、兼顾效率的出行方式。例如，乘坐公共汽车、地铁等公共交通工具，骑自行车等。通过碳减排实现资源的可持续利用，促进环境保护，减少环境污染。</a:t>
            </a:r>
            <a:endParaRPr lang="zh-CN" altLang="en-US" sz="28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矩形: 圆角 2"/>
          <p:cNvSpPr/>
          <p:nvPr/>
        </p:nvSpPr>
        <p:spPr>
          <a:xfrm>
            <a:off x="149225" y="1120775"/>
            <a:ext cx="8855075" cy="3416300"/>
          </a:xfrm>
          <a:prstGeom prst="roundRect">
            <a:avLst>
              <a:gd name="adj" fmla="val 5059"/>
            </a:avLst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/>
          <p:cNvSpPr/>
          <p:nvPr/>
        </p:nvSpPr>
        <p:spPr>
          <a:xfrm>
            <a:off x="159373" y="758028"/>
            <a:ext cx="8375028" cy="3876826"/>
          </a:xfrm>
          <a:custGeom>
            <a:avLst/>
            <a:gdLst>
              <a:gd name="connsiteX0" fmla="*/ 0 w 8368100"/>
              <a:gd name="connsiteY0" fmla="*/ 195428 h 3862972"/>
              <a:gd name="connsiteX1" fmla="*/ 195428 w 8368100"/>
              <a:gd name="connsiteY1" fmla="*/ 0 h 3862972"/>
              <a:gd name="connsiteX2" fmla="*/ 8172672 w 8368100"/>
              <a:gd name="connsiteY2" fmla="*/ 0 h 3862972"/>
              <a:gd name="connsiteX3" fmla="*/ 8368100 w 8368100"/>
              <a:gd name="connsiteY3" fmla="*/ 195428 h 3862972"/>
              <a:gd name="connsiteX4" fmla="*/ 8368100 w 8368100"/>
              <a:gd name="connsiteY4" fmla="*/ 3667544 h 3862972"/>
              <a:gd name="connsiteX5" fmla="*/ 8172672 w 8368100"/>
              <a:gd name="connsiteY5" fmla="*/ 3862972 h 3862972"/>
              <a:gd name="connsiteX6" fmla="*/ 195428 w 8368100"/>
              <a:gd name="connsiteY6" fmla="*/ 3862972 h 3862972"/>
              <a:gd name="connsiteX7" fmla="*/ 0 w 8368100"/>
              <a:gd name="connsiteY7" fmla="*/ 3667544 h 3862972"/>
              <a:gd name="connsiteX8" fmla="*/ 0 w 8368100"/>
              <a:gd name="connsiteY8" fmla="*/ 195428 h 3862972"/>
              <a:gd name="connsiteX0-1" fmla="*/ 0 w 8368100"/>
              <a:gd name="connsiteY0-2" fmla="*/ 195428 h 3862972"/>
              <a:gd name="connsiteX1-3" fmla="*/ 195428 w 8368100"/>
              <a:gd name="connsiteY1-4" fmla="*/ 0 h 3862972"/>
              <a:gd name="connsiteX2-5" fmla="*/ 8172672 w 8368100"/>
              <a:gd name="connsiteY2-6" fmla="*/ 0 h 3862972"/>
              <a:gd name="connsiteX3-7" fmla="*/ 8368100 w 8368100"/>
              <a:gd name="connsiteY3-8" fmla="*/ 257773 h 3862972"/>
              <a:gd name="connsiteX4-9" fmla="*/ 8368100 w 8368100"/>
              <a:gd name="connsiteY4-10" fmla="*/ 3667544 h 3862972"/>
              <a:gd name="connsiteX5-11" fmla="*/ 8172672 w 8368100"/>
              <a:gd name="connsiteY5-12" fmla="*/ 3862972 h 3862972"/>
              <a:gd name="connsiteX6-13" fmla="*/ 195428 w 8368100"/>
              <a:gd name="connsiteY6-14" fmla="*/ 3862972 h 3862972"/>
              <a:gd name="connsiteX7-15" fmla="*/ 0 w 8368100"/>
              <a:gd name="connsiteY7-16" fmla="*/ 3667544 h 3862972"/>
              <a:gd name="connsiteX8-17" fmla="*/ 0 w 8368100"/>
              <a:gd name="connsiteY8-18" fmla="*/ 195428 h 3862972"/>
              <a:gd name="connsiteX0-19" fmla="*/ 0 w 8368100"/>
              <a:gd name="connsiteY0-20" fmla="*/ 195428 h 3862972"/>
              <a:gd name="connsiteX1-21" fmla="*/ 195428 w 8368100"/>
              <a:gd name="connsiteY1-22" fmla="*/ 0 h 3862972"/>
              <a:gd name="connsiteX2-23" fmla="*/ 8172672 w 8368100"/>
              <a:gd name="connsiteY2-24" fmla="*/ 0 h 3862972"/>
              <a:gd name="connsiteX3-25" fmla="*/ 8368100 w 8368100"/>
              <a:gd name="connsiteY3-26" fmla="*/ 257773 h 3862972"/>
              <a:gd name="connsiteX4-27" fmla="*/ 8368100 w 8368100"/>
              <a:gd name="connsiteY4-28" fmla="*/ 3667544 h 3862972"/>
              <a:gd name="connsiteX5-29" fmla="*/ 8172672 w 8368100"/>
              <a:gd name="connsiteY5-30" fmla="*/ 3862972 h 3862972"/>
              <a:gd name="connsiteX6-31" fmla="*/ 195428 w 8368100"/>
              <a:gd name="connsiteY6-32" fmla="*/ 3862972 h 3862972"/>
              <a:gd name="connsiteX7-33" fmla="*/ 0 w 8368100"/>
              <a:gd name="connsiteY7-34" fmla="*/ 3667544 h 3862972"/>
              <a:gd name="connsiteX8-35" fmla="*/ 0 w 8368100"/>
              <a:gd name="connsiteY8-36" fmla="*/ 195428 h 3862972"/>
              <a:gd name="connsiteX0-37" fmla="*/ 0 w 8368100"/>
              <a:gd name="connsiteY0-38" fmla="*/ 195428 h 3862972"/>
              <a:gd name="connsiteX1-39" fmla="*/ 195428 w 8368100"/>
              <a:gd name="connsiteY1-40" fmla="*/ 0 h 3862972"/>
              <a:gd name="connsiteX2-41" fmla="*/ 8041054 w 8368100"/>
              <a:gd name="connsiteY2-42" fmla="*/ 0 h 3862972"/>
              <a:gd name="connsiteX3-43" fmla="*/ 8368100 w 8368100"/>
              <a:gd name="connsiteY3-44" fmla="*/ 257773 h 3862972"/>
              <a:gd name="connsiteX4-45" fmla="*/ 8368100 w 8368100"/>
              <a:gd name="connsiteY4-46" fmla="*/ 3667544 h 3862972"/>
              <a:gd name="connsiteX5-47" fmla="*/ 8172672 w 8368100"/>
              <a:gd name="connsiteY5-48" fmla="*/ 3862972 h 3862972"/>
              <a:gd name="connsiteX6-49" fmla="*/ 195428 w 8368100"/>
              <a:gd name="connsiteY6-50" fmla="*/ 3862972 h 3862972"/>
              <a:gd name="connsiteX7-51" fmla="*/ 0 w 8368100"/>
              <a:gd name="connsiteY7-52" fmla="*/ 3667544 h 3862972"/>
              <a:gd name="connsiteX8-53" fmla="*/ 0 w 8368100"/>
              <a:gd name="connsiteY8-54" fmla="*/ 195428 h 3862972"/>
              <a:gd name="connsiteX0-55" fmla="*/ 0 w 8368100"/>
              <a:gd name="connsiteY0-56" fmla="*/ 195428 h 3862972"/>
              <a:gd name="connsiteX1-57" fmla="*/ 195428 w 8368100"/>
              <a:gd name="connsiteY1-58" fmla="*/ 0 h 3862972"/>
              <a:gd name="connsiteX2-59" fmla="*/ 8041054 w 8368100"/>
              <a:gd name="connsiteY2-60" fmla="*/ 0 h 3862972"/>
              <a:gd name="connsiteX3-61" fmla="*/ 8368100 w 8368100"/>
              <a:gd name="connsiteY3-62" fmla="*/ 257773 h 3862972"/>
              <a:gd name="connsiteX4-63" fmla="*/ 8368100 w 8368100"/>
              <a:gd name="connsiteY4-64" fmla="*/ 3667544 h 3862972"/>
              <a:gd name="connsiteX5-65" fmla="*/ 8172672 w 8368100"/>
              <a:gd name="connsiteY5-66" fmla="*/ 3862972 h 3862972"/>
              <a:gd name="connsiteX6-67" fmla="*/ 195428 w 8368100"/>
              <a:gd name="connsiteY6-68" fmla="*/ 3862972 h 3862972"/>
              <a:gd name="connsiteX7-69" fmla="*/ 0 w 8368100"/>
              <a:gd name="connsiteY7-70" fmla="*/ 3667544 h 3862972"/>
              <a:gd name="connsiteX8-71" fmla="*/ 0 w 8368100"/>
              <a:gd name="connsiteY8-72" fmla="*/ 195428 h 3862972"/>
              <a:gd name="connsiteX0-73" fmla="*/ 0 w 8368100"/>
              <a:gd name="connsiteY0-74" fmla="*/ 195428 h 3862972"/>
              <a:gd name="connsiteX1-75" fmla="*/ 195428 w 8368100"/>
              <a:gd name="connsiteY1-76" fmla="*/ 0 h 3862972"/>
              <a:gd name="connsiteX2-77" fmla="*/ 8041054 w 8368100"/>
              <a:gd name="connsiteY2-78" fmla="*/ 0 h 3862972"/>
              <a:gd name="connsiteX3-79" fmla="*/ 8368100 w 8368100"/>
              <a:gd name="connsiteY3-80" fmla="*/ 257773 h 3862972"/>
              <a:gd name="connsiteX4-81" fmla="*/ 8368100 w 8368100"/>
              <a:gd name="connsiteY4-82" fmla="*/ 3667544 h 3862972"/>
              <a:gd name="connsiteX5-83" fmla="*/ 8172672 w 8368100"/>
              <a:gd name="connsiteY5-84" fmla="*/ 3862972 h 3862972"/>
              <a:gd name="connsiteX6-85" fmla="*/ 195428 w 8368100"/>
              <a:gd name="connsiteY6-86" fmla="*/ 3862972 h 3862972"/>
              <a:gd name="connsiteX7-87" fmla="*/ 0 w 8368100"/>
              <a:gd name="connsiteY7-88" fmla="*/ 3667544 h 3862972"/>
              <a:gd name="connsiteX8-89" fmla="*/ 0 w 8368100"/>
              <a:gd name="connsiteY8-90" fmla="*/ 195428 h 3862972"/>
              <a:gd name="connsiteX0-91" fmla="*/ 0 w 8368100"/>
              <a:gd name="connsiteY0-92" fmla="*/ 195428 h 3862972"/>
              <a:gd name="connsiteX1-93" fmla="*/ 195428 w 8368100"/>
              <a:gd name="connsiteY1-94" fmla="*/ 0 h 3862972"/>
              <a:gd name="connsiteX2-95" fmla="*/ 7909436 w 8368100"/>
              <a:gd name="connsiteY2-96" fmla="*/ 0 h 3862972"/>
              <a:gd name="connsiteX3-97" fmla="*/ 8368100 w 8368100"/>
              <a:gd name="connsiteY3-98" fmla="*/ 257773 h 3862972"/>
              <a:gd name="connsiteX4-99" fmla="*/ 8368100 w 8368100"/>
              <a:gd name="connsiteY4-100" fmla="*/ 3667544 h 3862972"/>
              <a:gd name="connsiteX5-101" fmla="*/ 8172672 w 8368100"/>
              <a:gd name="connsiteY5-102" fmla="*/ 3862972 h 3862972"/>
              <a:gd name="connsiteX6-103" fmla="*/ 195428 w 8368100"/>
              <a:gd name="connsiteY6-104" fmla="*/ 3862972 h 3862972"/>
              <a:gd name="connsiteX7-105" fmla="*/ 0 w 8368100"/>
              <a:gd name="connsiteY7-106" fmla="*/ 3667544 h 3862972"/>
              <a:gd name="connsiteX8-107" fmla="*/ 0 w 8368100"/>
              <a:gd name="connsiteY8-108" fmla="*/ 195428 h 3862972"/>
              <a:gd name="connsiteX0-109" fmla="*/ 0 w 8375028"/>
              <a:gd name="connsiteY0-110" fmla="*/ 195428 h 3862972"/>
              <a:gd name="connsiteX1-111" fmla="*/ 195428 w 8375028"/>
              <a:gd name="connsiteY1-112" fmla="*/ 0 h 3862972"/>
              <a:gd name="connsiteX2-113" fmla="*/ 7909436 w 8375028"/>
              <a:gd name="connsiteY2-114" fmla="*/ 0 h 3862972"/>
              <a:gd name="connsiteX3-115" fmla="*/ 8375028 w 8375028"/>
              <a:gd name="connsiteY3-116" fmla="*/ 424028 h 3862972"/>
              <a:gd name="connsiteX4-117" fmla="*/ 8368100 w 8375028"/>
              <a:gd name="connsiteY4-118" fmla="*/ 3667544 h 3862972"/>
              <a:gd name="connsiteX5-119" fmla="*/ 8172672 w 8375028"/>
              <a:gd name="connsiteY5-120" fmla="*/ 3862972 h 3862972"/>
              <a:gd name="connsiteX6-121" fmla="*/ 195428 w 8375028"/>
              <a:gd name="connsiteY6-122" fmla="*/ 3862972 h 3862972"/>
              <a:gd name="connsiteX7-123" fmla="*/ 0 w 8375028"/>
              <a:gd name="connsiteY7-124" fmla="*/ 3667544 h 3862972"/>
              <a:gd name="connsiteX8-125" fmla="*/ 0 w 8375028"/>
              <a:gd name="connsiteY8-126" fmla="*/ 195428 h 3862972"/>
              <a:gd name="connsiteX0-127" fmla="*/ 0 w 8375028"/>
              <a:gd name="connsiteY0-128" fmla="*/ 209282 h 3876826"/>
              <a:gd name="connsiteX1-129" fmla="*/ 195428 w 8375028"/>
              <a:gd name="connsiteY1-130" fmla="*/ 13854 h 3876826"/>
              <a:gd name="connsiteX2-131" fmla="*/ 7687763 w 8375028"/>
              <a:gd name="connsiteY2-132" fmla="*/ 0 h 3876826"/>
              <a:gd name="connsiteX3-133" fmla="*/ 8375028 w 8375028"/>
              <a:gd name="connsiteY3-134" fmla="*/ 437882 h 3876826"/>
              <a:gd name="connsiteX4-135" fmla="*/ 8368100 w 8375028"/>
              <a:gd name="connsiteY4-136" fmla="*/ 3681398 h 3876826"/>
              <a:gd name="connsiteX5-137" fmla="*/ 8172672 w 8375028"/>
              <a:gd name="connsiteY5-138" fmla="*/ 3876826 h 3876826"/>
              <a:gd name="connsiteX6-139" fmla="*/ 195428 w 8375028"/>
              <a:gd name="connsiteY6-140" fmla="*/ 3876826 h 3876826"/>
              <a:gd name="connsiteX7-141" fmla="*/ 0 w 8375028"/>
              <a:gd name="connsiteY7-142" fmla="*/ 3681398 h 3876826"/>
              <a:gd name="connsiteX8-143" fmla="*/ 0 w 8375028"/>
              <a:gd name="connsiteY8-144" fmla="*/ 209282 h 3876826"/>
              <a:gd name="connsiteX0-145" fmla="*/ 0 w 8375028"/>
              <a:gd name="connsiteY0-146" fmla="*/ 209282 h 3876826"/>
              <a:gd name="connsiteX1-147" fmla="*/ 195428 w 8375028"/>
              <a:gd name="connsiteY1-148" fmla="*/ 13854 h 3876826"/>
              <a:gd name="connsiteX2-149" fmla="*/ 7687763 w 8375028"/>
              <a:gd name="connsiteY2-150" fmla="*/ 0 h 3876826"/>
              <a:gd name="connsiteX3-151" fmla="*/ 8375028 w 8375028"/>
              <a:gd name="connsiteY3-152" fmla="*/ 437882 h 3876826"/>
              <a:gd name="connsiteX4-153" fmla="*/ 8368100 w 8375028"/>
              <a:gd name="connsiteY4-154" fmla="*/ 3681398 h 3876826"/>
              <a:gd name="connsiteX5-155" fmla="*/ 8172672 w 8375028"/>
              <a:gd name="connsiteY5-156" fmla="*/ 3876826 h 3876826"/>
              <a:gd name="connsiteX6-157" fmla="*/ 195428 w 8375028"/>
              <a:gd name="connsiteY6-158" fmla="*/ 3876826 h 3876826"/>
              <a:gd name="connsiteX7-159" fmla="*/ 0 w 8375028"/>
              <a:gd name="connsiteY7-160" fmla="*/ 3681398 h 3876826"/>
              <a:gd name="connsiteX8-161" fmla="*/ 0 w 8375028"/>
              <a:gd name="connsiteY8-162" fmla="*/ 209282 h 387682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8375028" h="3876826">
                <a:moveTo>
                  <a:pt x="0" y="209282"/>
                </a:moveTo>
                <a:cubicBezTo>
                  <a:pt x="0" y="101350"/>
                  <a:pt x="87496" y="13854"/>
                  <a:pt x="195428" y="13854"/>
                </a:cubicBezTo>
                <a:lnTo>
                  <a:pt x="7687763" y="0"/>
                </a:lnTo>
                <a:cubicBezTo>
                  <a:pt x="7608659" y="249382"/>
                  <a:pt x="8167209" y="523914"/>
                  <a:pt x="8375028" y="437882"/>
                </a:cubicBezTo>
                <a:cubicBezTo>
                  <a:pt x="8372719" y="1519054"/>
                  <a:pt x="8370409" y="2600226"/>
                  <a:pt x="8368100" y="3681398"/>
                </a:cubicBezTo>
                <a:cubicBezTo>
                  <a:pt x="8368100" y="3789330"/>
                  <a:pt x="8280604" y="3876826"/>
                  <a:pt x="8172672" y="3876826"/>
                </a:cubicBezTo>
                <a:lnTo>
                  <a:pt x="195428" y="3876826"/>
                </a:lnTo>
                <a:cubicBezTo>
                  <a:pt x="87496" y="3876826"/>
                  <a:pt x="0" y="3789330"/>
                  <a:pt x="0" y="3681398"/>
                </a:cubicBezTo>
                <a:lnTo>
                  <a:pt x="0" y="209282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285704" y="686791"/>
            <a:ext cx="8067676" cy="403315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同比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和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环比  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在统计中表示数据增长幅度时，如果是本期发展水平与去年同期发展水平相比，就是同比。例如，上面提到的一些数据的对比就是同比。如果是报告期水平与前一时期水平相比，就是环比。例如，计算一年内各月与前一个月食品价格的对比，如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月比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月增长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1.0%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，可以称为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月环比增长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1.0%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，说明逐月的增减幅度。</a:t>
            </a:r>
            <a:endParaRPr lang="zh-CN" altLang="en-US" sz="28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74625" y="1676400"/>
            <a:ext cx="8778875" cy="28328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小明的爸爸每天开车上下班，单程用时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45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分钟，从单位到家往返的平均速度为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千米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/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时。妈妈上班乘地铁单程用时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30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分钟，地铁的平均速度为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30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千米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/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时。小明每天步行上下学，单程用时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分钟，平均步行速度为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50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米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/</a:t>
            </a:r>
            <a:r>
              <a:rPr lang="zh-CN" altLang="en-US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分。</a:t>
            </a:r>
            <a:endParaRPr lang="zh-CN" altLang="en-US" sz="28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174625" y="1744663"/>
            <a:ext cx="8778875" cy="2763837"/>
          </a:xfrm>
          <a:prstGeom prst="roundRect">
            <a:avLst>
              <a:gd name="adj" fmla="val 6198"/>
            </a:avLst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AutoShape 27"/>
          <p:cNvSpPr>
            <a:spLocks noChangeArrowheads="1"/>
          </p:cNvSpPr>
          <p:nvPr/>
        </p:nvSpPr>
        <p:spPr bwMode="auto">
          <a:xfrm>
            <a:off x="3522663" y="587375"/>
            <a:ext cx="3968750" cy="1027113"/>
          </a:xfrm>
          <a:prstGeom prst="wedgeRoundRectCallout">
            <a:avLst>
              <a:gd name="adj1" fmla="val -64465"/>
              <a:gd name="adj2" fmla="val 5575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1C1C1C"/>
                </a:solidFill>
                <a:latin typeface="+mj-lt"/>
                <a:ea typeface="黑体" panose="02010609060101010101" pitchFamily="49" charset="-122"/>
              </a:rPr>
              <a:t>从这份材料中你知道了什么？有什么想说的？</a:t>
            </a:r>
            <a:endParaRPr lang="en-US" altLang="zh-CN" sz="2800" b="1" kern="0" dirty="0">
              <a:solidFill>
                <a:srgbClr val="1C1C1C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1" name="AutoShape 27"/>
          <p:cNvSpPr>
            <a:spLocks noChangeArrowheads="1"/>
          </p:cNvSpPr>
          <p:nvPr/>
        </p:nvSpPr>
        <p:spPr bwMode="auto">
          <a:xfrm>
            <a:off x="174625" y="1116013"/>
            <a:ext cx="1316038" cy="527050"/>
          </a:xfrm>
          <a:prstGeom prst="wedgeRoundRectCallout">
            <a:avLst>
              <a:gd name="adj1" fmla="val -13302"/>
              <a:gd name="adj2" fmla="val -3456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材料</a:t>
            </a:r>
            <a:r>
              <a:rPr lang="en-US" altLang="zh-CN" sz="3200" b="1" kern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endParaRPr lang="zh-CN" altLang="en-US" sz="3200" b="1" kern="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14342" name="组合 11"/>
          <p:cNvGrpSpPr/>
          <p:nvPr/>
        </p:nvGrpSpPr>
        <p:grpSpPr bwMode="auto">
          <a:xfrm>
            <a:off x="136525" y="446088"/>
            <a:ext cx="2022475" cy="585787"/>
            <a:chOff x="136708" y="446881"/>
            <a:chExt cx="2022292" cy="584201"/>
          </a:xfrm>
        </p:grpSpPr>
        <p:sp>
          <p:nvSpPr>
            <p:cNvPr id="13" name="Google Shape;696;p23"/>
            <p:cNvSpPr/>
            <p:nvPr/>
          </p:nvSpPr>
          <p:spPr>
            <a:xfrm>
              <a:off x="136708" y="538707"/>
              <a:ext cx="2022292" cy="476543"/>
            </a:xfrm>
            <a:prstGeom prst="roundRect">
              <a:avLst>
                <a:gd name="adj" fmla="val 50000"/>
              </a:avLst>
            </a:prstGeom>
            <a:solidFill>
              <a:srgbClr val="419CA1"/>
            </a:solidFill>
            <a:ln>
              <a:noFill/>
            </a:ln>
            <a:effectLst>
              <a:outerShdw blurRad="28575" dist="9525" dir="5460000" algn="bl" rotWithShape="0">
                <a:srgbClr val="000000">
                  <a:alpha val="24000"/>
                </a:srgbClr>
              </a:outerShdw>
            </a:effectLst>
          </p:spPr>
          <p:txBody>
            <a:bodyPr spcFirstLastPara="1" lIns="121900" tIns="121900" rIns="121900" bIns="121900" anchor="ctr"/>
            <a:lstStyle/>
            <a:p>
              <a:pPr defTabSz="1219200">
                <a:buClr>
                  <a:srgbClr val="000000"/>
                </a:buClr>
                <a:defRPr/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" name="Rectangle 16"/>
            <p:cNvSpPr>
              <a:spLocks noChangeArrowheads="1"/>
            </p:cNvSpPr>
            <p:nvPr/>
          </p:nvSpPr>
          <p:spPr bwMode="auto">
            <a:xfrm>
              <a:off x="174808" y="446881"/>
              <a:ext cx="198419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合作探究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8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0733" y="177800"/>
            <a:ext cx="5242471" cy="251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27"/>
          <p:cNvSpPr>
            <a:spLocks noChangeArrowheads="1"/>
          </p:cNvSpPr>
          <p:nvPr/>
        </p:nvSpPr>
        <p:spPr bwMode="auto">
          <a:xfrm>
            <a:off x="306388" y="2838450"/>
            <a:ext cx="3160712" cy="1484313"/>
          </a:xfrm>
          <a:prstGeom prst="wedgeRoundRectCallout">
            <a:avLst>
              <a:gd name="adj1" fmla="val 57970"/>
              <a:gd name="adj2" fmla="val -5310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just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1C1C1C"/>
                </a:solidFill>
                <a:latin typeface="+mj-lt"/>
                <a:ea typeface="黑体" panose="02010609060101010101" pitchFamily="49" charset="-122"/>
              </a:rPr>
              <a:t>        请你先独立思考，看看你能提出什么问题？</a:t>
            </a:r>
            <a:endParaRPr lang="zh-CN" altLang="en-US" sz="2800" b="1" kern="0" dirty="0">
              <a:solidFill>
                <a:srgbClr val="1C1C1C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15364" name="图片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71791" y="2593581"/>
            <a:ext cx="5049838" cy="2171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15"/>
          <p:cNvGrpSpPr/>
          <p:nvPr/>
        </p:nvGrpSpPr>
        <p:grpSpPr bwMode="auto">
          <a:xfrm>
            <a:off x="115614" y="2207667"/>
            <a:ext cx="8323694" cy="1299404"/>
            <a:chOff x="1379183" y="2565131"/>
            <a:chExt cx="8323063" cy="1300310"/>
          </a:xfrm>
        </p:grpSpPr>
        <p:pic>
          <p:nvPicPr>
            <p:cNvPr id="17419" name="图片 1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79183" y="2629981"/>
              <a:ext cx="743509" cy="1235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AutoShape 27"/>
            <p:cNvSpPr>
              <a:spLocks noChangeArrowheads="1"/>
            </p:cNvSpPr>
            <p:nvPr/>
          </p:nvSpPr>
          <p:spPr bwMode="auto">
            <a:xfrm>
              <a:off x="2482406" y="2565131"/>
              <a:ext cx="7219840" cy="675158"/>
            </a:xfrm>
            <a:prstGeom prst="wedgeRoundRectCallout">
              <a:avLst>
                <a:gd name="adj1" fmla="val -52957"/>
                <a:gd name="adj2" fmla="val 34827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kern="0" dirty="0">
                  <a:solidFill>
                    <a:srgbClr val="1C1C1C"/>
                  </a:solidFill>
                  <a:latin typeface="+mj-lt"/>
                  <a:ea typeface="黑体" panose="02010609060101010101" pitchFamily="49" charset="-122"/>
                </a:rPr>
                <a:t>每辆燃油汽车平均每千米排放</a:t>
              </a:r>
              <a:r>
                <a:rPr lang="en-US" altLang="zh-CN" sz="2800" b="1" kern="0" dirty="0">
                  <a:solidFill>
                    <a:srgbClr val="1C1C1C"/>
                  </a:solidFill>
                  <a:latin typeface="+mj-lt"/>
                  <a:ea typeface="黑体" panose="02010609060101010101" pitchFamily="49" charset="-122"/>
                </a:rPr>
                <a:t>160g</a:t>
              </a:r>
              <a:r>
                <a:rPr lang="zh-CN" altLang="en-US" sz="2800" b="1" kern="0" dirty="0">
                  <a:solidFill>
                    <a:srgbClr val="1C1C1C"/>
                  </a:solidFill>
                  <a:latin typeface="+mj-lt"/>
                  <a:ea typeface="黑体" panose="02010609060101010101" pitchFamily="49" charset="-122"/>
                </a:rPr>
                <a:t>二氧化碳。</a:t>
              </a:r>
              <a:endParaRPr lang="zh-CN" altLang="en-US" sz="2800" b="1" kern="0" dirty="0">
                <a:solidFill>
                  <a:srgbClr val="1C1C1C"/>
                </a:solidFill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17411" name="组合 19"/>
          <p:cNvGrpSpPr/>
          <p:nvPr/>
        </p:nvGrpSpPr>
        <p:grpSpPr bwMode="auto">
          <a:xfrm>
            <a:off x="2756549" y="2953353"/>
            <a:ext cx="6159495" cy="1127125"/>
            <a:chOff x="1103810" y="3224284"/>
            <a:chExt cx="6160373" cy="1127905"/>
          </a:xfrm>
        </p:grpSpPr>
        <p:pic>
          <p:nvPicPr>
            <p:cNvPr id="17417" name="图片 1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247960" y="3224284"/>
              <a:ext cx="1016223" cy="1127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AutoShape 27"/>
            <p:cNvSpPr>
              <a:spLocks noChangeArrowheads="1"/>
            </p:cNvSpPr>
            <p:nvPr/>
          </p:nvSpPr>
          <p:spPr bwMode="auto">
            <a:xfrm>
              <a:off x="1103810" y="3280196"/>
              <a:ext cx="5038959" cy="996378"/>
            </a:xfrm>
            <a:prstGeom prst="wedgeRoundRectCallout">
              <a:avLst>
                <a:gd name="adj1" fmla="val 59066"/>
                <a:gd name="adj2" fmla="val 16978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kern="0" dirty="0">
                  <a:solidFill>
                    <a:srgbClr val="1C1C1C"/>
                  </a:solidFill>
                  <a:latin typeface="+mj-lt"/>
                  <a:ea typeface="黑体" panose="02010609060101010101" pitchFamily="49" charset="-122"/>
                </a:rPr>
                <a:t>我这里有调查数据，北京一辆汽车平均每年行驶</a:t>
              </a:r>
              <a:r>
                <a:rPr lang="en-US" altLang="zh-CN" sz="2800" b="1" kern="0" dirty="0">
                  <a:solidFill>
                    <a:srgbClr val="1C1C1C"/>
                  </a:solidFill>
                  <a:latin typeface="+mj-lt"/>
                  <a:ea typeface="黑体" panose="02010609060101010101" pitchFamily="49" charset="-122"/>
                </a:rPr>
                <a:t>15000km</a:t>
              </a:r>
              <a:r>
                <a:rPr lang="zh-CN" altLang="en-US" sz="2800" b="1" kern="0" dirty="0">
                  <a:solidFill>
                    <a:srgbClr val="1C1C1C"/>
                  </a:solidFill>
                  <a:latin typeface="+mj-lt"/>
                  <a:ea typeface="黑体" panose="02010609060101010101" pitchFamily="49" charset="-122"/>
                </a:rPr>
                <a:t>。</a:t>
              </a:r>
              <a:endParaRPr lang="en-US" altLang="zh-CN" sz="2800" b="1" kern="0" dirty="0">
                <a:solidFill>
                  <a:srgbClr val="1C1C1C"/>
                </a:solidFill>
                <a:latin typeface="+mj-lt"/>
                <a:ea typeface="黑体" panose="02010609060101010101" pitchFamily="49" charset="-122"/>
              </a:endParaRPr>
            </a:p>
          </p:txBody>
        </p:sp>
      </p:grp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344777" y="3834799"/>
            <a:ext cx="6450013" cy="738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0.16×15000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2400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kg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）＝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2.4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t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46540" y="1027824"/>
            <a:ext cx="8050924" cy="1076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srgbClr val="1C1C1C"/>
                </a:solidFill>
                <a:latin typeface="Times New Roman" panose="02020603050405020304"/>
                <a:ea typeface="黑体" panose="02010609060101010101" pitchFamily="49" charset="-122"/>
              </a:rPr>
              <a:t>1. </a:t>
            </a:r>
            <a:r>
              <a:rPr lang="zh-CN" altLang="en-US" sz="2800" b="1" kern="0" dirty="0">
                <a:solidFill>
                  <a:srgbClr val="1C1C1C"/>
                </a:solidFill>
                <a:latin typeface="Times New Roman" panose="02020603050405020304"/>
                <a:ea typeface="黑体" panose="02010609060101010101" pitchFamily="49" charset="-122"/>
              </a:rPr>
              <a:t>一辆燃油汽车一年平均排放二氧化碳多少千克？合多少吨？</a:t>
            </a:r>
            <a:endParaRPr lang="zh-CN" altLang="en-US" sz="2800" b="1" kern="0" dirty="0">
              <a:solidFill>
                <a:srgbClr val="1C1C1C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grpSp>
        <p:nvGrpSpPr>
          <p:cNvPr id="17414" name="组合 12"/>
          <p:cNvGrpSpPr/>
          <p:nvPr/>
        </p:nvGrpSpPr>
        <p:grpSpPr bwMode="auto">
          <a:xfrm>
            <a:off x="136525" y="446088"/>
            <a:ext cx="2022475" cy="585787"/>
            <a:chOff x="136708" y="446881"/>
            <a:chExt cx="2022292" cy="584201"/>
          </a:xfrm>
        </p:grpSpPr>
        <p:sp>
          <p:nvSpPr>
            <p:cNvPr id="14" name="Google Shape;696;p23"/>
            <p:cNvSpPr/>
            <p:nvPr/>
          </p:nvSpPr>
          <p:spPr>
            <a:xfrm>
              <a:off x="136708" y="538707"/>
              <a:ext cx="2022292" cy="476543"/>
            </a:xfrm>
            <a:prstGeom prst="roundRect">
              <a:avLst>
                <a:gd name="adj" fmla="val 50000"/>
              </a:avLst>
            </a:prstGeom>
            <a:solidFill>
              <a:srgbClr val="419CA1"/>
            </a:solidFill>
            <a:ln>
              <a:noFill/>
            </a:ln>
            <a:effectLst>
              <a:outerShdw blurRad="28575" dist="9525" dir="5460000" algn="bl" rotWithShape="0">
                <a:srgbClr val="000000">
                  <a:alpha val="24000"/>
                </a:srgbClr>
              </a:outerShdw>
            </a:effectLst>
          </p:spPr>
          <p:txBody>
            <a:bodyPr spcFirstLastPara="1" lIns="121900" tIns="121900" rIns="121900" bIns="121900" anchor="ctr"/>
            <a:lstStyle/>
            <a:p>
              <a:pPr defTabSz="1219200">
                <a:buClr>
                  <a:srgbClr val="000000"/>
                </a:buClr>
                <a:defRPr/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174808" y="446881"/>
              <a:ext cx="198419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解决问题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242888" y="1112838"/>
            <a:ext cx="8774112" cy="121764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kern="0" dirty="0">
                <a:solidFill>
                  <a:srgbClr val="1C1C1C"/>
                </a:solidFill>
                <a:latin typeface="Times New Roman" panose="02020603050405020304"/>
                <a:ea typeface="黑体" panose="02010609060101010101" pitchFamily="49" charset="-122"/>
              </a:rPr>
              <a:t>2. </a:t>
            </a:r>
            <a:r>
              <a:rPr lang="zh-CN" altLang="en-US" sz="3200" b="1" kern="0" dirty="0">
                <a:solidFill>
                  <a:srgbClr val="1C1C1C"/>
                </a:solidFill>
                <a:latin typeface="Times New Roman" panose="02020603050405020304"/>
                <a:ea typeface="黑体" panose="02010609060101010101" pitchFamily="49" charset="-122"/>
              </a:rPr>
              <a:t>全国</a:t>
            </a:r>
            <a:r>
              <a:rPr lang="en-US" altLang="zh-CN" sz="3200" b="1" kern="0" dirty="0">
                <a:solidFill>
                  <a:srgbClr val="1C1C1C"/>
                </a:solidFill>
                <a:latin typeface="Times New Roman" panose="02020603050405020304"/>
                <a:ea typeface="黑体" panose="02010609060101010101" pitchFamily="49" charset="-122"/>
              </a:rPr>
              <a:t>2021</a:t>
            </a:r>
            <a:r>
              <a:rPr lang="zh-CN" altLang="en-US" sz="3200" b="1" kern="0" dirty="0">
                <a:solidFill>
                  <a:srgbClr val="1C1C1C"/>
                </a:solidFill>
                <a:latin typeface="Times New Roman" panose="02020603050405020304"/>
                <a:ea typeface="黑体" panose="02010609060101010101" pitchFamily="49" charset="-122"/>
              </a:rPr>
              <a:t>年年末保有的民用汽车中的燃油汽车，在</a:t>
            </a:r>
            <a:r>
              <a:rPr lang="en-US" altLang="zh-CN" sz="3200" b="1" kern="0" dirty="0">
                <a:solidFill>
                  <a:srgbClr val="1C1C1C"/>
                </a:solidFill>
                <a:latin typeface="Times New Roman" panose="02020603050405020304"/>
                <a:ea typeface="黑体" panose="02010609060101010101" pitchFamily="49" charset="-122"/>
              </a:rPr>
              <a:t>2022</a:t>
            </a:r>
            <a:r>
              <a:rPr lang="zh-CN" altLang="en-US" sz="3200" b="1" kern="0" dirty="0">
                <a:solidFill>
                  <a:srgbClr val="1C1C1C"/>
                </a:solidFill>
                <a:latin typeface="Times New Roman" panose="02020603050405020304"/>
                <a:ea typeface="黑体" panose="02010609060101010101" pitchFamily="49" charset="-122"/>
              </a:rPr>
              <a:t>年大约排放多少吨二氧化碳？</a:t>
            </a:r>
            <a:endParaRPr lang="zh-CN" altLang="en-US" sz="3200" b="1" kern="0" dirty="0">
              <a:solidFill>
                <a:srgbClr val="1C1C1C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9422" y="2813022"/>
            <a:ext cx="7939889" cy="7375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 2.4×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30151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784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）＝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70480.8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（万吨）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762168" y="1064043"/>
            <a:ext cx="7671969" cy="3046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kern="0" dirty="0">
                <a:solidFill>
                  <a:srgbClr val="1C1C1C"/>
                </a:solidFill>
                <a:latin typeface="Times New Roman" panose="02020603050405020304"/>
                <a:ea typeface="黑体" panose="02010609060101010101" pitchFamily="49" charset="-122"/>
              </a:rPr>
              <a:t>3. </a:t>
            </a:r>
            <a:r>
              <a:rPr lang="zh-CN" altLang="en-US" sz="3200" b="1" kern="0" dirty="0">
                <a:solidFill>
                  <a:srgbClr val="1C1C1C"/>
                </a:solidFill>
                <a:latin typeface="Times New Roman" panose="02020603050405020304"/>
                <a:ea typeface="黑体" panose="02010609060101010101" pitchFamily="49" charset="-122"/>
              </a:rPr>
              <a:t>小明的爸爸</a:t>
            </a:r>
            <a:r>
              <a:rPr lang="zh-CN" altLang="en-US" sz="3200" b="1" kern="0" dirty="0">
                <a:solidFill>
                  <a:srgbClr val="1C1C1C"/>
                </a:solidFill>
                <a:latin typeface="Times New Roman" panose="02020603050405020304"/>
                <a:ea typeface="黑体" panose="02010609060101010101" pitchFamily="49" charset="-122"/>
              </a:rPr>
              <a:t>从家到工作地点有多远？</a:t>
            </a:r>
            <a:r>
              <a:rPr lang="zh-CN" altLang="en-US" sz="3200" b="1" kern="0" dirty="0">
                <a:solidFill>
                  <a:srgbClr val="1C1C1C"/>
                </a:solidFill>
                <a:latin typeface="Times New Roman" panose="02020603050405020304"/>
                <a:ea typeface="黑体" panose="02010609060101010101" pitchFamily="49" charset="-122"/>
              </a:rPr>
              <a:t>如果全年按</a:t>
            </a:r>
            <a:r>
              <a:rPr lang="en-US" altLang="zh-CN" sz="3200" b="1" kern="0" dirty="0">
                <a:solidFill>
                  <a:srgbClr val="1C1C1C"/>
                </a:solidFill>
                <a:latin typeface="Times New Roman" panose="02020603050405020304"/>
                <a:ea typeface="黑体" panose="02010609060101010101" pitchFamily="49" charset="-122"/>
              </a:rPr>
              <a:t>245</a:t>
            </a:r>
            <a:r>
              <a:rPr lang="zh-CN" altLang="en-US" sz="3200" b="1" kern="0" dirty="0">
                <a:solidFill>
                  <a:srgbClr val="1C1C1C"/>
                </a:solidFill>
                <a:latin typeface="Times New Roman" panose="02020603050405020304"/>
                <a:ea typeface="黑体" panose="02010609060101010101" pitchFamily="49" charset="-122"/>
              </a:rPr>
              <a:t>个工作日计算，一年上下班大约行驶多少千米？他开的是燃油汽车，一年大约排放多少二氧化碳？</a:t>
            </a:r>
            <a:endParaRPr lang="zh-CN" altLang="en-US" sz="3200" b="1" kern="0" dirty="0">
              <a:solidFill>
                <a:srgbClr val="1C1C1C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19461" name="矩形 7"/>
          <p:cNvSpPr>
            <a:spLocks noChangeArrowheads="1"/>
          </p:cNvSpPr>
          <p:nvPr/>
        </p:nvSpPr>
        <p:spPr bwMode="auto">
          <a:xfrm>
            <a:off x="-808038" y="4497388"/>
            <a:ext cx="2787651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37941" y="336133"/>
            <a:ext cx="6289675" cy="299043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45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分钟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=0.75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小时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sym typeface="+mn-ea"/>
            </a:endParaRPr>
          </a:p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20×0.75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15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（千米）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sym typeface="+mn-ea"/>
            </a:endParaRPr>
          </a:p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15×2×245=7350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（千米）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sym typeface="+mn-ea"/>
            </a:endParaRPr>
          </a:p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7350×160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1176000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（克）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sym typeface="+mn-ea"/>
            </a:endParaRPr>
          </a:p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1176000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克 </a:t>
            </a:r>
            <a:r>
              <a:rPr lang="zh-CN" altLang="en-US" sz="3200" b="1" dirty="0">
                <a:solidFill>
                  <a:srgbClr val="FF0000"/>
                </a:solidFill>
                <a:ea typeface="楷体" panose="02010609060101010101" pitchFamily="49" charset="-122"/>
                <a:sym typeface="+mn-ea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 1176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千克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2385051" y="3591426"/>
            <a:ext cx="5401318" cy="1238030"/>
            <a:chOff x="1833433" y="1538447"/>
            <a:chExt cx="5401151" cy="1237858"/>
          </a:xfrm>
        </p:grpSpPr>
        <p:pic>
          <p:nvPicPr>
            <p:cNvPr id="4" name="图片 1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6029921" y="1596012"/>
              <a:ext cx="1204663" cy="1180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AutoShape 27"/>
            <p:cNvSpPr>
              <a:spLocks noChangeArrowheads="1"/>
            </p:cNvSpPr>
            <p:nvPr/>
          </p:nvSpPr>
          <p:spPr bwMode="auto">
            <a:xfrm flipH="1">
              <a:off x="1833433" y="1538447"/>
              <a:ext cx="4078162" cy="1123794"/>
            </a:xfrm>
            <a:prstGeom prst="wedgeRoundRectCallout">
              <a:avLst>
                <a:gd name="adj1" fmla="val -57528"/>
                <a:gd name="adj2" fmla="val 40817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 indent="-3429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3200" b="1" dirty="0">
                  <a:latin typeface="+mn-lt"/>
                  <a:ea typeface="+mn-ea"/>
                </a:rPr>
                <a:t>对于“绿色出行”你有什么新的认识吗？</a:t>
              </a:r>
              <a:endParaRPr lang="en-US" altLang="zh-CN" sz="3200" b="1" dirty="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0"/>
          <p:cNvSpPr txBox="1">
            <a:spLocks noChangeArrowheads="1"/>
          </p:cNvSpPr>
          <p:nvPr/>
        </p:nvSpPr>
        <p:spPr bwMode="auto">
          <a:xfrm>
            <a:off x="174625" y="1222375"/>
            <a:ext cx="8728075" cy="1273175"/>
          </a:xfrm>
          <a:prstGeom prst="rect">
            <a:avLst/>
          </a:prstGeom>
          <a:noFill/>
          <a:ln w="19050" cmpd="dbl">
            <a:noFill/>
            <a:miter lim="800000"/>
          </a:ln>
          <a:effectLst/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0"/>
              </a:spcBef>
              <a:defRPr/>
            </a:pP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调查本班同学及家长的交通出行方式，计算绿色出行所占的百分比。你有什么好的建议？</a:t>
            </a:r>
            <a:endParaRPr lang="zh-CN" altLang="en-US" sz="3200" b="1" dirty="0">
              <a:solidFill>
                <a:srgbClr val="00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0483" name="组合 10"/>
          <p:cNvGrpSpPr/>
          <p:nvPr/>
        </p:nvGrpSpPr>
        <p:grpSpPr bwMode="auto">
          <a:xfrm>
            <a:off x="114467" y="2668587"/>
            <a:ext cx="3805071" cy="1388674"/>
            <a:chOff x="503734" y="2981325"/>
            <a:chExt cx="3805130" cy="1388285"/>
          </a:xfrm>
        </p:grpSpPr>
        <p:sp>
          <p:nvSpPr>
            <p:cNvPr id="20490" name="AutoShape 27"/>
            <p:cNvSpPr>
              <a:spLocks noChangeArrowheads="1"/>
            </p:cNvSpPr>
            <p:nvPr/>
          </p:nvSpPr>
          <p:spPr bwMode="auto">
            <a:xfrm flipH="1">
              <a:off x="1751980" y="2981325"/>
              <a:ext cx="2556884" cy="1136650"/>
            </a:xfrm>
            <a:prstGeom prst="wedgeRoundRectCallout">
              <a:avLst>
                <a:gd name="adj1" fmla="val 59463"/>
                <a:gd name="adj2" fmla="val 32875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可以先设计一个调查表。</a:t>
              </a:r>
              <a:endParaRPr lang="zh-CN" altLang="en-US" sz="32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20491" name="图片 2"/>
            <p:cNvPicPr>
              <a:picLocks noChangeAspect="1" noChangeArrowheads="1"/>
            </p:cNvPicPr>
            <p:nvPr/>
          </p:nvPicPr>
          <p:blipFill>
            <a:blip r:embed="rId1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3734" y="3001007"/>
              <a:ext cx="1146147" cy="136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484" name="组合 13"/>
          <p:cNvGrpSpPr/>
          <p:nvPr/>
        </p:nvGrpSpPr>
        <p:grpSpPr bwMode="auto">
          <a:xfrm>
            <a:off x="4118059" y="2650206"/>
            <a:ext cx="4881563" cy="1390650"/>
            <a:chOff x="3962723" y="2798000"/>
            <a:chExt cx="4881648" cy="1390008"/>
          </a:xfrm>
        </p:grpSpPr>
        <p:sp>
          <p:nvSpPr>
            <p:cNvPr id="20488" name="AutoShape 27"/>
            <p:cNvSpPr>
              <a:spLocks noChangeArrowheads="1"/>
            </p:cNvSpPr>
            <p:nvPr/>
          </p:nvSpPr>
          <p:spPr bwMode="auto">
            <a:xfrm>
              <a:off x="3962723" y="2810026"/>
              <a:ext cx="3358588" cy="1142698"/>
            </a:xfrm>
            <a:prstGeom prst="wedgeRoundRectCallout">
              <a:avLst>
                <a:gd name="adj1" fmla="val 58278"/>
                <a:gd name="adj2" fmla="val 28440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 indent="-3429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调查结果可以用扇形统计图表示。</a:t>
              </a:r>
              <a:endParaRPr lang="zh-CN" altLang="en-US" sz="32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20489" name="图片 12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25137" y="2798000"/>
              <a:ext cx="1419234" cy="1390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485" name="组合 11"/>
          <p:cNvGrpSpPr/>
          <p:nvPr/>
        </p:nvGrpSpPr>
        <p:grpSpPr bwMode="auto">
          <a:xfrm>
            <a:off x="136525" y="446088"/>
            <a:ext cx="2022475" cy="585787"/>
            <a:chOff x="136708" y="446881"/>
            <a:chExt cx="2022292" cy="584201"/>
          </a:xfrm>
        </p:grpSpPr>
        <p:sp>
          <p:nvSpPr>
            <p:cNvPr id="13" name="Google Shape;696;p23"/>
            <p:cNvSpPr/>
            <p:nvPr/>
          </p:nvSpPr>
          <p:spPr>
            <a:xfrm>
              <a:off x="136708" y="538707"/>
              <a:ext cx="2022292" cy="476543"/>
            </a:xfrm>
            <a:prstGeom prst="roundRect">
              <a:avLst>
                <a:gd name="adj" fmla="val 50000"/>
              </a:avLst>
            </a:prstGeom>
            <a:solidFill>
              <a:srgbClr val="419CA1"/>
            </a:solidFill>
            <a:ln>
              <a:noFill/>
            </a:ln>
            <a:effectLst>
              <a:outerShdw blurRad="28575" dist="9525" dir="5460000" algn="bl" rotWithShape="0">
                <a:srgbClr val="000000">
                  <a:alpha val="24000"/>
                </a:srgbClr>
              </a:outerShdw>
            </a:effectLst>
          </p:spPr>
          <p:txBody>
            <a:bodyPr spcFirstLastPara="1" lIns="121900" tIns="121900" rIns="121900" bIns="121900" anchor="ctr"/>
            <a:lstStyle/>
            <a:p>
              <a:pPr defTabSz="1219200">
                <a:buClr>
                  <a:srgbClr val="000000"/>
                </a:buClr>
                <a:defRPr/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" name="Rectangle 16"/>
            <p:cNvSpPr>
              <a:spLocks noChangeArrowheads="1"/>
            </p:cNvSpPr>
            <p:nvPr/>
          </p:nvSpPr>
          <p:spPr bwMode="auto">
            <a:xfrm>
              <a:off x="174808" y="446881"/>
              <a:ext cx="198419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拓展延伸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ChangeArrowheads="1"/>
          </p:cNvSpPr>
          <p:nvPr/>
        </p:nvSpPr>
        <p:spPr bwMode="auto">
          <a:xfrm>
            <a:off x="268288" y="604838"/>
            <a:ext cx="8462962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上下班（上下学）出行方式调查表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1633856" y="1604963"/>
          <a:ext cx="5876288" cy="2717800"/>
        </p:xfrm>
        <a:graphic>
          <a:graphicData uri="http://schemas.openxmlformats.org/drawingml/2006/table">
            <a:tbl>
              <a:tblPr firstRow="1" bandRow="1"/>
              <a:tblGrid>
                <a:gridCol w="1469072"/>
                <a:gridCol w="1469072"/>
                <a:gridCol w="1469072"/>
                <a:gridCol w="1469072"/>
              </a:tblGrid>
              <a:tr h="5435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出行方式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7" marR="91447" marT="45712" marB="45712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E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爸爸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7" marR="91447" marT="45712" marB="45712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E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妈妈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7" marR="91447" marT="45712" marB="45712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E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学生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7" marR="91447" marT="45712" marB="45712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EFF"/>
                    </a:solidFill>
                  </a:tcPr>
                </a:tc>
              </a:tr>
              <a:tr h="5435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公共交通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7" marR="91447" marT="45712" marB="45712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E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7" marR="91447" marT="45712" marB="45712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zh-CN" altLang="en-US" sz="24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7" marR="91447" marT="45712" marB="45712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zh-CN" altLang="en-US" sz="24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7" marR="91447" marT="45712" marB="45712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435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私家车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7" marR="91447" marT="45712" marB="45712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E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7" marR="91447" marT="45712" marB="45712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zh-CN" altLang="en-US" sz="24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7" marR="91447" marT="45712" marB="45712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zh-CN" altLang="en-US" sz="24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7" marR="91447" marT="45712" marB="45712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435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自行车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7" marR="91447" marT="45712" marB="45712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E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zh-CN" altLang="en-US" sz="24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7" marR="91447" marT="45712" marB="45712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zh-CN" altLang="en-US" sz="24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7" marR="91447" marT="45712" marB="45712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zh-CN" altLang="en-US" sz="24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7" marR="91447" marT="45712" marB="45712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435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步行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7" marR="91447" marT="45712" marB="45712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E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zh-CN" altLang="en-US" sz="24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7" marR="91447" marT="45712" marB="45712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zh-CN" altLang="en-US" sz="24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7" marR="91447" marT="45712" marB="45712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7" marR="91447" marT="45712" marB="45712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8"/>
          <p:cNvGrpSpPr/>
          <p:nvPr/>
        </p:nvGrpSpPr>
        <p:grpSpPr bwMode="auto">
          <a:xfrm>
            <a:off x="808038" y="598488"/>
            <a:ext cx="7645400" cy="3554412"/>
            <a:chOff x="619562" y="677303"/>
            <a:chExt cx="7645526" cy="3553943"/>
          </a:xfrm>
        </p:grpSpPr>
        <p:pic>
          <p:nvPicPr>
            <p:cNvPr id="22535" name="图片 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64" t="23866" r="10719" b="22557"/>
            <a:stretch>
              <a:fillRect/>
            </a:stretch>
          </p:blipFill>
          <p:spPr bwMode="auto">
            <a:xfrm>
              <a:off x="619562" y="677303"/>
              <a:ext cx="7645526" cy="35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6" name="矩形 2"/>
            <p:cNvSpPr>
              <a:spLocks noChangeArrowheads="1"/>
            </p:cNvSpPr>
            <p:nvPr/>
          </p:nvSpPr>
          <p:spPr bwMode="auto">
            <a:xfrm>
              <a:off x="1792766" y="1551336"/>
              <a:ext cx="522876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同学们，今天的数学课你们有哪些收获呢？</a:t>
              </a:r>
              <a:endPara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2532" name="组合 12"/>
          <p:cNvGrpSpPr/>
          <p:nvPr/>
        </p:nvGrpSpPr>
        <p:grpSpPr bwMode="auto">
          <a:xfrm>
            <a:off x="136525" y="446088"/>
            <a:ext cx="2022475" cy="585787"/>
            <a:chOff x="136708" y="446881"/>
            <a:chExt cx="2022292" cy="584201"/>
          </a:xfrm>
        </p:grpSpPr>
        <p:sp>
          <p:nvSpPr>
            <p:cNvPr id="14" name="Google Shape;696;p23"/>
            <p:cNvSpPr/>
            <p:nvPr/>
          </p:nvSpPr>
          <p:spPr>
            <a:xfrm>
              <a:off x="136708" y="538707"/>
              <a:ext cx="2022292" cy="476543"/>
            </a:xfrm>
            <a:prstGeom prst="roundRect">
              <a:avLst>
                <a:gd name="adj" fmla="val 50000"/>
              </a:avLst>
            </a:prstGeom>
            <a:solidFill>
              <a:srgbClr val="419CA1"/>
            </a:solidFill>
            <a:ln>
              <a:noFill/>
            </a:ln>
            <a:effectLst>
              <a:outerShdw blurRad="28575" dist="9525" dir="5460000" algn="bl" rotWithShape="0">
                <a:srgbClr val="000000">
                  <a:alpha val="24000"/>
                </a:srgbClr>
              </a:outerShdw>
            </a:effectLst>
          </p:spPr>
          <p:txBody>
            <a:bodyPr spcFirstLastPara="1" lIns="121900" tIns="121900" rIns="121900" bIns="121900" anchor="ctr"/>
            <a:lstStyle/>
            <a:p>
              <a:pPr defTabSz="1219200">
                <a:buClr>
                  <a:srgbClr val="000000"/>
                </a:buClr>
                <a:defRPr/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174808" y="446881"/>
              <a:ext cx="198419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74625" y="1160463"/>
            <a:ext cx="8778875" cy="21583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一、某市今年新增私人燃油汽车</a:t>
            </a:r>
            <a:r>
              <a:rPr lang="en-US" altLang="zh-CN" sz="2800" b="1" dirty="0">
                <a:latin typeface="+mn-lt"/>
                <a:ea typeface="+mn-ea"/>
              </a:rPr>
              <a:t>12000</a:t>
            </a:r>
            <a:r>
              <a:rPr lang="zh-CN" altLang="en-US" sz="2800" b="1" dirty="0">
                <a:latin typeface="+mn-lt"/>
                <a:ea typeface="+mn-ea"/>
              </a:rPr>
              <a:t>辆，平均每年每辆燃油汽车行驶</a:t>
            </a:r>
            <a:r>
              <a:rPr lang="en-US" altLang="zh-CN" sz="2800" b="1" dirty="0">
                <a:latin typeface="+mn-lt"/>
                <a:ea typeface="+mn-ea"/>
              </a:rPr>
              <a:t>12000km</a:t>
            </a:r>
            <a:r>
              <a:rPr lang="zh-CN" altLang="en-US" sz="2800" b="1" dirty="0">
                <a:latin typeface="+mn-lt"/>
                <a:ea typeface="+mn-ea"/>
              </a:rPr>
              <a:t>，每辆燃油汽车平均每千米排放</a:t>
            </a:r>
            <a:r>
              <a:rPr lang="en-US" altLang="zh-CN" sz="2800" b="1" dirty="0">
                <a:latin typeface="+mn-lt"/>
                <a:ea typeface="+mn-ea"/>
              </a:rPr>
              <a:t>160g</a:t>
            </a:r>
            <a:r>
              <a:rPr lang="zh-CN" altLang="en-US" sz="2800" b="1" dirty="0">
                <a:latin typeface="+mn-lt"/>
                <a:ea typeface="+mn-ea"/>
              </a:rPr>
              <a:t>二氧化碳，每辆燃油汽车平均每</a:t>
            </a:r>
            <a:r>
              <a:rPr lang="en-US" altLang="zh-CN" sz="2800" b="1" dirty="0">
                <a:latin typeface="+mn-lt"/>
                <a:ea typeface="+mn-ea"/>
              </a:rPr>
              <a:t>100km</a:t>
            </a:r>
            <a:r>
              <a:rPr lang="zh-CN" altLang="en-US" sz="2800" b="1" dirty="0">
                <a:latin typeface="+mn-lt"/>
                <a:ea typeface="+mn-ea"/>
              </a:rPr>
              <a:t>耗油</a:t>
            </a:r>
            <a:r>
              <a:rPr lang="en-US" altLang="zh-CN" sz="2800" b="1" dirty="0">
                <a:latin typeface="+mn-lt"/>
                <a:ea typeface="+mn-ea"/>
              </a:rPr>
              <a:t>8L</a:t>
            </a:r>
            <a:r>
              <a:rPr lang="zh-CN" altLang="en-US" sz="2800" b="1" dirty="0">
                <a:latin typeface="+mn-lt"/>
                <a:ea typeface="+mn-ea"/>
              </a:rPr>
              <a:t>。</a:t>
            </a:r>
            <a:endParaRPr lang="zh-CN" altLang="en-US" sz="2800" b="1" dirty="0">
              <a:latin typeface="+mn-lt"/>
              <a:ea typeface="+mn-ea"/>
            </a:endParaRPr>
          </a:p>
          <a:p>
            <a:pPr algn="just"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1. </a:t>
            </a:r>
            <a:r>
              <a:rPr lang="zh-CN" altLang="en-US" sz="2800" b="1" dirty="0">
                <a:latin typeface="+mn-lt"/>
                <a:ea typeface="+mn-ea"/>
              </a:rPr>
              <a:t>该市今年新增的私人燃油汽车一年共行驶多少千米？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30388" y="447357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23556" name="组合 10"/>
          <p:cNvGrpSpPr/>
          <p:nvPr/>
        </p:nvGrpSpPr>
        <p:grpSpPr bwMode="auto">
          <a:xfrm>
            <a:off x="136525" y="446088"/>
            <a:ext cx="2022475" cy="585787"/>
            <a:chOff x="136708" y="446881"/>
            <a:chExt cx="2022292" cy="584201"/>
          </a:xfrm>
        </p:grpSpPr>
        <p:sp>
          <p:nvSpPr>
            <p:cNvPr id="12" name="Google Shape;696;p23"/>
            <p:cNvSpPr/>
            <p:nvPr/>
          </p:nvSpPr>
          <p:spPr>
            <a:xfrm>
              <a:off x="136708" y="538707"/>
              <a:ext cx="2022292" cy="476543"/>
            </a:xfrm>
            <a:prstGeom prst="roundRect">
              <a:avLst>
                <a:gd name="adj" fmla="val 50000"/>
              </a:avLst>
            </a:prstGeom>
            <a:solidFill>
              <a:srgbClr val="419CA1"/>
            </a:solidFill>
            <a:ln>
              <a:noFill/>
            </a:ln>
            <a:effectLst>
              <a:outerShdw blurRad="28575" dist="9525" dir="5460000" algn="bl" rotWithShape="0">
                <a:srgbClr val="000000">
                  <a:alpha val="24000"/>
                </a:srgbClr>
              </a:outerShdw>
            </a:effectLst>
          </p:spPr>
          <p:txBody>
            <a:bodyPr spcFirstLastPara="1" lIns="121900" tIns="121900" rIns="121900" bIns="121900" anchor="ctr"/>
            <a:lstStyle/>
            <a:p>
              <a:pPr defTabSz="1219200">
                <a:buClr>
                  <a:srgbClr val="000000"/>
                </a:buClr>
                <a:defRPr/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174808" y="446881"/>
              <a:ext cx="198419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巩固练习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364615" y="3221990"/>
            <a:ext cx="6750685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12000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1200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0=144000000(km)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82245" y="959803"/>
            <a:ext cx="8778875" cy="11245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2. </a:t>
            </a:r>
            <a:r>
              <a:rPr lang="zh-CN" altLang="en-US" sz="2800" b="1" dirty="0">
                <a:latin typeface="+mn-lt"/>
                <a:ea typeface="+mn-ea"/>
              </a:rPr>
              <a:t>该市今年新增的私人燃油汽车一年共排放二氧化碳多少千克？合多少吨？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30388" y="447357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02055" y="2008505"/>
            <a:ext cx="6750685" cy="16414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160 g = 0.16 kg</a:t>
            </a:r>
            <a:endParaRPr 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sym typeface="+mn-ea"/>
            </a:endParaRPr>
          </a:p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144000000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0.16=23040000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kg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sym typeface="+mn-ea"/>
            </a:endParaRPr>
          </a:p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23040000 kg = 2304 t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82245" y="959803"/>
            <a:ext cx="8778875" cy="6076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3. </a:t>
            </a:r>
            <a:r>
              <a:rPr lang="zh-CN" altLang="en-US" sz="2800" b="1" dirty="0">
                <a:latin typeface="+mn-lt"/>
                <a:ea typeface="+mn-ea"/>
              </a:rPr>
              <a:t>该市今年新增的燃油汽车一年共耗油多少升</a:t>
            </a:r>
            <a:r>
              <a:rPr lang="zh-CN" altLang="en-US" sz="2800" b="1" dirty="0">
                <a:latin typeface="+mn-lt"/>
                <a:ea typeface="+mn-ea"/>
              </a:rPr>
              <a:t>？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30388" y="447357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96340" y="1738630"/>
            <a:ext cx="6750685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144000000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÷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100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8 = 11520000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L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82245" y="975360"/>
            <a:ext cx="8838565" cy="3192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0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二、成成的爸爸每天开车上下班，从家到单位往返的平均速度是</a:t>
            </a:r>
            <a:r>
              <a:rPr lang="en-US" altLang="zh-CN" sz="2800" b="1" dirty="0">
                <a:latin typeface="+mn-lt"/>
                <a:ea typeface="+mn-ea"/>
              </a:rPr>
              <a:t>30</a:t>
            </a:r>
            <a:r>
              <a:rPr lang="zh-CN" altLang="en-US" sz="2800" b="1" dirty="0">
                <a:latin typeface="+mn-lt"/>
                <a:ea typeface="+mn-ea"/>
              </a:rPr>
              <a:t>千米</a:t>
            </a:r>
            <a:r>
              <a:rPr lang="en-US" altLang="zh-CN" sz="2800" b="1" dirty="0">
                <a:latin typeface="+mn-lt"/>
                <a:ea typeface="+mn-ea"/>
              </a:rPr>
              <a:t>/</a:t>
            </a:r>
            <a:r>
              <a:rPr lang="zh-CN" altLang="en-US" sz="2800" b="1" dirty="0">
                <a:latin typeface="+mn-lt"/>
                <a:ea typeface="+mn-ea"/>
              </a:rPr>
              <a:t>时，单程用时</a:t>
            </a:r>
            <a:r>
              <a:rPr lang="en-US" altLang="zh-CN" sz="2800" b="1" dirty="0">
                <a:latin typeface="+mn-lt"/>
                <a:ea typeface="+mn-ea"/>
              </a:rPr>
              <a:t>40</a:t>
            </a:r>
            <a:r>
              <a:rPr lang="zh-CN" altLang="en-US" sz="2800" b="1" dirty="0">
                <a:latin typeface="+mn-lt"/>
                <a:ea typeface="+mn-ea"/>
              </a:rPr>
              <a:t>分钟。妈妈每天骑自行车上下班，单程用时</a:t>
            </a:r>
            <a:r>
              <a:rPr lang="en-US" altLang="zh-CN" sz="2800" b="1" dirty="0">
                <a:latin typeface="+mn-lt"/>
                <a:ea typeface="+mn-ea"/>
              </a:rPr>
              <a:t>15</a:t>
            </a:r>
            <a:r>
              <a:rPr lang="zh-CN" altLang="en-US" sz="2800" b="1" dirty="0">
                <a:latin typeface="+mn-lt"/>
                <a:ea typeface="+mn-ea"/>
              </a:rPr>
              <a:t>分钟，平均速度为</a:t>
            </a:r>
            <a:r>
              <a:rPr lang="en-US" altLang="zh-CN" sz="2800" b="1" dirty="0">
                <a:latin typeface="+mn-lt"/>
                <a:ea typeface="+mn-ea"/>
              </a:rPr>
              <a:t>14</a:t>
            </a:r>
            <a:r>
              <a:rPr lang="zh-CN" altLang="en-US" sz="2800" b="1" dirty="0">
                <a:latin typeface="+mn-lt"/>
                <a:ea typeface="+mn-ea"/>
              </a:rPr>
              <a:t>千米</a:t>
            </a:r>
            <a:r>
              <a:rPr lang="en-US" altLang="zh-CN" sz="2800" b="1" dirty="0">
                <a:latin typeface="+mn-lt"/>
                <a:ea typeface="+mn-ea"/>
              </a:rPr>
              <a:t>/</a:t>
            </a:r>
            <a:r>
              <a:rPr lang="zh-CN" altLang="en-US" sz="2800" b="1" dirty="0">
                <a:latin typeface="+mn-lt"/>
                <a:ea typeface="+mn-ea"/>
              </a:rPr>
              <a:t>时。成成每天坐公共汽车（燃油）上下学，单程用时</a:t>
            </a:r>
            <a:r>
              <a:rPr lang="en-US" altLang="zh-CN" sz="2800" b="1" dirty="0">
                <a:latin typeface="+mn-lt"/>
                <a:ea typeface="+mn-ea"/>
              </a:rPr>
              <a:t>20</a:t>
            </a:r>
            <a:r>
              <a:rPr lang="zh-CN" altLang="en-US" sz="2800" b="1" dirty="0">
                <a:latin typeface="+mn-lt"/>
                <a:ea typeface="+mn-ea"/>
              </a:rPr>
              <a:t>分钟，平均速度</a:t>
            </a:r>
            <a:r>
              <a:rPr lang="zh-CN" altLang="en-US" sz="2800" b="1">
                <a:latin typeface="+mn-lt"/>
                <a:ea typeface="+mn-ea"/>
              </a:rPr>
              <a:t>为</a:t>
            </a:r>
            <a:r>
              <a:rPr lang="en-US" altLang="zh-CN" sz="2800" b="1">
                <a:latin typeface="+mn-lt"/>
                <a:ea typeface="+mn-ea"/>
              </a:rPr>
              <a:t>18</a:t>
            </a:r>
            <a:r>
              <a:rPr lang="zh-CN" altLang="en-US" sz="2800" b="1">
                <a:latin typeface="+mn-lt"/>
                <a:ea typeface="+mn-ea"/>
              </a:rPr>
              <a:t>千米</a:t>
            </a:r>
            <a:r>
              <a:rPr lang="en-US" altLang="zh-CN" sz="2800" b="1">
                <a:latin typeface="+mn-lt"/>
                <a:ea typeface="+mn-ea"/>
              </a:rPr>
              <a:t>/</a:t>
            </a:r>
            <a:r>
              <a:rPr lang="zh-CN" altLang="en-US" sz="2800" b="1">
                <a:latin typeface="+mn-lt"/>
                <a:ea typeface="+mn-ea"/>
              </a:rPr>
              <a:t>时</a:t>
            </a:r>
            <a:r>
              <a:rPr lang="zh-CN" altLang="en-US" sz="2800" b="1" dirty="0">
                <a:latin typeface="+mn-lt"/>
                <a:ea typeface="+mn-ea"/>
              </a:rPr>
              <a:t>。每辆燃油汽车或燃油公共汽车平均每千米排放</a:t>
            </a:r>
            <a:r>
              <a:rPr lang="en-US" altLang="zh-CN" sz="2800" b="1" dirty="0">
                <a:latin typeface="+mn-lt"/>
                <a:ea typeface="+mn-ea"/>
              </a:rPr>
              <a:t>160g</a:t>
            </a:r>
            <a:r>
              <a:rPr lang="zh-CN" altLang="en-US" sz="2800" b="1" dirty="0">
                <a:latin typeface="+mn-lt"/>
                <a:ea typeface="+mn-ea"/>
              </a:rPr>
              <a:t>二氧化碳。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30388" y="447357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135" y="436880"/>
            <a:ext cx="9013190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1.</a:t>
            </a:r>
            <a:r>
              <a:rPr lang="zh-CN" altLang="en-US" sz="2800" b="1" dirty="0">
                <a:latin typeface="+mn-lt"/>
                <a:ea typeface="+mn-ea"/>
              </a:rPr>
              <a:t>成成的爸爸从家到工作地点要行多远？如果全年</a:t>
            </a:r>
            <a:endParaRPr lang="zh-CN" altLang="en-US" sz="2800" b="1" dirty="0">
              <a:latin typeface="+mn-lt"/>
              <a:ea typeface="+mn-ea"/>
            </a:endParaRPr>
          </a:p>
          <a:p>
            <a:pPr latinLnBrk="0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按</a:t>
            </a:r>
            <a:r>
              <a:rPr lang="en-US" altLang="zh-CN" sz="2800" b="1" dirty="0">
                <a:latin typeface="+mn-lt"/>
                <a:ea typeface="+mn-ea"/>
              </a:rPr>
              <a:t>250</a:t>
            </a:r>
            <a:r>
              <a:rPr lang="zh-CN" altLang="en-US" sz="2800" b="1" dirty="0">
                <a:latin typeface="+mn-lt"/>
                <a:ea typeface="+mn-ea"/>
              </a:rPr>
              <a:t>个工作日计算，一年上下班汽车大约行驶多少千米？排放多少千克二氧化碳？（每天往返一次</a:t>
            </a:r>
            <a:r>
              <a:rPr lang="zh-CN" altLang="en-US" sz="2800" b="1" dirty="0">
                <a:latin typeface="+mn-lt"/>
                <a:ea typeface="+mn-ea"/>
              </a:rPr>
              <a:t>）</a:t>
            </a:r>
            <a:endParaRPr lang="en-US" altLang="zh-CN" sz="2800" b="1" dirty="0">
              <a:latin typeface="+mn-lt"/>
              <a:ea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30388" y="447357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462405" y="2398395"/>
          <a:ext cx="2844165" cy="850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3314700" imgH="990600" progId="Equation.KSEE3">
                  <p:embed/>
                </p:oleObj>
              </mc:Choice>
              <mc:Fallback>
                <p:oleObj name="" r:id="rId1" imgW="3314700" imgH="9906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62405" y="2398395"/>
                        <a:ext cx="2844165" cy="8502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364615" y="3221990"/>
            <a:ext cx="6750685" cy="11245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20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250=10000(km)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sym typeface="+mn-ea"/>
            </a:endParaRPr>
          </a:p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160g=0.16kg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10000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0.16=1600(kg)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3990" y="401955"/>
            <a:ext cx="7527290" cy="1641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2.</a:t>
            </a:r>
            <a:r>
              <a:rPr lang="zh-CN" altLang="en-US" sz="2800" b="1" dirty="0">
                <a:latin typeface="+mn-lt"/>
                <a:ea typeface="+mn-ea"/>
              </a:rPr>
              <a:t>如果妈妈、爸爸和成成</a:t>
            </a:r>
            <a:r>
              <a:rPr lang="en-US" altLang="zh-CN" sz="2800" b="1" dirty="0">
                <a:latin typeface="+mn-lt"/>
                <a:ea typeface="+mn-ea"/>
              </a:rPr>
              <a:t>4</a:t>
            </a:r>
            <a:r>
              <a:rPr lang="zh-CN" altLang="en-US" sz="2800" b="1" dirty="0">
                <a:latin typeface="+mn-lt"/>
                <a:ea typeface="+mn-ea"/>
              </a:rPr>
              <a:t>月份均上班或上学</a:t>
            </a:r>
            <a:r>
              <a:rPr lang="en-US" altLang="zh-CN" sz="2800" b="1" dirty="0">
                <a:latin typeface="+mn-lt"/>
                <a:ea typeface="+mn-ea"/>
              </a:rPr>
              <a:t>22</a:t>
            </a:r>
            <a:r>
              <a:rPr lang="zh-CN" altLang="en-US" sz="2800" b="1" dirty="0">
                <a:latin typeface="+mn-lt"/>
                <a:ea typeface="+mn-ea"/>
              </a:rPr>
              <a:t>天，请你算一算这个月谁乘坐的交通工具排放的二氧化碳最多。（中午都不回家）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30388" y="447357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31800" y="1906270"/>
            <a:ext cx="7307580" cy="2804160"/>
            <a:chOff x="1871" y="3283"/>
            <a:chExt cx="11508" cy="4416"/>
          </a:xfrm>
        </p:grpSpPr>
        <p:sp>
          <p:nvSpPr>
            <p:cNvPr id="5" name="矩形 4"/>
            <p:cNvSpPr/>
            <p:nvPr/>
          </p:nvSpPr>
          <p:spPr>
            <a:xfrm>
              <a:off x="1871" y="3283"/>
              <a:ext cx="11509" cy="44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2800" b="1" dirty="0">
                  <a:solidFill>
                    <a:srgbClr val="FF0000"/>
                  </a:solidFill>
                  <a:latin typeface="+mn-lt"/>
                  <a:ea typeface="+mn-ea"/>
                </a:rPr>
                <a:t>妈妈：</a:t>
              </a: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+mn-ea"/>
                </a:rPr>
                <a:t>0</a:t>
              </a:r>
              <a:endParaRPr lang="en-US" altLang="zh-CN" sz="2800" b="1" dirty="0">
                <a:solidFill>
                  <a:srgbClr val="FF0000"/>
                </a:solidFill>
                <a:latin typeface="+mn-lt"/>
                <a:ea typeface="+mn-ea"/>
              </a:endParaRPr>
            </a:p>
            <a:p>
              <a:pPr>
                <a:lnSpc>
                  <a:spcPct val="120000"/>
                </a:lnSpc>
                <a:defRPr/>
              </a:pPr>
              <a:r>
                <a:rPr lang="zh-CN" altLang="en-US" sz="2800" b="1" dirty="0">
                  <a:solidFill>
                    <a:srgbClr val="FF0000"/>
                  </a:solidFill>
                  <a:latin typeface="+mn-lt"/>
                  <a:ea typeface="+mn-ea"/>
                </a:rPr>
                <a:t>爸爸：</a:t>
              </a: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+mn-ea"/>
                </a:rPr>
                <a:t>20</a:t>
              </a:r>
              <a:r>
                <a:rPr lang="zh-CN" altLang="en-US" sz="2800" b="1" dirty="0">
                  <a:solidFill>
                    <a:srgbClr val="FF0000"/>
                  </a:solidFill>
                  <a:latin typeface="+mn-lt"/>
                  <a:ea typeface="+mn-ea"/>
                </a:rPr>
                <a:t>×</a:t>
              </a: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+mn-ea"/>
                </a:rPr>
                <a:t>2</a:t>
              </a:r>
              <a:r>
                <a:rPr lang="zh-CN" altLang="en-US" sz="2800" b="1" dirty="0">
                  <a:solidFill>
                    <a:srgbClr val="FF0000"/>
                  </a:solidFill>
                  <a:latin typeface="+mn-lt"/>
                  <a:ea typeface="+mn-ea"/>
                </a:rPr>
                <a:t>×</a:t>
              </a: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+mn-ea"/>
                </a:rPr>
                <a:t>22</a:t>
              </a:r>
              <a:r>
                <a:rPr lang="zh-CN" altLang="en-US" sz="2800" b="1" dirty="0">
                  <a:solidFill>
                    <a:srgbClr val="FF0000"/>
                  </a:solidFill>
                  <a:latin typeface="+mn-lt"/>
                  <a:ea typeface="+mn-ea"/>
                </a:rPr>
                <a:t>×</a:t>
              </a: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+mn-ea"/>
                </a:rPr>
                <a:t>0.16=140.8</a:t>
              </a:r>
              <a:r>
                <a:rPr lang="zh-CN" altLang="en-US" sz="2800" b="1" dirty="0">
                  <a:solidFill>
                    <a:srgbClr val="FF0000"/>
                  </a:solidFill>
                  <a:latin typeface="+mn-lt"/>
                  <a:ea typeface="+mn-ea"/>
                </a:rPr>
                <a:t>（</a:t>
              </a: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+mn-ea"/>
                </a:rPr>
                <a:t>kg</a:t>
              </a:r>
              <a:r>
                <a:rPr lang="zh-CN" altLang="en-US" sz="2800" b="1" dirty="0">
                  <a:solidFill>
                    <a:srgbClr val="FF0000"/>
                  </a:solidFill>
                  <a:latin typeface="+mn-lt"/>
                  <a:ea typeface="+mn-ea"/>
                </a:rPr>
                <a:t>）</a:t>
              </a:r>
              <a:endParaRPr lang="zh-CN" altLang="en-US" sz="2800" b="1" dirty="0">
                <a:solidFill>
                  <a:srgbClr val="FF0000"/>
                </a:solidFill>
                <a:latin typeface="+mn-lt"/>
                <a:ea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2800" b="1" dirty="0">
                  <a:solidFill>
                    <a:srgbClr val="FF0000"/>
                  </a:solidFill>
                  <a:latin typeface="+mn-lt"/>
                  <a:ea typeface="+mn-ea"/>
                </a:rPr>
                <a:t>成成：</a:t>
              </a:r>
              <a:endParaRPr lang="zh-CN" altLang="en-US" sz="2800" b="1" dirty="0">
                <a:solidFill>
                  <a:srgbClr val="FF0000"/>
                </a:solidFill>
                <a:latin typeface="+mn-lt"/>
                <a:ea typeface="+mn-ea"/>
              </a:endParaRPr>
            </a:p>
            <a:p>
              <a:pPr>
                <a:lnSpc>
                  <a:spcPct val="120000"/>
                </a:lnSpc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+mn-ea"/>
                </a:rPr>
                <a:t>0&lt;42.24&lt;140.8</a:t>
              </a:r>
              <a:r>
                <a:rPr lang="zh-CN" altLang="en-US" sz="2800" b="1" dirty="0">
                  <a:solidFill>
                    <a:srgbClr val="FF0000"/>
                  </a:solidFill>
                  <a:latin typeface="+mn-lt"/>
                  <a:ea typeface="+mn-ea"/>
                </a:rPr>
                <a:t>，爸爸乘坐的交通工具排放的二氧化碳最多</a:t>
              </a:r>
              <a:r>
                <a:rPr lang="zh-CN" altLang="en-US" sz="2800" b="1" dirty="0">
                  <a:solidFill>
                    <a:srgbClr val="FF0000"/>
                  </a:solidFill>
                  <a:latin typeface="+mn-lt"/>
                  <a:ea typeface="+mn-ea"/>
                </a:rPr>
                <a:t>。</a:t>
              </a:r>
              <a:endParaRPr lang="zh-CN" altLang="en-US" sz="2800" b="1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  <p:graphicFrame>
          <p:nvGraphicFramePr>
            <p:cNvPr id="4" name="对象 3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3708" y="4795"/>
            <a:ext cx="9096" cy="13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" r:id="rId1" imgW="6731000" imgH="990600" progId="Equation.KSEE3">
                    <p:embed/>
                  </p:oleObj>
                </mc:Choice>
                <mc:Fallback>
                  <p:oleObj name="" r:id="rId1" imgW="6731000" imgH="990600" progId="Equation.KSEE3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3708" y="4795"/>
                          <a:ext cx="9096" cy="133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1"/>
          <p:cNvSpPr>
            <a:spLocks noChangeArrowheads="1"/>
          </p:cNvSpPr>
          <p:nvPr/>
        </p:nvSpPr>
        <p:spPr bwMode="auto">
          <a:xfrm>
            <a:off x="403225" y="1330325"/>
            <a:ext cx="8494713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你对出行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方式有什么好的建议？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33500" y="2457450"/>
            <a:ext cx="6715125" cy="60769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骑自行车最环保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。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合理即可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)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30388" y="447357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algn="l"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+mj-lt"/>
            <a:ea typeface="黑体" panose="02010609060101010101" pitchFamily="49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1934</Words>
  <Application>WPS 演示</Application>
  <PresentationFormat>全屏显示(16:9)</PresentationFormat>
  <Paragraphs>136</Paragraphs>
  <Slides>23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9" baseType="lpstr">
      <vt:lpstr>Arial</vt:lpstr>
      <vt:lpstr>宋体</vt:lpstr>
      <vt:lpstr>Wingdings</vt:lpstr>
      <vt:lpstr>黑体</vt:lpstr>
      <vt:lpstr>Times New Roman</vt:lpstr>
      <vt:lpstr>等线</vt:lpstr>
      <vt:lpstr>楷体</vt:lpstr>
      <vt:lpstr>幼圆</vt:lpstr>
      <vt:lpstr>Arial</vt:lpstr>
      <vt:lpstr>Times New Roman</vt:lpstr>
      <vt:lpstr>微软雅黑</vt:lpstr>
      <vt:lpstr>Arial Unicode MS</vt:lpstr>
      <vt:lpstr>Calibri</vt:lpstr>
      <vt:lpstr>1_Office 主题​​</vt:lpstr>
      <vt:lpstr>Equation.KSEE3</vt:lpstr>
      <vt:lpstr>Equation.KSEE3</vt:lpstr>
      <vt:lpstr>绿色出行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372</cp:revision>
  <dcterms:created xsi:type="dcterms:W3CDTF">2016-01-14T07:05:00Z</dcterms:created>
  <dcterms:modified xsi:type="dcterms:W3CDTF">2023-10-27T01:27:23Z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22FCF3EB0DB94FA8A843431297FDA050_12</vt:lpwstr>
  </property>
</Properties>
</file>