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3"/>
    <p:sldId id="344" r:id="rId4"/>
    <p:sldId id="354" r:id="rId5"/>
    <p:sldId id="322" r:id="rId6"/>
    <p:sldId id="355" r:id="rId7"/>
    <p:sldId id="323" r:id="rId8"/>
    <p:sldId id="356" r:id="rId9"/>
    <p:sldId id="324" r:id="rId10"/>
    <p:sldId id="357" r:id="rId12"/>
    <p:sldId id="328" r:id="rId13"/>
  </p:sldIdLst>
  <p:sldSz cx="9144000" cy="5143500" type="screen16x9"/>
  <p:notesSz cx="6858000" cy="9144000"/>
  <p:custDataLst>
    <p:tags r:id="rId19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EFF"/>
    <a:srgbClr val="9FDAFA"/>
    <a:srgbClr val="7FBF29"/>
    <a:srgbClr val="918088"/>
    <a:srgbClr val="E7F8FF"/>
    <a:srgbClr val="01A0E9"/>
    <a:srgbClr val="ECFBFE"/>
    <a:srgbClr val="6AD0FE"/>
    <a:srgbClr val="3FC6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95" autoAdjust="0"/>
    <p:restoredTop sz="94660" autoAdjust="0"/>
  </p:normalViewPr>
  <p:slideViewPr>
    <p:cSldViewPr snapToGrid="0">
      <p:cViewPr varScale="1">
        <p:scale>
          <a:sx n="141" d="100"/>
          <a:sy n="141" d="100"/>
        </p:scale>
        <p:origin x="1116" y="114"/>
      </p:cViewPr>
      <p:guideLst>
        <p:guide orient="horz" pos="1620"/>
        <p:guide pos="285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6054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4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A44F46FC-3019-4D3D-AE0F-0D7A4729B964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52199511-4C9A-486F-9700-D90DC980199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1741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07A6FFF7-5DF8-4E24-8FB6-8563083E881C}" type="slidenum">
              <a:rPr lang="zh-CN" altLang="en-US" smtClean="0">
                <a:ea typeface="黑体" panose="02010609060101010101" pitchFamily="49" charset="-122"/>
              </a:rPr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1.xml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tags" Target="../tags/tag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>
            <a:spLocks noChangeArrowheads="1"/>
          </p:cNvSpPr>
          <p:nvPr userDrawn="1"/>
        </p:nvSpPr>
        <p:spPr bwMode="auto">
          <a:xfrm>
            <a:off x="167640" y="2375313"/>
            <a:ext cx="5227320" cy="2265267"/>
          </a:xfrm>
          <a:prstGeom prst="rect">
            <a:avLst/>
          </a:prstGeom>
          <a:solidFill>
            <a:schemeClr val="bg1"/>
          </a:solidFill>
          <a:ln w="50800">
            <a:solidFill>
              <a:srgbClr val="9FDAFA"/>
            </a:solidFill>
            <a:prstDash val="dashDot"/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1813206" y="31223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26366" y="998091"/>
            <a:ext cx="1772029" cy="3513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>
            <a:spLocks noChangeArrowheads="1"/>
          </p:cNvSpPr>
          <p:nvPr userDrawn="1"/>
        </p:nvSpPr>
        <p:spPr bwMode="auto">
          <a:xfrm>
            <a:off x="0" y="366713"/>
            <a:ext cx="9144000" cy="44100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 userDrawn="1"/>
        </p:nvSpPr>
        <p:spPr bwMode="auto">
          <a:xfrm>
            <a:off x="0" y="366713"/>
            <a:ext cx="9144000" cy="71437"/>
          </a:xfrm>
          <a:prstGeom prst="rect">
            <a:avLst/>
          </a:prstGeom>
          <a:solidFill>
            <a:srgbClr val="7FBF29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 userDrawn="1"/>
        </p:nvSpPr>
        <p:spPr bwMode="auto">
          <a:xfrm>
            <a:off x="0" y="4705350"/>
            <a:ext cx="9144000" cy="71438"/>
          </a:xfrm>
          <a:prstGeom prst="rect">
            <a:avLst/>
          </a:prstGeom>
          <a:solidFill>
            <a:srgbClr val="9FDAFA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5"/>
          <p:cNvSpPr>
            <a:spLocks noChangeArrowheads="1"/>
          </p:cNvSpPr>
          <p:nvPr userDrawn="1"/>
        </p:nvSpPr>
        <p:spPr bwMode="auto">
          <a:xfrm>
            <a:off x="212725" y="184150"/>
            <a:ext cx="8718550" cy="4775200"/>
          </a:xfrm>
          <a:prstGeom prst="roundRect">
            <a:avLst>
              <a:gd name="adj" fmla="val 5588"/>
            </a:avLst>
          </a:prstGeom>
          <a:solidFill>
            <a:srgbClr val="FFFFFF"/>
          </a:solidFill>
          <a:ln w="50800">
            <a:solidFill>
              <a:srgbClr val="7FBF29"/>
            </a:solidFill>
            <a:prstDash val="lgDash"/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24C5A08F-F4F0-45EF-93FB-546378974AF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3" Type="http://schemas.openxmlformats.org/officeDocument/2006/relationships/image" Target="../media/image11.tiff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4.png"/><Relationship Id="rId1" Type="http://schemas.openxmlformats.org/officeDocument/2006/relationships/image" Target="../media/image13.tiff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8.tiff"/><Relationship Id="rId3" Type="http://schemas.openxmlformats.org/officeDocument/2006/relationships/image" Target="../media/image17.tiff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1735138" y="3720465"/>
            <a:ext cx="304641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8" name="副标题 6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2136775" y="3720465"/>
            <a:ext cx="2349500" cy="50006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zh-CN" dirty="0">
                <a:ea typeface="楷体" panose="02010609060101010101" pitchFamily="49" charset="-122"/>
              </a:rPr>
              <a:t>R</a:t>
            </a:r>
            <a:r>
              <a:rPr lang="zh-CN" altLang="en-US" dirty="0">
                <a:latin typeface="+mn-ea"/>
              </a:rPr>
              <a:t>·</a:t>
            </a:r>
            <a:r>
              <a:rPr lang="zh-CN" altLang="en-US" dirty="0">
                <a:ea typeface="楷体" panose="02010609060101010101" pitchFamily="49" charset="-122"/>
              </a:rPr>
              <a:t>六年级下册</a:t>
            </a:r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11269" name="标题 5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1711325" y="2844165"/>
            <a:ext cx="3070225" cy="68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z="4400">
                <a:latin typeface="幼圆" panose="02010509060101010101" pitchFamily="49" charset="-122"/>
                <a:ea typeface="幼圆" panose="02010509060101010101" pitchFamily="49" charset="-122"/>
              </a:rPr>
              <a:t>北京五日游</a:t>
            </a:r>
            <a:endParaRPr lang="zh-CN" altLang="en-US" sz="440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6" name="Picture 10" descr="https://docimg5.docs.qq.com/image/AgAABsfO-eVuNsLQ97NFJo9kPCW4F0eR.png?w=904&amp;h=9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85" y="2920452"/>
            <a:ext cx="1163556" cy="1173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 bwMode="auto">
          <a:xfrm>
            <a:off x="890588" y="1377950"/>
            <a:ext cx="3254375" cy="2055813"/>
            <a:chOff x="784802" y="927749"/>
            <a:chExt cx="3253244" cy="2163407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84802" y="927749"/>
              <a:ext cx="3253244" cy="2163407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9231" name="矩形 2"/>
            <p:cNvSpPr>
              <a:spLocks noChangeArrowheads="1"/>
            </p:cNvSpPr>
            <p:nvPr/>
          </p:nvSpPr>
          <p:spPr bwMode="auto">
            <a:xfrm>
              <a:off x="876384" y="2629491"/>
              <a:ext cx="8034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>
                  <a:solidFill>
                    <a:schemeClr val="bg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sym typeface="Times New Roman" panose="02020603050405020304" pitchFamily="18" charset="0"/>
                </a:rPr>
                <a:t>长城</a:t>
              </a:r>
              <a:endParaRPr lang="zh-CN" altLang="en-US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 bwMode="auto">
          <a:xfrm>
            <a:off x="4908550" y="1377950"/>
            <a:ext cx="3316288" cy="2055813"/>
            <a:chOff x="4802822" y="1035425"/>
            <a:chExt cx="3315695" cy="2055731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02822" y="1035425"/>
              <a:ext cx="3315695" cy="2055731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9229" name="矩形 24"/>
            <p:cNvSpPr>
              <a:spLocks noChangeArrowheads="1"/>
            </p:cNvSpPr>
            <p:nvPr/>
          </p:nvSpPr>
          <p:spPr bwMode="auto">
            <a:xfrm>
              <a:off x="4899967" y="2629490"/>
              <a:ext cx="8034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>
                  <a:solidFill>
                    <a:schemeClr val="bg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sym typeface="Times New Roman" panose="02020603050405020304" pitchFamily="18" charset="0"/>
                </a:rPr>
                <a:t>故宫</a:t>
              </a:r>
              <a:endParaRPr lang="zh-CN" altLang="en-US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 bwMode="auto">
          <a:xfrm>
            <a:off x="2120900" y="3386262"/>
            <a:ext cx="5036670" cy="1250950"/>
            <a:chOff x="1831862" y="3422340"/>
            <a:chExt cx="5037116" cy="1251069"/>
          </a:xfrm>
        </p:grpSpPr>
        <p:grpSp>
          <p:nvGrpSpPr>
            <p:cNvPr id="9224" name="组合 8"/>
            <p:cNvGrpSpPr/>
            <p:nvPr/>
          </p:nvGrpSpPr>
          <p:grpSpPr bwMode="auto">
            <a:xfrm>
              <a:off x="1831862" y="3557076"/>
              <a:ext cx="3745276" cy="1076610"/>
              <a:chOff x="2181995" y="3849387"/>
              <a:chExt cx="3745276" cy="1076610"/>
            </a:xfrm>
          </p:grpSpPr>
          <p:sp>
            <p:nvSpPr>
              <p:cNvPr id="8" name="对话气泡: 圆角矩形 7"/>
              <p:cNvSpPr/>
              <p:nvPr/>
            </p:nvSpPr>
            <p:spPr bwMode="auto">
              <a:xfrm>
                <a:off x="2181995" y="3849477"/>
                <a:ext cx="3745244" cy="1047849"/>
              </a:xfrm>
              <a:prstGeom prst="wedgeRoundRectCallout">
                <a:avLst>
                  <a:gd name="adj1" fmla="val 61046"/>
                  <a:gd name="adj2" fmla="val 29150"/>
                  <a:gd name="adj3" fmla="val 16667"/>
                </a:avLst>
              </a:prstGeom>
              <a:solidFill>
                <a:srgbClr val="FFFFFF"/>
              </a:solidFill>
              <a:ln w="19050">
                <a:solidFill>
                  <a:srgbClr val="3399FF"/>
                </a:solidFill>
                <a:miter lim="800000"/>
              </a:ln>
            </p:spPr>
            <p:txBody>
              <a:bodyPr anchor="ctr"/>
              <a:lstStyle/>
              <a:p>
                <a:pPr algn="ctr"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3200" b="1" kern="0" dirty="0">
                  <a:solidFill>
                    <a:srgbClr val="1C1C1C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2213748" y="3849477"/>
                <a:ext cx="3681738" cy="10764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eaLnBrk="1" hangingPunct="1">
                  <a:defRPr/>
                </a:pPr>
                <a:r>
                  <a:rPr lang="zh-CN" altLang="en-US" sz="3200" b="1" dirty="0">
                    <a:solidFill>
                      <a:srgbClr val="000000"/>
                    </a:solidFill>
                    <a:latin typeface="+mj-lt"/>
                    <a:ea typeface="黑体" panose="02010609060101010101" pitchFamily="49" charset="-122"/>
                  </a:rPr>
                  <a:t>你喜欢外出旅游吗？你都去过哪里？</a:t>
                </a:r>
                <a:endParaRPr lang="en-US" altLang="zh-CN" sz="3200" b="1" dirty="0">
                  <a:solidFill>
                    <a:srgbClr val="00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p:grpSp>
        <p:pic>
          <p:nvPicPr>
            <p:cNvPr id="9225" name="图片 10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741175" y="3422340"/>
              <a:ext cx="1127803" cy="12510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221" name="组合 8"/>
          <p:cNvGrpSpPr/>
          <p:nvPr/>
        </p:nvGrpSpPr>
        <p:grpSpPr bwMode="auto">
          <a:xfrm>
            <a:off x="106363" y="527050"/>
            <a:ext cx="2544762" cy="679450"/>
            <a:chOff x="0" y="487847"/>
            <a:chExt cx="2544417" cy="678344"/>
          </a:xfrm>
        </p:grpSpPr>
        <p:pic>
          <p:nvPicPr>
            <p:cNvPr id="9222" name="图片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4" t="34903" r="6303" b="36240"/>
            <a:stretch>
              <a:fillRect/>
            </a:stretch>
          </p:blipFill>
          <p:spPr bwMode="auto">
            <a:xfrm>
              <a:off x="0" y="488365"/>
              <a:ext cx="2544417" cy="677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133177" y="487847"/>
              <a:ext cx="188115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情境导入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矩形 1"/>
          <p:cNvSpPr>
            <a:spLocks noChangeArrowheads="1"/>
          </p:cNvSpPr>
          <p:nvPr/>
        </p:nvSpPr>
        <p:spPr bwMode="auto">
          <a:xfrm>
            <a:off x="387350" y="1057069"/>
            <a:ext cx="8239125" cy="2212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6477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快放暑假了，小明期待着假期与父母参加“北京五日游”。爸爸妈妈把这个旅游计划的设计任务交给了小明。</a:t>
            </a:r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1306127" y="3462544"/>
            <a:ext cx="6531746" cy="623887"/>
          </a:xfrm>
          <a:prstGeom prst="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dirty="0">
                <a:solidFill>
                  <a:srgbClr val="1C1C1C"/>
                </a:solidFill>
                <a:latin typeface="+mn-ea"/>
                <a:ea typeface="+mn-ea"/>
              </a:rPr>
              <a:t>你能帮小明设计一个旅游计划吗？</a:t>
            </a:r>
            <a:endParaRPr lang="zh-CN" altLang="en-US" sz="3200" b="1" kern="0" dirty="0">
              <a:solidFill>
                <a:srgbClr val="1C1C1C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 bwMode="auto">
          <a:xfrm>
            <a:off x="1636713" y="1177926"/>
            <a:ext cx="7105495" cy="1328772"/>
            <a:chOff x="310398" y="3277108"/>
            <a:chExt cx="7106492" cy="1328019"/>
          </a:xfrm>
        </p:grpSpPr>
        <p:grpSp>
          <p:nvGrpSpPr>
            <p:cNvPr id="12306" name="组合 4"/>
            <p:cNvGrpSpPr/>
            <p:nvPr/>
          </p:nvGrpSpPr>
          <p:grpSpPr bwMode="auto">
            <a:xfrm>
              <a:off x="310398" y="3277108"/>
              <a:ext cx="5266383" cy="1328019"/>
              <a:chOff x="660531" y="3569419"/>
              <a:chExt cx="5266383" cy="1328019"/>
            </a:xfrm>
          </p:grpSpPr>
          <p:sp>
            <p:nvSpPr>
              <p:cNvPr id="8" name="对话气泡: 圆角矩形 7"/>
              <p:cNvSpPr/>
              <p:nvPr/>
            </p:nvSpPr>
            <p:spPr bwMode="auto">
              <a:xfrm>
                <a:off x="660531" y="3569419"/>
                <a:ext cx="5266475" cy="1327985"/>
              </a:xfrm>
              <a:prstGeom prst="wedgeRoundRectCallout">
                <a:avLst>
                  <a:gd name="adj1" fmla="val 61046"/>
                  <a:gd name="adj2" fmla="val 29150"/>
                  <a:gd name="adj3" fmla="val 16667"/>
                </a:avLst>
              </a:prstGeom>
              <a:solidFill>
                <a:srgbClr val="FFFFFF"/>
              </a:solidFill>
              <a:ln w="19050">
                <a:solidFill>
                  <a:srgbClr val="3399FF"/>
                </a:solidFill>
                <a:miter lim="800000"/>
              </a:ln>
            </p:spPr>
            <p:txBody>
              <a:bodyPr anchor="ctr"/>
              <a:lstStyle/>
              <a:p>
                <a:pPr algn="ctr"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3200" b="1" kern="0" dirty="0">
                  <a:solidFill>
                    <a:srgbClr val="1C1C1C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660531" y="3569419"/>
                <a:ext cx="5218843" cy="13041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eaLnBrk="1" hangingPunct="1">
                  <a:lnSpc>
                    <a:spcPct val="130000"/>
                  </a:lnSpc>
                  <a:defRPr/>
                </a:pPr>
                <a:r>
                  <a:rPr lang="zh-CN" altLang="en-US" sz="3200" b="1" dirty="0">
                    <a:solidFill>
                      <a:srgbClr val="000000"/>
                    </a:solidFill>
                    <a:latin typeface="+mj-lt"/>
                    <a:ea typeface="黑体" panose="02010609060101010101" pitchFamily="49" charset="-122"/>
                  </a:rPr>
                  <a:t>想一想，要设计一份合理的方案，需要哪些准备工作呢？</a:t>
                </a:r>
                <a:endParaRPr lang="en-US" altLang="zh-CN" sz="3200" b="1" dirty="0">
                  <a:solidFill>
                    <a:srgbClr val="00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p:grpSp>
        <p:pic>
          <p:nvPicPr>
            <p:cNvPr id="12307" name="图片 6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139226" y="3338475"/>
              <a:ext cx="1277664" cy="12510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组合 14"/>
          <p:cNvGrpSpPr/>
          <p:nvPr/>
        </p:nvGrpSpPr>
        <p:grpSpPr bwMode="auto">
          <a:xfrm>
            <a:off x="1689100" y="2647950"/>
            <a:ext cx="5210175" cy="623888"/>
            <a:chOff x="1224798" y="2488052"/>
            <a:chExt cx="5209981" cy="624595"/>
          </a:xfrm>
        </p:grpSpPr>
        <p:sp>
          <p:nvSpPr>
            <p:cNvPr id="3" name="矩形: 圆角 2"/>
            <p:cNvSpPr/>
            <p:nvPr/>
          </p:nvSpPr>
          <p:spPr bwMode="auto">
            <a:xfrm>
              <a:off x="1224798" y="2529374"/>
              <a:ext cx="5209981" cy="541951"/>
            </a:xfrm>
            <a:prstGeom prst="roundRect">
              <a:avLst/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270834" y="2572285"/>
              <a:ext cx="457183" cy="456128"/>
            </a:xfrm>
            <a:prstGeom prst="rect">
              <a:avLst/>
            </a:prstGeom>
            <a:solidFill>
              <a:srgbClr val="FE604A">
                <a:alpha val="7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  <a:defRPr/>
              </a:pPr>
              <a:r>
                <a:rPr lang="en-US" altLang="zh-CN" sz="3200" noProof="1"/>
                <a:t>1.</a:t>
              </a:r>
              <a:endParaRPr lang="en-US" altLang="zh-CN" sz="3200" noProof="1"/>
            </a:p>
          </p:txBody>
        </p:sp>
        <p:sp>
          <p:nvSpPr>
            <p:cNvPr id="12305" name="矩形 1"/>
            <p:cNvSpPr>
              <a:spLocks noChangeArrowheads="1"/>
            </p:cNvSpPr>
            <p:nvPr/>
          </p:nvSpPr>
          <p:spPr bwMode="auto">
            <a:xfrm>
              <a:off x="1812413" y="2488052"/>
              <a:ext cx="2646878" cy="624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32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设计行程表；</a:t>
              </a:r>
              <a:endPara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 bwMode="auto">
          <a:xfrm>
            <a:off x="1689100" y="3403600"/>
            <a:ext cx="5303838" cy="604838"/>
            <a:chOff x="1224798" y="3177027"/>
            <a:chExt cx="5303971" cy="604781"/>
          </a:xfrm>
        </p:grpSpPr>
        <p:sp>
          <p:nvSpPr>
            <p:cNvPr id="16" name="矩形: 圆角 15"/>
            <p:cNvSpPr/>
            <p:nvPr/>
          </p:nvSpPr>
          <p:spPr bwMode="auto">
            <a:xfrm>
              <a:off x="1224798" y="3208774"/>
              <a:ext cx="5210306" cy="541287"/>
            </a:xfrm>
            <a:prstGeom prst="roundRect">
              <a:avLst/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270837" y="3250045"/>
              <a:ext cx="460387" cy="458745"/>
            </a:xfrm>
            <a:prstGeom prst="rect">
              <a:avLst/>
            </a:prstGeom>
            <a:solidFill>
              <a:srgbClr val="37A7D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  <a:defRPr/>
              </a:pPr>
              <a:r>
                <a:rPr lang="en-US" altLang="zh-CN" sz="3200" noProof="1"/>
                <a:t>2.</a:t>
              </a:r>
              <a:endParaRPr lang="en-US" altLang="zh-CN" sz="3200" noProof="1"/>
            </a:p>
          </p:txBody>
        </p:sp>
        <p:sp>
          <p:nvSpPr>
            <p:cNvPr id="12302" name="矩形 12"/>
            <p:cNvSpPr>
              <a:spLocks noChangeArrowheads="1"/>
            </p:cNvSpPr>
            <p:nvPr/>
          </p:nvSpPr>
          <p:spPr bwMode="auto">
            <a:xfrm>
              <a:off x="1812413" y="3177027"/>
              <a:ext cx="4716356" cy="604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32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确定要浏览参观的项目；</a:t>
              </a:r>
              <a:endPara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 bwMode="auto">
          <a:xfrm>
            <a:off x="1689100" y="4140200"/>
            <a:ext cx="5303838" cy="604838"/>
            <a:chOff x="1224798" y="3876703"/>
            <a:chExt cx="5303971" cy="604781"/>
          </a:xfrm>
        </p:grpSpPr>
        <p:sp>
          <p:nvSpPr>
            <p:cNvPr id="17" name="矩形: 圆角 16"/>
            <p:cNvSpPr/>
            <p:nvPr/>
          </p:nvSpPr>
          <p:spPr bwMode="auto">
            <a:xfrm>
              <a:off x="1224798" y="3908450"/>
              <a:ext cx="5210306" cy="541287"/>
            </a:xfrm>
            <a:prstGeom prst="roundRect">
              <a:avLst/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270837" y="3949721"/>
              <a:ext cx="460387" cy="458745"/>
            </a:xfrm>
            <a:prstGeom prst="rect">
              <a:avLst/>
            </a:prstGeom>
            <a:solidFill>
              <a:srgbClr val="F69E08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  <a:defRPr/>
              </a:pPr>
              <a:r>
                <a:rPr lang="en-US" altLang="zh-CN" sz="3200" noProof="1"/>
                <a:t>3.</a:t>
              </a:r>
              <a:endParaRPr lang="en-US" altLang="zh-CN" sz="3200" noProof="1"/>
            </a:p>
          </p:txBody>
        </p:sp>
        <p:sp>
          <p:nvSpPr>
            <p:cNvPr id="12299" name="矩形 13"/>
            <p:cNvSpPr>
              <a:spLocks noChangeArrowheads="1"/>
            </p:cNvSpPr>
            <p:nvPr/>
          </p:nvSpPr>
          <p:spPr bwMode="auto">
            <a:xfrm>
              <a:off x="1812413" y="3876703"/>
              <a:ext cx="4716356" cy="604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32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调查各种项目的费用等。</a:t>
              </a:r>
              <a:endPara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2294" name="组合 21"/>
          <p:cNvGrpSpPr/>
          <p:nvPr/>
        </p:nvGrpSpPr>
        <p:grpSpPr bwMode="auto">
          <a:xfrm>
            <a:off x="385763" y="328613"/>
            <a:ext cx="2544762" cy="677862"/>
            <a:chOff x="0" y="488365"/>
            <a:chExt cx="2544417" cy="677826"/>
          </a:xfrm>
        </p:grpSpPr>
        <p:pic>
          <p:nvPicPr>
            <p:cNvPr id="12295" name="图片 2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4" t="34903" r="6303" b="36240"/>
            <a:stretch>
              <a:fillRect/>
            </a:stretch>
          </p:blipFill>
          <p:spPr bwMode="auto">
            <a:xfrm>
              <a:off x="0" y="488365"/>
              <a:ext cx="2544417" cy="677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16"/>
            <p:cNvSpPr>
              <a:spLocks noChangeArrowheads="1"/>
            </p:cNvSpPr>
            <p:nvPr/>
          </p:nvSpPr>
          <p:spPr bwMode="auto">
            <a:xfrm>
              <a:off x="80169" y="514351"/>
              <a:ext cx="1839327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设计行程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5"/>
          <p:cNvSpPr txBox="1">
            <a:spLocks noChangeArrowheads="1"/>
          </p:cNvSpPr>
          <p:nvPr/>
        </p:nvSpPr>
        <p:spPr bwMode="auto">
          <a:xfrm>
            <a:off x="1009650" y="1023938"/>
            <a:ext cx="69913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        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怎么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收集相关的旅游信息呢？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pic>
        <p:nvPicPr>
          <p:cNvPr id="3" name="图片 1" descr="图形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25" y="1065213"/>
            <a:ext cx="1570038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88" name="组合 5"/>
          <p:cNvGrpSpPr/>
          <p:nvPr/>
        </p:nvGrpSpPr>
        <p:grpSpPr bwMode="auto">
          <a:xfrm>
            <a:off x="368135" y="1788295"/>
            <a:ext cx="6959600" cy="1368928"/>
            <a:chOff x="103381" y="1704823"/>
            <a:chExt cx="6960027" cy="1368257"/>
          </a:xfrm>
        </p:grpSpPr>
        <p:pic>
          <p:nvPicPr>
            <p:cNvPr id="13321" name="图片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28" t="9018" r="33768" b="76039"/>
            <a:stretch>
              <a:fillRect/>
            </a:stretch>
          </p:blipFill>
          <p:spPr bwMode="auto">
            <a:xfrm>
              <a:off x="1272208" y="1851619"/>
              <a:ext cx="5791200" cy="1221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22" name="AutoShape 27"/>
            <p:cNvSpPr>
              <a:spLocks noChangeArrowheads="1"/>
            </p:cNvSpPr>
            <p:nvPr/>
          </p:nvSpPr>
          <p:spPr bwMode="auto">
            <a:xfrm flipH="1">
              <a:off x="1812561" y="2166538"/>
              <a:ext cx="4844394" cy="695946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indent="-3429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可以在网上搜索相关信息。</a:t>
              </a:r>
              <a:endParaRPr lang="zh-CN" altLang="en-US" sz="32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13323" name="图片 1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3381" y="1704823"/>
              <a:ext cx="1146150" cy="13682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389" name="组合 4"/>
          <p:cNvGrpSpPr/>
          <p:nvPr/>
        </p:nvGrpSpPr>
        <p:grpSpPr bwMode="auto">
          <a:xfrm>
            <a:off x="2111790" y="3143739"/>
            <a:ext cx="6701291" cy="1413777"/>
            <a:chOff x="1474970" y="2966766"/>
            <a:chExt cx="6700536" cy="1413774"/>
          </a:xfrm>
        </p:grpSpPr>
        <p:pic>
          <p:nvPicPr>
            <p:cNvPr id="13318" name="图片 1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03" t="29793" r="7161" b="55264"/>
            <a:stretch>
              <a:fillRect/>
            </a:stretch>
          </p:blipFill>
          <p:spPr bwMode="auto">
            <a:xfrm>
              <a:off x="1474970" y="2966766"/>
              <a:ext cx="5798591" cy="1389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19" name="AutoShape 27"/>
            <p:cNvSpPr>
              <a:spLocks noChangeArrowheads="1"/>
            </p:cNvSpPr>
            <p:nvPr/>
          </p:nvSpPr>
          <p:spPr bwMode="auto">
            <a:xfrm>
              <a:off x="1701800" y="3384906"/>
              <a:ext cx="5132990" cy="638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也可以咨询旅行社相关人员。</a:t>
              </a:r>
              <a:endParaRPr lang="zh-CN" altLang="en-US" sz="32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13320" name="图片 1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flipH="1">
              <a:off x="7327274" y="2971997"/>
              <a:ext cx="848232" cy="1408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2"/>
          <p:cNvGraphicFramePr>
            <a:graphicFrameLocks noGrp="1"/>
          </p:cNvGraphicFramePr>
          <p:nvPr/>
        </p:nvGraphicFramePr>
        <p:xfrm>
          <a:off x="519113" y="915988"/>
          <a:ext cx="7343774" cy="3744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960"/>
                <a:gridCol w="2159934"/>
                <a:gridCol w="1295960"/>
                <a:gridCol w="1295960"/>
                <a:gridCol w="1295960"/>
              </a:tblGrid>
              <a:tr h="43210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</a:rPr>
                        <a:t>日期</a:t>
                      </a:r>
                      <a:endParaRPr lang="zh-CN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E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</a:rPr>
                        <a:t>行程</a:t>
                      </a:r>
                      <a:endParaRPr lang="zh-CN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E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</a:rPr>
                        <a:t>交通工具</a:t>
                      </a:r>
                      <a:endParaRPr lang="zh-CN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E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</a:rPr>
                        <a:t>住宿</a:t>
                      </a:r>
                      <a:endParaRPr lang="zh-CN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E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</a:rPr>
                        <a:t>其他</a:t>
                      </a:r>
                      <a:endParaRPr lang="zh-CN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EFF"/>
                    </a:solidFill>
                  </a:tcPr>
                </a:tc>
              </a:tr>
              <a:tr h="72017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</a:rPr>
                        <a:t>第一天</a:t>
                      </a:r>
                      <a:endParaRPr lang="zh-CN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E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815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</a:rPr>
                        <a:t>第二天</a:t>
                      </a:r>
                      <a:endParaRPr lang="zh-CN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E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815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</a:rPr>
                        <a:t>第三天</a:t>
                      </a:r>
                      <a:endParaRPr lang="zh-CN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E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815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</a:rPr>
                        <a:t>第四天</a:t>
                      </a:r>
                      <a:endParaRPr lang="zh-CN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E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815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</a:rPr>
                        <a:t>第五天</a:t>
                      </a:r>
                      <a:endParaRPr lang="zh-CN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E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382" name="矩形 3"/>
          <p:cNvSpPr>
            <a:spLocks noChangeArrowheads="1"/>
          </p:cNvSpPr>
          <p:nvPr/>
        </p:nvSpPr>
        <p:spPr bwMode="auto">
          <a:xfrm>
            <a:off x="2657475" y="355600"/>
            <a:ext cx="348044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北京五日游行程表</a:t>
            </a:r>
            <a:endParaRPr lang="zh-CN" altLang="en-US"/>
          </a:p>
        </p:txBody>
      </p:sp>
    </p:spTree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5"/>
          <p:cNvSpPr txBox="1">
            <a:spLocks noChangeArrowheads="1"/>
          </p:cNvSpPr>
          <p:nvPr/>
        </p:nvSpPr>
        <p:spPr bwMode="auto">
          <a:xfrm>
            <a:off x="1473200" y="538163"/>
            <a:ext cx="650875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dirty="0">
                <a:ea typeface="黑体" panose="02010609060101010101" pitchFamily="49" charset="-122"/>
              </a:rPr>
              <a:t>小明设计的一个旅游计划</a:t>
            </a:r>
            <a:endParaRPr lang="en-US" altLang="zh-CN" sz="2800" dirty="0">
              <a:ea typeface="黑体" panose="02010609060101010101" pitchFamily="49" charset="-122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01432" y="176455"/>
            <a:ext cx="4974523" cy="4775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067192" y="957263"/>
            <a:ext cx="700803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北京五日游费用预算（单位：元）</a:t>
            </a:r>
            <a:endParaRPr lang="zh-CN" altLang="en-US" sz="28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12" name="表格 11"/>
          <p:cNvGraphicFramePr>
            <a:graphicFrameLocks noGrp="1"/>
          </p:cNvGraphicFramePr>
          <p:nvPr/>
        </p:nvGraphicFramePr>
        <p:xfrm>
          <a:off x="431800" y="1625600"/>
          <a:ext cx="8280398" cy="23780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2914"/>
                <a:gridCol w="1025525"/>
                <a:gridCol w="1037590"/>
                <a:gridCol w="1485627"/>
                <a:gridCol w="1539240"/>
                <a:gridCol w="1076960"/>
                <a:gridCol w="932542"/>
              </a:tblGrid>
              <a:tr h="8231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火车票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34" marR="91434" marT="45732" marB="4573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住宿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34" marR="91434" marT="45732" marB="4573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餐饮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34" marR="91434" marT="45732" marB="4573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市内交通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34" marR="91434" marT="45732" marB="4573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景点门票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34" marR="91434" marT="45732" marB="4573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其他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34" marR="91434" marT="45732" marB="4573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合计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34" marR="91434" marT="45732" marB="45732" anchor="ctr"/>
                </a:tc>
              </a:tr>
              <a:tr h="155489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成人 </a:t>
                      </a:r>
                      <a:r>
                        <a:rPr lang="en-US" altLang="zh-CN" sz="2400" b="1" dirty="0">
                          <a:latin typeface="+mn-lt"/>
                          <a:ea typeface="楷体" panose="02010609060101010101" pitchFamily="49" charset="-122"/>
                        </a:rPr>
                        <a:t>260×4</a:t>
                      </a:r>
                      <a:endParaRPr lang="en-US" altLang="zh-CN" sz="2400" b="1" dirty="0">
                        <a:latin typeface="+mn-lt"/>
                        <a:ea typeface="楷体" panose="02010609060101010101" pitchFamily="49" charset="-122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学生 </a:t>
                      </a:r>
                      <a:r>
                        <a:rPr lang="en-US" altLang="zh-CN" sz="2400" b="1" dirty="0">
                          <a:latin typeface="+mn-lt"/>
                          <a:ea typeface="楷体" panose="02010609060101010101" pitchFamily="49" charset="-122"/>
                        </a:rPr>
                        <a:t>130×2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34" marR="91434" marT="45732" marB="4573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楷体" panose="02010609060101010101" pitchFamily="49" charset="-122"/>
                        </a:rPr>
                        <a:t>600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34" marR="91434" marT="45732" marB="4573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楷体" panose="02010609060101010101" pitchFamily="49" charset="-122"/>
                        </a:rPr>
                        <a:t>1200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34" marR="91434" marT="45732" marB="4573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楷体" panose="02010609060101010101" pitchFamily="49" charset="-122"/>
                        </a:rPr>
                        <a:t>300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34" marR="91434" marT="45732" marB="4573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成人 </a:t>
                      </a:r>
                      <a:r>
                        <a:rPr lang="en-US" altLang="zh-CN" sz="2400" b="1" dirty="0">
                          <a:latin typeface="+mn-lt"/>
                          <a:ea typeface="楷体" panose="02010609060101010101" pitchFamily="49" charset="-122"/>
                        </a:rPr>
                        <a:t>212×2</a:t>
                      </a:r>
                      <a:endParaRPr lang="en-US" altLang="zh-CN" sz="2400" b="1" dirty="0">
                        <a:latin typeface="+mn-lt"/>
                        <a:ea typeface="楷体" panose="02010609060101010101" pitchFamily="49" charset="-122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学生 </a:t>
                      </a:r>
                      <a:r>
                        <a:rPr lang="en-US" altLang="zh-CN" sz="2400" b="1" dirty="0">
                          <a:latin typeface="+mn-lt"/>
                          <a:ea typeface="楷体" panose="02010609060101010101" pitchFamily="49" charset="-122"/>
                        </a:rPr>
                        <a:t>56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34" marR="91434" marT="45732" marB="4573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购物</a:t>
                      </a:r>
                      <a:r>
                        <a:rPr lang="en-US" altLang="zh-CN" sz="2400" b="1" dirty="0">
                          <a:latin typeface="+mn-lt"/>
                          <a:ea typeface="楷体" panose="02010609060101010101" pitchFamily="49" charset="-122"/>
                        </a:rPr>
                        <a:t>500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34" marR="91434" marT="45732" marB="4573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楷体" panose="02010609060101010101" pitchFamily="49" charset="-122"/>
                        </a:rPr>
                        <a:t>4380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34" marR="91434" marT="45732" marB="45732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577850" y="1282700"/>
            <a:ext cx="7743825" cy="11303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indent="-342900" eaLnBrk="1" hangingPunct="1">
              <a:spcBef>
                <a:spcPts val="0"/>
              </a:spcBef>
              <a:buFont typeface="Arial" panose="020B0604020202020204" pitchFamily="34" charset="0"/>
              <a:buNone/>
              <a:defRPr sz="32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>
              <a:defRPr/>
            </a:pPr>
            <a:r>
              <a:rPr lang="en-US" altLang="zh-CN" dirty="0">
                <a:latin typeface="+mn-lt"/>
                <a:ea typeface="+mn-ea"/>
              </a:rPr>
              <a:t>1.各项所需费用主要包括行、住、食、游、购五个项目</a:t>
            </a:r>
            <a:r>
              <a:rPr lang="zh-CN" altLang="en-US" dirty="0">
                <a:latin typeface="+mn-lt"/>
                <a:ea typeface="+mn-ea"/>
              </a:rPr>
              <a:t>。</a:t>
            </a:r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577850" y="605789"/>
            <a:ext cx="1431925" cy="681995"/>
            <a:chOff x="701" y="2350"/>
            <a:chExt cx="2257" cy="1073"/>
          </a:xfrm>
        </p:grpSpPr>
        <p:sp>
          <p:nvSpPr>
            <p:cNvPr id="18438" name="Freeform 373"/>
            <p:cNvSpPr>
              <a:spLocks noEditPoints="1" noChangeArrowheads="1"/>
            </p:cNvSpPr>
            <p:nvPr/>
          </p:nvSpPr>
          <p:spPr bwMode="auto">
            <a:xfrm>
              <a:off x="701" y="2601"/>
              <a:ext cx="627" cy="564"/>
            </a:xfrm>
            <a:custGeom>
              <a:avLst/>
              <a:gdLst>
                <a:gd name="T0" fmla="*/ 2147483646 w 104"/>
                <a:gd name="T1" fmla="*/ 2147483646 h 93"/>
                <a:gd name="T2" fmla="*/ 2147483646 w 104"/>
                <a:gd name="T3" fmla="*/ 2147483646 h 93"/>
                <a:gd name="T4" fmla="*/ 2147483646 w 104"/>
                <a:gd name="T5" fmla="*/ 0 h 93"/>
                <a:gd name="T6" fmla="*/ 2147483646 w 104"/>
                <a:gd name="T7" fmla="*/ 2147483646 h 93"/>
                <a:gd name="T8" fmla="*/ 2147483646 w 104"/>
                <a:gd name="T9" fmla="*/ 2147483646 h 93"/>
                <a:gd name="T10" fmla="*/ 0 w 104"/>
                <a:gd name="T11" fmla="*/ 2147483646 h 93"/>
                <a:gd name="T12" fmla="*/ 2147483646 w 104"/>
                <a:gd name="T13" fmla="*/ 2147483646 h 93"/>
                <a:gd name="T14" fmla="*/ 2147483646 w 104"/>
                <a:gd name="T15" fmla="*/ 2147483646 h 93"/>
                <a:gd name="T16" fmla="*/ 2147483646 w 104"/>
                <a:gd name="T17" fmla="*/ 2147483646 h 93"/>
                <a:gd name="T18" fmla="*/ 2147483646 w 104"/>
                <a:gd name="T19" fmla="*/ 2147483646 h 93"/>
                <a:gd name="T20" fmla="*/ 2147483646 w 104"/>
                <a:gd name="T21" fmla="*/ 2147483646 h 93"/>
                <a:gd name="T22" fmla="*/ 2147483646 w 104"/>
                <a:gd name="T23" fmla="*/ 2147483646 h 93"/>
                <a:gd name="T24" fmla="*/ 2147483646 w 104"/>
                <a:gd name="T25" fmla="*/ 2147483646 h 93"/>
                <a:gd name="T26" fmla="*/ 2147483646 w 104"/>
                <a:gd name="T27" fmla="*/ 2147483646 h 93"/>
                <a:gd name="T28" fmla="*/ 2147483646 w 104"/>
                <a:gd name="T29" fmla="*/ 2147483646 h 93"/>
                <a:gd name="T30" fmla="*/ 2147483646 w 104"/>
                <a:gd name="T31" fmla="*/ 2147483646 h 93"/>
                <a:gd name="T32" fmla="*/ 2147483646 w 104"/>
                <a:gd name="T33" fmla="*/ 2147483646 h 93"/>
                <a:gd name="T34" fmla="*/ 2147483646 w 104"/>
                <a:gd name="T35" fmla="*/ 2147483646 h 93"/>
                <a:gd name="T36" fmla="*/ 2147483646 w 104"/>
                <a:gd name="T37" fmla="*/ 2147483646 h 93"/>
                <a:gd name="T38" fmla="*/ 2147483646 w 104"/>
                <a:gd name="T39" fmla="*/ 2147483646 h 93"/>
                <a:gd name="T40" fmla="*/ 2147483646 w 104"/>
                <a:gd name="T41" fmla="*/ 2147483646 h 93"/>
                <a:gd name="T42" fmla="*/ 2147483646 w 104"/>
                <a:gd name="T43" fmla="*/ 2147483646 h 93"/>
                <a:gd name="T44" fmla="*/ 2147483646 w 104"/>
                <a:gd name="T45" fmla="*/ 2147483646 h 93"/>
                <a:gd name="T46" fmla="*/ 2147483646 w 104"/>
                <a:gd name="T47" fmla="*/ 2147483646 h 93"/>
                <a:gd name="T48" fmla="*/ 2147483646 w 104"/>
                <a:gd name="T49" fmla="*/ 2147483646 h 93"/>
                <a:gd name="T50" fmla="*/ 2147483646 w 104"/>
                <a:gd name="T51" fmla="*/ 2147483646 h 93"/>
                <a:gd name="T52" fmla="*/ 2147483646 w 104"/>
                <a:gd name="T53" fmla="*/ 2147483646 h 93"/>
                <a:gd name="T54" fmla="*/ 2147483646 w 104"/>
                <a:gd name="T55" fmla="*/ 2147483646 h 93"/>
                <a:gd name="T56" fmla="*/ 2147483646 w 104"/>
                <a:gd name="T57" fmla="*/ 2147483646 h 93"/>
                <a:gd name="T58" fmla="*/ 2147483646 w 104"/>
                <a:gd name="T59" fmla="*/ 2147483646 h 93"/>
                <a:gd name="T60" fmla="*/ 2147483646 w 104"/>
                <a:gd name="T61" fmla="*/ 2147483646 h 93"/>
                <a:gd name="T62" fmla="*/ 2147483646 w 104"/>
                <a:gd name="T63" fmla="*/ 2147483646 h 93"/>
                <a:gd name="T64" fmla="*/ 2147483646 w 104"/>
                <a:gd name="T65" fmla="*/ 2147483646 h 93"/>
                <a:gd name="T66" fmla="*/ 2147483646 w 104"/>
                <a:gd name="T67" fmla="*/ 2147483646 h 93"/>
                <a:gd name="T68" fmla="*/ 2147483646 w 104"/>
                <a:gd name="T69" fmla="*/ 2147483646 h 93"/>
                <a:gd name="T70" fmla="*/ 2147483646 w 104"/>
                <a:gd name="T71" fmla="*/ 2147483646 h 93"/>
                <a:gd name="T72" fmla="*/ 2147483646 w 104"/>
                <a:gd name="T73" fmla="*/ 2147483646 h 9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04" h="93">
                  <a:moveTo>
                    <a:pt x="103" y="81"/>
                  </a:moveTo>
                  <a:cubicBezTo>
                    <a:pt x="60" y="5"/>
                    <a:pt x="60" y="5"/>
                    <a:pt x="60" y="5"/>
                  </a:cubicBezTo>
                  <a:cubicBezTo>
                    <a:pt x="58" y="2"/>
                    <a:pt x="55" y="0"/>
                    <a:pt x="52" y="0"/>
                  </a:cubicBezTo>
                  <a:cubicBezTo>
                    <a:pt x="49" y="0"/>
                    <a:pt x="46" y="2"/>
                    <a:pt x="45" y="5"/>
                  </a:cubicBezTo>
                  <a:cubicBezTo>
                    <a:pt x="1" y="81"/>
                    <a:pt x="1" y="81"/>
                    <a:pt x="1" y="81"/>
                  </a:cubicBezTo>
                  <a:cubicBezTo>
                    <a:pt x="0" y="82"/>
                    <a:pt x="0" y="83"/>
                    <a:pt x="0" y="85"/>
                  </a:cubicBezTo>
                  <a:cubicBezTo>
                    <a:pt x="0" y="86"/>
                    <a:pt x="0" y="88"/>
                    <a:pt x="1" y="89"/>
                  </a:cubicBezTo>
                  <a:cubicBezTo>
                    <a:pt x="3" y="92"/>
                    <a:pt x="5" y="93"/>
                    <a:pt x="8" y="93"/>
                  </a:cubicBezTo>
                  <a:cubicBezTo>
                    <a:pt x="96" y="93"/>
                    <a:pt x="96" y="93"/>
                    <a:pt x="96" y="93"/>
                  </a:cubicBezTo>
                  <a:cubicBezTo>
                    <a:pt x="99" y="93"/>
                    <a:pt x="102" y="92"/>
                    <a:pt x="103" y="89"/>
                  </a:cubicBezTo>
                  <a:cubicBezTo>
                    <a:pt x="104" y="88"/>
                    <a:pt x="104" y="86"/>
                    <a:pt x="104" y="85"/>
                  </a:cubicBezTo>
                  <a:cubicBezTo>
                    <a:pt x="104" y="83"/>
                    <a:pt x="104" y="82"/>
                    <a:pt x="103" y="81"/>
                  </a:cubicBezTo>
                  <a:close/>
                  <a:moveTo>
                    <a:pt x="97" y="86"/>
                  </a:moveTo>
                  <a:cubicBezTo>
                    <a:pt x="97" y="86"/>
                    <a:pt x="96" y="86"/>
                    <a:pt x="96" y="86"/>
                  </a:cubicBezTo>
                  <a:cubicBezTo>
                    <a:pt x="8" y="86"/>
                    <a:pt x="8" y="86"/>
                    <a:pt x="8" y="86"/>
                  </a:cubicBezTo>
                  <a:cubicBezTo>
                    <a:pt x="8" y="86"/>
                    <a:pt x="7" y="86"/>
                    <a:pt x="7" y="86"/>
                  </a:cubicBezTo>
                  <a:cubicBezTo>
                    <a:pt x="7" y="85"/>
                    <a:pt x="7" y="85"/>
                    <a:pt x="7" y="85"/>
                  </a:cubicBezTo>
                  <a:cubicBezTo>
                    <a:pt x="7" y="85"/>
                    <a:pt x="7" y="84"/>
                    <a:pt x="7" y="84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1" y="8"/>
                    <a:pt x="52" y="8"/>
                    <a:pt x="52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97" y="84"/>
                    <a:pt x="97" y="84"/>
                    <a:pt x="97" y="84"/>
                  </a:cubicBezTo>
                  <a:cubicBezTo>
                    <a:pt x="97" y="84"/>
                    <a:pt x="97" y="85"/>
                    <a:pt x="97" y="85"/>
                  </a:cubicBezTo>
                  <a:cubicBezTo>
                    <a:pt x="97" y="85"/>
                    <a:pt x="97" y="85"/>
                    <a:pt x="97" y="86"/>
                  </a:cubicBezTo>
                  <a:close/>
                  <a:moveTo>
                    <a:pt x="51" y="69"/>
                  </a:moveTo>
                  <a:cubicBezTo>
                    <a:pt x="47" y="69"/>
                    <a:pt x="44" y="72"/>
                    <a:pt x="44" y="76"/>
                  </a:cubicBezTo>
                  <a:cubicBezTo>
                    <a:pt x="44" y="80"/>
                    <a:pt x="47" y="83"/>
                    <a:pt x="51" y="83"/>
                  </a:cubicBezTo>
                  <a:cubicBezTo>
                    <a:pt x="55" y="83"/>
                    <a:pt x="58" y="80"/>
                    <a:pt x="58" y="76"/>
                  </a:cubicBezTo>
                  <a:cubicBezTo>
                    <a:pt x="58" y="72"/>
                    <a:pt x="55" y="69"/>
                    <a:pt x="51" y="69"/>
                  </a:cubicBezTo>
                  <a:close/>
                  <a:moveTo>
                    <a:pt x="51" y="25"/>
                  </a:moveTo>
                  <a:cubicBezTo>
                    <a:pt x="46" y="25"/>
                    <a:pt x="42" y="29"/>
                    <a:pt x="42" y="34"/>
                  </a:cubicBezTo>
                  <a:cubicBezTo>
                    <a:pt x="42" y="35"/>
                    <a:pt x="42" y="36"/>
                    <a:pt x="42" y="3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1" y="36"/>
                    <a:pt x="61" y="35"/>
                    <a:pt x="61" y="34"/>
                  </a:cubicBezTo>
                  <a:cubicBezTo>
                    <a:pt x="61" y="29"/>
                    <a:pt x="57" y="25"/>
                    <a:pt x="51" y="25"/>
                  </a:cubicBezTo>
                  <a:close/>
                </a:path>
              </a:pathLst>
            </a:custGeom>
            <a:solidFill>
              <a:srgbClr val="FF7C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39" name="文本框 3"/>
            <p:cNvSpPr txBox="1">
              <a:spLocks noChangeArrowheads="1"/>
            </p:cNvSpPr>
            <p:nvPr/>
          </p:nvSpPr>
          <p:spPr bwMode="auto">
            <a:xfrm>
              <a:off x="1286" y="2350"/>
              <a:ext cx="1672" cy="1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3200" b="1">
                  <a:solidFill>
                    <a:srgbClr val="3399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注意</a:t>
              </a:r>
              <a:endParaRPr lang="zh-CN" altLang="en-US" sz="3200" b="1">
                <a:solidFill>
                  <a:srgbClr val="33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6" name="文本框 5"/>
          <p:cNvSpPr>
            <a:spLocks noChangeArrowheads="1"/>
          </p:cNvSpPr>
          <p:nvPr/>
        </p:nvSpPr>
        <p:spPr bwMode="auto">
          <a:xfrm>
            <a:off x="577850" y="2508250"/>
            <a:ext cx="7743825" cy="118427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住宿要考虑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价格、交通、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以及到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景点的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距离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、附近的商业环境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等方面。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>
            <a:spLocks noChangeArrowheads="1"/>
          </p:cNvSpPr>
          <p:nvPr/>
        </p:nvSpPr>
        <p:spPr bwMode="auto">
          <a:xfrm>
            <a:off x="577850" y="3787775"/>
            <a:ext cx="7743825" cy="65087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最好是参考有经验的人的意见再做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决定。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6" grpId="0" bldLvl="0" animBg="1"/>
      <p:bldP spid="7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组合 8"/>
          <p:cNvGrpSpPr/>
          <p:nvPr/>
        </p:nvGrpSpPr>
        <p:grpSpPr bwMode="auto">
          <a:xfrm>
            <a:off x="808038" y="598488"/>
            <a:ext cx="7645400" cy="3554412"/>
            <a:chOff x="619562" y="677303"/>
            <a:chExt cx="7645526" cy="3553943"/>
          </a:xfrm>
        </p:grpSpPr>
        <p:pic>
          <p:nvPicPr>
            <p:cNvPr id="19463" name="图片 9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64" t="23866" r="10719" b="22557"/>
            <a:stretch>
              <a:fillRect/>
            </a:stretch>
          </p:blipFill>
          <p:spPr bwMode="auto">
            <a:xfrm>
              <a:off x="619562" y="677303"/>
              <a:ext cx="7645526" cy="3553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4" name="矩形 2"/>
            <p:cNvSpPr>
              <a:spLocks noChangeArrowheads="1"/>
            </p:cNvSpPr>
            <p:nvPr/>
          </p:nvSpPr>
          <p:spPr bwMode="auto">
            <a:xfrm>
              <a:off x="1792766" y="1551336"/>
              <a:ext cx="5228768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同学们，今天的数学课你们有哪些收获呢？</a:t>
              </a:r>
              <a:endPara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9460" name="组合 15"/>
          <p:cNvGrpSpPr/>
          <p:nvPr/>
        </p:nvGrpSpPr>
        <p:grpSpPr bwMode="auto">
          <a:xfrm>
            <a:off x="106363" y="527569"/>
            <a:ext cx="2544762" cy="678931"/>
            <a:chOff x="0" y="488365"/>
            <a:chExt cx="2544417" cy="677826"/>
          </a:xfrm>
        </p:grpSpPr>
        <p:pic>
          <p:nvPicPr>
            <p:cNvPr id="19461" name="图片 1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4" t="34903" r="6303" b="36240"/>
            <a:stretch>
              <a:fillRect/>
            </a:stretch>
          </p:blipFill>
          <p:spPr bwMode="auto">
            <a:xfrm>
              <a:off x="0" y="488365"/>
              <a:ext cx="2544417" cy="677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56989" y="538563"/>
              <a:ext cx="188115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课堂小结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445</Words>
  <Application>WPS 演示</Application>
  <PresentationFormat>全屏显示(16:9)</PresentationFormat>
  <Paragraphs>106</Paragraphs>
  <Slides>12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3" baseType="lpstr">
      <vt:lpstr>Arial</vt:lpstr>
      <vt:lpstr>宋体</vt:lpstr>
      <vt:lpstr>Wingdings</vt:lpstr>
      <vt:lpstr>Times New Roman</vt:lpstr>
      <vt:lpstr>黑体</vt:lpstr>
      <vt:lpstr>等线</vt:lpstr>
      <vt:lpstr>楷体</vt:lpstr>
      <vt:lpstr>幼圆</vt:lpstr>
      <vt:lpstr>微软雅黑</vt:lpstr>
      <vt:lpstr>Arial Unicode MS</vt:lpstr>
      <vt:lpstr>1_Office 主题​​</vt:lpstr>
      <vt:lpstr>北京五日游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冰氷</cp:lastModifiedBy>
  <cp:revision>346</cp:revision>
  <dcterms:created xsi:type="dcterms:W3CDTF">2016-01-14T07:05:00Z</dcterms:created>
  <dcterms:modified xsi:type="dcterms:W3CDTF">2023-10-27T01:30:48Z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A04E3B0D143644FEA253650BBAB74D38_12</vt:lpwstr>
  </property>
</Properties>
</file>