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344" r:id="rId3"/>
    <p:sldId id="256" r:id="rId4"/>
    <p:sldId id="354" r:id="rId5"/>
    <p:sldId id="355" r:id="rId6"/>
    <p:sldId id="356" r:id="rId7"/>
    <p:sldId id="350" r:id="rId8"/>
    <p:sldId id="357" r:id="rId9"/>
    <p:sldId id="359" r:id="rId10"/>
    <p:sldId id="358" r:id="rId11"/>
    <p:sldId id="360" r:id="rId12"/>
    <p:sldId id="363" r:id="rId13"/>
    <p:sldId id="364" r:id="rId14"/>
    <p:sldId id="361" r:id="rId15"/>
    <p:sldId id="328" r:id="rId16"/>
    <p:sldId id="370" r:id="rId17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24"/>
    </p:embeddedFont>
    <p:embeddedFont>
      <p:font typeface="等线" panose="02010600030101010101" pitchFamily="2" charset="-122"/>
      <p:regular r:id="rId25"/>
    </p:embeddedFont>
    <p:embeddedFont>
      <p:font typeface="楷体" panose="02010609060101010101" pitchFamily="49" charset="-122"/>
      <p:regular r:id="rId26"/>
    </p:embeddedFont>
    <p:embeddedFont>
      <p:font typeface="幼圆" panose="02010509060101010101" pitchFamily="49" charset="-122"/>
      <p:regular r:id="rId27"/>
    </p:embeddedFont>
  </p:embeddedFontLst>
  <p:custDataLst>
    <p:tags r:id="rId28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A0F"/>
    <a:srgbClr val="9FB9AE"/>
    <a:srgbClr val="FEE6CE"/>
    <a:srgbClr val="EDC5A5"/>
    <a:srgbClr val="FFCF4C"/>
    <a:srgbClr val="C2E6D8"/>
    <a:srgbClr val="E7F8FF"/>
    <a:srgbClr val="01A0E9"/>
    <a:srgbClr val="EC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43" autoAdjust="0"/>
    <p:restoredTop sz="94660"/>
  </p:normalViewPr>
  <p:slideViewPr>
    <p:cSldViewPr snapToGrid="0" showGuides="1">
      <p:cViewPr varScale="1">
        <p:scale>
          <a:sx n="138" d="100"/>
          <a:sy n="138" d="100"/>
        </p:scale>
        <p:origin x="1206" y="-18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4.xml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AED3BC7-9041-4A4D-ACE0-A1D26D2AB3B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F49027E-5B64-4549-9082-1603E14455D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image" Target="../media/image10.png"/><Relationship Id="rId10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image" Target="../media/image10.png"/><Relationship Id="rId10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image" Target="../media/image10.png"/><Relationship Id="rId10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DDBADA-487A-4BC7-8A1C-EEDFEF1085B5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-9525"/>
            <a:ext cx="9172575" cy="5159375"/>
          </a:xfrm>
          <a:prstGeom prst="rect">
            <a:avLst/>
          </a:prstGeom>
          <a:solidFill>
            <a:srgbClr val="C2E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1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525"/>
            <a:ext cx="9172575" cy="454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02413" y="-9525"/>
            <a:ext cx="2570162" cy="207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9525"/>
            <a:ext cx="2570163" cy="20796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4203700" y="-31750"/>
            <a:ext cx="0" cy="901700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3532188" y="-34925"/>
            <a:ext cx="0" cy="233363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097463" y="-39687"/>
            <a:ext cx="0" cy="769938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2933700" y="-28575"/>
            <a:ext cx="0" cy="641350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6162675" y="-14287"/>
            <a:ext cx="0" cy="652463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9" name="图片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28913" y="434975"/>
            <a:ext cx="450850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0" name="图片 1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05175" y="128588"/>
            <a:ext cx="427038" cy="341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1" name="图片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86213" y="665163"/>
            <a:ext cx="452437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2" name="图片 1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849813" y="658813"/>
            <a:ext cx="493712" cy="395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3" name="图片 1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895975" y="455613"/>
            <a:ext cx="547688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84" name="图片 18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862138" y="3454400"/>
            <a:ext cx="3808412" cy="1852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文本框 20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2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  <a:alpha val="20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-9525"/>
            <a:ext cx="9172575" cy="5159375"/>
          </a:xfrm>
          <a:prstGeom prst="rect">
            <a:avLst/>
          </a:prstGeom>
          <a:solidFill>
            <a:srgbClr val="C2E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5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525"/>
            <a:ext cx="9172575" cy="454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02413" y="-9525"/>
            <a:ext cx="2570162" cy="207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9525"/>
            <a:ext cx="2570163" cy="20796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4203700" y="-31750"/>
            <a:ext cx="0" cy="901700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3532188" y="-34925"/>
            <a:ext cx="0" cy="233363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097463" y="-39687"/>
            <a:ext cx="0" cy="769938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2933700" y="-28575"/>
            <a:ext cx="0" cy="641350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6162675" y="-14287"/>
            <a:ext cx="0" cy="652463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3" name="图片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28913" y="434975"/>
            <a:ext cx="450850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4" name="图片 1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05175" y="128588"/>
            <a:ext cx="427038" cy="341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5" name="图片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86213" y="665163"/>
            <a:ext cx="452437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6" name="图片 1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849813" y="658813"/>
            <a:ext cx="493712" cy="395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7" name="图片 1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895975" y="455613"/>
            <a:ext cx="547688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8" name="图片 18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862138" y="3454400"/>
            <a:ext cx="3808412" cy="1852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矩形 19"/>
          <p:cNvSpPr>
            <a:spLocks noChangeArrowheads="1"/>
          </p:cNvSpPr>
          <p:nvPr userDrawn="1"/>
        </p:nvSpPr>
        <p:spPr bwMode="auto">
          <a:xfrm>
            <a:off x="0" y="373063"/>
            <a:ext cx="9172575" cy="4394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>
            <a:spLocks noChangeArrowheads="1"/>
          </p:cNvSpPr>
          <p:nvPr userDrawn="1"/>
        </p:nvSpPr>
        <p:spPr bwMode="auto">
          <a:xfrm>
            <a:off x="0" y="361950"/>
            <a:ext cx="9172575" cy="63500"/>
          </a:xfrm>
          <a:prstGeom prst="rect">
            <a:avLst/>
          </a:prstGeom>
          <a:solidFill>
            <a:srgbClr val="C2E6D8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>
            <a:spLocks noChangeArrowheads="1"/>
          </p:cNvSpPr>
          <p:nvPr userDrawn="1"/>
        </p:nvSpPr>
        <p:spPr bwMode="auto">
          <a:xfrm>
            <a:off x="0" y="4710113"/>
            <a:ext cx="9172575" cy="65088"/>
          </a:xfrm>
          <a:prstGeom prst="rect">
            <a:avLst/>
          </a:prstGeom>
          <a:solidFill>
            <a:srgbClr val="9FB9AE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2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  <a:alpha val="20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-9525"/>
            <a:ext cx="9172575" cy="5159375"/>
          </a:xfrm>
          <a:prstGeom prst="rect">
            <a:avLst/>
          </a:prstGeom>
          <a:solidFill>
            <a:srgbClr val="C2E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525"/>
            <a:ext cx="9172575" cy="454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02413" y="-9525"/>
            <a:ext cx="2570162" cy="207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9525"/>
            <a:ext cx="2570163" cy="20796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4203700" y="-31750"/>
            <a:ext cx="0" cy="901700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3532188" y="-34925"/>
            <a:ext cx="0" cy="233363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097463" y="-39687"/>
            <a:ext cx="0" cy="769938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2933700" y="-28575"/>
            <a:ext cx="0" cy="641350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6162675" y="-14287"/>
            <a:ext cx="0" cy="652463"/>
          </a:xfrm>
          <a:prstGeom prst="line">
            <a:avLst/>
          </a:prstGeom>
          <a:ln w="38100">
            <a:solidFill>
              <a:srgbClr val="9FB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7" name="图片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28913" y="434975"/>
            <a:ext cx="450850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8" name="图片 1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05175" y="128588"/>
            <a:ext cx="427038" cy="341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9" name="图片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86213" y="665163"/>
            <a:ext cx="452437" cy="43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0" name="图片 1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849813" y="658813"/>
            <a:ext cx="493712" cy="395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1" name="图片 1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895975" y="455613"/>
            <a:ext cx="547688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2" name="图片 18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862138" y="3454400"/>
            <a:ext cx="3808412" cy="1852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圆角矩形 23"/>
          <p:cNvSpPr>
            <a:spLocks noChangeArrowheads="1"/>
          </p:cNvSpPr>
          <p:nvPr userDrawn="1"/>
        </p:nvSpPr>
        <p:spPr bwMode="auto">
          <a:xfrm>
            <a:off x="225425" y="136525"/>
            <a:ext cx="8721725" cy="4867275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50800">
            <a:solidFill>
              <a:srgbClr val="92D050"/>
            </a:solidFill>
            <a:prstDash val="lg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2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  <a:alpha val="20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矩形 6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/>
          <a:srcRect l="3419" t="23634" r="3419" b="23878"/>
          <a:stretch>
            <a:fillRect/>
          </a:stretch>
        </p:blipFill>
        <p:spPr>
          <a:xfrm>
            <a:off x="-9525" y="-9525"/>
            <a:ext cx="9163050" cy="51593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4391" y="1153180"/>
            <a:ext cx="8333907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准备的竹竿长约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1m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，尽量做到粗细均匀。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在竹竿中点打孔</a:t>
            </a:r>
            <a:r>
              <a:rPr lang="zh-CN" altLang="en-US" sz="2800" b="1" dirty="0">
                <a:latin typeface="+mn-lt"/>
                <a:ea typeface="+mn-ea"/>
              </a:rPr>
              <a:t>并拴上绳子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，拴绳子时注意绳子的长度，同时注意检查拎起绳子后竹竿是否平衡。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从中点处每隔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8cm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做一个刻度记号。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33"/>
          <p:cNvSpPr>
            <a:spLocks noChangeArrowheads="1"/>
          </p:cNvSpPr>
          <p:nvPr/>
        </p:nvSpPr>
        <p:spPr bwMode="auto">
          <a:xfrm>
            <a:off x="155575" y="514350"/>
            <a:ext cx="1825625" cy="552450"/>
          </a:xfrm>
          <a:prstGeom prst="round2DiagRect">
            <a:avLst>
              <a:gd name="adj1" fmla="val 41949"/>
              <a:gd name="adj2" fmla="val 0"/>
            </a:avLst>
          </a:prstGeom>
          <a:solidFill>
            <a:srgbClr val="EFBC54"/>
          </a:solidFill>
          <a:ln w="381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rPr>
              <a:t>活动准备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6905" y="3009900"/>
            <a:ext cx="1971675" cy="17106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9570" y="3051810"/>
            <a:ext cx="2462530" cy="8375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268538" y="2357438"/>
            <a:ext cx="43767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282950" y="2371725"/>
            <a:ext cx="2349500" cy="5000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R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+mn-cs"/>
              </a:rPr>
              <a:t>六年级下册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5365" name="标题 5"/>
          <p:cNvSpPr>
            <a:spLocks noGrp="1"/>
          </p:cNvSpPr>
          <p:nvPr>
            <p:ph type="ctrTitle" idx="4294967295"/>
          </p:nvPr>
        </p:nvSpPr>
        <p:spPr>
          <a:xfrm>
            <a:off x="3128963" y="1392238"/>
            <a:ext cx="3829050" cy="93503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 sz="4400" dirty="0">
                <a:latin typeface="幼圆" panose="02010509060101010101" pitchFamily="49" charset="-122"/>
                <a:ea typeface="幼圆" panose="02010509060101010101" pitchFamily="49" charset="-122"/>
              </a:rPr>
              <a:t>有趣的平衡</a:t>
            </a:r>
            <a:endParaRPr lang="zh-CN" altLang="en-US" sz="44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525" y="1151275"/>
            <a:ext cx="1279912" cy="129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250" y="690563"/>
            <a:ext cx="3968750" cy="2640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1081087" y="3549650"/>
            <a:ext cx="7439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这些图片都反映了一种什么样的现象？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45038" y="812800"/>
            <a:ext cx="3884612" cy="2397125"/>
            <a:chOff x="4745038" y="812800"/>
            <a:chExt cx="3884612" cy="2397125"/>
          </a:xfrm>
        </p:grpSpPr>
        <p:pic>
          <p:nvPicPr>
            <p:cNvPr id="14338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45038" y="812800"/>
              <a:ext cx="3884612" cy="239712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任意多边形: 形状 1"/>
            <p:cNvSpPr/>
            <p:nvPr/>
          </p:nvSpPr>
          <p:spPr bwMode="auto">
            <a:xfrm>
              <a:off x="6357938" y="2426494"/>
              <a:ext cx="447675" cy="40481"/>
            </a:xfrm>
            <a:custGeom>
              <a:avLst/>
              <a:gdLst>
                <a:gd name="connsiteX0" fmla="*/ 0 w 428625"/>
                <a:gd name="connsiteY0" fmla="*/ 0 h 40481"/>
                <a:gd name="connsiteX1" fmla="*/ 426243 w 428625"/>
                <a:gd name="connsiteY1" fmla="*/ 9525 h 40481"/>
                <a:gd name="connsiteX2" fmla="*/ 428625 w 428625"/>
                <a:gd name="connsiteY2" fmla="*/ 40481 h 40481"/>
                <a:gd name="connsiteX3" fmla="*/ 0 w 428625"/>
                <a:gd name="connsiteY3" fmla="*/ 0 h 40481"/>
                <a:gd name="connsiteX0-1" fmla="*/ 19050 w 447675"/>
                <a:gd name="connsiteY0-2" fmla="*/ 0 h 40481"/>
                <a:gd name="connsiteX1-3" fmla="*/ 445293 w 447675"/>
                <a:gd name="connsiteY1-4" fmla="*/ 9525 h 40481"/>
                <a:gd name="connsiteX2-5" fmla="*/ 447675 w 447675"/>
                <a:gd name="connsiteY2-6" fmla="*/ 40481 h 40481"/>
                <a:gd name="connsiteX3-7" fmla="*/ 0 w 447675"/>
                <a:gd name="connsiteY3-8" fmla="*/ 38100 h 40481"/>
                <a:gd name="connsiteX4" fmla="*/ 19050 w 447675"/>
                <a:gd name="connsiteY4" fmla="*/ 0 h 4048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" y="connsiteY4"/>
                </a:cxn>
              </a:cxnLst>
              <a:rect l="l" t="t" r="r" b="b"/>
              <a:pathLst>
                <a:path w="447675" h="40481">
                  <a:moveTo>
                    <a:pt x="19050" y="0"/>
                  </a:moveTo>
                  <a:lnTo>
                    <a:pt x="445293" y="9525"/>
                  </a:lnTo>
                  <a:lnTo>
                    <a:pt x="447675" y="40481"/>
                  </a:lnTo>
                  <a:cubicBezTo>
                    <a:pt x="358775" y="33337"/>
                    <a:pt x="88900" y="45244"/>
                    <a:pt x="0" y="38100"/>
                  </a:cubicBezTo>
                  <a:lnTo>
                    <a:pt x="19050" y="0"/>
                  </a:lnTo>
                  <a:close/>
                </a:path>
              </a:pathLst>
            </a:custGeom>
            <a:solidFill>
              <a:srgbClr val="0B0A0F"/>
            </a:solidFill>
            <a:ln w="19050">
              <a:noFill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9"/>
          <p:cNvGrpSpPr/>
          <p:nvPr/>
        </p:nvGrpSpPr>
        <p:grpSpPr>
          <a:xfrm>
            <a:off x="2803525" y="668338"/>
            <a:ext cx="3311525" cy="1079500"/>
            <a:chOff x="0" y="0"/>
            <a:chExt cx="6390" cy="2111"/>
          </a:xfrm>
        </p:grpSpPr>
        <p:sp>
          <p:nvSpPr>
            <p:cNvPr id="16404" name="矩形 3"/>
            <p:cNvSpPr/>
            <p:nvPr/>
          </p:nvSpPr>
          <p:spPr>
            <a:xfrm rot="-360000">
              <a:off x="3987" y="0"/>
              <a:ext cx="315" cy="780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16405" name="Group 11"/>
            <p:cNvGrpSpPr/>
            <p:nvPr/>
          </p:nvGrpSpPr>
          <p:grpSpPr>
            <a:xfrm rot="-60000">
              <a:off x="1832" y="226"/>
              <a:ext cx="690" cy="789"/>
              <a:chOff x="0" y="0"/>
              <a:chExt cx="690" cy="789"/>
            </a:xfrm>
          </p:grpSpPr>
          <p:sp>
            <p:nvSpPr>
              <p:cNvPr id="16408" name="矩形 3"/>
              <p:cNvSpPr/>
              <p:nvPr/>
            </p:nvSpPr>
            <p:spPr>
              <a:xfrm rot="-240000">
                <a:off x="0" y="25"/>
                <a:ext cx="345" cy="765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409" name="矩形 3"/>
              <p:cNvSpPr/>
              <p:nvPr/>
            </p:nvSpPr>
            <p:spPr>
              <a:xfrm rot="-240000">
                <a:off x="344" y="0"/>
                <a:ext cx="346" cy="765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406" name="矩形 2"/>
            <p:cNvSpPr/>
            <p:nvPr/>
          </p:nvSpPr>
          <p:spPr>
            <a:xfrm rot="-360000" flipH="1">
              <a:off x="0" y="880"/>
              <a:ext cx="6390" cy="121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407" name="等腰三角形 1"/>
            <p:cNvSpPr/>
            <p:nvPr/>
          </p:nvSpPr>
          <p:spPr>
            <a:xfrm flipV="1">
              <a:off x="2055" y="1001"/>
              <a:ext cx="2310" cy="1110"/>
            </a:xfrm>
            <a:prstGeom prst="flowChartMerge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16"/>
          <p:cNvGrpSpPr/>
          <p:nvPr/>
        </p:nvGrpSpPr>
        <p:grpSpPr>
          <a:xfrm>
            <a:off x="606425" y="2260600"/>
            <a:ext cx="2879725" cy="1295400"/>
            <a:chOff x="0" y="0"/>
            <a:chExt cx="6404" cy="2056"/>
          </a:xfrm>
        </p:grpSpPr>
        <p:grpSp>
          <p:nvGrpSpPr>
            <p:cNvPr id="16396" name="Group 17"/>
            <p:cNvGrpSpPr/>
            <p:nvPr/>
          </p:nvGrpSpPr>
          <p:grpSpPr>
            <a:xfrm>
              <a:off x="4196" y="0"/>
              <a:ext cx="644" cy="780"/>
              <a:chOff x="0" y="0"/>
              <a:chExt cx="644" cy="780"/>
            </a:xfrm>
          </p:grpSpPr>
          <p:sp>
            <p:nvSpPr>
              <p:cNvPr id="16402" name="矩形 3"/>
              <p:cNvSpPr/>
              <p:nvPr/>
            </p:nvSpPr>
            <p:spPr>
              <a:xfrm>
                <a:off x="330" y="0"/>
                <a:ext cx="315" cy="780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403" name="矩形 3"/>
              <p:cNvSpPr/>
              <p:nvPr/>
            </p:nvSpPr>
            <p:spPr>
              <a:xfrm>
                <a:off x="0" y="0"/>
                <a:ext cx="315" cy="780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6397" name="Group 20"/>
            <p:cNvGrpSpPr/>
            <p:nvPr/>
          </p:nvGrpSpPr>
          <p:grpSpPr>
            <a:xfrm>
              <a:off x="1588" y="0"/>
              <a:ext cx="629" cy="780"/>
              <a:chOff x="0" y="0"/>
              <a:chExt cx="629" cy="780"/>
            </a:xfrm>
          </p:grpSpPr>
          <p:sp>
            <p:nvSpPr>
              <p:cNvPr id="16400" name="矩形 3"/>
              <p:cNvSpPr/>
              <p:nvPr/>
            </p:nvSpPr>
            <p:spPr>
              <a:xfrm>
                <a:off x="0" y="0"/>
                <a:ext cx="315" cy="780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6401" name="矩形 3"/>
              <p:cNvSpPr/>
              <p:nvPr/>
            </p:nvSpPr>
            <p:spPr>
              <a:xfrm>
                <a:off x="315" y="0"/>
                <a:ext cx="315" cy="780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398" name="矩形 2"/>
            <p:cNvSpPr/>
            <p:nvPr/>
          </p:nvSpPr>
          <p:spPr>
            <a:xfrm>
              <a:off x="0" y="810"/>
              <a:ext cx="6405" cy="119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9" name="等腰三角形 1"/>
            <p:cNvSpPr/>
            <p:nvPr/>
          </p:nvSpPr>
          <p:spPr>
            <a:xfrm flipV="1">
              <a:off x="2055" y="946"/>
              <a:ext cx="2310" cy="1110"/>
            </a:xfrm>
            <a:prstGeom prst="flowChartMerge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8" name="Text Box 25"/>
          <p:cNvSpPr txBox="1"/>
          <p:nvPr/>
        </p:nvSpPr>
        <p:spPr>
          <a:xfrm>
            <a:off x="827088" y="1706563"/>
            <a:ext cx="3068637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轻的一端加重。   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Group 27"/>
          <p:cNvGrpSpPr/>
          <p:nvPr/>
        </p:nvGrpSpPr>
        <p:grpSpPr>
          <a:xfrm>
            <a:off x="5392738" y="2332038"/>
            <a:ext cx="3024187" cy="1223962"/>
            <a:chOff x="0" y="0"/>
            <a:chExt cx="6404" cy="2041"/>
          </a:xfrm>
        </p:grpSpPr>
        <p:sp>
          <p:nvSpPr>
            <p:cNvPr id="16392" name="矩形 3"/>
            <p:cNvSpPr/>
            <p:nvPr/>
          </p:nvSpPr>
          <p:spPr>
            <a:xfrm>
              <a:off x="4272" y="0"/>
              <a:ext cx="315" cy="780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3" name="矩形 3"/>
            <p:cNvSpPr/>
            <p:nvPr/>
          </p:nvSpPr>
          <p:spPr>
            <a:xfrm>
              <a:off x="1891" y="0"/>
              <a:ext cx="315" cy="780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4" name="矩形 2"/>
            <p:cNvSpPr/>
            <p:nvPr/>
          </p:nvSpPr>
          <p:spPr>
            <a:xfrm>
              <a:off x="0" y="795"/>
              <a:ext cx="6405" cy="119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6395" name="等腰三角形 1"/>
            <p:cNvSpPr/>
            <p:nvPr/>
          </p:nvSpPr>
          <p:spPr>
            <a:xfrm flipV="1">
              <a:off x="2055" y="931"/>
              <a:ext cx="2310" cy="1110"/>
            </a:xfrm>
            <a:prstGeom prst="flowChartMerge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4" name="Text Box 39"/>
          <p:cNvSpPr txBox="1"/>
          <p:nvPr/>
        </p:nvSpPr>
        <p:spPr>
          <a:xfrm>
            <a:off x="5684838" y="1771650"/>
            <a:ext cx="27051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重的一端减轻。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924175" y="3749675"/>
            <a:ext cx="3068638" cy="604838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改变重量→平衡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/>
      <p:bldP spid="24" grpId="0" bldLvl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571500" y="2338388"/>
            <a:ext cx="2952750" cy="1295400"/>
            <a:chOff x="0" y="0"/>
            <a:chExt cx="6402" cy="2056"/>
          </a:xfrm>
        </p:grpSpPr>
        <p:sp>
          <p:nvSpPr>
            <p:cNvPr id="17428" name="矩形 3"/>
            <p:cNvSpPr/>
            <p:nvPr/>
          </p:nvSpPr>
          <p:spPr>
            <a:xfrm>
              <a:off x="5670" y="0"/>
              <a:ext cx="315" cy="780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9" name="矩形 3"/>
            <p:cNvSpPr/>
            <p:nvPr/>
          </p:nvSpPr>
          <p:spPr>
            <a:xfrm>
              <a:off x="1979" y="0"/>
              <a:ext cx="315" cy="780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0" name="矩形 3"/>
            <p:cNvSpPr/>
            <p:nvPr/>
          </p:nvSpPr>
          <p:spPr>
            <a:xfrm>
              <a:off x="1649" y="0"/>
              <a:ext cx="315" cy="780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1" name="矩形 2"/>
            <p:cNvSpPr/>
            <p:nvPr/>
          </p:nvSpPr>
          <p:spPr>
            <a:xfrm>
              <a:off x="0" y="810"/>
              <a:ext cx="6403" cy="119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32" name="等腰三角形 1"/>
            <p:cNvSpPr/>
            <p:nvPr/>
          </p:nvSpPr>
          <p:spPr>
            <a:xfrm flipV="1">
              <a:off x="2054" y="946"/>
              <a:ext cx="2310" cy="1110"/>
            </a:xfrm>
            <a:prstGeom prst="flowChartMerge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8" name="Text Box 26"/>
          <p:cNvSpPr txBox="1"/>
          <p:nvPr/>
        </p:nvSpPr>
        <p:spPr>
          <a:xfrm>
            <a:off x="428625" y="1814513"/>
            <a:ext cx="391001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轻的一端物品往后移。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Group 32"/>
          <p:cNvGrpSpPr/>
          <p:nvPr/>
        </p:nvGrpSpPr>
        <p:grpSpPr>
          <a:xfrm>
            <a:off x="5284788" y="2303463"/>
            <a:ext cx="2951162" cy="1331912"/>
            <a:chOff x="0" y="0"/>
            <a:chExt cx="4648" cy="2097"/>
          </a:xfrm>
        </p:grpSpPr>
        <p:sp>
          <p:nvSpPr>
            <p:cNvPr id="17422" name="矩形 3"/>
            <p:cNvSpPr/>
            <p:nvPr/>
          </p:nvSpPr>
          <p:spPr>
            <a:xfrm>
              <a:off x="3062" y="0"/>
              <a:ext cx="229" cy="817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17423" name="Group 34"/>
            <p:cNvGrpSpPr/>
            <p:nvPr/>
          </p:nvGrpSpPr>
          <p:grpSpPr>
            <a:xfrm>
              <a:off x="1588" y="0"/>
              <a:ext cx="468" cy="817"/>
              <a:chOff x="0" y="0"/>
              <a:chExt cx="644" cy="780"/>
            </a:xfrm>
          </p:grpSpPr>
          <p:sp>
            <p:nvSpPr>
              <p:cNvPr id="17426" name="矩形 3"/>
              <p:cNvSpPr/>
              <p:nvPr/>
            </p:nvSpPr>
            <p:spPr>
              <a:xfrm>
                <a:off x="330" y="0"/>
                <a:ext cx="315" cy="780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427" name="矩形 3"/>
              <p:cNvSpPr/>
              <p:nvPr/>
            </p:nvSpPr>
            <p:spPr>
              <a:xfrm>
                <a:off x="0" y="0"/>
                <a:ext cx="315" cy="780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424" name="矩形 2"/>
            <p:cNvSpPr/>
            <p:nvPr/>
          </p:nvSpPr>
          <p:spPr>
            <a:xfrm>
              <a:off x="0" y="849"/>
              <a:ext cx="4649" cy="124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5" name="等腰三角形 1"/>
            <p:cNvSpPr/>
            <p:nvPr/>
          </p:nvSpPr>
          <p:spPr>
            <a:xfrm flipV="1">
              <a:off x="1491" y="933"/>
              <a:ext cx="1678" cy="1164"/>
            </a:xfrm>
            <a:prstGeom prst="flowChartMerge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6" name="Text Box 40"/>
          <p:cNvSpPr txBox="1"/>
          <p:nvPr/>
        </p:nvSpPr>
        <p:spPr>
          <a:xfrm>
            <a:off x="5203825" y="1846263"/>
            <a:ext cx="38750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重的一端物品往前移。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414" name="Group 9"/>
          <p:cNvGrpSpPr/>
          <p:nvPr/>
        </p:nvGrpSpPr>
        <p:grpSpPr>
          <a:xfrm>
            <a:off x="2843213" y="752475"/>
            <a:ext cx="3311525" cy="1079500"/>
            <a:chOff x="0" y="0"/>
            <a:chExt cx="6390" cy="2111"/>
          </a:xfrm>
        </p:grpSpPr>
        <p:sp>
          <p:nvSpPr>
            <p:cNvPr id="17416" name="矩形 3"/>
            <p:cNvSpPr/>
            <p:nvPr/>
          </p:nvSpPr>
          <p:spPr>
            <a:xfrm rot="-360000">
              <a:off x="3987" y="0"/>
              <a:ext cx="315" cy="780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17417" name="Group 11"/>
            <p:cNvGrpSpPr/>
            <p:nvPr/>
          </p:nvGrpSpPr>
          <p:grpSpPr>
            <a:xfrm rot="-60000">
              <a:off x="1832" y="226"/>
              <a:ext cx="690" cy="789"/>
              <a:chOff x="0" y="0"/>
              <a:chExt cx="690" cy="789"/>
            </a:xfrm>
          </p:grpSpPr>
          <p:sp>
            <p:nvSpPr>
              <p:cNvPr id="17420" name="矩形 3"/>
              <p:cNvSpPr/>
              <p:nvPr/>
            </p:nvSpPr>
            <p:spPr>
              <a:xfrm rot="-240000">
                <a:off x="0" y="25"/>
                <a:ext cx="345" cy="765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7421" name="矩形 3"/>
              <p:cNvSpPr/>
              <p:nvPr/>
            </p:nvSpPr>
            <p:spPr>
              <a:xfrm rot="-240000">
                <a:off x="344" y="0"/>
                <a:ext cx="346" cy="765"/>
              </a:xfrm>
              <a:prstGeom prst="rect">
                <a:avLst/>
              </a:prstGeom>
              <a:gradFill rotWithShape="0">
                <a:gsLst>
                  <a:gs pos="0">
                    <a:srgbClr val="BBD5F0"/>
                  </a:gs>
                  <a:gs pos="100000">
                    <a:srgbClr val="9CBEE0"/>
                  </a:gs>
                </a:gsLst>
                <a:lin ang="5400000"/>
                <a:tileRect/>
              </a:gradFill>
              <a:ln w="15875" cap="flat" cmpd="sng">
                <a:solidFill>
                  <a:srgbClr val="739CC3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418" name="矩形 2"/>
            <p:cNvSpPr/>
            <p:nvPr/>
          </p:nvSpPr>
          <p:spPr>
            <a:xfrm rot="-360000" flipH="1">
              <a:off x="0" y="880"/>
              <a:ext cx="6390" cy="121"/>
            </a:xfrm>
            <a:prstGeom prst="rect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19" name="等腰三角形 1"/>
            <p:cNvSpPr/>
            <p:nvPr/>
          </p:nvSpPr>
          <p:spPr>
            <a:xfrm flipV="1">
              <a:off x="2055" y="1001"/>
              <a:ext cx="2310" cy="1110"/>
            </a:xfrm>
            <a:prstGeom prst="flowChartMerge">
              <a:avLst/>
            </a:prstGeom>
            <a:gradFill rotWithShape="0">
              <a:gsLst>
                <a:gs pos="0">
                  <a:srgbClr val="BBD5F0"/>
                </a:gs>
                <a:gs pos="100000">
                  <a:srgbClr val="9CBEE0"/>
                </a:gs>
              </a:gsLst>
              <a:lin ang="5400000"/>
              <a:tileRect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971800" y="3754438"/>
            <a:ext cx="3068638" cy="604838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改变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距离</a:t>
            </a: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→平衡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/>
      <p:bldP spid="16" grpId="0" bldLvl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5575" y="977900"/>
            <a:ext cx="8750300" cy="36347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①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如果塑料袋挂在竹竿左右两边刻度相同的地方，怎样放棋子才能保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证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平衡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？</a:t>
            </a:r>
            <a:endParaRPr kumimoji="0" lang="zh-CN" altLang="zh-CN" sz="32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Aft>
                <a:spcPts val="0"/>
              </a:spcAft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②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如果左右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两个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塑料袋放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入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同样多的棋子，它们移动到什么</a:t>
            </a:r>
            <a:r>
              <a:rPr lang="zh-CN" altLang="en-US" sz="3200" b="1" kern="100" dirty="0">
                <a:latin typeface="+mn-lt"/>
                <a:ea typeface="+mn-ea"/>
                <a:cs typeface="Times New Roman" panose="02020603050405020304" pitchFamily="18" charset="0"/>
              </a:rPr>
              <a:t>样的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位置才能保</a:t>
            </a:r>
            <a:r>
              <a:rPr lang="zh-CN" altLang="en-US" sz="3200" b="1" kern="100" dirty="0">
                <a:latin typeface="+mn-lt"/>
                <a:ea typeface="+mn-ea"/>
                <a:cs typeface="Times New Roman" panose="02020603050405020304" pitchFamily="18" charset="0"/>
              </a:rPr>
              <a:t>证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平衡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？</a:t>
            </a:r>
            <a:endParaRPr kumimoji="0" lang="zh-CN" altLang="zh-CN" sz="32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③</a:t>
            </a:r>
            <a:r>
              <a:rPr kumimoji="0" lang="zh-CN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发现的规律是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:_____________________</a:t>
            </a:r>
            <a:endParaRPr kumimoji="0" lang="en-US" altLang="zh-CN" sz="32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___________________________________</a:t>
            </a:r>
            <a:r>
              <a:rPr kumimoji="0" lang="en-US" altLang="zh-CN" sz="3200" b="1" i="0" u="sng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en-US" altLang="zh-CN" sz="3200" b="1" i="0" u="sng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                                                      </a:t>
            </a:r>
            <a:endParaRPr kumimoji="0" lang="zh-CN" altLang="zh-CN" sz="32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3914775"/>
            <a:ext cx="5713413" cy="5413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相同数量的棋子，竹竿就能平衡。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49613" y="3379788"/>
            <a:ext cx="41529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在相同刻度处左右两边放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TextBox 33"/>
          <p:cNvSpPr>
            <a:spLocks noChangeArrowheads="1"/>
          </p:cNvSpPr>
          <p:nvPr/>
        </p:nvSpPr>
        <p:spPr bwMode="auto">
          <a:xfrm>
            <a:off x="155575" y="514350"/>
            <a:ext cx="1825625" cy="552450"/>
          </a:xfrm>
          <a:prstGeom prst="round2DiagRect">
            <a:avLst>
              <a:gd name="adj1" fmla="val 41949"/>
              <a:gd name="adj2" fmla="val 0"/>
            </a:avLst>
          </a:prstGeom>
          <a:solidFill>
            <a:srgbClr val="EFBC54"/>
          </a:solidFill>
          <a:ln w="381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rPr>
              <a:t>自主探索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88913" y="2984500"/>
            <a:ext cx="8540750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左边的塑料袋在刻度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上放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个棋子，右边的塑料袋在刻度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上放几个才能保证平衡？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9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368024"/>
            <a:ext cx="6870700" cy="254062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357007"/>
            <a:ext cx="6870700" cy="25406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264404" y="2606560"/>
            <a:ext cx="8525583" cy="2082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如果左边的塑料袋在刻度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上放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个棋子，右边的塑料袋在刻度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上放几个才能保持平衡？在刻度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上呢？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25424" y="1797797"/>
            <a:ext cx="2709863" cy="612775"/>
            <a:chOff x="6120473" y="1683651"/>
            <a:chExt cx="2709140" cy="612648"/>
          </a:xfrm>
        </p:grpSpPr>
        <p:sp>
          <p:nvSpPr>
            <p:cNvPr id="2" name="对话气泡: 圆角矩形 1"/>
            <p:cNvSpPr/>
            <p:nvPr/>
          </p:nvSpPr>
          <p:spPr bwMode="auto">
            <a:xfrm>
              <a:off x="6150628" y="1683651"/>
              <a:ext cx="2507581" cy="612648"/>
            </a:xfrm>
            <a:prstGeom prst="wedgeRoundRectCallout">
              <a:avLst>
                <a:gd name="adj1" fmla="val 43390"/>
                <a:gd name="adj2" fmla="val 10613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120473" y="1728092"/>
              <a:ext cx="2709140" cy="523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你有什么发现？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971550" y="1220788"/>
          <a:ext cx="7200900" cy="231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/>
                <a:gridCol w="1440180"/>
                <a:gridCol w="1440180"/>
                <a:gridCol w="1440180"/>
                <a:gridCol w="1440180"/>
              </a:tblGrid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位置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左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右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项目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刻度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棋子数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刻度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棋子数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第一次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第二次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51" marR="91451" marT="45685" marB="456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7286625" y="2379663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86625" y="2959100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9613" y="3606800"/>
            <a:ext cx="77755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左边刻度数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×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棋子数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右边刻度数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×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棋子数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8299" y="302971"/>
            <a:ext cx="4351662" cy="737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你有什么发现？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6863" y="1066800"/>
            <a:ext cx="8912225" cy="11477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左边在刻度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上放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个棋子并保持不变，右边分别在各个刻度上放几个棋子才能保证平衡呢？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1069975" y="2339975"/>
          <a:ext cx="7019924" cy="1736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974"/>
                <a:gridCol w="899990"/>
                <a:gridCol w="899990"/>
                <a:gridCol w="899990"/>
                <a:gridCol w="899990"/>
                <a:gridCol w="899990"/>
              </a:tblGrid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</a:rPr>
                        <a:t>右    刻    度</a:t>
                      </a:r>
                      <a:endParaRPr lang="zh-CN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所放棋子数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</a:rPr>
                        <a:t>乘            积</a:t>
                      </a:r>
                      <a:endParaRPr lang="zh-CN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3756025" y="2913063"/>
            <a:ext cx="5953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56025" y="3492500"/>
            <a:ext cx="5953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52975" y="2913063"/>
            <a:ext cx="388938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49788" y="3492500"/>
            <a:ext cx="595312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37213" y="2913063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35613" y="3492500"/>
            <a:ext cx="5937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65900" y="2913063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64300" y="3492500"/>
            <a:ext cx="5953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73950" y="2913063"/>
            <a:ext cx="388938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70763" y="3492500"/>
            <a:ext cx="595312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1049338" y="1084263"/>
          <a:ext cx="7019924" cy="1736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974"/>
                <a:gridCol w="899990"/>
                <a:gridCol w="899990"/>
                <a:gridCol w="899990"/>
                <a:gridCol w="899990"/>
                <a:gridCol w="899990"/>
              </a:tblGrid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</a:rPr>
                        <a:t>右    刻    度</a:t>
                      </a:r>
                      <a:endParaRPr lang="zh-CN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所放棋子数</a:t>
                      </a:r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</a:rPr>
                        <a:t>乘            积</a:t>
                      </a:r>
                      <a:endParaRPr lang="zh-CN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28" marB="456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584" name="矩形 2"/>
          <p:cNvSpPr/>
          <p:nvPr/>
        </p:nvSpPr>
        <p:spPr>
          <a:xfrm>
            <a:off x="3735388" y="1657350"/>
            <a:ext cx="5937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85" name="矩形 3"/>
          <p:cNvSpPr/>
          <p:nvPr/>
        </p:nvSpPr>
        <p:spPr>
          <a:xfrm>
            <a:off x="3735388" y="2236788"/>
            <a:ext cx="5937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86" name="矩形 4"/>
          <p:cNvSpPr/>
          <p:nvPr/>
        </p:nvSpPr>
        <p:spPr>
          <a:xfrm>
            <a:off x="4732338" y="1657350"/>
            <a:ext cx="38893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87" name="矩形 5"/>
          <p:cNvSpPr/>
          <p:nvPr/>
        </p:nvSpPr>
        <p:spPr>
          <a:xfrm>
            <a:off x="4629150" y="2236788"/>
            <a:ext cx="5953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88" name="矩形 6"/>
          <p:cNvSpPr/>
          <p:nvPr/>
        </p:nvSpPr>
        <p:spPr>
          <a:xfrm>
            <a:off x="5616575" y="1657350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89" name="矩形 7"/>
          <p:cNvSpPr/>
          <p:nvPr/>
        </p:nvSpPr>
        <p:spPr>
          <a:xfrm>
            <a:off x="5513388" y="2236788"/>
            <a:ext cx="595312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90" name="矩形 8"/>
          <p:cNvSpPr/>
          <p:nvPr/>
        </p:nvSpPr>
        <p:spPr>
          <a:xfrm>
            <a:off x="6545263" y="1657350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91" name="矩形 9"/>
          <p:cNvSpPr/>
          <p:nvPr/>
        </p:nvSpPr>
        <p:spPr>
          <a:xfrm>
            <a:off x="6443663" y="2236788"/>
            <a:ext cx="5937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92" name="矩形 10"/>
          <p:cNvSpPr/>
          <p:nvPr/>
        </p:nvSpPr>
        <p:spPr>
          <a:xfrm>
            <a:off x="7453313" y="1657350"/>
            <a:ext cx="38893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93" name="矩形 11"/>
          <p:cNvSpPr/>
          <p:nvPr/>
        </p:nvSpPr>
        <p:spPr>
          <a:xfrm>
            <a:off x="7350125" y="2236788"/>
            <a:ext cx="5953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90650" y="2820988"/>
            <a:ext cx="63373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左边刻度数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×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棋子数的积一定时，右边刻度数与棋子数成反比例。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073400" y="3973513"/>
            <a:ext cx="2047875" cy="612775"/>
            <a:chOff x="1515100" y="4121861"/>
            <a:chExt cx="2049057" cy="612648"/>
          </a:xfrm>
        </p:grpSpPr>
        <p:sp>
          <p:nvSpPr>
            <p:cNvPr id="14" name="对话气泡: 圆角矩形 13"/>
            <p:cNvSpPr/>
            <p:nvPr/>
          </p:nvSpPr>
          <p:spPr bwMode="auto">
            <a:xfrm>
              <a:off x="1515100" y="4121861"/>
              <a:ext cx="2049057" cy="612648"/>
            </a:xfrm>
            <a:prstGeom prst="wedgeRoundRectCallout">
              <a:avLst>
                <a:gd name="adj1" fmla="val 32857"/>
                <a:gd name="adj2" fmla="val -7508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97" name="矩形 14"/>
            <p:cNvSpPr/>
            <p:nvPr/>
          </p:nvSpPr>
          <p:spPr>
            <a:xfrm>
              <a:off x="1623352" y="4135798"/>
              <a:ext cx="1832553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杠杆原理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2"/>
          <p:cNvSpPr/>
          <p:nvPr/>
        </p:nvSpPr>
        <p:spPr>
          <a:xfrm>
            <a:off x="155575" y="1269043"/>
            <a:ext cx="5927725" cy="310854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同学们经常玩的跷跷板，有时能够达到左右平衡，就是应用了杠杆原理。像右图那样，用一根铁棍，在铁棍底下垫一块小石头，一个人能把一块大石头撬起来，这也是应用了杠杆原理。你还能举出一些生活中应用杠杆原理的例子吗？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79" name="矩形 3"/>
          <p:cNvSpPr/>
          <p:nvPr/>
        </p:nvSpPr>
        <p:spPr>
          <a:xfrm>
            <a:off x="2151063" y="688975"/>
            <a:ext cx="23495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生活中的数学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33"/>
          <p:cNvSpPr>
            <a:spLocks noChangeArrowheads="1"/>
          </p:cNvSpPr>
          <p:nvPr/>
        </p:nvSpPr>
        <p:spPr bwMode="auto">
          <a:xfrm>
            <a:off x="155575" y="514350"/>
            <a:ext cx="1825625" cy="552450"/>
          </a:xfrm>
          <a:prstGeom prst="round2DiagRect">
            <a:avLst>
              <a:gd name="adj1" fmla="val 41949"/>
              <a:gd name="adj2" fmla="val 0"/>
            </a:avLst>
          </a:prstGeom>
          <a:solidFill>
            <a:srgbClr val="EFBC54"/>
          </a:solidFill>
          <a:ln w="381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rPr>
              <a:t>知识应用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+mn-ea"/>
              <a:cs typeface="+mn-cs"/>
            </a:endParaRPr>
          </a:p>
        </p:txBody>
      </p:sp>
      <p:pic>
        <p:nvPicPr>
          <p:cNvPr id="24581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DDF1EF"/>
              </a:clrFrom>
              <a:clrTo>
                <a:srgbClr val="DDF1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6450" y="1606550"/>
            <a:ext cx="3284538" cy="1914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4488" y="984250"/>
            <a:ext cx="8672513" cy="20300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父子俩在玩跷跷板，儿子体重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15kg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，坐的地方距支点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1.2m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，父亲体重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60kg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，他坐的地方距支点多远才能保证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跷跷板的平衡？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3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388" y="3016250"/>
            <a:ext cx="2433637" cy="1511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4351338" y="3186113"/>
            <a:ext cx="3727450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15×1.2÷60=0.3(m)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8"/>
          <p:cNvGrpSpPr/>
          <p:nvPr/>
        </p:nvGrpSpPr>
        <p:grpSpPr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7653" name="图片 9"/>
            <p:cNvPicPr>
              <a:picLocks noChangeAspect="1"/>
            </p:cNvPicPr>
            <p:nvPr/>
          </p:nvPicPr>
          <p:blipFill>
            <a:blip r:embed="rId1"/>
            <a:srcRect l="10664" t="23866" r="10719" b="22557"/>
            <a:stretch>
              <a:fillRect/>
            </a:stretch>
          </p:blipFill>
          <p:spPr>
            <a:xfrm>
              <a:off x="619562" y="677303"/>
              <a:ext cx="7645526" cy="355394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54" name="矩形 2"/>
            <p:cNvSpPr/>
            <p:nvPr/>
          </p:nvSpPr>
          <p:spPr>
            <a:xfrm>
              <a:off x="1792766" y="1551336"/>
              <a:ext cx="5228768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TextBox 33"/>
          <p:cNvSpPr>
            <a:spLocks noChangeArrowheads="1"/>
          </p:cNvSpPr>
          <p:nvPr/>
        </p:nvSpPr>
        <p:spPr bwMode="auto">
          <a:xfrm>
            <a:off x="155575" y="514350"/>
            <a:ext cx="1825625" cy="552450"/>
          </a:xfrm>
          <a:prstGeom prst="round2DiagRect">
            <a:avLst>
              <a:gd name="adj1" fmla="val 41949"/>
              <a:gd name="adj2" fmla="val 0"/>
            </a:avLst>
          </a:prstGeom>
          <a:solidFill>
            <a:srgbClr val="EFBC54"/>
          </a:solidFill>
          <a:ln w="381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rPr>
              <a:t>课堂小结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3"/>
          <p:cNvSpPr>
            <a:spLocks noChangeArrowheads="1"/>
          </p:cNvSpPr>
          <p:nvPr/>
        </p:nvSpPr>
        <p:spPr bwMode="auto">
          <a:xfrm>
            <a:off x="155575" y="514350"/>
            <a:ext cx="1825625" cy="552450"/>
          </a:xfrm>
          <a:prstGeom prst="round2DiagRect">
            <a:avLst>
              <a:gd name="adj1" fmla="val 41949"/>
              <a:gd name="adj2" fmla="val 0"/>
            </a:avLst>
          </a:prstGeom>
          <a:solidFill>
            <a:srgbClr val="EFBC54"/>
          </a:solidFill>
          <a:ln w="381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rPr>
              <a:t>巩固练习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pitchFamily="49" charset="-122"/>
              <a:ea typeface="+mn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4805" y="984250"/>
            <a:ext cx="5665470" cy="332295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平衡的木棒上的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？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分别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代表几？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0425" y="1690370"/>
            <a:ext cx="4854575" cy="10280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3372485"/>
            <a:ext cx="4859020" cy="11322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10275" y="1690370"/>
            <a:ext cx="2207895" cy="73723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×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÷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2=10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10275" y="3569970"/>
            <a:ext cx="2207895" cy="73723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×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÷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=3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1009</Words>
  <Application>WPS 演示</Application>
  <PresentationFormat>全屏显示(16:9)</PresentationFormat>
  <Paragraphs>189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微软雅黑</vt:lpstr>
      <vt:lpstr>Arial Unicode MS</vt:lpstr>
      <vt:lpstr>1_Office 主题​​</vt:lpstr>
      <vt:lpstr>PowerPoint 演示文稿</vt:lpstr>
      <vt:lpstr>有趣的平衡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348</cp:revision>
  <dcterms:created xsi:type="dcterms:W3CDTF">2016-01-14T07:05:00Z</dcterms:created>
  <dcterms:modified xsi:type="dcterms:W3CDTF">2023-10-27T01:30:20Z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6B7CFE2BAA494C2F8EB33A6DD9E26305</vt:lpwstr>
  </property>
</Properties>
</file>