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72" r:id="rId2"/>
    <p:sldId id="364" r:id="rId3"/>
    <p:sldId id="275" r:id="rId4"/>
    <p:sldId id="277" r:id="rId5"/>
    <p:sldId id="309" r:id="rId6"/>
    <p:sldId id="310" r:id="rId7"/>
    <p:sldId id="281" r:id="rId8"/>
    <p:sldId id="304" r:id="rId9"/>
    <p:sldId id="365" r:id="rId10"/>
    <p:sldId id="311" r:id="rId11"/>
    <p:sldId id="303" r:id="rId12"/>
    <p:sldId id="298" r:id="rId13"/>
    <p:sldId id="317" r:id="rId14"/>
    <p:sldId id="318" r:id="rId15"/>
    <p:sldId id="323" r:id="rId16"/>
    <p:sldId id="320" r:id="rId17"/>
    <p:sldId id="321" r:id="rId18"/>
    <p:sldId id="366" r:id="rId19"/>
    <p:sldId id="324" r:id="rId20"/>
    <p:sldId id="276" r:id="rId21"/>
    <p:sldId id="312" r:id="rId22"/>
    <p:sldId id="316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94">
          <p15:clr>
            <a:srgbClr val="A4A3A4"/>
          </p15:clr>
        </p15:guide>
        <p15:guide id="2" pos="37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0F1E6"/>
    <a:srgbClr val="E75A4F"/>
    <a:srgbClr val="0000FF"/>
    <a:srgbClr val="3399FF"/>
    <a:srgbClr val="FFFF8C"/>
    <a:srgbClr val="0099FF"/>
    <a:srgbClr val="3D87C6"/>
    <a:srgbClr val="A96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1" autoAdjust="0"/>
    <p:restoredTop sz="96357" autoAdjust="0"/>
  </p:normalViewPr>
  <p:slideViewPr>
    <p:cSldViewPr>
      <p:cViewPr varScale="1">
        <p:scale>
          <a:sx n="86" d="100"/>
          <a:sy n="86" d="100"/>
        </p:scale>
        <p:origin x="60" y="984"/>
      </p:cViewPr>
      <p:guideLst>
        <p:guide orient="horz" pos="1794"/>
        <p:guide pos="376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4536523-E592-415C-92EF-03454F56FD86}" type="datetimeFigureOut">
              <a:rPr lang="zh-CN" altLang="en-US"/>
              <a:t>2026/8/20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C6736200-3AFE-4EAC-86D9-1D9AE86E3702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AD64EE9A-70B4-4004-8A87-86A887CAC953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4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859" y="2170113"/>
            <a:ext cx="789594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3995738" y="2212975"/>
            <a:ext cx="360045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b="1">
                <a:latin typeface="黑体" panose="02010609060101010101" pitchFamily="49" charset="-122"/>
              </a:rPr>
              <a:t>整理和复习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整体回顾</a:t>
            </a:r>
          </a:p>
        </p:txBody>
      </p:sp>
      <p:sp>
        <p:nvSpPr>
          <p:cNvPr id="21" name="圆角矩形 16"/>
          <p:cNvSpPr>
            <a:spLocks noChangeArrowheads="1"/>
          </p:cNvSpPr>
          <p:nvPr/>
        </p:nvSpPr>
        <p:spPr bwMode="auto">
          <a:xfrm>
            <a:off x="683568" y="1153560"/>
            <a:ext cx="547439" cy="3138605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rgbClr val="4472C4"/>
            </a:solidFill>
            <a:round/>
          </a:ln>
        </p:spPr>
        <p:txBody>
          <a:bodyPr wrap="square"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万以上数的认识</a:t>
            </a:r>
          </a:p>
        </p:txBody>
      </p:sp>
      <p:sp>
        <p:nvSpPr>
          <p:cNvPr id="2" name="左大括号 1">
            <a:extLst>
              <a:ext uri="{FF2B5EF4-FFF2-40B4-BE49-F238E27FC236}">
                <a16:creationId xmlns:a16="http://schemas.microsoft.com/office/drawing/2014/main" id="{5816C8CE-DD06-249C-916F-FADE0F96F440}"/>
              </a:ext>
            </a:extLst>
          </p:cNvPr>
          <p:cNvSpPr/>
          <p:nvPr/>
        </p:nvSpPr>
        <p:spPr>
          <a:xfrm>
            <a:off x="1331640" y="1347614"/>
            <a:ext cx="287338" cy="2750496"/>
          </a:xfrm>
          <a:prstGeom prst="leftBrace">
            <a:avLst>
              <a:gd name="adj1" fmla="val 41393"/>
              <a:gd name="adj2" fmla="val 4968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圆角矩形 18"/>
          <p:cNvSpPr>
            <a:spLocks noChangeArrowheads="1"/>
          </p:cNvSpPr>
          <p:nvPr/>
        </p:nvSpPr>
        <p:spPr bwMode="auto">
          <a:xfrm>
            <a:off x="1651970" y="1131590"/>
            <a:ext cx="1816100" cy="510776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rgbClr val="4472C4"/>
            </a:solidFill>
            <a:round/>
          </a:ln>
        </p:spPr>
        <p:txBody>
          <a:bodyPr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数的知识</a:t>
            </a:r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id="{25D3F853-6245-5428-29CE-322637667339}"/>
              </a:ext>
            </a:extLst>
          </p:cNvPr>
          <p:cNvSpPr/>
          <p:nvPr/>
        </p:nvSpPr>
        <p:spPr>
          <a:xfrm>
            <a:off x="3491880" y="843558"/>
            <a:ext cx="216024" cy="1098054"/>
          </a:xfrm>
          <a:prstGeom prst="leftBrace">
            <a:avLst>
              <a:gd name="adj1" fmla="val 41393"/>
              <a:gd name="adj2" fmla="val 49683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圆角矩形 18">
            <a:extLst>
              <a:ext uri="{FF2B5EF4-FFF2-40B4-BE49-F238E27FC236}">
                <a16:creationId xmlns:a16="http://schemas.microsoft.com/office/drawing/2014/main" id="{732C1ADB-F2B3-46B1-64F0-B932D20B9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7904" y="627534"/>
            <a:ext cx="136815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计数单位</a:t>
            </a:r>
          </a:p>
        </p:txBody>
      </p:sp>
      <p:sp>
        <p:nvSpPr>
          <p:cNvPr id="7" name="圆角矩形 18">
            <a:extLst>
              <a:ext uri="{FF2B5EF4-FFF2-40B4-BE49-F238E27FC236}">
                <a16:creationId xmlns:a16="http://schemas.microsoft.com/office/drawing/2014/main" id="{86C39C79-E7FD-B87C-5544-2D35B3A22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7904" y="1131590"/>
            <a:ext cx="136815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数位</a:t>
            </a:r>
          </a:p>
        </p:txBody>
      </p:sp>
      <p:sp>
        <p:nvSpPr>
          <p:cNvPr id="9" name="圆角矩形 18">
            <a:extLst>
              <a:ext uri="{FF2B5EF4-FFF2-40B4-BE49-F238E27FC236}">
                <a16:creationId xmlns:a16="http://schemas.microsoft.com/office/drawing/2014/main" id="{2CB754A3-D8AA-2738-78B1-BBF044E33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7904" y="1707654"/>
            <a:ext cx="136815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数级</a:t>
            </a: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1978AC6F-7DF9-CD90-537E-CB51B6A632EB}"/>
              </a:ext>
            </a:extLst>
          </p:cNvPr>
          <p:cNvSpPr/>
          <p:nvPr/>
        </p:nvSpPr>
        <p:spPr>
          <a:xfrm flipH="1">
            <a:off x="4932040" y="843558"/>
            <a:ext cx="216024" cy="1098054"/>
          </a:xfrm>
          <a:prstGeom prst="leftBrace">
            <a:avLst>
              <a:gd name="adj1" fmla="val 41393"/>
              <a:gd name="adj2" fmla="val 49683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 18">
            <a:extLst>
              <a:ext uri="{FF2B5EF4-FFF2-40B4-BE49-F238E27FC236}">
                <a16:creationId xmlns:a16="http://schemas.microsoft.com/office/drawing/2014/main" id="{9E9FE7D8-A822-397E-5B5E-35A2B3716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0072" y="1131590"/>
            <a:ext cx="2232248" cy="510776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rgbClr val="4472C4"/>
            </a:solidFill>
            <a:round/>
          </a:ln>
        </p:spPr>
        <p:txBody>
          <a:bodyPr wrap="square"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十进制计数法</a:t>
            </a:r>
          </a:p>
        </p:txBody>
      </p:sp>
      <p:sp>
        <p:nvSpPr>
          <p:cNvPr id="12" name="圆角矩形 18">
            <a:extLst>
              <a:ext uri="{FF2B5EF4-FFF2-40B4-BE49-F238E27FC236}">
                <a16:creationId xmlns:a16="http://schemas.microsoft.com/office/drawing/2014/main" id="{0A3E6D78-873E-603E-044D-30B56405B8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970" y="2467474"/>
            <a:ext cx="1911918" cy="510776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rgbClr val="4472C4"/>
            </a:solidFill>
            <a:round/>
          </a:ln>
        </p:spPr>
        <p:txBody>
          <a:bodyPr wrap="square"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数的读、写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08B7681C-1DC0-FEA9-62F0-6DC821C12428}"/>
              </a:ext>
            </a:extLst>
          </p:cNvPr>
          <p:cNvCxnSpPr>
            <a:cxnSpLocks/>
          </p:cNvCxnSpPr>
          <p:nvPr/>
        </p:nvCxnSpPr>
        <p:spPr>
          <a:xfrm>
            <a:off x="3563888" y="2722862"/>
            <a:ext cx="648072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5" name="圆角矩形 18">
            <a:extLst>
              <a:ext uri="{FF2B5EF4-FFF2-40B4-BE49-F238E27FC236}">
                <a16:creationId xmlns:a16="http://schemas.microsoft.com/office/drawing/2014/main" id="{3BCFC354-6AF7-11BB-FC78-08FFF9420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960" y="2501526"/>
            <a:ext cx="3816424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先分级，再从高位起按级读写</a:t>
            </a:r>
          </a:p>
        </p:txBody>
      </p:sp>
      <p:sp>
        <p:nvSpPr>
          <p:cNvPr id="16" name="圆角矩形 18">
            <a:extLst>
              <a:ext uri="{FF2B5EF4-FFF2-40B4-BE49-F238E27FC236}">
                <a16:creationId xmlns:a16="http://schemas.microsoft.com/office/drawing/2014/main" id="{6755BA1B-7D09-9752-E739-989D125F9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970" y="3847526"/>
            <a:ext cx="2199950" cy="510776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rgbClr val="4472C4"/>
            </a:solidFill>
            <a:round/>
          </a:ln>
        </p:spPr>
        <p:txBody>
          <a:bodyPr wrap="square"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数的大小比较</a:t>
            </a: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97BC9F69-C4FF-95AD-60BC-EAE7901A4B5E}"/>
              </a:ext>
            </a:extLst>
          </p:cNvPr>
          <p:cNvSpPr/>
          <p:nvPr/>
        </p:nvSpPr>
        <p:spPr>
          <a:xfrm>
            <a:off x="3851920" y="3741812"/>
            <a:ext cx="216024" cy="774154"/>
          </a:xfrm>
          <a:prstGeom prst="leftBrace">
            <a:avLst>
              <a:gd name="adj1" fmla="val 22654"/>
              <a:gd name="adj2" fmla="val 49683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圆角矩形 18">
            <a:extLst>
              <a:ext uri="{FF2B5EF4-FFF2-40B4-BE49-F238E27FC236}">
                <a16:creationId xmlns:a16="http://schemas.microsoft.com/office/drawing/2014/main" id="{FC09AC1F-1E42-6697-0F97-4760A4058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944" y="3507854"/>
            <a:ext cx="136815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位数不同</a:t>
            </a:r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C29F3DF3-A62C-C769-A2A5-32997745D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944" y="4289318"/>
            <a:ext cx="136815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位数相同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379A65EC-9E42-E33C-B06D-978FF39F44C5}"/>
              </a:ext>
            </a:extLst>
          </p:cNvPr>
          <p:cNvCxnSpPr>
            <a:cxnSpLocks/>
          </p:cNvCxnSpPr>
          <p:nvPr/>
        </p:nvCxnSpPr>
        <p:spPr>
          <a:xfrm>
            <a:off x="5292080" y="3729190"/>
            <a:ext cx="648072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22" name="圆角矩形 18">
            <a:extLst>
              <a:ext uri="{FF2B5EF4-FFF2-40B4-BE49-F238E27FC236}">
                <a16:creationId xmlns:a16="http://schemas.microsoft.com/office/drawing/2014/main" id="{6039F8FA-00E8-D235-E17F-09E11E23AF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152" y="3507854"/>
            <a:ext cx="2160240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位数多的数就大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867BC1D7-B4AE-5BAA-F938-60174245B35C}"/>
              </a:ext>
            </a:extLst>
          </p:cNvPr>
          <p:cNvCxnSpPr>
            <a:cxnSpLocks/>
          </p:cNvCxnSpPr>
          <p:nvPr/>
        </p:nvCxnSpPr>
        <p:spPr>
          <a:xfrm>
            <a:off x="5292080" y="4515966"/>
            <a:ext cx="648072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25" name="圆角矩形 18">
            <a:extLst>
              <a:ext uri="{FF2B5EF4-FFF2-40B4-BE49-F238E27FC236}">
                <a16:creationId xmlns:a16="http://schemas.microsoft.com/office/drawing/2014/main" id="{E2A61AFB-862B-F1AD-0106-F51888451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152" y="4294630"/>
            <a:ext cx="2952328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从最高位起，依次比较</a:t>
            </a:r>
          </a:p>
        </p:txBody>
      </p:sp>
    </p:spTree>
    <p:extLst>
      <p:ext uri="{BB962C8B-B14F-4D97-AF65-F5344CB8AC3E}">
        <p14:creationId xmlns:p14="http://schemas.microsoft.com/office/powerpoint/2010/main" val="354725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5" grpId="0"/>
      <p:bldP spid="16" grpId="0" animBg="1"/>
      <p:bldP spid="17" grpId="0" animBg="1"/>
      <p:bldP spid="18" grpId="0" animBg="1"/>
      <p:bldP spid="19" grpId="0" animBg="1"/>
      <p:bldP spid="22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>
            <a:extLst>
              <a:ext uri="{FF2B5EF4-FFF2-40B4-BE49-F238E27FC236}">
                <a16:creationId xmlns:a16="http://schemas.microsoft.com/office/drawing/2014/main" id="{23448258-74EA-5FE1-5D0F-9D9E8E10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整体回顾</a:t>
            </a:r>
          </a:p>
        </p:txBody>
      </p:sp>
      <p:sp>
        <p:nvSpPr>
          <p:cNvPr id="3" name="圆角矩形 16">
            <a:extLst>
              <a:ext uri="{FF2B5EF4-FFF2-40B4-BE49-F238E27FC236}">
                <a16:creationId xmlns:a16="http://schemas.microsoft.com/office/drawing/2014/main" id="{B39F8834-F895-6C36-4801-7667C665E1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1153560"/>
            <a:ext cx="547439" cy="3138605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rgbClr val="4472C4"/>
            </a:solidFill>
            <a:round/>
          </a:ln>
        </p:spPr>
        <p:txBody>
          <a:bodyPr wrap="square"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万以上数的认识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F7438CB7-97B0-7AB1-458F-F4562CA67FC6}"/>
              </a:ext>
            </a:extLst>
          </p:cNvPr>
          <p:cNvSpPr/>
          <p:nvPr/>
        </p:nvSpPr>
        <p:spPr>
          <a:xfrm>
            <a:off x="1331640" y="1577830"/>
            <a:ext cx="287338" cy="2290064"/>
          </a:xfrm>
          <a:prstGeom prst="leftBrace">
            <a:avLst>
              <a:gd name="adj1" fmla="val 41393"/>
              <a:gd name="adj2" fmla="val 49683"/>
            </a:avLst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18">
            <a:extLst>
              <a:ext uri="{FF2B5EF4-FFF2-40B4-BE49-F238E27FC236}">
                <a16:creationId xmlns:a16="http://schemas.microsoft.com/office/drawing/2014/main" id="{F1D30F1E-E3C3-86A8-13B3-3A4099BAD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970" y="1341308"/>
            <a:ext cx="1911918" cy="510776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rgbClr val="4472C4"/>
            </a:solidFill>
            <a:round/>
          </a:ln>
        </p:spPr>
        <p:txBody>
          <a:bodyPr wrap="square"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数的改写</a:t>
            </a: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6D970766-9B20-023F-8FA2-D0612144600A}"/>
              </a:ext>
            </a:extLst>
          </p:cNvPr>
          <p:cNvSpPr/>
          <p:nvPr/>
        </p:nvSpPr>
        <p:spPr>
          <a:xfrm>
            <a:off x="3597796" y="1143218"/>
            <a:ext cx="216024" cy="918170"/>
          </a:xfrm>
          <a:prstGeom prst="leftBrace">
            <a:avLst>
              <a:gd name="adj1" fmla="val 41393"/>
              <a:gd name="adj2" fmla="val 49683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 18">
            <a:extLst>
              <a:ext uri="{FF2B5EF4-FFF2-40B4-BE49-F238E27FC236}">
                <a16:creationId xmlns:a16="http://schemas.microsoft.com/office/drawing/2014/main" id="{17F5122D-5966-C4F4-C332-2069ED02A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7904" y="765244"/>
            <a:ext cx="1368000" cy="783191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以“万”为单位</a:t>
            </a:r>
          </a:p>
        </p:txBody>
      </p:sp>
      <p:sp>
        <p:nvSpPr>
          <p:cNvPr id="11" name="圆角矩形 18">
            <a:extLst>
              <a:ext uri="{FF2B5EF4-FFF2-40B4-BE49-F238E27FC236}">
                <a16:creationId xmlns:a16="http://schemas.microsoft.com/office/drawing/2014/main" id="{1C5EBAD5-2F18-9A26-BCAD-91E4DB1C3E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7904" y="1629340"/>
            <a:ext cx="1368000" cy="783191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以“亿”为单位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3DDE5C2F-6F9E-5032-70F0-C3EFAB43FA17}"/>
              </a:ext>
            </a:extLst>
          </p:cNvPr>
          <p:cNvCxnSpPr>
            <a:cxnSpLocks/>
          </p:cNvCxnSpPr>
          <p:nvPr/>
        </p:nvCxnSpPr>
        <p:spPr>
          <a:xfrm>
            <a:off x="4826124" y="1202604"/>
            <a:ext cx="36004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3" name="圆角矩形 18">
            <a:extLst>
              <a:ext uri="{FF2B5EF4-FFF2-40B4-BE49-F238E27FC236}">
                <a16:creationId xmlns:a16="http://schemas.microsoft.com/office/drawing/2014/main" id="{D84D7C5A-0166-D61E-73F1-8E62D5D8D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6164" y="981268"/>
            <a:ext cx="244827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末尾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改为“万”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7054785-09FE-3C5B-2FC5-810D2D43EDDB}"/>
              </a:ext>
            </a:extLst>
          </p:cNvPr>
          <p:cNvCxnSpPr>
            <a:cxnSpLocks/>
          </p:cNvCxnSpPr>
          <p:nvPr/>
        </p:nvCxnSpPr>
        <p:spPr>
          <a:xfrm>
            <a:off x="4826124" y="2000998"/>
            <a:ext cx="36004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16" name="圆角矩形 18">
            <a:extLst>
              <a:ext uri="{FF2B5EF4-FFF2-40B4-BE49-F238E27FC236}">
                <a16:creationId xmlns:a16="http://schemas.microsoft.com/office/drawing/2014/main" id="{7438F983-3E44-BC29-111C-9549D8FD8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6164" y="1779662"/>
            <a:ext cx="244827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末尾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r>
              <a:rPr lang="en-US" altLang="zh-CN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改为“亿”</a:t>
            </a: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18D5BEC3-3822-54A8-8BFB-A0D6825A23A1}"/>
              </a:ext>
            </a:extLst>
          </p:cNvPr>
          <p:cNvSpPr/>
          <p:nvPr/>
        </p:nvSpPr>
        <p:spPr>
          <a:xfrm flipH="1">
            <a:off x="7596336" y="1143218"/>
            <a:ext cx="216024" cy="918170"/>
          </a:xfrm>
          <a:prstGeom prst="leftBrace">
            <a:avLst>
              <a:gd name="adj1" fmla="val 41393"/>
              <a:gd name="adj2" fmla="val 49683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91438" tIns="45719" rIns="91438" bIns="45719" anchor="ctr"/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775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圆角矩形 18">
            <a:extLst>
              <a:ext uri="{FF2B5EF4-FFF2-40B4-BE49-F238E27FC236}">
                <a16:creationId xmlns:a16="http://schemas.microsoft.com/office/drawing/2014/main" id="{641B8D2D-439D-0766-4FE3-86DD190A9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360" y="1206189"/>
            <a:ext cx="1116632" cy="783191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用“＝”连接</a:t>
            </a:r>
          </a:p>
        </p:txBody>
      </p:sp>
      <p:sp>
        <p:nvSpPr>
          <p:cNvPr id="19" name="圆角矩形 18">
            <a:extLst>
              <a:ext uri="{FF2B5EF4-FFF2-40B4-BE49-F238E27FC236}">
                <a16:creationId xmlns:a16="http://schemas.microsoft.com/office/drawing/2014/main" id="{D7AE0B0A-C04B-6EB7-20C6-6B26E1749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970" y="3617818"/>
            <a:ext cx="1911918" cy="510776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rgbClr val="4472C4"/>
            </a:solidFill>
            <a:round/>
          </a:ln>
        </p:spPr>
        <p:txBody>
          <a:bodyPr wrap="square" lIns="91438" tIns="45719" rIns="91438" bIns="45719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求近似数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9B6EF166-10F5-3AE2-8474-1C50F8B9021D}"/>
              </a:ext>
            </a:extLst>
          </p:cNvPr>
          <p:cNvCxnSpPr>
            <a:cxnSpLocks/>
          </p:cNvCxnSpPr>
          <p:nvPr/>
        </p:nvCxnSpPr>
        <p:spPr>
          <a:xfrm>
            <a:off x="3563888" y="3873206"/>
            <a:ext cx="5400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33" name="圆角矩形 18">
            <a:extLst>
              <a:ext uri="{FF2B5EF4-FFF2-40B4-BE49-F238E27FC236}">
                <a16:creationId xmlns:a16="http://schemas.microsoft.com/office/drawing/2014/main" id="{1AC54605-3A33-86C6-7C90-062B75600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944" y="3651870"/>
            <a:ext cx="208823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“四舍五入”法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3D368F2D-914B-C316-8AFD-81188F40A400}"/>
              </a:ext>
            </a:extLst>
          </p:cNvPr>
          <p:cNvCxnSpPr>
            <a:cxnSpLocks/>
          </p:cNvCxnSpPr>
          <p:nvPr/>
        </p:nvCxnSpPr>
        <p:spPr>
          <a:xfrm>
            <a:off x="6012160" y="3873206"/>
            <a:ext cx="5400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</a:ln>
          <a:effectLst/>
        </p:spPr>
      </p:cxnSp>
      <p:sp>
        <p:nvSpPr>
          <p:cNvPr id="35" name="圆角矩形 18">
            <a:extLst>
              <a:ext uri="{FF2B5EF4-FFF2-40B4-BE49-F238E27FC236}">
                <a16:creationId xmlns:a16="http://schemas.microsoft.com/office/drawing/2014/main" id="{33754DDF-0BAD-C055-03EF-0C9307C84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6216" y="3651870"/>
            <a:ext cx="2088232" cy="442672"/>
          </a:xfrm>
          <a:prstGeom prst="roundRect">
            <a:avLst>
              <a:gd name="adj" fmla="val 16667"/>
            </a:avLst>
          </a:prstGeom>
          <a:noFill/>
          <a:ln w="12700">
            <a:noFill/>
            <a:round/>
          </a:ln>
        </p:spPr>
        <p:txBody>
          <a:bodyPr wrap="square" lIns="91438" tIns="45719" rIns="91438" bIns="45719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用“≈”连接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/>
      <p:bldP spid="16" grpId="0"/>
      <p:bldP spid="17" grpId="0" animBg="1"/>
      <p:bldP spid="18" grpId="0"/>
      <p:bldP spid="19" grpId="0" animBg="1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知识梳理</a:t>
            </a:r>
          </a:p>
        </p:txBody>
      </p:sp>
      <p:sp>
        <p:nvSpPr>
          <p:cNvPr id="5" name="圆角矩形 37"/>
          <p:cNvSpPr>
            <a:spLocks noChangeArrowheads="1"/>
          </p:cNvSpPr>
          <p:nvPr/>
        </p:nvSpPr>
        <p:spPr bwMode="auto">
          <a:xfrm>
            <a:off x="250825" y="865188"/>
            <a:ext cx="2157413" cy="574675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chemeClr val="accent1"/>
            </a:solidFill>
            <a:round/>
          </a:ln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数位顺序表</a:t>
            </a:r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3273136"/>
              </p:ext>
            </p:extLst>
          </p:nvPr>
        </p:nvGraphicFramePr>
        <p:xfrm>
          <a:off x="719138" y="1635125"/>
          <a:ext cx="7705723" cy="2847883"/>
        </p:xfrm>
        <a:graphic>
          <a:graphicData uri="http://schemas.openxmlformats.org/drawingml/2006/table">
            <a:tbl>
              <a:tblPr firstRow="1" bandRow="1"/>
              <a:tblGrid>
                <a:gridCol w="1187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6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61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8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81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2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21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21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21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22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21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2191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2191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6219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5842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数级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E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400" b="1" dirty="0">
                        <a:solidFill>
                          <a:srgbClr val="7030A0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EF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亿级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万级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个级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6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9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数位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400" b="1" dirty="0">
                        <a:solidFill>
                          <a:srgbClr val="7030A0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endParaRPr lang="en-US" altLang="zh-CN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47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计数</a:t>
                      </a:r>
                      <a:endParaRPr lang="en-US" altLang="zh-CN" sz="2400" b="1" dirty="0">
                        <a:solidFill>
                          <a:srgbClr val="7030A0"/>
                        </a:solidFill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单位</a:t>
                      </a: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400" b="1" dirty="0">
                          <a:solidFill>
                            <a:srgbClr val="7030A0"/>
                          </a:solidFill>
                          <a:latin typeface="+mj-ea"/>
                          <a:ea typeface="+mj-ea"/>
                        </a:rPr>
                        <a:t>……</a:t>
                      </a:r>
                      <a:endParaRPr lang="zh-CN" altLang="en-US" sz="2400" b="1" dirty="0">
                        <a:solidFill>
                          <a:srgbClr val="7030A0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400" b="1" dirty="0">
                        <a:solidFill>
                          <a:srgbClr val="916596"/>
                        </a:solidFill>
                        <a:latin typeface="+mj-ea"/>
                        <a:ea typeface="+mj-ea"/>
                      </a:endParaRPr>
                    </a:p>
                  </a:txBody>
                  <a:tcPr marL="91447" marR="91447" marT="45726" marB="45726" anchor="ctr">
                    <a:lnL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165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F5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文本框 135"/>
          <p:cNvSpPr txBox="1">
            <a:spLocks noChangeArrowheads="1"/>
          </p:cNvSpPr>
          <p:nvPr/>
        </p:nvSpPr>
        <p:spPr bwMode="auto">
          <a:xfrm>
            <a:off x="7939088" y="2284413"/>
            <a:ext cx="554037" cy="646112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个</a:t>
            </a:r>
          </a:p>
        </p:txBody>
      </p:sp>
      <p:sp>
        <p:nvSpPr>
          <p:cNvPr id="8" name="文本框 135"/>
          <p:cNvSpPr txBox="1">
            <a:spLocks noChangeArrowheads="1"/>
          </p:cNvSpPr>
          <p:nvPr/>
        </p:nvSpPr>
        <p:spPr bwMode="auto">
          <a:xfrm>
            <a:off x="7939088" y="3622675"/>
            <a:ext cx="554037" cy="646113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个</a:t>
            </a:r>
          </a:p>
        </p:txBody>
      </p:sp>
      <p:sp>
        <p:nvSpPr>
          <p:cNvPr id="9" name="文本框 135"/>
          <p:cNvSpPr txBox="1">
            <a:spLocks noChangeArrowheads="1"/>
          </p:cNvSpPr>
          <p:nvPr/>
        </p:nvSpPr>
        <p:spPr bwMode="auto">
          <a:xfrm>
            <a:off x="7470775" y="2284413"/>
            <a:ext cx="554038" cy="646112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十</a:t>
            </a:r>
          </a:p>
        </p:txBody>
      </p:sp>
      <p:sp>
        <p:nvSpPr>
          <p:cNvPr id="10" name="文本框 135"/>
          <p:cNvSpPr txBox="1">
            <a:spLocks noChangeArrowheads="1"/>
          </p:cNvSpPr>
          <p:nvPr/>
        </p:nvSpPr>
        <p:spPr bwMode="auto">
          <a:xfrm>
            <a:off x="7470775" y="3622675"/>
            <a:ext cx="554038" cy="646113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十</a:t>
            </a:r>
          </a:p>
        </p:txBody>
      </p:sp>
      <p:sp>
        <p:nvSpPr>
          <p:cNvPr id="12" name="文本框 135"/>
          <p:cNvSpPr txBox="1">
            <a:spLocks noChangeArrowheads="1"/>
          </p:cNvSpPr>
          <p:nvPr/>
        </p:nvSpPr>
        <p:spPr bwMode="auto">
          <a:xfrm>
            <a:off x="7010400" y="2284413"/>
            <a:ext cx="554038" cy="646112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百</a:t>
            </a:r>
          </a:p>
        </p:txBody>
      </p:sp>
      <p:sp>
        <p:nvSpPr>
          <p:cNvPr id="13" name="文本框 135"/>
          <p:cNvSpPr txBox="1">
            <a:spLocks noChangeArrowheads="1"/>
          </p:cNvSpPr>
          <p:nvPr/>
        </p:nvSpPr>
        <p:spPr bwMode="auto">
          <a:xfrm>
            <a:off x="7010400" y="3619500"/>
            <a:ext cx="554038" cy="646113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百</a:t>
            </a:r>
          </a:p>
        </p:txBody>
      </p:sp>
      <p:sp>
        <p:nvSpPr>
          <p:cNvPr id="14" name="文本框 135"/>
          <p:cNvSpPr txBox="1">
            <a:spLocks noChangeArrowheads="1"/>
          </p:cNvSpPr>
          <p:nvPr/>
        </p:nvSpPr>
        <p:spPr bwMode="auto">
          <a:xfrm>
            <a:off x="6550025" y="2281238"/>
            <a:ext cx="554038" cy="646112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千</a:t>
            </a:r>
          </a:p>
        </p:txBody>
      </p:sp>
      <p:sp>
        <p:nvSpPr>
          <p:cNvPr id="15" name="文本框 135"/>
          <p:cNvSpPr txBox="1">
            <a:spLocks noChangeArrowheads="1"/>
          </p:cNvSpPr>
          <p:nvPr/>
        </p:nvSpPr>
        <p:spPr bwMode="auto">
          <a:xfrm>
            <a:off x="6550025" y="3619500"/>
            <a:ext cx="554038" cy="646113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千</a:t>
            </a:r>
          </a:p>
        </p:txBody>
      </p:sp>
      <p:sp>
        <p:nvSpPr>
          <p:cNvPr id="16" name="文本框 135"/>
          <p:cNvSpPr txBox="1">
            <a:spLocks noChangeArrowheads="1"/>
          </p:cNvSpPr>
          <p:nvPr/>
        </p:nvSpPr>
        <p:spPr bwMode="auto">
          <a:xfrm>
            <a:off x="6086475" y="2278063"/>
            <a:ext cx="554038" cy="646112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17" name="文本框 135"/>
          <p:cNvSpPr txBox="1">
            <a:spLocks noChangeArrowheads="1"/>
          </p:cNvSpPr>
          <p:nvPr/>
        </p:nvSpPr>
        <p:spPr bwMode="auto">
          <a:xfrm>
            <a:off x="6086475" y="3622675"/>
            <a:ext cx="554038" cy="646113"/>
          </a:xfrm>
          <a:prstGeom prst="rect">
            <a:avLst/>
          </a:prstGeom>
          <a:noFill/>
          <a:ln>
            <a:noFill/>
          </a:ln>
        </p:spPr>
        <p:txBody>
          <a:bodyPr vert="eaVert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18" name="文本框 135"/>
          <p:cNvSpPr txBox="1">
            <a:spLocks noChangeArrowheads="1"/>
          </p:cNvSpPr>
          <p:nvPr/>
        </p:nvSpPr>
        <p:spPr bwMode="auto">
          <a:xfrm>
            <a:off x="5626735" y="2284730"/>
            <a:ext cx="551815" cy="719455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十万</a:t>
            </a:r>
          </a:p>
        </p:txBody>
      </p:sp>
      <p:sp>
        <p:nvSpPr>
          <p:cNvPr id="19" name="文本框 135"/>
          <p:cNvSpPr txBox="1">
            <a:spLocks noChangeArrowheads="1"/>
          </p:cNvSpPr>
          <p:nvPr/>
        </p:nvSpPr>
        <p:spPr bwMode="auto">
          <a:xfrm>
            <a:off x="5631815" y="3578225"/>
            <a:ext cx="551815" cy="807720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十万</a:t>
            </a:r>
          </a:p>
        </p:txBody>
      </p:sp>
      <p:sp>
        <p:nvSpPr>
          <p:cNvPr id="20" name="文本框 135"/>
          <p:cNvSpPr txBox="1">
            <a:spLocks noChangeArrowheads="1"/>
          </p:cNvSpPr>
          <p:nvPr/>
        </p:nvSpPr>
        <p:spPr bwMode="auto">
          <a:xfrm>
            <a:off x="5168265" y="2278380"/>
            <a:ext cx="551815" cy="742950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百万</a:t>
            </a:r>
          </a:p>
        </p:txBody>
      </p:sp>
      <p:sp>
        <p:nvSpPr>
          <p:cNvPr id="21" name="文本框 135"/>
          <p:cNvSpPr txBox="1">
            <a:spLocks noChangeArrowheads="1"/>
          </p:cNvSpPr>
          <p:nvPr/>
        </p:nvSpPr>
        <p:spPr bwMode="auto">
          <a:xfrm>
            <a:off x="5169535" y="3580130"/>
            <a:ext cx="551815" cy="805815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百万</a:t>
            </a:r>
          </a:p>
        </p:txBody>
      </p:sp>
      <p:sp>
        <p:nvSpPr>
          <p:cNvPr id="22" name="文本框 135"/>
          <p:cNvSpPr txBox="1">
            <a:spLocks noChangeArrowheads="1"/>
          </p:cNvSpPr>
          <p:nvPr/>
        </p:nvSpPr>
        <p:spPr bwMode="auto">
          <a:xfrm>
            <a:off x="4707890" y="2281555"/>
            <a:ext cx="551815" cy="739140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千万</a:t>
            </a:r>
          </a:p>
        </p:txBody>
      </p:sp>
      <p:sp>
        <p:nvSpPr>
          <p:cNvPr id="25" name="文本框 135"/>
          <p:cNvSpPr txBox="1">
            <a:spLocks noChangeArrowheads="1"/>
          </p:cNvSpPr>
          <p:nvPr/>
        </p:nvSpPr>
        <p:spPr bwMode="auto">
          <a:xfrm>
            <a:off x="4711065" y="3587750"/>
            <a:ext cx="551815" cy="785495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千万</a:t>
            </a:r>
          </a:p>
        </p:txBody>
      </p:sp>
      <p:sp>
        <p:nvSpPr>
          <p:cNvPr id="26" name="文本框 135"/>
          <p:cNvSpPr txBox="1">
            <a:spLocks noChangeArrowheads="1"/>
          </p:cNvSpPr>
          <p:nvPr/>
        </p:nvSpPr>
        <p:spPr bwMode="auto">
          <a:xfrm>
            <a:off x="4216400" y="2124710"/>
            <a:ext cx="551815" cy="1121410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亿</a:t>
            </a:r>
          </a:p>
        </p:txBody>
      </p:sp>
      <p:sp>
        <p:nvSpPr>
          <p:cNvPr id="27" name="文本框 135"/>
          <p:cNvSpPr txBox="1">
            <a:spLocks noChangeArrowheads="1"/>
          </p:cNvSpPr>
          <p:nvPr/>
        </p:nvSpPr>
        <p:spPr bwMode="auto">
          <a:xfrm>
            <a:off x="4223385" y="3430270"/>
            <a:ext cx="551815" cy="1106805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亿</a:t>
            </a:r>
          </a:p>
        </p:txBody>
      </p:sp>
      <p:sp>
        <p:nvSpPr>
          <p:cNvPr id="28" name="文本框 135"/>
          <p:cNvSpPr txBox="1">
            <a:spLocks noChangeArrowheads="1"/>
          </p:cNvSpPr>
          <p:nvPr/>
        </p:nvSpPr>
        <p:spPr bwMode="auto">
          <a:xfrm>
            <a:off x="3775710" y="2275205"/>
            <a:ext cx="551815" cy="745490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十亿</a:t>
            </a:r>
          </a:p>
        </p:txBody>
      </p:sp>
      <p:sp>
        <p:nvSpPr>
          <p:cNvPr id="29" name="文本框 135"/>
          <p:cNvSpPr txBox="1">
            <a:spLocks noChangeArrowheads="1"/>
          </p:cNvSpPr>
          <p:nvPr/>
        </p:nvSpPr>
        <p:spPr bwMode="auto">
          <a:xfrm>
            <a:off x="3775710" y="3570605"/>
            <a:ext cx="551815" cy="788670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十亿</a:t>
            </a:r>
          </a:p>
        </p:txBody>
      </p:sp>
      <p:sp>
        <p:nvSpPr>
          <p:cNvPr id="30" name="文本框 135"/>
          <p:cNvSpPr txBox="1">
            <a:spLocks noChangeArrowheads="1"/>
          </p:cNvSpPr>
          <p:nvPr/>
        </p:nvSpPr>
        <p:spPr bwMode="auto">
          <a:xfrm>
            <a:off x="3315335" y="2284730"/>
            <a:ext cx="551815" cy="736600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百亿</a:t>
            </a:r>
          </a:p>
        </p:txBody>
      </p:sp>
      <p:sp>
        <p:nvSpPr>
          <p:cNvPr id="31" name="文本框 135"/>
          <p:cNvSpPr txBox="1">
            <a:spLocks noChangeArrowheads="1"/>
          </p:cNvSpPr>
          <p:nvPr/>
        </p:nvSpPr>
        <p:spPr bwMode="auto">
          <a:xfrm>
            <a:off x="3315335" y="3567430"/>
            <a:ext cx="551815" cy="782320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百亿</a:t>
            </a:r>
          </a:p>
        </p:txBody>
      </p:sp>
      <p:sp>
        <p:nvSpPr>
          <p:cNvPr id="32" name="文本框 135"/>
          <p:cNvSpPr txBox="1">
            <a:spLocks noChangeArrowheads="1"/>
          </p:cNvSpPr>
          <p:nvPr/>
        </p:nvSpPr>
        <p:spPr bwMode="auto">
          <a:xfrm>
            <a:off x="2869565" y="2284730"/>
            <a:ext cx="551815" cy="740410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千亿</a:t>
            </a:r>
          </a:p>
        </p:txBody>
      </p:sp>
      <p:sp>
        <p:nvSpPr>
          <p:cNvPr id="33" name="文本框 135"/>
          <p:cNvSpPr txBox="1">
            <a:spLocks noChangeArrowheads="1"/>
          </p:cNvSpPr>
          <p:nvPr/>
        </p:nvSpPr>
        <p:spPr bwMode="auto">
          <a:xfrm>
            <a:off x="2869565" y="3573780"/>
            <a:ext cx="551815" cy="776605"/>
          </a:xfrm>
          <a:prstGeom prst="rect">
            <a:avLst/>
          </a:prstGeom>
          <a:noFill/>
          <a:ln>
            <a:noFill/>
          </a:ln>
        </p:spPr>
        <p:txBody>
          <a:bodyPr vert="eaVert" wrap="square">
            <a:spAutoFit/>
          </a:bodyPr>
          <a:lstStyle/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prstClr val="black"/>
                </a:solidFill>
                <a:latin typeface="+mj-ea"/>
                <a:ea typeface="+mj-ea"/>
              </a:rPr>
              <a:t>千亿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350" y="1113656"/>
            <a:ext cx="5321300" cy="196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椭圆 6"/>
          <p:cNvSpPr/>
          <p:nvPr/>
        </p:nvSpPr>
        <p:spPr>
          <a:xfrm>
            <a:off x="6883400" y="2553519"/>
            <a:ext cx="287338" cy="28892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565900" y="2553519"/>
            <a:ext cx="288925" cy="288925"/>
          </a:xfrm>
          <a:prstGeom prst="ellipse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293813" y="3219822"/>
            <a:ext cx="606287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每相邻的两个计数单位之间的进率都是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0" name="矩形 9"/>
          <p:cNvSpPr/>
          <p:nvPr/>
        </p:nvSpPr>
        <p:spPr>
          <a:xfrm>
            <a:off x="5927725" y="1120006"/>
            <a:ext cx="1247775" cy="1946275"/>
          </a:xfrm>
          <a:prstGeom prst="rect">
            <a:avLst/>
          </a:prstGeom>
          <a:solidFill>
            <a:srgbClr val="FFFF8C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4657725" y="1113656"/>
            <a:ext cx="1260475" cy="1946275"/>
          </a:xfrm>
          <a:prstGeom prst="rect">
            <a:avLst/>
          </a:prstGeom>
          <a:solidFill>
            <a:srgbClr val="00B0F0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3400425" y="1113656"/>
            <a:ext cx="1252538" cy="1946275"/>
          </a:xfrm>
          <a:prstGeom prst="rect">
            <a:avLst/>
          </a:prstGeom>
          <a:solidFill>
            <a:srgbClr val="FF0000">
              <a:alpha val="4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293813" y="3867894"/>
            <a:ext cx="716597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从个位起，从低位到高位每四个数位是一级，分别是个级、万级、亿级。</a:t>
            </a: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323528" y="483518"/>
            <a:ext cx="799306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看到这张数位顺序表，你们还有什么想补充的吗？</a:t>
            </a:r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 animBg="1"/>
      <p:bldP spid="14" grpId="0" animBg="1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67544" y="1059582"/>
            <a:ext cx="799306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关于大数的读法，我们应该注意什么？</a:t>
            </a:r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grpSp>
        <p:nvGrpSpPr>
          <p:cNvPr id="14339" name="组合 31"/>
          <p:cNvGrpSpPr/>
          <p:nvPr/>
        </p:nvGrpSpPr>
        <p:grpSpPr bwMode="auto">
          <a:xfrm>
            <a:off x="971550" y="2427288"/>
            <a:ext cx="3222625" cy="463550"/>
            <a:chOff x="971600" y="2252216"/>
            <a:chExt cx="3222625" cy="463550"/>
          </a:xfrm>
        </p:grpSpPr>
        <p:sp>
          <p:nvSpPr>
            <p:cNvPr id="14387" name="Text Box 3968"/>
            <p:cNvSpPr txBox="1">
              <a:spLocks noChangeArrowheads="1"/>
            </p:cNvSpPr>
            <p:nvPr/>
          </p:nvSpPr>
          <p:spPr bwMode="auto">
            <a:xfrm>
              <a:off x="3906888" y="2255391"/>
              <a:ext cx="287337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88" name="Text Box 3968"/>
            <p:cNvSpPr txBox="1">
              <a:spLocks noChangeArrowheads="1"/>
            </p:cNvSpPr>
            <p:nvPr/>
          </p:nvSpPr>
          <p:spPr bwMode="auto">
            <a:xfrm>
              <a:off x="3611613" y="2255391"/>
              <a:ext cx="287337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89" name="Text Box 3968"/>
            <p:cNvSpPr txBox="1">
              <a:spLocks noChangeArrowheads="1"/>
            </p:cNvSpPr>
            <p:nvPr/>
          </p:nvSpPr>
          <p:spPr bwMode="auto">
            <a:xfrm>
              <a:off x="3317925" y="2255391"/>
              <a:ext cx="2873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90" name="Text Box 3968"/>
            <p:cNvSpPr txBox="1">
              <a:spLocks noChangeArrowheads="1"/>
            </p:cNvSpPr>
            <p:nvPr/>
          </p:nvSpPr>
          <p:spPr bwMode="auto">
            <a:xfrm>
              <a:off x="3022650" y="2255391"/>
              <a:ext cx="2873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91" name="Text Box 3968"/>
            <p:cNvSpPr txBox="1">
              <a:spLocks noChangeArrowheads="1"/>
            </p:cNvSpPr>
            <p:nvPr/>
          </p:nvSpPr>
          <p:spPr bwMode="auto">
            <a:xfrm>
              <a:off x="2727375" y="2255391"/>
              <a:ext cx="2873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92" name="Text Box 3968"/>
            <p:cNvSpPr txBox="1">
              <a:spLocks noChangeArrowheads="1"/>
            </p:cNvSpPr>
            <p:nvPr/>
          </p:nvSpPr>
          <p:spPr bwMode="auto">
            <a:xfrm>
              <a:off x="2432100" y="2255391"/>
              <a:ext cx="2889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7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93" name="Text Box 3968"/>
            <p:cNvSpPr txBox="1">
              <a:spLocks noChangeArrowheads="1"/>
            </p:cNvSpPr>
            <p:nvPr/>
          </p:nvSpPr>
          <p:spPr bwMode="auto">
            <a:xfrm>
              <a:off x="2138413" y="2255391"/>
              <a:ext cx="287337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8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94" name="Text Box 3968"/>
            <p:cNvSpPr txBox="1">
              <a:spLocks noChangeArrowheads="1"/>
            </p:cNvSpPr>
            <p:nvPr/>
          </p:nvSpPr>
          <p:spPr bwMode="auto">
            <a:xfrm>
              <a:off x="1843138" y="2255391"/>
              <a:ext cx="2889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95" name="Text Box 3968"/>
            <p:cNvSpPr txBox="1">
              <a:spLocks noChangeArrowheads="1"/>
            </p:cNvSpPr>
            <p:nvPr/>
          </p:nvSpPr>
          <p:spPr bwMode="auto">
            <a:xfrm>
              <a:off x="1560563" y="2252216"/>
              <a:ext cx="28733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3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96" name="Text Box 3968"/>
            <p:cNvSpPr txBox="1">
              <a:spLocks noChangeArrowheads="1"/>
            </p:cNvSpPr>
            <p:nvPr/>
          </p:nvSpPr>
          <p:spPr bwMode="auto">
            <a:xfrm>
              <a:off x="1265288" y="2252216"/>
              <a:ext cx="28733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97" name="Text Box 3968"/>
            <p:cNvSpPr txBox="1">
              <a:spLocks noChangeArrowheads="1"/>
            </p:cNvSpPr>
            <p:nvPr/>
          </p:nvSpPr>
          <p:spPr bwMode="auto">
            <a:xfrm>
              <a:off x="971600" y="2252216"/>
              <a:ext cx="287338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6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8" name="图片 17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470" y="3427413"/>
            <a:ext cx="102933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1860550" y="3568700"/>
            <a:ext cx="6126163" cy="893763"/>
          </a:xfrm>
          <a:prstGeom prst="wedgeRoundRectCallout">
            <a:avLst>
              <a:gd name="adj1" fmla="val -55590"/>
              <a:gd name="adj2" fmla="val 295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先分级，再从最高级读起。亿级的数读作几亿、万级的数读作几万、个级的数读作几。</a:t>
            </a:r>
            <a:endParaRPr lang="zh-CN" altLang="zh-CN" sz="24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962025" y="1884363"/>
            <a:ext cx="3221038" cy="584200"/>
            <a:chOff x="3106864" y="1059582"/>
            <a:chExt cx="3221663" cy="584200"/>
          </a:xfrm>
        </p:grpSpPr>
        <p:sp>
          <p:nvSpPr>
            <p:cNvPr id="21" name="矩形 20"/>
            <p:cNvSpPr/>
            <p:nvPr/>
          </p:nvSpPr>
          <p:spPr>
            <a:xfrm>
              <a:off x="6041133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个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5747389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5453644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5159900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4866155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573999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4280255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3986510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3692766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3400609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3106864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</p:grpSp>
      <p:cxnSp>
        <p:nvCxnSpPr>
          <p:cNvPr id="32" name="直接连接符 85"/>
          <p:cNvCxnSpPr>
            <a:cxnSpLocks noChangeShapeType="1"/>
          </p:cNvCxnSpPr>
          <p:nvPr/>
        </p:nvCxnSpPr>
        <p:spPr bwMode="auto">
          <a:xfrm>
            <a:off x="1836738" y="1754188"/>
            <a:ext cx="0" cy="108902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直接连接符 86"/>
          <p:cNvCxnSpPr>
            <a:cxnSpLocks noChangeShapeType="1"/>
          </p:cNvCxnSpPr>
          <p:nvPr/>
        </p:nvCxnSpPr>
        <p:spPr bwMode="auto">
          <a:xfrm>
            <a:off x="3008313" y="1752600"/>
            <a:ext cx="0" cy="10922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AutoShape 27"/>
          <p:cNvSpPr>
            <a:spLocks noChangeArrowheads="1"/>
          </p:cNvSpPr>
          <p:nvPr/>
        </p:nvSpPr>
        <p:spPr bwMode="auto">
          <a:xfrm>
            <a:off x="1836738" y="3548063"/>
            <a:ext cx="3997325" cy="935037"/>
          </a:xfrm>
          <a:prstGeom prst="wedgeRoundRectCallout">
            <a:avLst>
              <a:gd name="adj1" fmla="val -58683"/>
              <a:gd name="adj2" fmla="val 2762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读完亿级或万级的数，要加“亿”字或“万”字。</a:t>
            </a:r>
            <a:endParaRPr lang="en-US" altLang="zh-CN" sz="24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35" name="Text Box 3973"/>
          <p:cNvSpPr txBox="1">
            <a:spLocks noChangeArrowheads="1"/>
          </p:cNvSpPr>
          <p:nvPr/>
        </p:nvSpPr>
        <p:spPr bwMode="auto">
          <a:xfrm>
            <a:off x="323850" y="2925763"/>
            <a:ext cx="4581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六百零三亿零八百七十万</a:t>
            </a:r>
          </a:p>
        </p:txBody>
      </p:sp>
      <p:sp>
        <p:nvSpPr>
          <p:cNvPr id="36" name="椭圆 35"/>
          <p:cNvSpPr/>
          <p:nvPr/>
        </p:nvSpPr>
        <p:spPr>
          <a:xfrm>
            <a:off x="2574925" y="2974975"/>
            <a:ext cx="387350" cy="407988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4410075" y="2973388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4349" name="组合 43"/>
          <p:cNvGrpSpPr/>
          <p:nvPr/>
        </p:nvGrpSpPr>
        <p:grpSpPr bwMode="auto">
          <a:xfrm>
            <a:off x="5105400" y="2432050"/>
            <a:ext cx="2633663" cy="463550"/>
            <a:chOff x="1560563" y="2252216"/>
            <a:chExt cx="2633662" cy="463550"/>
          </a:xfrm>
        </p:grpSpPr>
        <p:sp>
          <p:nvSpPr>
            <p:cNvPr id="14367" name="Text Box 3968"/>
            <p:cNvSpPr txBox="1">
              <a:spLocks noChangeArrowheads="1"/>
            </p:cNvSpPr>
            <p:nvPr/>
          </p:nvSpPr>
          <p:spPr bwMode="auto">
            <a:xfrm>
              <a:off x="3906888" y="2255391"/>
              <a:ext cx="287337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68" name="Text Box 3968"/>
            <p:cNvSpPr txBox="1">
              <a:spLocks noChangeArrowheads="1"/>
            </p:cNvSpPr>
            <p:nvPr/>
          </p:nvSpPr>
          <p:spPr bwMode="auto">
            <a:xfrm>
              <a:off x="3611613" y="2255391"/>
              <a:ext cx="287337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69" name="Text Box 3968"/>
            <p:cNvSpPr txBox="1">
              <a:spLocks noChangeArrowheads="1"/>
            </p:cNvSpPr>
            <p:nvPr/>
          </p:nvSpPr>
          <p:spPr bwMode="auto">
            <a:xfrm>
              <a:off x="3317925" y="2255391"/>
              <a:ext cx="2873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70" name="Text Box 3968"/>
            <p:cNvSpPr txBox="1">
              <a:spLocks noChangeArrowheads="1"/>
            </p:cNvSpPr>
            <p:nvPr/>
          </p:nvSpPr>
          <p:spPr bwMode="auto">
            <a:xfrm>
              <a:off x="3022650" y="2255391"/>
              <a:ext cx="2873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8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71" name="Text Box 3968"/>
            <p:cNvSpPr txBox="1">
              <a:spLocks noChangeArrowheads="1"/>
            </p:cNvSpPr>
            <p:nvPr/>
          </p:nvSpPr>
          <p:spPr bwMode="auto">
            <a:xfrm>
              <a:off x="2727375" y="2255391"/>
              <a:ext cx="287338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72" name="Text Box 3968"/>
            <p:cNvSpPr txBox="1">
              <a:spLocks noChangeArrowheads="1"/>
            </p:cNvSpPr>
            <p:nvPr/>
          </p:nvSpPr>
          <p:spPr bwMode="auto">
            <a:xfrm>
              <a:off x="2432100" y="2255391"/>
              <a:ext cx="2889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0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73" name="Text Box 3968"/>
            <p:cNvSpPr txBox="1">
              <a:spLocks noChangeArrowheads="1"/>
            </p:cNvSpPr>
            <p:nvPr/>
          </p:nvSpPr>
          <p:spPr bwMode="auto">
            <a:xfrm>
              <a:off x="2138413" y="2255391"/>
              <a:ext cx="287337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9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74" name="Text Box 3968"/>
            <p:cNvSpPr txBox="1">
              <a:spLocks noChangeArrowheads="1"/>
            </p:cNvSpPr>
            <p:nvPr/>
          </p:nvSpPr>
          <p:spPr bwMode="auto">
            <a:xfrm>
              <a:off x="1843138" y="2255391"/>
              <a:ext cx="288925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6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4375" name="Text Box 3968"/>
            <p:cNvSpPr txBox="1">
              <a:spLocks noChangeArrowheads="1"/>
            </p:cNvSpPr>
            <p:nvPr/>
          </p:nvSpPr>
          <p:spPr bwMode="auto">
            <a:xfrm>
              <a:off x="1560563" y="2252216"/>
              <a:ext cx="28733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2</a:t>
              </a:r>
              <a:endParaRPr lang="zh-CN" altLang="en-US" sz="24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 bwMode="auto">
          <a:xfrm>
            <a:off x="5097463" y="1884363"/>
            <a:ext cx="2635250" cy="584200"/>
            <a:chOff x="3692765" y="1059582"/>
            <a:chExt cx="2635762" cy="584200"/>
          </a:xfrm>
        </p:grpSpPr>
        <p:sp>
          <p:nvSpPr>
            <p:cNvPr id="49" name="矩形 48"/>
            <p:cNvSpPr/>
            <p:nvPr/>
          </p:nvSpPr>
          <p:spPr>
            <a:xfrm>
              <a:off x="6041133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个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5747389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5453644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5159900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4866155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4573998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4280254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3986509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3692765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</p:grpSp>
      <p:cxnSp>
        <p:nvCxnSpPr>
          <p:cNvPr id="60" name="直接连接符 86"/>
          <p:cNvCxnSpPr>
            <a:cxnSpLocks noChangeShapeType="1"/>
          </p:cNvCxnSpPr>
          <p:nvPr/>
        </p:nvCxnSpPr>
        <p:spPr bwMode="auto">
          <a:xfrm>
            <a:off x="6561138" y="1752600"/>
            <a:ext cx="0" cy="10922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1" name="直接连接符 85"/>
          <p:cNvCxnSpPr>
            <a:cxnSpLocks noChangeShapeType="1"/>
          </p:cNvCxnSpPr>
          <p:nvPr/>
        </p:nvCxnSpPr>
        <p:spPr bwMode="auto">
          <a:xfrm>
            <a:off x="5386388" y="1754188"/>
            <a:ext cx="0" cy="1089025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Text Box 3973"/>
          <p:cNvSpPr txBox="1">
            <a:spLocks noChangeArrowheads="1"/>
          </p:cNvSpPr>
          <p:nvPr/>
        </p:nvSpPr>
        <p:spPr bwMode="auto">
          <a:xfrm>
            <a:off x="4572000" y="2921000"/>
            <a:ext cx="4581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读作：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二亿六千九百万八千</a:t>
            </a:r>
          </a:p>
        </p:txBody>
      </p:sp>
      <p:sp>
        <p:nvSpPr>
          <p:cNvPr id="63" name="椭圆 62"/>
          <p:cNvSpPr/>
          <p:nvPr/>
        </p:nvSpPr>
        <p:spPr>
          <a:xfrm>
            <a:off x="6213475" y="2970213"/>
            <a:ext cx="387350" cy="40798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7739063" y="2955925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5" name="AutoShape 27"/>
          <p:cNvSpPr>
            <a:spLocks noChangeArrowheads="1"/>
          </p:cNvSpPr>
          <p:nvPr/>
        </p:nvSpPr>
        <p:spPr bwMode="auto">
          <a:xfrm>
            <a:off x="1836738" y="3546475"/>
            <a:ext cx="4891087" cy="936625"/>
          </a:xfrm>
          <a:prstGeom prst="wedgeRoundRectCallout">
            <a:avLst>
              <a:gd name="adj1" fmla="val -57700"/>
              <a:gd name="adj2" fmla="val 2751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说一说什么位置上的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</a:rPr>
              <a:t>0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不读，什么位置上的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</a:rPr>
              <a:t>0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要读，读几个</a:t>
            </a:r>
            <a:r>
              <a:rPr lang="en-US" altLang="zh-CN" sz="2400" b="1" dirty="0">
                <a:solidFill>
                  <a:schemeClr val="tx1"/>
                </a:solidFill>
                <a:latin typeface="+mj-lt"/>
                <a:ea typeface="+mj-ea"/>
              </a:rPr>
              <a:t>0</a:t>
            </a: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。</a:t>
            </a:r>
            <a:endParaRPr lang="en-US" altLang="zh-CN" sz="2400" b="1" dirty="0">
              <a:solidFill>
                <a:schemeClr val="tx1"/>
              </a:solidFill>
              <a:latin typeface="+mj-lt"/>
              <a:ea typeface="+mj-ea"/>
            </a:endParaRPr>
          </a:p>
        </p:txBody>
      </p:sp>
      <p:sp>
        <p:nvSpPr>
          <p:cNvPr id="66" name="圆角矩形 37"/>
          <p:cNvSpPr>
            <a:spLocks noChangeArrowheads="1"/>
          </p:cNvSpPr>
          <p:nvPr/>
        </p:nvSpPr>
        <p:spPr bwMode="auto">
          <a:xfrm>
            <a:off x="250825" y="328613"/>
            <a:ext cx="2157413" cy="574675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chemeClr val="accent1"/>
            </a:solidFill>
            <a:round/>
          </a:ln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读数 写数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34" grpId="0" animBg="1"/>
      <p:bldP spid="34" grpId="1" animBg="1"/>
      <p:bldP spid="35" grpId="0"/>
      <p:bldP spid="36" grpId="0" animBg="1"/>
      <p:bldP spid="37" grpId="0" animBg="1"/>
      <p:bldP spid="62" grpId="0"/>
      <p:bldP spid="63" grpId="0" animBg="1"/>
      <p:bldP spid="64" grpId="0" animBg="1"/>
      <p:bldP spid="6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7"/>
          <p:cNvSpPr>
            <a:spLocks noChangeArrowheads="1"/>
          </p:cNvSpPr>
          <p:nvPr/>
        </p:nvSpPr>
        <p:spPr bwMode="auto">
          <a:xfrm>
            <a:off x="250825" y="328613"/>
            <a:ext cx="2157413" cy="574675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chemeClr val="accent1"/>
            </a:solidFill>
            <a:round/>
          </a:ln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读数 写数</a:t>
            </a:r>
          </a:p>
        </p:txBody>
      </p:sp>
      <p:pic>
        <p:nvPicPr>
          <p:cNvPr id="46" name="图片 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2757" y="3500423"/>
            <a:ext cx="1260793" cy="123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3"/>
          <p:cNvSpPr txBox="1">
            <a:spLocks noChangeArrowheads="1"/>
          </p:cNvSpPr>
          <p:nvPr/>
        </p:nvSpPr>
        <p:spPr bwMode="auto">
          <a:xfrm>
            <a:off x="539750" y="995363"/>
            <a:ext cx="7993063" cy="5232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在写数的时候又要注意什么呢？</a:t>
            </a:r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5365" name="矩形 1"/>
          <p:cNvSpPr>
            <a:spLocks noChangeArrowheads="1"/>
          </p:cNvSpPr>
          <p:nvPr/>
        </p:nvSpPr>
        <p:spPr bwMode="auto">
          <a:xfrm>
            <a:off x="900113" y="1803400"/>
            <a:ext cx="32131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二十五亿三千零九万</a:t>
            </a:r>
            <a:endParaRPr lang="zh-CN" altLang="en-US"/>
          </a:p>
        </p:txBody>
      </p:sp>
      <p:sp>
        <p:nvSpPr>
          <p:cNvPr id="15366" name="矩形 1"/>
          <p:cNvSpPr>
            <a:spLocks noChangeArrowheads="1"/>
          </p:cNvSpPr>
          <p:nvPr/>
        </p:nvSpPr>
        <p:spPr bwMode="auto">
          <a:xfrm>
            <a:off x="4356100" y="1803400"/>
            <a:ext cx="3816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五百一十亿零二百零七万</a:t>
            </a:r>
            <a:endParaRPr lang="zh-CN" altLang="en-US"/>
          </a:p>
        </p:txBody>
      </p:sp>
      <p:sp>
        <p:nvSpPr>
          <p:cNvPr id="50" name="AutoShape 27"/>
          <p:cNvSpPr>
            <a:spLocks noChangeArrowheads="1"/>
          </p:cNvSpPr>
          <p:nvPr/>
        </p:nvSpPr>
        <p:spPr bwMode="auto">
          <a:xfrm>
            <a:off x="1827213" y="3621088"/>
            <a:ext cx="3036887" cy="892175"/>
          </a:xfrm>
          <a:prstGeom prst="wedgeRoundRectCallout">
            <a:avLst>
              <a:gd name="adj1" fmla="val -58711"/>
              <a:gd name="adj2" fmla="val 2673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先看这个数有几级，再从最高级写起。</a:t>
            </a:r>
          </a:p>
        </p:txBody>
      </p:sp>
      <p:sp>
        <p:nvSpPr>
          <p:cNvPr id="51" name="椭圆 50"/>
          <p:cNvSpPr/>
          <p:nvPr/>
        </p:nvSpPr>
        <p:spPr>
          <a:xfrm>
            <a:off x="2005013" y="1830388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3538538" y="1830388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 bwMode="auto">
          <a:xfrm>
            <a:off x="1155700" y="2324100"/>
            <a:ext cx="2927350" cy="584200"/>
            <a:chOff x="3400608" y="1059582"/>
            <a:chExt cx="2927919" cy="584200"/>
          </a:xfrm>
        </p:grpSpPr>
        <p:sp>
          <p:nvSpPr>
            <p:cNvPr id="54" name="矩形 53"/>
            <p:cNvSpPr/>
            <p:nvPr/>
          </p:nvSpPr>
          <p:spPr>
            <a:xfrm>
              <a:off x="6041134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个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5747389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5453645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5159900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4866156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4573999" y="1059582"/>
              <a:ext cx="287393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4280254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百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3986510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千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万</a:t>
              </a:r>
            </a:p>
          </p:txBody>
        </p:sp>
        <p:sp>
          <p:nvSpPr>
            <p:cNvPr id="62" name="矩形 61"/>
            <p:cNvSpPr/>
            <p:nvPr/>
          </p:nvSpPr>
          <p:spPr>
            <a:xfrm>
              <a:off x="3692765" y="1059582"/>
              <a:ext cx="288981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3400608" y="1059582"/>
              <a:ext cx="287394" cy="58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dirty="0"/>
                <a:t>十</a:t>
              </a:r>
              <a:endParaRPr lang="en-US" altLang="zh-CN" dirty="0"/>
            </a:p>
            <a:p>
              <a:pPr algn="ctr">
                <a:defRPr/>
              </a:pPr>
              <a:r>
                <a:rPr lang="zh-CN" altLang="en-US" dirty="0"/>
                <a:t>亿</a:t>
              </a:r>
            </a:p>
          </p:txBody>
        </p:sp>
      </p:grpSp>
      <p:sp>
        <p:nvSpPr>
          <p:cNvPr id="64" name="Text Box 3968"/>
          <p:cNvSpPr txBox="1">
            <a:spLocks noChangeArrowheads="1"/>
          </p:cNvSpPr>
          <p:nvPr/>
        </p:nvSpPr>
        <p:spPr bwMode="auto">
          <a:xfrm>
            <a:off x="1738313" y="2847975"/>
            <a:ext cx="288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Text Box 3968"/>
          <p:cNvSpPr txBox="1">
            <a:spLocks noChangeArrowheads="1"/>
          </p:cNvSpPr>
          <p:nvPr/>
        </p:nvSpPr>
        <p:spPr bwMode="auto">
          <a:xfrm>
            <a:off x="1446213" y="2847975"/>
            <a:ext cx="287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Text Box 3968"/>
          <p:cNvSpPr txBox="1">
            <a:spLocks noChangeArrowheads="1"/>
          </p:cNvSpPr>
          <p:nvPr/>
        </p:nvSpPr>
        <p:spPr bwMode="auto">
          <a:xfrm>
            <a:off x="1154113" y="2847975"/>
            <a:ext cx="287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7" name="Text Box 3968"/>
          <p:cNvSpPr txBox="1">
            <a:spLocks noChangeArrowheads="1"/>
          </p:cNvSpPr>
          <p:nvPr/>
        </p:nvSpPr>
        <p:spPr bwMode="auto">
          <a:xfrm>
            <a:off x="2617788" y="2847975"/>
            <a:ext cx="2889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8" name="AutoShape 27"/>
          <p:cNvSpPr>
            <a:spLocks noChangeArrowheads="1"/>
          </p:cNvSpPr>
          <p:nvPr/>
        </p:nvSpPr>
        <p:spPr bwMode="auto">
          <a:xfrm>
            <a:off x="1827213" y="3590925"/>
            <a:ext cx="3733800" cy="935038"/>
          </a:xfrm>
          <a:prstGeom prst="wedgeRoundRectCallout">
            <a:avLst>
              <a:gd name="adj1" fmla="val -59111"/>
              <a:gd name="adj2" fmla="val 277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哪个数位上一个单位也没有，就在那个数位上写0。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9" name="Text Box 3968"/>
          <p:cNvSpPr txBox="1">
            <a:spLocks noChangeArrowheads="1"/>
          </p:cNvSpPr>
          <p:nvPr/>
        </p:nvSpPr>
        <p:spPr bwMode="auto">
          <a:xfrm>
            <a:off x="2325688" y="2847975"/>
            <a:ext cx="287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0" name="Text Box 3968"/>
          <p:cNvSpPr txBox="1">
            <a:spLocks noChangeArrowheads="1"/>
          </p:cNvSpPr>
          <p:nvPr/>
        </p:nvSpPr>
        <p:spPr bwMode="auto">
          <a:xfrm>
            <a:off x="2032000" y="2847975"/>
            <a:ext cx="28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1" name="Text Box 3968"/>
          <p:cNvSpPr txBox="1">
            <a:spLocks noChangeArrowheads="1"/>
          </p:cNvSpPr>
          <p:nvPr/>
        </p:nvSpPr>
        <p:spPr bwMode="auto">
          <a:xfrm>
            <a:off x="2911475" y="2847975"/>
            <a:ext cx="28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2" name="Text Box 3968"/>
          <p:cNvSpPr txBox="1">
            <a:spLocks noChangeArrowheads="1"/>
          </p:cNvSpPr>
          <p:nvPr/>
        </p:nvSpPr>
        <p:spPr bwMode="auto">
          <a:xfrm>
            <a:off x="3203575" y="2847975"/>
            <a:ext cx="287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3" name="Text Box 3968"/>
          <p:cNvSpPr txBox="1">
            <a:spLocks noChangeArrowheads="1"/>
          </p:cNvSpPr>
          <p:nvPr/>
        </p:nvSpPr>
        <p:spPr bwMode="auto">
          <a:xfrm>
            <a:off x="3497263" y="2847975"/>
            <a:ext cx="287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4" name="Text Box 3968"/>
          <p:cNvSpPr txBox="1">
            <a:spLocks noChangeArrowheads="1"/>
          </p:cNvSpPr>
          <p:nvPr/>
        </p:nvSpPr>
        <p:spPr bwMode="auto">
          <a:xfrm>
            <a:off x="3789363" y="2847975"/>
            <a:ext cx="2873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5" name="Text Box 3973"/>
          <p:cNvSpPr txBox="1">
            <a:spLocks noChangeArrowheads="1"/>
          </p:cNvSpPr>
          <p:nvPr/>
        </p:nvSpPr>
        <p:spPr bwMode="auto">
          <a:xfrm>
            <a:off x="250825" y="2847975"/>
            <a:ext cx="11461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写作：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6" name="直接连接符 86"/>
          <p:cNvCxnSpPr>
            <a:cxnSpLocks noChangeShapeType="1"/>
          </p:cNvCxnSpPr>
          <p:nvPr/>
        </p:nvCxnSpPr>
        <p:spPr bwMode="auto">
          <a:xfrm>
            <a:off x="2908300" y="2205038"/>
            <a:ext cx="0" cy="109378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7" name="直接连接符 86"/>
          <p:cNvCxnSpPr>
            <a:cxnSpLocks noChangeShapeType="1"/>
          </p:cNvCxnSpPr>
          <p:nvPr/>
        </p:nvCxnSpPr>
        <p:spPr bwMode="auto">
          <a:xfrm>
            <a:off x="1733550" y="2205038"/>
            <a:ext cx="0" cy="109378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8" name="Text Box 3968"/>
          <p:cNvSpPr txBox="1">
            <a:spLocks noChangeArrowheads="1"/>
          </p:cNvSpPr>
          <p:nvPr/>
        </p:nvSpPr>
        <p:spPr bwMode="auto">
          <a:xfrm>
            <a:off x="4356100" y="2357438"/>
            <a:ext cx="3340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写作：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51002070000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9" name="直接连接符 86"/>
          <p:cNvCxnSpPr>
            <a:cxnSpLocks noChangeShapeType="1"/>
          </p:cNvCxnSpPr>
          <p:nvPr/>
        </p:nvCxnSpPr>
        <p:spPr bwMode="auto">
          <a:xfrm>
            <a:off x="6448425" y="2427288"/>
            <a:ext cx="0" cy="360362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" name="直接连接符 86"/>
          <p:cNvCxnSpPr>
            <a:cxnSpLocks noChangeShapeType="1"/>
          </p:cNvCxnSpPr>
          <p:nvPr/>
        </p:nvCxnSpPr>
        <p:spPr bwMode="auto">
          <a:xfrm>
            <a:off x="5829300" y="2427288"/>
            <a:ext cx="0" cy="360362"/>
          </a:xfrm>
          <a:prstGeom prst="line">
            <a:avLst/>
          </a:prstGeom>
          <a:noFill/>
          <a:ln w="19050">
            <a:solidFill>
              <a:srgbClr val="0000FF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" name="椭圆 80"/>
          <p:cNvSpPr/>
          <p:nvPr/>
        </p:nvSpPr>
        <p:spPr>
          <a:xfrm>
            <a:off x="5761038" y="1828800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7608888" y="1828800"/>
            <a:ext cx="387350" cy="409575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83" name="AutoShape 27"/>
          <p:cNvSpPr>
            <a:spLocks noChangeArrowheads="1"/>
          </p:cNvSpPr>
          <p:nvPr/>
        </p:nvSpPr>
        <p:spPr bwMode="auto">
          <a:xfrm>
            <a:off x="1827213" y="3590925"/>
            <a:ext cx="2744787" cy="935038"/>
          </a:xfrm>
          <a:prstGeom prst="wedgeRoundRectCallout">
            <a:avLst>
              <a:gd name="adj1" fmla="val -62718"/>
              <a:gd name="adj2" fmla="val 2844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分级读、写多位数有什么好处？</a:t>
            </a:r>
            <a:endParaRPr lang="en-US" altLang="zh-CN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51" grpId="0" animBg="1"/>
      <p:bldP spid="52" grpId="0" animBg="1"/>
      <p:bldP spid="64" grpId="0"/>
      <p:bldP spid="65" grpId="0"/>
      <p:bldP spid="66" grpId="0"/>
      <p:bldP spid="67" grpId="0"/>
      <p:bldP spid="68" grpId="0" animBg="1"/>
      <p:bldP spid="68" grpId="1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8" grpId="0"/>
      <p:bldP spid="81" grpId="0" animBg="1"/>
      <p:bldP spid="82" grpId="0" animBg="1"/>
      <p:bldP spid="8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37"/>
          <p:cNvSpPr>
            <a:spLocks noChangeArrowheads="1"/>
          </p:cNvSpPr>
          <p:nvPr/>
        </p:nvSpPr>
        <p:spPr bwMode="auto">
          <a:xfrm>
            <a:off x="250825" y="328613"/>
            <a:ext cx="2157413" cy="574675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chemeClr val="accent1"/>
            </a:solidFill>
            <a:round/>
          </a:ln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比较大小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539751" y="1059582"/>
            <a:ext cx="619249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怎样比较两个数的大小呢？</a:t>
            </a:r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388" name="Text Box 13"/>
          <p:cNvSpPr txBox="1">
            <a:spLocks noChangeArrowheads="1"/>
          </p:cNvSpPr>
          <p:nvPr/>
        </p:nvSpPr>
        <p:spPr bwMode="auto">
          <a:xfrm>
            <a:off x="900113" y="1793950"/>
            <a:ext cx="37004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123150000   90780000</a:t>
            </a:r>
          </a:p>
        </p:txBody>
      </p:sp>
      <p:sp>
        <p:nvSpPr>
          <p:cNvPr id="16389" name="Text Box 13"/>
          <p:cNvSpPr txBox="1">
            <a:spLocks noChangeArrowheads="1"/>
          </p:cNvSpPr>
          <p:nvPr/>
        </p:nvSpPr>
        <p:spPr bwMode="auto">
          <a:xfrm>
            <a:off x="4572000" y="1797125"/>
            <a:ext cx="41036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7036400000   7963000000</a:t>
            </a:r>
          </a:p>
        </p:txBody>
      </p:sp>
      <p:sp>
        <p:nvSpPr>
          <p:cNvPr id="16390" name="Oval 6"/>
          <p:cNvSpPr>
            <a:spLocks noChangeArrowheads="1"/>
          </p:cNvSpPr>
          <p:nvPr/>
        </p:nvSpPr>
        <p:spPr bwMode="auto">
          <a:xfrm>
            <a:off x="2405063" y="1825700"/>
            <a:ext cx="395287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6391" name="Oval 6"/>
          <p:cNvSpPr>
            <a:spLocks noChangeArrowheads="1"/>
          </p:cNvSpPr>
          <p:nvPr/>
        </p:nvSpPr>
        <p:spPr bwMode="auto">
          <a:xfrm>
            <a:off x="6230938" y="1828875"/>
            <a:ext cx="395287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16" name="图片 15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433" y="2498725"/>
            <a:ext cx="102933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1747838" y="2571750"/>
            <a:ext cx="5330825" cy="461962"/>
          </a:xfrm>
          <a:prstGeom prst="wedgeRoundRectCallout">
            <a:avLst>
              <a:gd name="adj1" fmla="val -54955"/>
              <a:gd name="adj2" fmla="val 2906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先比较数的位数，位数多的数就大。</a:t>
            </a:r>
          </a:p>
        </p:txBody>
      </p:sp>
      <p:pic>
        <p:nvPicPr>
          <p:cNvPr id="18" name="图片 17" descr="E:\李琪洲\素材图\人物图以及学习文件等\笔记娃娃\夏元半.png夏元半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7280" y="3389313"/>
            <a:ext cx="125349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1549400" y="3287713"/>
            <a:ext cx="5610225" cy="1355725"/>
          </a:xfrm>
          <a:prstGeom prst="wedgeRoundRectCallout">
            <a:avLst>
              <a:gd name="adj1" fmla="val 55601"/>
              <a:gd name="adj2" fmla="val 1774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+mj-lt"/>
                <a:ea typeface="+mj-ea"/>
              </a:rPr>
              <a:t>位数相同，从最高位比起，最高位上的数大的那个数就大。如果最高位上的数相同，就依次往下比。</a:t>
            </a:r>
          </a:p>
        </p:txBody>
      </p:sp>
      <p:cxnSp>
        <p:nvCxnSpPr>
          <p:cNvPr id="20" name="直接连接符 85"/>
          <p:cNvCxnSpPr>
            <a:cxnSpLocks noChangeShapeType="1"/>
          </p:cNvCxnSpPr>
          <p:nvPr/>
        </p:nvCxnSpPr>
        <p:spPr bwMode="auto">
          <a:xfrm>
            <a:off x="1758950" y="1825700"/>
            <a:ext cx="0" cy="439737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85"/>
          <p:cNvCxnSpPr>
            <a:cxnSpLocks noChangeShapeType="1"/>
          </p:cNvCxnSpPr>
          <p:nvPr/>
        </p:nvCxnSpPr>
        <p:spPr bwMode="auto">
          <a:xfrm>
            <a:off x="1116013" y="1825700"/>
            <a:ext cx="0" cy="439737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直接连接符 85"/>
          <p:cNvCxnSpPr>
            <a:cxnSpLocks noChangeShapeType="1"/>
          </p:cNvCxnSpPr>
          <p:nvPr/>
        </p:nvCxnSpPr>
        <p:spPr bwMode="auto">
          <a:xfrm>
            <a:off x="3448050" y="1825700"/>
            <a:ext cx="0" cy="439737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直接连接符 85"/>
          <p:cNvCxnSpPr>
            <a:cxnSpLocks noChangeShapeType="1"/>
          </p:cNvCxnSpPr>
          <p:nvPr/>
        </p:nvCxnSpPr>
        <p:spPr bwMode="auto">
          <a:xfrm>
            <a:off x="5580063" y="1825700"/>
            <a:ext cx="0" cy="439737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直接连接符 85"/>
          <p:cNvCxnSpPr>
            <a:cxnSpLocks noChangeShapeType="1"/>
          </p:cNvCxnSpPr>
          <p:nvPr/>
        </p:nvCxnSpPr>
        <p:spPr bwMode="auto">
          <a:xfrm>
            <a:off x="4970463" y="1825700"/>
            <a:ext cx="0" cy="439737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85"/>
          <p:cNvCxnSpPr>
            <a:cxnSpLocks noChangeShapeType="1"/>
          </p:cNvCxnSpPr>
          <p:nvPr/>
        </p:nvCxnSpPr>
        <p:spPr bwMode="auto">
          <a:xfrm>
            <a:off x="7589838" y="1825700"/>
            <a:ext cx="0" cy="439737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85"/>
          <p:cNvCxnSpPr>
            <a:cxnSpLocks noChangeShapeType="1"/>
          </p:cNvCxnSpPr>
          <p:nvPr/>
        </p:nvCxnSpPr>
        <p:spPr bwMode="auto">
          <a:xfrm>
            <a:off x="6967538" y="1825700"/>
            <a:ext cx="0" cy="439737"/>
          </a:xfrm>
          <a:prstGeom prst="line">
            <a:avLst/>
          </a:prstGeom>
          <a:noFill/>
          <a:ln w="25400">
            <a:solidFill>
              <a:srgbClr val="FF0000"/>
            </a:solidFill>
            <a:prstDash val="sys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2162175" y="1779662"/>
            <a:ext cx="914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rgbClr val="FF0000"/>
                </a:solidFill>
                <a:latin typeface="黑体" panose="02010609060101010101" pitchFamily="49" charset="-122"/>
              </a:rPr>
              <a:t>＞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</a:endParaRPr>
          </a:p>
        </p:txBody>
      </p:sp>
      <p:sp>
        <p:nvSpPr>
          <p:cNvPr id="28" name="Text Box 15"/>
          <p:cNvSpPr txBox="1">
            <a:spLocks noChangeArrowheads="1"/>
          </p:cNvSpPr>
          <p:nvPr/>
        </p:nvSpPr>
        <p:spPr bwMode="auto">
          <a:xfrm>
            <a:off x="6043613" y="1793950"/>
            <a:ext cx="723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</a:rPr>
              <a:t>＜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37">
            <a:extLst>
              <a:ext uri="{FF2B5EF4-FFF2-40B4-BE49-F238E27FC236}">
                <a16:creationId xmlns:a16="http://schemas.microsoft.com/office/drawing/2014/main" id="{15E5F824-7844-07E7-7447-22F2C771F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328613"/>
            <a:ext cx="2157413" cy="574675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chemeClr val="accent1"/>
            </a:solidFill>
            <a:round/>
          </a:ln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数的改写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39A05489-C346-0D73-AA8B-A7B0A4CA45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684" y="987574"/>
            <a:ext cx="7488633" cy="16933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①为什么有时要把一个多位数改写成一个用“万”或“亿”作单位的数？什么时候会用到近似数？什么时候会用到近似数？</a:t>
            </a:r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4" name="图片 3" descr="E:\李琪洲\素材图\人物图以及学习文件等\笔记娃娃\夏路半.png夏路半">
            <a:extLst>
              <a:ext uri="{FF2B5EF4-FFF2-40B4-BE49-F238E27FC236}">
                <a16:creationId xmlns:a16="http://schemas.microsoft.com/office/drawing/2014/main" id="{B50149AB-6BAA-C8E0-5AFC-E83A07C38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9945" y="3507854"/>
            <a:ext cx="102933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>
            <a:extLst>
              <a:ext uri="{FF2B5EF4-FFF2-40B4-BE49-F238E27FC236}">
                <a16:creationId xmlns:a16="http://schemas.microsoft.com/office/drawing/2014/main" id="{99E67B9A-553B-4ABE-3CE4-205C5F9F8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2931790"/>
            <a:ext cx="5904656" cy="1666478"/>
          </a:xfrm>
          <a:prstGeom prst="wedgeRoundRectCallout">
            <a:avLst>
              <a:gd name="adj1" fmla="val -54365"/>
              <a:gd name="adj2" fmla="val 2227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有时候为了读写方便，会把整万或整亿的数改成用“万”或“亿”作单位的数。有时在生活中，不需要准确的数字，这时我们可以用到近似数。</a:t>
            </a:r>
          </a:p>
        </p:txBody>
      </p:sp>
    </p:spTree>
    <p:extLst>
      <p:ext uri="{BB962C8B-B14F-4D97-AF65-F5344CB8AC3E}">
        <p14:creationId xmlns:p14="http://schemas.microsoft.com/office/powerpoint/2010/main" val="269681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37"/>
          <p:cNvSpPr>
            <a:spLocks noChangeArrowheads="1"/>
          </p:cNvSpPr>
          <p:nvPr/>
        </p:nvSpPr>
        <p:spPr bwMode="auto">
          <a:xfrm>
            <a:off x="250825" y="328613"/>
            <a:ext cx="2157413" cy="574675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chemeClr val="accent1"/>
            </a:solidFill>
            <a:round/>
          </a:ln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数的改写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539750" y="995363"/>
            <a:ext cx="7993063" cy="113319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chemeClr val="tx1"/>
                </a:solidFill>
                <a:latin typeface="+mn-lt"/>
                <a:ea typeface="+mj-ea"/>
              </a:rPr>
              <a:t>②怎样把一个数改写成一个用“万”或“亿”作单位的数？</a:t>
            </a:r>
            <a:endParaRPr lang="zh-CN" altLang="en-US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9" name="图片 8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9945" y="2941638"/>
            <a:ext cx="102933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2268538" y="2427288"/>
            <a:ext cx="4895850" cy="1295400"/>
          </a:xfrm>
          <a:prstGeom prst="wedgeRoundRectCallout">
            <a:avLst>
              <a:gd name="adj1" fmla="val -57398"/>
              <a:gd name="adj2" fmla="val 277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先分级，再找到万位或亿位，去掉万位或亿位后面的“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0”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，再添上一个“万”字或“亿”字。</a:t>
            </a:r>
          </a:p>
        </p:txBody>
      </p:sp>
      <p:sp>
        <p:nvSpPr>
          <p:cNvPr id="11" name="Text Box 3968"/>
          <p:cNvSpPr txBox="1">
            <a:spLocks noChangeArrowheads="1"/>
          </p:cNvSpPr>
          <p:nvPr/>
        </p:nvSpPr>
        <p:spPr bwMode="auto">
          <a:xfrm>
            <a:off x="3132138" y="3937000"/>
            <a:ext cx="20462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300000000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4" name="直接连接符 85"/>
          <p:cNvCxnSpPr>
            <a:cxnSpLocks noChangeShapeType="1"/>
          </p:cNvCxnSpPr>
          <p:nvPr/>
        </p:nvCxnSpPr>
        <p:spPr bwMode="auto">
          <a:xfrm>
            <a:off x="4227513" y="395922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85"/>
          <p:cNvCxnSpPr>
            <a:cxnSpLocks noChangeShapeType="1"/>
          </p:cNvCxnSpPr>
          <p:nvPr/>
        </p:nvCxnSpPr>
        <p:spPr bwMode="auto">
          <a:xfrm>
            <a:off x="3614738" y="395922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 Box 3968"/>
          <p:cNvSpPr txBox="1">
            <a:spLocks noChangeArrowheads="1"/>
          </p:cNvSpPr>
          <p:nvPr/>
        </p:nvSpPr>
        <p:spPr bwMode="auto">
          <a:xfrm>
            <a:off x="4914900" y="3937000"/>
            <a:ext cx="1112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 3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37"/>
          <p:cNvSpPr>
            <a:spLocks noChangeArrowheads="1"/>
          </p:cNvSpPr>
          <p:nvPr/>
        </p:nvSpPr>
        <p:spPr bwMode="auto">
          <a:xfrm>
            <a:off x="250825" y="328613"/>
            <a:ext cx="2157413" cy="574675"/>
          </a:xfrm>
          <a:prstGeom prst="roundRect">
            <a:avLst>
              <a:gd name="adj" fmla="val 16667"/>
            </a:avLst>
          </a:prstGeom>
          <a:solidFill>
            <a:srgbClr val="AFF22A"/>
          </a:solidFill>
          <a:ln w="12700">
            <a:solidFill>
              <a:schemeClr val="accent1"/>
            </a:solidFill>
            <a:round/>
          </a:ln>
        </p:spPr>
        <p:txBody>
          <a:bodyPr lIns="91438" tIns="45719" rIns="91438" bIns="45719">
            <a:spAutoFit/>
          </a:bodyPr>
          <a:lstStyle/>
          <a:p>
            <a:pPr algn="ctr">
              <a:defRPr/>
            </a:pPr>
            <a:r>
              <a:rPr lang="zh-CN" altLang="en-US" sz="2775" b="1" dirty="0">
                <a:latin typeface="楷体" panose="02010609060101010101" pitchFamily="49" charset="-122"/>
                <a:ea typeface="楷体" panose="02010609060101010101" pitchFamily="49" charset="-122"/>
              </a:rPr>
              <a:t>数的改写</a:t>
            </a: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539750" y="995363"/>
            <a:ext cx="7993063" cy="95410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just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2800" b="1">
                <a:latin typeface="+mn-lt"/>
                <a:ea typeface="+mj-ea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r>
              <a:rPr lang="zh-CN" altLang="en-US" dirty="0"/>
              <a:t>③如何用“万”或“亿”作单位写出一个数的近似数？</a:t>
            </a:r>
          </a:p>
        </p:txBody>
      </p:sp>
      <p:pic>
        <p:nvPicPr>
          <p:cNvPr id="18" name="图片 17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9945" y="2941638"/>
            <a:ext cx="102933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AutoShape 27"/>
          <p:cNvSpPr>
            <a:spLocks noChangeArrowheads="1"/>
          </p:cNvSpPr>
          <p:nvPr/>
        </p:nvSpPr>
        <p:spPr bwMode="auto">
          <a:xfrm>
            <a:off x="2195513" y="2336800"/>
            <a:ext cx="5832475" cy="1296988"/>
          </a:xfrm>
          <a:prstGeom prst="wedgeRoundRectCallout">
            <a:avLst>
              <a:gd name="adj1" fmla="val -55870"/>
              <a:gd name="adj2" fmla="val 277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先分级，再找到万位或亿位，用“四舍五入”法去掉万位或亿位后面的尾数，再添上一个“万”字或“亿”字。</a:t>
            </a:r>
          </a:p>
        </p:txBody>
      </p:sp>
      <p:sp>
        <p:nvSpPr>
          <p:cNvPr id="20" name="Text Box 3968"/>
          <p:cNvSpPr txBox="1">
            <a:spLocks noChangeArrowheads="1"/>
          </p:cNvSpPr>
          <p:nvPr/>
        </p:nvSpPr>
        <p:spPr bwMode="auto">
          <a:xfrm>
            <a:off x="3132138" y="3917950"/>
            <a:ext cx="2047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1276270000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1" name="直接连接符 85"/>
          <p:cNvCxnSpPr>
            <a:cxnSpLocks noChangeShapeType="1"/>
          </p:cNvCxnSpPr>
          <p:nvPr/>
        </p:nvCxnSpPr>
        <p:spPr bwMode="auto">
          <a:xfrm>
            <a:off x="4313238" y="39401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直接连接符 85"/>
          <p:cNvCxnSpPr>
            <a:cxnSpLocks noChangeShapeType="1"/>
          </p:cNvCxnSpPr>
          <p:nvPr/>
        </p:nvCxnSpPr>
        <p:spPr bwMode="auto">
          <a:xfrm>
            <a:off x="3694113" y="39401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Text Box 3968"/>
          <p:cNvSpPr txBox="1">
            <a:spLocks noChangeArrowheads="1"/>
          </p:cNvSpPr>
          <p:nvPr/>
        </p:nvSpPr>
        <p:spPr bwMode="auto">
          <a:xfrm>
            <a:off x="4956175" y="3917950"/>
            <a:ext cx="1312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≈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图片 56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5195" y="1089025"/>
            <a:ext cx="102933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AutoShape 27"/>
          <p:cNvSpPr>
            <a:spLocks noChangeArrowheads="1"/>
          </p:cNvSpPr>
          <p:nvPr/>
        </p:nvSpPr>
        <p:spPr bwMode="auto">
          <a:xfrm>
            <a:off x="2411760" y="1203598"/>
            <a:ext cx="4373215" cy="609798"/>
          </a:xfrm>
          <a:prstGeom prst="wedgeRoundRectCallout">
            <a:avLst>
              <a:gd name="adj1" fmla="val -55870"/>
              <a:gd name="adj2" fmla="val 2775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改写和求近似数有什么区别？</a:t>
            </a:r>
          </a:p>
        </p:txBody>
      </p:sp>
      <p:sp>
        <p:nvSpPr>
          <p:cNvPr id="19460" name="Text Box 3968"/>
          <p:cNvSpPr txBox="1">
            <a:spLocks noChangeArrowheads="1"/>
          </p:cNvSpPr>
          <p:nvPr/>
        </p:nvSpPr>
        <p:spPr bwMode="auto">
          <a:xfrm>
            <a:off x="2960688" y="3205163"/>
            <a:ext cx="2047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1276270000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9461" name="直接连接符 85"/>
          <p:cNvCxnSpPr>
            <a:cxnSpLocks noChangeShapeType="1"/>
          </p:cNvCxnSpPr>
          <p:nvPr/>
        </p:nvCxnSpPr>
        <p:spPr bwMode="auto">
          <a:xfrm>
            <a:off x="4141788" y="3227388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2" name="直接连接符 85"/>
          <p:cNvCxnSpPr>
            <a:cxnSpLocks noChangeShapeType="1"/>
          </p:cNvCxnSpPr>
          <p:nvPr/>
        </p:nvCxnSpPr>
        <p:spPr bwMode="auto">
          <a:xfrm>
            <a:off x="3522663" y="3227388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3" name="Text Box 3968"/>
          <p:cNvSpPr txBox="1">
            <a:spLocks noChangeArrowheads="1"/>
          </p:cNvSpPr>
          <p:nvPr/>
        </p:nvSpPr>
        <p:spPr bwMode="auto">
          <a:xfrm>
            <a:off x="4854575" y="3205163"/>
            <a:ext cx="2095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≈ 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13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19464" name="Text Box 3968"/>
          <p:cNvSpPr txBox="1">
            <a:spLocks noChangeArrowheads="1"/>
          </p:cNvSpPr>
          <p:nvPr/>
        </p:nvSpPr>
        <p:spPr bwMode="auto">
          <a:xfrm>
            <a:off x="3071813" y="2211710"/>
            <a:ext cx="20462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300000000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9465" name="直接连接符 85"/>
          <p:cNvCxnSpPr>
            <a:cxnSpLocks noChangeShapeType="1"/>
          </p:cNvCxnSpPr>
          <p:nvPr/>
        </p:nvCxnSpPr>
        <p:spPr bwMode="auto">
          <a:xfrm>
            <a:off x="4167188" y="2233935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6" name="直接连接符 85"/>
          <p:cNvCxnSpPr>
            <a:cxnSpLocks noChangeShapeType="1"/>
          </p:cNvCxnSpPr>
          <p:nvPr/>
        </p:nvCxnSpPr>
        <p:spPr bwMode="auto">
          <a:xfrm>
            <a:off x="3554413" y="2233935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67" name="Text Box 3968"/>
          <p:cNvSpPr txBox="1">
            <a:spLocks noChangeArrowheads="1"/>
          </p:cNvSpPr>
          <p:nvPr/>
        </p:nvSpPr>
        <p:spPr bwMode="auto">
          <a:xfrm>
            <a:off x="4854575" y="2211710"/>
            <a:ext cx="11128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 3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27" name="椭圆 26"/>
          <p:cNvSpPr/>
          <p:nvPr/>
        </p:nvSpPr>
        <p:spPr>
          <a:xfrm>
            <a:off x="4860925" y="2154560"/>
            <a:ext cx="503238" cy="57626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28" name="椭圆 27"/>
          <p:cNvSpPr/>
          <p:nvPr/>
        </p:nvSpPr>
        <p:spPr>
          <a:xfrm>
            <a:off x="4860925" y="3146425"/>
            <a:ext cx="503238" cy="57626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巩固练习</a:t>
            </a: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39750" y="1050925"/>
            <a:ext cx="259238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1.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填空。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539750" y="1570038"/>
            <a:ext cx="8064500" cy="8715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(1) 631020500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是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       )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位数，它的最高位是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          )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位。 </a:t>
            </a:r>
            <a:endParaRPr lang="en-US" altLang="zh-CN" sz="2400" b="1" dirty="0">
              <a:solidFill>
                <a:schemeClr val="tx1"/>
              </a:solidFill>
              <a:latin typeface="+mn-lt"/>
              <a:ea typeface="+mj-ea"/>
            </a:endParaRPr>
          </a:p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      3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在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          )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位上，十万位上是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       )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539750" y="2497138"/>
            <a:ext cx="8064500" cy="4651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(2)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由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5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个千万、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7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个十万和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8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个千组成的数是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                     )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。 </a:t>
            </a:r>
            <a:endParaRPr lang="en-US" altLang="zh-CN" sz="2400" b="1" dirty="0">
              <a:solidFill>
                <a:schemeClr val="tx1"/>
              </a:solidFill>
              <a:latin typeface="+mn-lt"/>
              <a:ea typeface="+mj-ea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539750" y="3016250"/>
            <a:ext cx="8064500" cy="465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(3) 38204000000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由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       )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个亿和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       )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个万组成 。 </a:t>
            </a:r>
            <a:endParaRPr lang="en-US" altLang="zh-CN" sz="2400" b="1" dirty="0">
              <a:solidFill>
                <a:schemeClr val="tx1"/>
              </a:solidFill>
              <a:latin typeface="+mn-lt"/>
              <a:ea typeface="+mj-ea"/>
            </a:endParaRPr>
          </a:p>
        </p:txBody>
      </p:sp>
      <p:sp>
        <p:nvSpPr>
          <p:cNvPr id="10" name="TextBox 3"/>
          <p:cNvSpPr txBox="1">
            <a:spLocks noChangeArrowheads="1"/>
          </p:cNvSpPr>
          <p:nvPr/>
        </p:nvSpPr>
        <p:spPr bwMode="auto">
          <a:xfrm>
            <a:off x="539750" y="3533775"/>
            <a:ext cx="8353425" cy="465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(4) 930701000 = 900000000 + 30000000 + (            ) + (            )</a:t>
            </a:r>
          </a:p>
        </p:txBody>
      </p:sp>
      <p:cxnSp>
        <p:nvCxnSpPr>
          <p:cNvPr id="11" name="直接连接符 85"/>
          <p:cNvCxnSpPr>
            <a:cxnSpLocks noChangeShapeType="1"/>
          </p:cNvCxnSpPr>
          <p:nvPr/>
        </p:nvCxnSpPr>
        <p:spPr bwMode="auto">
          <a:xfrm>
            <a:off x="1816100" y="1582738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85"/>
          <p:cNvCxnSpPr>
            <a:cxnSpLocks noChangeShapeType="1"/>
          </p:cNvCxnSpPr>
          <p:nvPr/>
        </p:nvCxnSpPr>
        <p:spPr bwMode="auto">
          <a:xfrm>
            <a:off x="1206500" y="1582738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2863849" y="1581833"/>
            <a:ext cx="53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</a:rPr>
              <a:t>九</a:t>
            </a:r>
          </a:p>
        </p:txBody>
      </p:sp>
      <p:sp>
        <p:nvSpPr>
          <p:cNvPr id="14" name="TextBox 3"/>
          <p:cNvSpPr txBox="1">
            <a:spLocks noChangeArrowheads="1"/>
          </p:cNvSpPr>
          <p:nvPr/>
        </p:nvSpPr>
        <p:spPr bwMode="auto">
          <a:xfrm>
            <a:off x="6469063" y="1581833"/>
            <a:ext cx="53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</a:rPr>
              <a:t>亿</a:t>
            </a:r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627188" y="2001838"/>
            <a:ext cx="8937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</a:rPr>
              <a:t>千万</a:t>
            </a:r>
          </a:p>
        </p:txBody>
      </p:sp>
      <p:sp>
        <p:nvSpPr>
          <p:cNvPr id="16" name="TextBox 3"/>
          <p:cNvSpPr txBox="1">
            <a:spLocks noChangeArrowheads="1"/>
          </p:cNvSpPr>
          <p:nvPr/>
        </p:nvSpPr>
        <p:spPr bwMode="auto">
          <a:xfrm>
            <a:off x="5165725" y="20066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6660083" y="2516188"/>
            <a:ext cx="1584325" cy="461962"/>
            <a:chOff x="5152132" y="2515965"/>
            <a:chExt cx="1584176" cy="461963"/>
          </a:xfrm>
        </p:grpSpPr>
        <p:sp>
          <p:nvSpPr>
            <p:cNvPr id="22552" name="TextBox 3"/>
            <p:cNvSpPr txBox="1">
              <a:spLocks noChangeArrowheads="1"/>
            </p:cNvSpPr>
            <p:nvPr/>
          </p:nvSpPr>
          <p:spPr bwMode="auto">
            <a:xfrm>
              <a:off x="5152132" y="2515965"/>
              <a:ext cx="1584176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FF0000"/>
                  </a:solidFill>
                </a:rPr>
                <a:t>50708000</a:t>
              </a:r>
              <a:endParaRPr lang="zh-CN" altLang="en-US" sz="2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22553" name="直接连接符 85"/>
            <p:cNvCxnSpPr>
              <a:cxnSpLocks noChangeShapeType="1"/>
            </p:cNvCxnSpPr>
            <p:nvPr/>
          </p:nvCxnSpPr>
          <p:spPr bwMode="auto">
            <a:xfrm>
              <a:off x="5849094" y="2527077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0" name="直接连接符 85"/>
          <p:cNvCxnSpPr>
            <a:cxnSpLocks noChangeShapeType="1"/>
          </p:cNvCxnSpPr>
          <p:nvPr/>
        </p:nvCxnSpPr>
        <p:spPr bwMode="auto">
          <a:xfrm>
            <a:off x="2124075" y="3041650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直接连接符 85"/>
          <p:cNvCxnSpPr>
            <a:cxnSpLocks noChangeShapeType="1"/>
          </p:cNvCxnSpPr>
          <p:nvPr/>
        </p:nvCxnSpPr>
        <p:spPr bwMode="auto">
          <a:xfrm>
            <a:off x="1509713" y="3041650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3110037" y="3054350"/>
            <a:ext cx="865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</a:rPr>
              <a:t>382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3"/>
          <p:cNvSpPr txBox="1">
            <a:spLocks noChangeArrowheads="1"/>
          </p:cNvSpPr>
          <p:nvPr/>
        </p:nvSpPr>
        <p:spPr bwMode="auto">
          <a:xfrm>
            <a:off x="4749924" y="305435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400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24" name="直接连接符 85"/>
          <p:cNvCxnSpPr>
            <a:cxnSpLocks noChangeShapeType="1"/>
          </p:cNvCxnSpPr>
          <p:nvPr/>
        </p:nvCxnSpPr>
        <p:spPr bwMode="auto">
          <a:xfrm>
            <a:off x="1822450" y="35591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85"/>
          <p:cNvCxnSpPr>
            <a:cxnSpLocks noChangeShapeType="1"/>
          </p:cNvCxnSpPr>
          <p:nvPr/>
        </p:nvCxnSpPr>
        <p:spPr bwMode="auto">
          <a:xfrm>
            <a:off x="1212850" y="35591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6" name="TextBox 3"/>
          <p:cNvSpPr txBox="1">
            <a:spLocks noChangeArrowheads="1"/>
          </p:cNvSpPr>
          <p:nvPr/>
        </p:nvSpPr>
        <p:spPr bwMode="auto">
          <a:xfrm>
            <a:off x="6011863" y="3578225"/>
            <a:ext cx="12525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700000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27" name="TextBox 3"/>
          <p:cNvSpPr txBox="1">
            <a:spLocks noChangeArrowheads="1"/>
          </p:cNvSpPr>
          <p:nvPr/>
        </p:nvSpPr>
        <p:spPr bwMode="auto">
          <a:xfrm>
            <a:off x="7586663" y="3578225"/>
            <a:ext cx="919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1000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圆角矩形 31">
            <a:extLst>
              <a:ext uri="{FF2B5EF4-FFF2-40B4-BE49-F238E27FC236}">
                <a16:creationId xmlns:a16="http://schemas.microsoft.com/office/drawing/2014/main" id="{5CBD8ECF-AA18-D3BB-33CE-056B96217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6" y="4413478"/>
            <a:ext cx="1206593" cy="51379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P22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练习四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T1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2" grpId="0"/>
      <p:bldP spid="23" grpId="0"/>
      <p:bldP spid="26" grpId="0"/>
      <p:bldP spid="2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539750" y="915566"/>
            <a:ext cx="8064500" cy="8556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写出下面各数，再省略万位或亿位后面的尾数，求出它们的近似数。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755650" y="1750219"/>
            <a:ext cx="4686300" cy="2175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四百万五千九百              </a:t>
            </a:r>
          </a:p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三亿八千四百零八万          </a:t>
            </a:r>
          </a:p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一千零三亿三千九百万 </a:t>
            </a:r>
          </a:p>
        </p:txBody>
      </p:sp>
      <p:sp>
        <p:nvSpPr>
          <p:cNvPr id="7" name="椭圆 6"/>
          <p:cNvSpPr/>
          <p:nvPr/>
        </p:nvSpPr>
        <p:spPr>
          <a:xfrm>
            <a:off x="1409700" y="2068959"/>
            <a:ext cx="387350" cy="407988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8" name="组合 7"/>
          <p:cNvGrpSpPr/>
          <p:nvPr/>
        </p:nvGrpSpPr>
        <p:grpSpPr bwMode="auto">
          <a:xfrm>
            <a:off x="4211960" y="1995934"/>
            <a:ext cx="3340100" cy="481013"/>
            <a:chOff x="4283968" y="2039938"/>
            <a:chExt cx="3340100" cy="481014"/>
          </a:xfrm>
        </p:grpSpPr>
        <p:sp>
          <p:nvSpPr>
            <p:cNvPr id="23574" name="Text Box 3968"/>
            <p:cNvSpPr txBox="1">
              <a:spLocks noChangeArrowheads="1"/>
            </p:cNvSpPr>
            <p:nvPr/>
          </p:nvSpPr>
          <p:spPr bwMode="auto">
            <a:xfrm>
              <a:off x="4283968" y="2039938"/>
              <a:ext cx="33401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1">
                  <a:solidFill>
                    <a:srgbClr val="1C1C1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写作：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4005900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575" name="直接连接符 85"/>
            <p:cNvCxnSpPr>
              <a:cxnSpLocks noChangeShapeType="1"/>
            </p:cNvCxnSpPr>
            <p:nvPr/>
          </p:nvCxnSpPr>
          <p:spPr bwMode="auto">
            <a:xfrm>
              <a:off x="5751686" y="2081214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" name="椭圆 10"/>
          <p:cNvSpPr/>
          <p:nvPr/>
        </p:nvSpPr>
        <p:spPr>
          <a:xfrm>
            <a:off x="1112838" y="2759184"/>
            <a:ext cx="387350" cy="40798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278188" y="2752834"/>
            <a:ext cx="387350" cy="407987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4211960" y="2716321"/>
            <a:ext cx="3340100" cy="477838"/>
            <a:chOff x="4283968" y="2696271"/>
            <a:chExt cx="3340100" cy="477440"/>
          </a:xfrm>
        </p:grpSpPr>
        <p:sp>
          <p:nvSpPr>
            <p:cNvPr id="23571" name="Text Box 3968"/>
            <p:cNvSpPr txBox="1">
              <a:spLocks noChangeArrowheads="1"/>
            </p:cNvSpPr>
            <p:nvPr/>
          </p:nvSpPr>
          <p:spPr bwMode="auto">
            <a:xfrm>
              <a:off x="4283968" y="2696271"/>
              <a:ext cx="33401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1">
                  <a:solidFill>
                    <a:srgbClr val="1C1C1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写作：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384080000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572" name="直接连接符 85"/>
            <p:cNvCxnSpPr>
              <a:cxnSpLocks noChangeShapeType="1"/>
            </p:cNvCxnSpPr>
            <p:nvPr/>
          </p:nvCxnSpPr>
          <p:spPr bwMode="auto">
            <a:xfrm>
              <a:off x="6065118" y="2733973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73" name="直接连接符 85"/>
            <p:cNvCxnSpPr>
              <a:cxnSpLocks noChangeShapeType="1"/>
            </p:cNvCxnSpPr>
            <p:nvPr/>
          </p:nvCxnSpPr>
          <p:spPr bwMode="auto">
            <a:xfrm>
              <a:off x="5446189" y="2733973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椭圆 16"/>
          <p:cNvSpPr/>
          <p:nvPr/>
        </p:nvSpPr>
        <p:spPr>
          <a:xfrm>
            <a:off x="2037398" y="3499663"/>
            <a:ext cx="387350" cy="407988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3563938" y="3478708"/>
            <a:ext cx="387350" cy="407988"/>
          </a:xfrm>
          <a:prstGeom prst="ellipse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4211960" y="3446958"/>
            <a:ext cx="3340100" cy="477838"/>
            <a:chOff x="4283968" y="2696271"/>
            <a:chExt cx="3340100" cy="477440"/>
          </a:xfrm>
        </p:grpSpPr>
        <p:sp>
          <p:nvSpPr>
            <p:cNvPr id="23568" name="Text Box 3968"/>
            <p:cNvSpPr txBox="1">
              <a:spLocks noChangeArrowheads="1"/>
            </p:cNvSpPr>
            <p:nvPr/>
          </p:nvSpPr>
          <p:spPr bwMode="auto">
            <a:xfrm>
              <a:off x="4283968" y="2696271"/>
              <a:ext cx="3340100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zh-CN" altLang="en-US" sz="2400" b="1">
                  <a:solidFill>
                    <a:srgbClr val="1C1C1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写作：</a:t>
              </a: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100339000000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3569" name="直接连接符 85"/>
            <p:cNvCxnSpPr>
              <a:cxnSpLocks noChangeShapeType="1"/>
            </p:cNvCxnSpPr>
            <p:nvPr/>
          </p:nvCxnSpPr>
          <p:spPr bwMode="auto">
            <a:xfrm>
              <a:off x="6522566" y="2733973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570" name="直接连接符 85"/>
            <p:cNvCxnSpPr>
              <a:cxnSpLocks noChangeShapeType="1"/>
            </p:cNvCxnSpPr>
            <p:nvPr/>
          </p:nvCxnSpPr>
          <p:spPr bwMode="auto">
            <a:xfrm>
              <a:off x="5909739" y="2733973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" name="Text Box 3968"/>
          <p:cNvSpPr txBox="1">
            <a:spLocks noChangeArrowheads="1"/>
          </p:cNvSpPr>
          <p:nvPr/>
        </p:nvSpPr>
        <p:spPr bwMode="auto">
          <a:xfrm>
            <a:off x="6351910" y="1999109"/>
            <a:ext cx="18693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≈ 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401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22" name="Text Box 3968"/>
          <p:cNvSpPr txBox="1">
            <a:spLocks noChangeArrowheads="1"/>
          </p:cNvSpPr>
          <p:nvPr/>
        </p:nvSpPr>
        <p:spPr bwMode="auto">
          <a:xfrm>
            <a:off x="6663060" y="2709971"/>
            <a:ext cx="18693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≈ 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23" name="Text Box 3968"/>
          <p:cNvSpPr txBox="1">
            <a:spLocks noChangeArrowheads="1"/>
          </p:cNvSpPr>
          <p:nvPr/>
        </p:nvSpPr>
        <p:spPr bwMode="auto">
          <a:xfrm>
            <a:off x="7074222" y="3435846"/>
            <a:ext cx="186938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≈ </a:t>
            </a: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1003</a:t>
            </a: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2" name="圆角矩形 31">
            <a:extLst>
              <a:ext uri="{FF2B5EF4-FFF2-40B4-BE49-F238E27FC236}">
                <a16:creationId xmlns:a16="http://schemas.microsoft.com/office/drawing/2014/main" id="{0C59BD86-F3A0-4482-9A27-895322C55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6" y="4410050"/>
            <a:ext cx="1206593" cy="51379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P22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练习四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T2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7" grpId="0" bldLvl="0" animBg="1"/>
      <p:bldP spid="18" grpId="0" animBg="1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39750" y="915566"/>
            <a:ext cx="640873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3.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比较下面每组中两个数的大小。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82638" y="1577975"/>
            <a:ext cx="2360612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ea"/>
                <a:ea typeface="+mj-ea"/>
              </a:rPr>
              <a:t>260800    27</a:t>
            </a:r>
            <a:r>
              <a:rPr lang="zh-CN" altLang="en-US" sz="2400" b="1" kern="0" dirty="0">
                <a:solidFill>
                  <a:prstClr val="black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4" name="矩形 3"/>
          <p:cNvSpPr/>
          <p:nvPr/>
        </p:nvSpPr>
        <p:spPr>
          <a:xfrm>
            <a:off x="4140200" y="1582738"/>
            <a:ext cx="26701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ea"/>
                <a:ea typeface="+mj-ea"/>
              </a:rPr>
              <a:t>500000000    5</a:t>
            </a:r>
            <a:r>
              <a:rPr lang="zh-CN" altLang="en-US" sz="2400" b="1" kern="0" dirty="0">
                <a:solidFill>
                  <a:prstClr val="black"/>
                </a:solidFill>
                <a:latin typeface="+mj-ea"/>
                <a:ea typeface="+mj-ea"/>
              </a:rPr>
              <a:t>亿</a:t>
            </a:r>
          </a:p>
        </p:txBody>
      </p:sp>
      <p:sp>
        <p:nvSpPr>
          <p:cNvPr id="5" name="矩形 4"/>
          <p:cNvSpPr/>
          <p:nvPr/>
        </p:nvSpPr>
        <p:spPr>
          <a:xfrm>
            <a:off x="782638" y="2589213"/>
            <a:ext cx="2516187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ea"/>
                <a:ea typeface="+mj-ea"/>
              </a:rPr>
              <a:t>4000000</a:t>
            </a:r>
            <a:r>
              <a:rPr lang="zh-CN" altLang="en-US" sz="2400" b="1" kern="0" dirty="0">
                <a:solidFill>
                  <a:prstClr val="black"/>
                </a:solidFill>
                <a:latin typeface="+mj-ea"/>
                <a:ea typeface="+mj-ea"/>
              </a:rPr>
              <a:t>    </a:t>
            </a:r>
            <a:r>
              <a:rPr lang="en-US" altLang="zh-CN" sz="2400" b="1" kern="0" dirty="0">
                <a:solidFill>
                  <a:prstClr val="black"/>
                </a:solidFill>
                <a:latin typeface="+mj-ea"/>
                <a:ea typeface="+mj-ea"/>
              </a:rPr>
              <a:t>40</a:t>
            </a:r>
            <a:r>
              <a:rPr lang="zh-CN" altLang="en-US" sz="2400" b="1" kern="0" dirty="0">
                <a:solidFill>
                  <a:prstClr val="black"/>
                </a:solidFill>
                <a:latin typeface="+mj-ea"/>
                <a:ea typeface="+mj-ea"/>
              </a:rPr>
              <a:t>万</a:t>
            </a:r>
          </a:p>
        </p:txBody>
      </p:sp>
      <p:sp>
        <p:nvSpPr>
          <p:cNvPr id="6" name="矩形 5"/>
          <p:cNvSpPr/>
          <p:nvPr/>
        </p:nvSpPr>
        <p:spPr>
          <a:xfrm>
            <a:off x="4140200" y="2589213"/>
            <a:ext cx="2670175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ea"/>
                <a:ea typeface="+mj-ea"/>
              </a:rPr>
              <a:t>297860000</a:t>
            </a:r>
            <a:r>
              <a:rPr lang="zh-CN" altLang="en-US" sz="2400" b="1" kern="0" dirty="0">
                <a:solidFill>
                  <a:prstClr val="black"/>
                </a:solidFill>
                <a:latin typeface="+mj-ea"/>
                <a:ea typeface="+mj-ea"/>
              </a:rPr>
              <a:t>    </a:t>
            </a:r>
            <a:r>
              <a:rPr lang="en-US" altLang="zh-CN" sz="2400" b="1" kern="0" dirty="0">
                <a:solidFill>
                  <a:prstClr val="black"/>
                </a:solidFill>
                <a:latin typeface="+mj-ea"/>
                <a:ea typeface="+mj-ea"/>
              </a:rPr>
              <a:t>3</a:t>
            </a:r>
            <a:r>
              <a:rPr lang="zh-CN" altLang="en-US" sz="2400" b="1" kern="0" dirty="0">
                <a:solidFill>
                  <a:prstClr val="black"/>
                </a:solidFill>
                <a:latin typeface="+mj-ea"/>
                <a:ea typeface="+mj-ea"/>
              </a:rPr>
              <a:t>亿</a:t>
            </a:r>
          </a:p>
        </p:txBody>
      </p:sp>
      <p:sp>
        <p:nvSpPr>
          <p:cNvPr id="26631" name="Oval 6"/>
          <p:cNvSpPr>
            <a:spLocks noChangeArrowheads="1"/>
          </p:cNvSpPr>
          <p:nvPr/>
        </p:nvSpPr>
        <p:spPr bwMode="auto">
          <a:xfrm>
            <a:off x="1892300" y="1641475"/>
            <a:ext cx="395288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6632" name="Oval 6"/>
          <p:cNvSpPr>
            <a:spLocks noChangeArrowheads="1"/>
          </p:cNvSpPr>
          <p:nvPr/>
        </p:nvSpPr>
        <p:spPr bwMode="auto">
          <a:xfrm>
            <a:off x="5724525" y="1641475"/>
            <a:ext cx="395288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6633" name="Oval 6"/>
          <p:cNvSpPr>
            <a:spLocks noChangeArrowheads="1"/>
          </p:cNvSpPr>
          <p:nvPr/>
        </p:nvSpPr>
        <p:spPr bwMode="auto">
          <a:xfrm>
            <a:off x="2063750" y="2620963"/>
            <a:ext cx="395288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6634" name="Oval 6"/>
          <p:cNvSpPr>
            <a:spLocks noChangeArrowheads="1"/>
          </p:cNvSpPr>
          <p:nvPr/>
        </p:nvSpPr>
        <p:spPr bwMode="auto">
          <a:xfrm>
            <a:off x="5727700" y="2620963"/>
            <a:ext cx="395288" cy="39687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  <a:rou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sz="360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cxnSp>
        <p:nvCxnSpPr>
          <p:cNvPr id="11" name="直接连接符 85"/>
          <p:cNvCxnSpPr>
            <a:cxnSpLocks noChangeShapeType="1"/>
          </p:cNvCxnSpPr>
          <p:nvPr/>
        </p:nvCxnSpPr>
        <p:spPr bwMode="auto">
          <a:xfrm>
            <a:off x="1181100" y="16287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" name="组合 11"/>
          <p:cNvGrpSpPr/>
          <p:nvPr/>
        </p:nvGrpSpPr>
        <p:grpSpPr bwMode="auto">
          <a:xfrm>
            <a:off x="2262188" y="2012950"/>
            <a:ext cx="1360487" cy="473075"/>
            <a:chOff x="4283968" y="2039938"/>
            <a:chExt cx="1361576" cy="473075"/>
          </a:xfrm>
        </p:grpSpPr>
        <p:sp>
          <p:nvSpPr>
            <p:cNvPr id="26658" name="Text Box 3968"/>
            <p:cNvSpPr txBox="1">
              <a:spLocks noChangeArrowheads="1"/>
            </p:cNvSpPr>
            <p:nvPr/>
          </p:nvSpPr>
          <p:spPr bwMode="auto">
            <a:xfrm>
              <a:off x="4283968" y="2039938"/>
              <a:ext cx="1361576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270000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659" name="直接连接符 85"/>
            <p:cNvCxnSpPr>
              <a:cxnSpLocks noChangeShapeType="1"/>
            </p:cNvCxnSpPr>
            <p:nvPr/>
          </p:nvCxnSpPr>
          <p:spPr bwMode="auto">
            <a:xfrm>
              <a:off x="4681885" y="2073275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830388" y="1597025"/>
            <a:ext cx="45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</a:p>
        </p:txBody>
      </p:sp>
      <p:cxnSp>
        <p:nvCxnSpPr>
          <p:cNvPr id="16" name="直接连接符 85"/>
          <p:cNvCxnSpPr>
            <a:cxnSpLocks noChangeShapeType="1"/>
          </p:cNvCxnSpPr>
          <p:nvPr/>
        </p:nvCxnSpPr>
        <p:spPr bwMode="auto">
          <a:xfrm>
            <a:off x="4997450" y="16160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85"/>
          <p:cNvCxnSpPr>
            <a:cxnSpLocks noChangeShapeType="1"/>
          </p:cNvCxnSpPr>
          <p:nvPr/>
        </p:nvCxnSpPr>
        <p:spPr bwMode="auto">
          <a:xfrm>
            <a:off x="4383088" y="161607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8" name="组合 17"/>
          <p:cNvGrpSpPr/>
          <p:nvPr/>
        </p:nvGrpSpPr>
        <p:grpSpPr bwMode="auto">
          <a:xfrm>
            <a:off x="6164263" y="2009775"/>
            <a:ext cx="1778000" cy="476250"/>
            <a:chOff x="4283968" y="2039938"/>
            <a:chExt cx="1777800" cy="476895"/>
          </a:xfrm>
        </p:grpSpPr>
        <p:sp>
          <p:nvSpPr>
            <p:cNvPr id="26655" name="Text Box 3968"/>
            <p:cNvSpPr txBox="1">
              <a:spLocks noChangeArrowheads="1"/>
            </p:cNvSpPr>
            <p:nvPr/>
          </p:nvSpPr>
          <p:spPr bwMode="auto">
            <a:xfrm>
              <a:off x="4283968" y="2039938"/>
              <a:ext cx="1777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500000000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656" name="直接连接符 85"/>
            <p:cNvCxnSpPr>
              <a:cxnSpLocks noChangeShapeType="1"/>
            </p:cNvCxnSpPr>
            <p:nvPr/>
          </p:nvCxnSpPr>
          <p:spPr bwMode="auto">
            <a:xfrm>
              <a:off x="4523135" y="2077095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7" name="直接连接符 85"/>
            <p:cNvCxnSpPr>
              <a:cxnSpLocks noChangeShapeType="1"/>
            </p:cNvCxnSpPr>
            <p:nvPr/>
          </p:nvCxnSpPr>
          <p:spPr bwMode="auto">
            <a:xfrm>
              <a:off x="5138363" y="2077095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5681663" y="1595438"/>
            <a:ext cx="457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＝</a:t>
            </a:r>
          </a:p>
        </p:txBody>
      </p:sp>
      <p:cxnSp>
        <p:nvCxnSpPr>
          <p:cNvPr id="23" name="直接连接符 85"/>
          <p:cNvCxnSpPr>
            <a:cxnSpLocks noChangeShapeType="1"/>
          </p:cNvCxnSpPr>
          <p:nvPr/>
        </p:nvCxnSpPr>
        <p:spPr bwMode="auto">
          <a:xfrm>
            <a:off x="1331913" y="2620963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" name="组合 23"/>
          <p:cNvGrpSpPr/>
          <p:nvPr/>
        </p:nvGrpSpPr>
        <p:grpSpPr bwMode="auto">
          <a:xfrm>
            <a:off x="2287588" y="3082925"/>
            <a:ext cx="1362075" cy="473075"/>
            <a:chOff x="4283968" y="2039938"/>
            <a:chExt cx="1361576" cy="473075"/>
          </a:xfrm>
        </p:grpSpPr>
        <p:sp>
          <p:nvSpPr>
            <p:cNvPr id="26653" name="Text Box 3968"/>
            <p:cNvSpPr txBox="1">
              <a:spLocks noChangeArrowheads="1"/>
            </p:cNvSpPr>
            <p:nvPr/>
          </p:nvSpPr>
          <p:spPr bwMode="auto">
            <a:xfrm>
              <a:off x="4283968" y="2039938"/>
              <a:ext cx="1361576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400000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654" name="直接连接符 85"/>
            <p:cNvCxnSpPr>
              <a:cxnSpLocks noChangeShapeType="1"/>
            </p:cNvCxnSpPr>
            <p:nvPr/>
          </p:nvCxnSpPr>
          <p:spPr bwMode="auto">
            <a:xfrm>
              <a:off x="4681885" y="2073275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7" name="TextBox 3"/>
          <p:cNvSpPr txBox="1">
            <a:spLocks noChangeArrowheads="1"/>
          </p:cNvSpPr>
          <p:nvPr/>
        </p:nvSpPr>
        <p:spPr bwMode="auto">
          <a:xfrm>
            <a:off x="2033588" y="2571750"/>
            <a:ext cx="45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</a:p>
        </p:txBody>
      </p:sp>
      <p:cxnSp>
        <p:nvCxnSpPr>
          <p:cNvPr id="28" name="直接连接符 85"/>
          <p:cNvCxnSpPr>
            <a:cxnSpLocks noChangeShapeType="1"/>
          </p:cNvCxnSpPr>
          <p:nvPr/>
        </p:nvCxnSpPr>
        <p:spPr bwMode="auto">
          <a:xfrm>
            <a:off x="5003800" y="2624138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直接连接符 85"/>
          <p:cNvCxnSpPr>
            <a:cxnSpLocks noChangeShapeType="1"/>
          </p:cNvCxnSpPr>
          <p:nvPr/>
        </p:nvCxnSpPr>
        <p:spPr bwMode="auto">
          <a:xfrm>
            <a:off x="4383088" y="2624138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0" name="组合 29"/>
          <p:cNvGrpSpPr/>
          <p:nvPr/>
        </p:nvGrpSpPr>
        <p:grpSpPr bwMode="auto">
          <a:xfrm>
            <a:off x="6164263" y="3086100"/>
            <a:ext cx="1778000" cy="476250"/>
            <a:chOff x="4283968" y="2039938"/>
            <a:chExt cx="1777800" cy="476895"/>
          </a:xfrm>
        </p:grpSpPr>
        <p:sp>
          <p:nvSpPr>
            <p:cNvPr id="26650" name="Text Box 3968"/>
            <p:cNvSpPr txBox="1">
              <a:spLocks noChangeArrowheads="1"/>
            </p:cNvSpPr>
            <p:nvPr/>
          </p:nvSpPr>
          <p:spPr bwMode="auto">
            <a:xfrm>
              <a:off x="4283968" y="2039938"/>
              <a:ext cx="17778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300000000</a:t>
              </a:r>
              <a:endPara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6651" name="直接连接符 85"/>
            <p:cNvCxnSpPr>
              <a:cxnSpLocks noChangeShapeType="1"/>
            </p:cNvCxnSpPr>
            <p:nvPr/>
          </p:nvCxnSpPr>
          <p:spPr bwMode="auto">
            <a:xfrm>
              <a:off x="4523135" y="2077095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52" name="直接连接符 85"/>
            <p:cNvCxnSpPr>
              <a:cxnSpLocks noChangeShapeType="1"/>
            </p:cNvCxnSpPr>
            <p:nvPr/>
          </p:nvCxnSpPr>
          <p:spPr bwMode="auto">
            <a:xfrm>
              <a:off x="5138363" y="2077095"/>
              <a:ext cx="0" cy="439738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4" name="TextBox 3"/>
          <p:cNvSpPr txBox="1">
            <a:spLocks noChangeArrowheads="1"/>
          </p:cNvSpPr>
          <p:nvPr/>
        </p:nvSpPr>
        <p:spPr bwMode="auto">
          <a:xfrm>
            <a:off x="5656263" y="2570163"/>
            <a:ext cx="457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</a:t>
            </a:r>
          </a:p>
        </p:txBody>
      </p:sp>
      <p:sp>
        <p:nvSpPr>
          <p:cNvPr id="9" name="圆角矩形 31">
            <a:extLst>
              <a:ext uri="{FF2B5EF4-FFF2-40B4-BE49-F238E27FC236}">
                <a16:creationId xmlns:a16="http://schemas.microsoft.com/office/drawing/2014/main" id="{68E184D5-6F45-9640-6C01-62272E87A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6" y="4410050"/>
            <a:ext cx="1206593" cy="51379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P22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练习四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T3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2" grpId="0"/>
      <p:bldP spid="27" grpId="0"/>
      <p:bldP spid="3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575469" y="670967"/>
            <a:ext cx="7993063" cy="18062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4.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两个同学一组，准备两套 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0~9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的数字卡片。两人轮流摸卡片，每次摸一张，把摸到的数字写在自己选定的那组空格的某一格里（摸出的卡片不再放回）。谁写的数大，谁就获胜。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982" y="2389180"/>
            <a:ext cx="4712036" cy="2571565"/>
          </a:xfrm>
          <a:prstGeom prst="rect">
            <a:avLst/>
          </a:prstGeom>
        </p:spPr>
      </p:pic>
      <p:sp>
        <p:nvSpPr>
          <p:cNvPr id="5" name="圆角矩形 31">
            <a:extLst>
              <a:ext uri="{FF2B5EF4-FFF2-40B4-BE49-F238E27FC236}">
                <a16:creationId xmlns:a16="http://schemas.microsoft.com/office/drawing/2014/main" id="{F098CC62-1665-7A32-5B57-7993BE76C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6" y="4410050"/>
            <a:ext cx="1206593" cy="51379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P22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练习四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T4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60E28C3D-D684-30F9-D8BD-784923A75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670967"/>
            <a:ext cx="7993063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5.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仔细观察，然后在空格里填上合适的数。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圆角矩形 31">
            <a:extLst>
              <a:ext uri="{FF2B5EF4-FFF2-40B4-BE49-F238E27FC236}">
                <a16:creationId xmlns:a16="http://schemas.microsoft.com/office/drawing/2014/main" id="{3272F8C1-B9CB-E6F8-6E10-DEFE252C1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6" y="4410050"/>
            <a:ext cx="1206593" cy="51379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P23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练习四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T5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6995774-9BD0-3574-2323-CFF1608F76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3488" y="1554078"/>
            <a:ext cx="7557025" cy="2035345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8195AB8B-4721-8E3D-C6E6-8D5EC7CCE803}"/>
              </a:ext>
            </a:extLst>
          </p:cNvPr>
          <p:cNvCxnSpPr/>
          <p:nvPr/>
        </p:nvCxnSpPr>
        <p:spPr>
          <a:xfrm>
            <a:off x="1734541" y="3075806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8FDE5399-DD9A-9186-536C-EE37DCA19E14}"/>
              </a:ext>
            </a:extLst>
          </p:cNvPr>
          <p:cNvGrpSpPr/>
          <p:nvPr/>
        </p:nvGrpSpPr>
        <p:grpSpPr bwMode="auto">
          <a:xfrm>
            <a:off x="1663104" y="1665177"/>
            <a:ext cx="1362075" cy="460375"/>
            <a:chOff x="4140004" y="2039938"/>
            <a:chExt cx="1361576" cy="460375"/>
          </a:xfrm>
        </p:grpSpPr>
        <p:sp>
          <p:nvSpPr>
            <p:cNvPr id="50" name="Text Box 3968">
              <a:extLst>
                <a:ext uri="{FF2B5EF4-FFF2-40B4-BE49-F238E27FC236}">
                  <a16:creationId xmlns:a16="http://schemas.microsoft.com/office/drawing/2014/main" id="{8B24E4B9-59D2-BB09-7851-C36CF822F0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0004" y="2039938"/>
              <a:ext cx="1361576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9910000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1" name="直接连接符 85">
              <a:extLst>
                <a:ext uri="{FF2B5EF4-FFF2-40B4-BE49-F238E27FC236}">
                  <a16:creationId xmlns:a16="http://schemas.microsoft.com/office/drawing/2014/main" id="{17FB5F51-1461-B5CB-C4A6-9C774065CC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3786" y="2061370"/>
              <a:ext cx="0" cy="4320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17062E0A-F404-3C30-9C0F-D47D60D986CF}"/>
              </a:ext>
            </a:extLst>
          </p:cNvPr>
          <p:cNvCxnSpPr/>
          <p:nvPr/>
        </p:nvCxnSpPr>
        <p:spPr>
          <a:xfrm>
            <a:off x="3106440" y="3075806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66BB0D0-0954-CB69-2667-0FED70C51B39}"/>
              </a:ext>
            </a:extLst>
          </p:cNvPr>
          <p:cNvGrpSpPr/>
          <p:nvPr/>
        </p:nvGrpSpPr>
        <p:grpSpPr bwMode="auto">
          <a:xfrm>
            <a:off x="3438922" y="1665177"/>
            <a:ext cx="1362075" cy="460375"/>
            <a:chOff x="4140004" y="2039938"/>
            <a:chExt cx="1361576" cy="460375"/>
          </a:xfrm>
        </p:grpSpPr>
        <p:sp>
          <p:nvSpPr>
            <p:cNvPr id="54" name="Text Box 3968">
              <a:extLst>
                <a:ext uri="{FF2B5EF4-FFF2-40B4-BE49-F238E27FC236}">
                  <a16:creationId xmlns:a16="http://schemas.microsoft.com/office/drawing/2014/main" id="{17F168AD-6D04-0B6D-134C-7D15DD18B5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0004" y="2039938"/>
              <a:ext cx="1361576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9950000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5" name="直接连接符 85">
              <a:extLst>
                <a:ext uri="{FF2B5EF4-FFF2-40B4-BE49-F238E27FC236}">
                  <a16:creationId xmlns:a16="http://schemas.microsoft.com/office/drawing/2014/main" id="{BE34EDF4-54CD-3D4F-7183-7B3B666A55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3786" y="2061370"/>
              <a:ext cx="0" cy="4320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56" name="直接连接符 55">
            <a:extLst>
              <a:ext uri="{FF2B5EF4-FFF2-40B4-BE49-F238E27FC236}">
                <a16:creationId xmlns:a16="http://schemas.microsoft.com/office/drawing/2014/main" id="{CB939B94-32D8-36DA-CE8D-79B77E6C409B}"/>
              </a:ext>
            </a:extLst>
          </p:cNvPr>
          <p:cNvCxnSpPr/>
          <p:nvPr/>
        </p:nvCxnSpPr>
        <p:spPr>
          <a:xfrm>
            <a:off x="4887590" y="3075806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2AB39606-4374-3DD4-EC82-FEE29EFC8231}"/>
              </a:ext>
            </a:extLst>
          </p:cNvPr>
          <p:cNvGrpSpPr/>
          <p:nvPr/>
        </p:nvGrpSpPr>
        <p:grpSpPr bwMode="auto">
          <a:xfrm>
            <a:off x="4775324" y="1665177"/>
            <a:ext cx="1362075" cy="460375"/>
            <a:chOff x="4140004" y="2039938"/>
            <a:chExt cx="1361576" cy="460375"/>
          </a:xfrm>
        </p:grpSpPr>
        <p:sp>
          <p:nvSpPr>
            <p:cNvPr id="58" name="Text Box 3968">
              <a:extLst>
                <a:ext uri="{FF2B5EF4-FFF2-40B4-BE49-F238E27FC236}">
                  <a16:creationId xmlns:a16="http://schemas.microsoft.com/office/drawing/2014/main" id="{9775396C-4684-9506-5E3C-996D1E983A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0004" y="2039938"/>
              <a:ext cx="1361576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9980000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59" name="直接连接符 85">
              <a:extLst>
                <a:ext uri="{FF2B5EF4-FFF2-40B4-BE49-F238E27FC236}">
                  <a16:creationId xmlns:a16="http://schemas.microsoft.com/office/drawing/2014/main" id="{F34D13F9-45F2-5B08-FD22-2CD293B71D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3786" y="2061370"/>
              <a:ext cx="0" cy="4320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7C0D255-523F-DAEB-CF63-24F055BB7EB1}"/>
              </a:ext>
            </a:extLst>
          </p:cNvPr>
          <p:cNvGrpSpPr/>
          <p:nvPr/>
        </p:nvGrpSpPr>
        <p:grpSpPr bwMode="auto">
          <a:xfrm>
            <a:off x="5580113" y="3003798"/>
            <a:ext cx="1506091" cy="461665"/>
            <a:chOff x="3996041" y="2039938"/>
            <a:chExt cx="1505539" cy="461665"/>
          </a:xfrm>
        </p:grpSpPr>
        <p:sp>
          <p:nvSpPr>
            <p:cNvPr id="61" name="Text Box 3968">
              <a:extLst>
                <a:ext uri="{FF2B5EF4-FFF2-40B4-BE49-F238E27FC236}">
                  <a16:creationId xmlns:a16="http://schemas.microsoft.com/office/drawing/2014/main" id="{C54714D8-30AC-9C03-989E-67026001CA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6041" y="2039938"/>
              <a:ext cx="150553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10000000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2" name="直接连接符 85">
              <a:extLst>
                <a:ext uri="{FF2B5EF4-FFF2-40B4-BE49-F238E27FC236}">
                  <a16:creationId xmlns:a16="http://schemas.microsoft.com/office/drawing/2014/main" id="{3A5D99A2-4F54-28A9-1EAD-1B85E8FD41A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3786" y="2061370"/>
              <a:ext cx="0" cy="4320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8D2B61F6-DC63-EA82-5C53-51EDA72E6CFC}"/>
              </a:ext>
            </a:extLst>
          </p:cNvPr>
          <p:cNvGrpSpPr/>
          <p:nvPr/>
        </p:nvGrpSpPr>
        <p:grpSpPr bwMode="auto">
          <a:xfrm>
            <a:off x="6084168" y="1664532"/>
            <a:ext cx="1506091" cy="461665"/>
            <a:chOff x="3996041" y="2039938"/>
            <a:chExt cx="1505539" cy="461665"/>
          </a:xfrm>
        </p:grpSpPr>
        <p:sp>
          <p:nvSpPr>
            <p:cNvPr id="24576" name="Text Box 3968">
              <a:extLst>
                <a:ext uri="{FF2B5EF4-FFF2-40B4-BE49-F238E27FC236}">
                  <a16:creationId xmlns:a16="http://schemas.microsoft.com/office/drawing/2014/main" id="{21E66931-8775-D636-4A07-DCA00FEFB5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6041" y="2039938"/>
              <a:ext cx="150553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10010000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77" name="直接连接符 85">
              <a:extLst>
                <a:ext uri="{FF2B5EF4-FFF2-40B4-BE49-F238E27FC236}">
                  <a16:creationId xmlns:a16="http://schemas.microsoft.com/office/drawing/2014/main" id="{156CDAF9-3CA3-DE73-4B42-EFD26690643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3786" y="2061370"/>
              <a:ext cx="0" cy="4320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578" name="组合 24577">
            <a:extLst>
              <a:ext uri="{FF2B5EF4-FFF2-40B4-BE49-F238E27FC236}">
                <a16:creationId xmlns:a16="http://schemas.microsoft.com/office/drawing/2014/main" id="{4937EFBD-0407-BCC8-890E-E60E22385C49}"/>
              </a:ext>
            </a:extLst>
          </p:cNvPr>
          <p:cNvGrpSpPr/>
          <p:nvPr/>
        </p:nvGrpSpPr>
        <p:grpSpPr bwMode="auto">
          <a:xfrm>
            <a:off x="6916514" y="3003798"/>
            <a:ext cx="1506091" cy="461665"/>
            <a:chOff x="3996041" y="2039938"/>
            <a:chExt cx="1505539" cy="461665"/>
          </a:xfrm>
        </p:grpSpPr>
        <p:sp>
          <p:nvSpPr>
            <p:cNvPr id="24579" name="Text Box 3968">
              <a:extLst>
                <a:ext uri="{FF2B5EF4-FFF2-40B4-BE49-F238E27FC236}">
                  <a16:creationId xmlns:a16="http://schemas.microsoft.com/office/drawing/2014/main" id="{65893252-7CA3-FA9B-3330-4E6318071A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6041" y="2039938"/>
              <a:ext cx="150553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4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10030000</a:t>
              </a:r>
              <a:endPara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4580" name="直接连接符 85">
              <a:extLst>
                <a:ext uri="{FF2B5EF4-FFF2-40B4-BE49-F238E27FC236}">
                  <a16:creationId xmlns:a16="http://schemas.microsoft.com/office/drawing/2014/main" id="{3E8EEC6A-9EB4-B8D4-9652-782E9351FC4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693786" y="2061370"/>
              <a:ext cx="0" cy="432000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ED2F0A23-C394-CD9C-674A-6ED25ECBA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670967"/>
            <a:ext cx="7993063" cy="91986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6.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下面是我国</a:t>
            </a: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2017—2024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年纯电动汽车销量统计表，写出表中各数的近似数，并说说你发现了什么。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" name="圆角矩形 31">
            <a:extLst>
              <a:ext uri="{FF2B5EF4-FFF2-40B4-BE49-F238E27FC236}">
                <a16:creationId xmlns:a16="http://schemas.microsoft.com/office/drawing/2014/main" id="{EE907665-81E9-8FF0-1478-C5566060F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6" y="4410050"/>
            <a:ext cx="1206593" cy="51379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P23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练习四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T6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6E329667-AF16-C360-B69A-BE57A1EEF4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6863085"/>
              </p:ext>
            </p:extLst>
          </p:nvPr>
        </p:nvGraphicFramePr>
        <p:xfrm>
          <a:off x="972000" y="1707654"/>
          <a:ext cx="7200000" cy="234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000">
                  <a:extLst>
                    <a:ext uri="{9D8B030D-6E8A-4147-A177-3AD203B41FA5}">
                      <a16:colId xmlns:a16="http://schemas.microsoft.com/office/drawing/2014/main" val="609615229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2980732563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177068240"/>
                    </a:ext>
                  </a:extLst>
                </a:gridCol>
                <a:gridCol w="1008000">
                  <a:extLst>
                    <a:ext uri="{9D8B030D-6E8A-4147-A177-3AD203B41FA5}">
                      <a16:colId xmlns:a16="http://schemas.microsoft.com/office/drawing/2014/main" val="1839850886"/>
                    </a:ext>
                  </a:extLst>
                </a:gridCol>
                <a:gridCol w="1188000">
                  <a:extLst>
                    <a:ext uri="{9D8B030D-6E8A-4147-A177-3AD203B41FA5}">
                      <a16:colId xmlns:a16="http://schemas.microsoft.com/office/drawing/2014/main" val="457334955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4275407234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年份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销量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销量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万量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年份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销量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销量</a:t>
                      </a:r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/</a:t>
                      </a:r>
                      <a:r>
                        <a:rPr lang="zh-CN" altLang="en-US" sz="2000" b="1" dirty="0">
                          <a:solidFill>
                            <a:srgbClr val="000000"/>
                          </a:solidFill>
                        </a:rPr>
                        <a:t>万量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9425129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2017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652000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2021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2916000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2758586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2018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984000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2022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5365000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395443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2019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972000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2023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6685000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05196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2020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1115000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2024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0000"/>
                          </a:solidFill>
                        </a:rPr>
                        <a:t>7719000</a:t>
                      </a:r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1047458"/>
                  </a:ext>
                </a:extLst>
              </a:tr>
            </a:tbl>
          </a:graphicData>
        </a:graphic>
      </p:graphicFrame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75FA6918-A4E6-282D-DFA8-6860AFF7CA26}"/>
              </a:ext>
            </a:extLst>
          </p:cNvPr>
          <p:cNvCxnSpPr/>
          <p:nvPr/>
        </p:nvCxnSpPr>
        <p:spPr>
          <a:xfrm>
            <a:off x="2450433" y="2245620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C750607-9A0A-341D-1726-2F20E8EA049F}"/>
              </a:ext>
            </a:extLst>
          </p:cNvPr>
          <p:cNvCxnSpPr/>
          <p:nvPr/>
        </p:nvCxnSpPr>
        <p:spPr>
          <a:xfrm>
            <a:off x="2450433" y="2708623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98CC3895-E6FB-9CE3-CD4E-E93A1CF79B1D}"/>
              </a:ext>
            </a:extLst>
          </p:cNvPr>
          <p:cNvCxnSpPr/>
          <p:nvPr/>
        </p:nvCxnSpPr>
        <p:spPr>
          <a:xfrm>
            <a:off x="2450433" y="3159719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8920C0E5-A06C-6445-705A-CF4F962F8C65}"/>
              </a:ext>
            </a:extLst>
          </p:cNvPr>
          <p:cNvCxnSpPr/>
          <p:nvPr/>
        </p:nvCxnSpPr>
        <p:spPr>
          <a:xfrm>
            <a:off x="2488532" y="3651870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92F2EA26-450A-BF54-AC01-E5B600134B74}"/>
              </a:ext>
            </a:extLst>
          </p:cNvPr>
          <p:cNvCxnSpPr/>
          <p:nvPr/>
        </p:nvCxnSpPr>
        <p:spPr>
          <a:xfrm>
            <a:off x="6105597" y="2228377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E0B86224-EEC4-5B87-FCB0-EADB20EF8553}"/>
              </a:ext>
            </a:extLst>
          </p:cNvPr>
          <p:cNvCxnSpPr/>
          <p:nvPr/>
        </p:nvCxnSpPr>
        <p:spPr>
          <a:xfrm>
            <a:off x="6105597" y="2715766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9057799-38B2-35E1-B033-07DE162E283C}"/>
              </a:ext>
            </a:extLst>
          </p:cNvPr>
          <p:cNvCxnSpPr/>
          <p:nvPr/>
        </p:nvCxnSpPr>
        <p:spPr>
          <a:xfrm>
            <a:off x="6105597" y="3159720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F00BEA9A-003A-24CF-A9E2-9DE57622A141}"/>
              </a:ext>
            </a:extLst>
          </p:cNvPr>
          <p:cNvCxnSpPr/>
          <p:nvPr/>
        </p:nvCxnSpPr>
        <p:spPr>
          <a:xfrm>
            <a:off x="6105597" y="3647109"/>
            <a:ext cx="0" cy="36004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3968">
            <a:extLst>
              <a:ext uri="{FF2B5EF4-FFF2-40B4-BE49-F238E27FC236}">
                <a16:creationId xmlns:a16="http://schemas.microsoft.com/office/drawing/2014/main" id="{A2E58EB8-CFDB-1777-8D25-F72912B49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2183383"/>
            <a:ext cx="79816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65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 Box 3968">
            <a:extLst>
              <a:ext uri="{FF2B5EF4-FFF2-40B4-BE49-F238E27FC236}">
                <a16:creationId xmlns:a16="http://schemas.microsoft.com/office/drawing/2014/main" id="{20870B1C-6D2C-1C48-F647-6B52FD512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2643758"/>
            <a:ext cx="79816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98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 Box 3968">
            <a:extLst>
              <a:ext uri="{FF2B5EF4-FFF2-40B4-BE49-F238E27FC236}">
                <a16:creationId xmlns:a16="http://schemas.microsoft.com/office/drawing/2014/main" id="{4501717D-7357-E528-ACE2-832D806DC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3116750"/>
            <a:ext cx="79816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97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 Box 3968">
            <a:extLst>
              <a:ext uri="{FF2B5EF4-FFF2-40B4-BE49-F238E27FC236}">
                <a16:creationId xmlns:a16="http://schemas.microsoft.com/office/drawing/2014/main" id="{CF1D55C9-814A-F229-2AE4-67B6453D2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3579862"/>
            <a:ext cx="79816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112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3968">
            <a:extLst>
              <a:ext uri="{FF2B5EF4-FFF2-40B4-BE49-F238E27FC236}">
                <a16:creationId xmlns:a16="http://schemas.microsoft.com/office/drawing/2014/main" id="{29663207-90A1-7B6E-B3D3-C020EAE80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2183383"/>
            <a:ext cx="79816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292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 Box 3968">
            <a:extLst>
              <a:ext uri="{FF2B5EF4-FFF2-40B4-BE49-F238E27FC236}">
                <a16:creationId xmlns:a16="http://schemas.microsoft.com/office/drawing/2014/main" id="{BEBA727D-EFDF-3E32-04B8-5000B5F0C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2643758"/>
            <a:ext cx="79816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537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 Box 3968">
            <a:extLst>
              <a:ext uri="{FF2B5EF4-FFF2-40B4-BE49-F238E27FC236}">
                <a16:creationId xmlns:a16="http://schemas.microsoft.com/office/drawing/2014/main" id="{905AABD5-CEC9-7DCF-9B8D-C3032ED06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3113694"/>
            <a:ext cx="79816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669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 Box 3968">
            <a:extLst>
              <a:ext uri="{FF2B5EF4-FFF2-40B4-BE49-F238E27FC236}">
                <a16:creationId xmlns:a16="http://schemas.microsoft.com/office/drawing/2014/main" id="{4F55CEEE-28D1-03E8-24F9-93F6DDFA8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280" y="3579862"/>
            <a:ext cx="798166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772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097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539750" y="915566"/>
            <a:ext cx="6408738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+mn-lt"/>
                <a:ea typeface="+mj-ea"/>
              </a:rPr>
              <a:t>7. </a:t>
            </a:r>
            <a:r>
              <a:rPr lang="zh-CN" altLang="en-US" sz="2400" b="1" dirty="0">
                <a:solidFill>
                  <a:schemeClr val="tx1"/>
                </a:solidFill>
                <a:latin typeface="+mn-lt"/>
                <a:ea typeface="+mj-ea"/>
              </a:rPr>
              <a:t>在□里填上合适的数。</a:t>
            </a:r>
            <a:endParaRPr lang="zh-CN" altLang="en-US" sz="2400" b="1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7651" name="TextBox 3"/>
          <p:cNvSpPr txBox="1">
            <a:spLocks noChangeArrowheads="1"/>
          </p:cNvSpPr>
          <p:nvPr/>
        </p:nvSpPr>
        <p:spPr bwMode="auto">
          <a:xfrm>
            <a:off x="827088" y="1635125"/>
            <a:ext cx="25130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□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8765000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≈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</a:p>
        </p:txBody>
      </p:sp>
      <p:sp>
        <p:nvSpPr>
          <p:cNvPr id="27652" name="TextBox 4"/>
          <p:cNvSpPr txBox="1">
            <a:spLocks noChangeArrowheads="1"/>
          </p:cNvSpPr>
          <p:nvPr/>
        </p:nvSpPr>
        <p:spPr bwMode="auto">
          <a:xfrm>
            <a:off x="4211638" y="1635125"/>
            <a:ext cx="3757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3562100000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＜□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103270000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653" name="TextBox 5"/>
          <p:cNvSpPr txBox="1">
            <a:spLocks noChangeArrowheads="1"/>
          </p:cNvSpPr>
          <p:nvPr/>
        </p:nvSpPr>
        <p:spPr bwMode="auto">
          <a:xfrm>
            <a:off x="823913" y="2571750"/>
            <a:ext cx="220124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68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□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000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≈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69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27654" name="矩形 1"/>
          <p:cNvSpPr>
            <a:spLocks noChangeArrowheads="1"/>
          </p:cNvSpPr>
          <p:nvPr/>
        </p:nvSpPr>
        <p:spPr bwMode="auto">
          <a:xfrm>
            <a:off x="4211638" y="2571750"/>
            <a:ext cx="3757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□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00800000</a:t>
            </a:r>
            <a:r>
              <a: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＞</a:t>
            </a: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2810800000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85"/>
          <p:cNvCxnSpPr>
            <a:cxnSpLocks noChangeShapeType="1"/>
          </p:cNvCxnSpPr>
          <p:nvPr/>
        </p:nvCxnSpPr>
        <p:spPr bwMode="auto">
          <a:xfrm>
            <a:off x="1835150" y="1687513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直接连接符 85"/>
          <p:cNvCxnSpPr>
            <a:cxnSpLocks noChangeShapeType="1"/>
          </p:cNvCxnSpPr>
          <p:nvPr/>
        </p:nvCxnSpPr>
        <p:spPr bwMode="auto">
          <a:xfrm>
            <a:off x="1074738" y="1687513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23913" y="2052638"/>
            <a:ext cx="749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0~4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0" name="直接连接符 85"/>
          <p:cNvCxnSpPr>
            <a:cxnSpLocks noChangeShapeType="1"/>
          </p:cNvCxnSpPr>
          <p:nvPr/>
        </p:nvCxnSpPr>
        <p:spPr bwMode="auto">
          <a:xfrm>
            <a:off x="5226050" y="1687513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85"/>
          <p:cNvCxnSpPr>
            <a:cxnSpLocks noChangeShapeType="1"/>
          </p:cNvCxnSpPr>
          <p:nvPr/>
        </p:nvCxnSpPr>
        <p:spPr bwMode="auto">
          <a:xfrm>
            <a:off x="4611688" y="1687513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85"/>
          <p:cNvCxnSpPr>
            <a:cxnSpLocks noChangeShapeType="1"/>
          </p:cNvCxnSpPr>
          <p:nvPr/>
        </p:nvCxnSpPr>
        <p:spPr bwMode="auto">
          <a:xfrm>
            <a:off x="7223125" y="1687513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85"/>
          <p:cNvCxnSpPr>
            <a:cxnSpLocks noChangeShapeType="1"/>
          </p:cNvCxnSpPr>
          <p:nvPr/>
        </p:nvCxnSpPr>
        <p:spPr bwMode="auto">
          <a:xfrm>
            <a:off x="6588125" y="1687513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7"/>
          <p:cNvSpPr txBox="1">
            <a:spLocks noChangeArrowheads="1"/>
          </p:cNvSpPr>
          <p:nvPr/>
        </p:nvSpPr>
        <p:spPr bwMode="auto">
          <a:xfrm>
            <a:off x="5940425" y="1976438"/>
            <a:ext cx="7096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4~9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5" name="直接连接符 85"/>
          <p:cNvCxnSpPr>
            <a:cxnSpLocks noChangeShapeType="1"/>
          </p:cNvCxnSpPr>
          <p:nvPr/>
        </p:nvCxnSpPr>
        <p:spPr bwMode="auto">
          <a:xfrm>
            <a:off x="1223963" y="261302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965200" y="3016250"/>
            <a:ext cx="747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5~9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cxnSp>
        <p:nvCxnSpPr>
          <p:cNvPr id="17" name="直接连接符 85"/>
          <p:cNvCxnSpPr>
            <a:cxnSpLocks noChangeShapeType="1"/>
          </p:cNvCxnSpPr>
          <p:nvPr/>
        </p:nvCxnSpPr>
        <p:spPr bwMode="auto">
          <a:xfrm>
            <a:off x="5376863" y="261302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85"/>
          <p:cNvCxnSpPr>
            <a:cxnSpLocks noChangeShapeType="1"/>
          </p:cNvCxnSpPr>
          <p:nvPr/>
        </p:nvCxnSpPr>
        <p:spPr bwMode="auto">
          <a:xfrm>
            <a:off x="4756150" y="261302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85"/>
          <p:cNvCxnSpPr>
            <a:cxnSpLocks noChangeShapeType="1"/>
          </p:cNvCxnSpPr>
          <p:nvPr/>
        </p:nvCxnSpPr>
        <p:spPr bwMode="auto">
          <a:xfrm>
            <a:off x="7223125" y="261302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直接连接符 85"/>
          <p:cNvCxnSpPr>
            <a:cxnSpLocks noChangeShapeType="1"/>
          </p:cNvCxnSpPr>
          <p:nvPr/>
        </p:nvCxnSpPr>
        <p:spPr bwMode="auto">
          <a:xfrm>
            <a:off x="6615113" y="261302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4400550" y="3016250"/>
            <a:ext cx="4238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9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" name="圆角矩形 31">
            <a:extLst>
              <a:ext uri="{FF2B5EF4-FFF2-40B4-BE49-F238E27FC236}">
                <a16:creationId xmlns:a16="http://schemas.microsoft.com/office/drawing/2014/main" id="{71329608-B55B-2395-017B-9C09DE4D0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36" y="4410050"/>
            <a:ext cx="1206593" cy="51379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P23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练习四 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T7</a:t>
            </a:r>
            <a:endParaRPr lang="zh-CN" altLang="en-US" sz="1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  <p:bldP spid="16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0675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68433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812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8677" name="组合 12"/>
          <p:cNvGrpSpPr/>
          <p:nvPr/>
        </p:nvGrpSpPr>
        <p:grpSpPr bwMode="auto">
          <a:xfrm>
            <a:off x="1060450" y="1347788"/>
            <a:ext cx="7269163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8680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9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9325" y="229817"/>
            <a:ext cx="2087910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作业设计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9750" y="941388"/>
            <a:ext cx="8064500" cy="32607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lnSpc>
                <a:spcPct val="125000"/>
              </a:lnSpc>
              <a:defRPr/>
            </a:pPr>
            <a:r>
              <a:rPr lang="en-US" altLang="zh-CN" sz="2400" b="1" dirty="0">
                <a:latin typeface="+mn-lt"/>
              </a:rPr>
              <a:t>1.</a:t>
            </a:r>
            <a:r>
              <a:rPr lang="zh-CN" altLang="en-US" sz="2400" b="1" dirty="0">
                <a:latin typeface="楷体" panose="02010609060101010101" pitchFamily="49" charset="-122"/>
              </a:rPr>
              <a:t>读一读，写一写。</a:t>
            </a:r>
            <a:endParaRPr lang="en-US" altLang="zh-CN" sz="2400" b="1" dirty="0">
              <a:latin typeface="楷体" panose="02010609060101010101" pitchFamily="49" charset="-122"/>
            </a:endParaRPr>
          </a:p>
          <a:p>
            <a:pPr algn="just" eaLnBrk="1" hangingPunct="1">
              <a:lnSpc>
                <a:spcPct val="125000"/>
              </a:lnSpc>
              <a:defRPr/>
            </a:pPr>
            <a:r>
              <a:rPr lang="en-US" altLang="zh-CN" sz="2400" b="1" dirty="0">
                <a:latin typeface="楷体" panose="02010609060101010101" pitchFamily="49" charset="-122"/>
              </a:rPr>
              <a:t>802300		     </a:t>
            </a:r>
            <a:r>
              <a:rPr lang="zh-CN" altLang="en-US" sz="2400" b="1" dirty="0">
                <a:latin typeface="楷体" panose="02010609060101010101" pitchFamily="49" charset="-122"/>
              </a:rPr>
              <a:t>读作：</a:t>
            </a:r>
            <a:r>
              <a:rPr lang="en-US" altLang="zh-CN" sz="2400" b="1" dirty="0">
                <a:latin typeface="楷体" panose="02010609060101010101" pitchFamily="49" charset="-122"/>
              </a:rPr>
              <a:t>______________________</a:t>
            </a:r>
          </a:p>
          <a:p>
            <a:pPr algn="just" eaLnBrk="1" hangingPunct="1">
              <a:lnSpc>
                <a:spcPct val="125000"/>
              </a:lnSpc>
              <a:defRPr/>
            </a:pPr>
            <a:r>
              <a:rPr lang="en-US" altLang="zh-CN" sz="2400" b="1" dirty="0">
                <a:latin typeface="楷体" panose="02010609060101010101" pitchFamily="49" charset="-122"/>
              </a:rPr>
              <a:t>8023000200		     </a:t>
            </a:r>
            <a:r>
              <a:rPr lang="zh-CN" altLang="en-US" sz="2400" b="1" dirty="0">
                <a:latin typeface="楷体" panose="02010609060101010101" pitchFamily="49" charset="-122"/>
              </a:rPr>
              <a:t>读作：</a:t>
            </a:r>
            <a:r>
              <a:rPr lang="en-US" altLang="zh-CN" sz="2400" b="1" dirty="0">
                <a:latin typeface="楷体" panose="02010609060101010101" pitchFamily="49" charset="-122"/>
              </a:rPr>
              <a:t>______________________</a:t>
            </a:r>
          </a:p>
          <a:p>
            <a:pPr algn="just" eaLnBrk="1" hangingPunct="1">
              <a:lnSpc>
                <a:spcPct val="125000"/>
              </a:lnSpc>
              <a:defRPr/>
            </a:pPr>
            <a:r>
              <a:rPr lang="en-US" altLang="zh-CN" sz="2400" b="1" dirty="0">
                <a:latin typeface="楷体" panose="02010609060101010101" pitchFamily="49" charset="-122"/>
              </a:rPr>
              <a:t>800230002000	     </a:t>
            </a:r>
            <a:r>
              <a:rPr lang="zh-CN" altLang="en-US" sz="2400" b="1" dirty="0">
                <a:latin typeface="楷体" panose="02010609060101010101" pitchFamily="49" charset="-122"/>
              </a:rPr>
              <a:t>读作：</a:t>
            </a:r>
            <a:r>
              <a:rPr lang="en-US" altLang="zh-CN" sz="2400" b="1" dirty="0">
                <a:latin typeface="楷体" panose="02010609060101010101" pitchFamily="49" charset="-122"/>
              </a:rPr>
              <a:t>______________________</a:t>
            </a:r>
          </a:p>
          <a:p>
            <a:pPr algn="just" eaLnBrk="1" hangingPunct="1">
              <a:lnSpc>
                <a:spcPct val="125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四百二十五亿零九千</a:t>
            </a:r>
            <a:r>
              <a:rPr lang="en-US" altLang="zh-CN" sz="2400" b="1" dirty="0">
                <a:latin typeface="楷体" panose="02010609060101010101" pitchFamily="49" charset="-122"/>
              </a:rPr>
              <a:t>     </a:t>
            </a:r>
            <a:r>
              <a:rPr lang="zh-CN" altLang="en-US" sz="2400" b="1" dirty="0">
                <a:latin typeface="楷体" panose="02010609060101010101" pitchFamily="49" charset="-122"/>
              </a:rPr>
              <a:t>写作：</a:t>
            </a:r>
            <a:r>
              <a:rPr lang="en-US" altLang="zh-CN" sz="2400" b="1" dirty="0">
                <a:latin typeface="楷体" panose="02010609060101010101" pitchFamily="49" charset="-122"/>
              </a:rPr>
              <a:t>_______________</a:t>
            </a:r>
          </a:p>
          <a:p>
            <a:pPr algn="just" eaLnBrk="1" hangingPunct="1">
              <a:lnSpc>
                <a:spcPct val="125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四百零二亿五千万九千   写作：</a:t>
            </a:r>
            <a:r>
              <a:rPr lang="en-US" altLang="zh-CN" sz="2400" b="1" dirty="0">
                <a:latin typeface="楷体" panose="02010609060101010101" pitchFamily="49" charset="-122"/>
              </a:rPr>
              <a:t>_______________</a:t>
            </a:r>
          </a:p>
          <a:p>
            <a:pPr algn="just" eaLnBrk="1" hangingPunct="1">
              <a:lnSpc>
                <a:spcPct val="125000"/>
              </a:lnSpc>
              <a:defRPr/>
            </a:pPr>
            <a:r>
              <a:rPr lang="zh-CN" altLang="en-US" sz="2400" b="1" dirty="0">
                <a:latin typeface="楷体" panose="02010609060101010101" pitchFamily="49" charset="-122"/>
              </a:rPr>
              <a:t>四十二亿零五百万九千   写作：</a:t>
            </a:r>
            <a:r>
              <a:rPr lang="en-US" altLang="zh-CN" sz="2400" b="1" dirty="0">
                <a:latin typeface="楷体" panose="02010609060101010101" pitchFamily="49" charset="-122"/>
              </a:rPr>
              <a:t>_______________</a:t>
            </a:r>
            <a:endParaRPr lang="zh-CN" altLang="en-US" sz="2400" b="1" dirty="0">
              <a:latin typeface="楷体" panose="02010609060101010101" pitchFamily="49" charset="-122"/>
            </a:endParaRPr>
          </a:p>
        </p:txBody>
      </p:sp>
      <p:sp>
        <p:nvSpPr>
          <p:cNvPr id="29700" name="文本框 57"/>
          <p:cNvSpPr txBox="1">
            <a:spLocks noChangeArrowheads="1"/>
          </p:cNvSpPr>
          <p:nvPr/>
        </p:nvSpPr>
        <p:spPr bwMode="auto">
          <a:xfrm>
            <a:off x="3067050" y="1131888"/>
            <a:ext cx="24939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1" name="直接连接符 85"/>
          <p:cNvCxnSpPr>
            <a:cxnSpLocks noChangeShapeType="1"/>
          </p:cNvCxnSpPr>
          <p:nvPr/>
        </p:nvCxnSpPr>
        <p:spPr bwMode="auto">
          <a:xfrm>
            <a:off x="931863" y="1484313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035550" y="1368425"/>
            <a:ext cx="23510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八十万二千三百</a:t>
            </a:r>
          </a:p>
        </p:txBody>
      </p:sp>
      <p:cxnSp>
        <p:nvCxnSpPr>
          <p:cNvPr id="13" name="直接连接符 85"/>
          <p:cNvCxnSpPr>
            <a:cxnSpLocks noChangeShapeType="1"/>
          </p:cNvCxnSpPr>
          <p:nvPr/>
        </p:nvCxnSpPr>
        <p:spPr bwMode="auto">
          <a:xfrm>
            <a:off x="1555750" y="1976438"/>
            <a:ext cx="0" cy="439737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直接连接符 85"/>
          <p:cNvCxnSpPr>
            <a:cxnSpLocks noChangeShapeType="1"/>
          </p:cNvCxnSpPr>
          <p:nvPr/>
        </p:nvCxnSpPr>
        <p:spPr bwMode="auto">
          <a:xfrm>
            <a:off x="939800" y="1978025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035550" y="1827213"/>
            <a:ext cx="358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八十亿二千三百万零二百</a:t>
            </a:r>
          </a:p>
        </p:txBody>
      </p:sp>
      <p:cxnSp>
        <p:nvCxnSpPr>
          <p:cNvPr id="17" name="直接连接符 85"/>
          <p:cNvCxnSpPr>
            <a:cxnSpLocks noChangeShapeType="1"/>
          </p:cNvCxnSpPr>
          <p:nvPr/>
        </p:nvCxnSpPr>
        <p:spPr bwMode="auto">
          <a:xfrm>
            <a:off x="1860550" y="2393950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85"/>
          <p:cNvCxnSpPr>
            <a:cxnSpLocks noChangeShapeType="1"/>
          </p:cNvCxnSpPr>
          <p:nvPr/>
        </p:nvCxnSpPr>
        <p:spPr bwMode="auto">
          <a:xfrm>
            <a:off x="1246188" y="2393950"/>
            <a:ext cx="0" cy="43973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5035550" y="2286000"/>
            <a:ext cx="3278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八千零二亿三千万二千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016500" y="2751138"/>
            <a:ext cx="18954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42500009000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016500" y="3197225"/>
            <a:ext cx="1895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40250009000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5016500" y="3644900"/>
            <a:ext cx="18954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4205009000</a:t>
            </a:r>
            <a:endParaRPr lang="zh-CN" altLang="en-US" sz="24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  <p:bldP spid="20" grpId="0"/>
      <p:bldP spid="24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9750" y="647700"/>
            <a:ext cx="8064500" cy="460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algn="just" eaLnBrk="1" hangingPunct="1">
              <a:defRPr/>
            </a:pPr>
            <a:r>
              <a:rPr lang="en-US" altLang="zh-CN" sz="2400" b="1" dirty="0">
                <a:latin typeface="+mn-lt"/>
              </a:rPr>
              <a:t>2.</a:t>
            </a:r>
            <a:r>
              <a:rPr lang="zh-CN" altLang="en-US" sz="2400" b="1" dirty="0">
                <a:latin typeface="楷体" panose="02010609060101010101" pitchFamily="49" charset="-122"/>
              </a:rPr>
              <a:t>在    里填上合适的数。</a:t>
            </a:r>
          </a:p>
        </p:txBody>
      </p:sp>
      <p:pic>
        <p:nvPicPr>
          <p:cNvPr id="30723" name="图片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655638"/>
            <a:ext cx="446087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4" name="组合 9"/>
          <p:cNvGrpSpPr/>
          <p:nvPr/>
        </p:nvGrpSpPr>
        <p:grpSpPr bwMode="auto">
          <a:xfrm>
            <a:off x="684213" y="1416050"/>
            <a:ext cx="2359025" cy="461963"/>
            <a:chOff x="755576" y="1555469"/>
            <a:chExt cx="2359941" cy="461665"/>
          </a:xfrm>
        </p:grpSpPr>
        <p:sp>
          <p:nvSpPr>
            <p:cNvPr id="30755" name="矩形 4"/>
            <p:cNvSpPr>
              <a:spLocks noChangeArrowheads="1"/>
            </p:cNvSpPr>
            <p:nvPr/>
          </p:nvSpPr>
          <p:spPr bwMode="auto">
            <a:xfrm>
              <a:off x="755576" y="1555469"/>
              <a:ext cx="235994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21650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＞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2   650</a:t>
              </a:r>
              <a:endParaRPr lang="zh-CN" altLang="en-US"/>
            </a:p>
          </p:txBody>
        </p:sp>
        <p:pic>
          <p:nvPicPr>
            <p:cNvPr id="30756" name="图片 1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9820" y="1564008"/>
              <a:ext cx="445756" cy="44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25" name="组合 13"/>
          <p:cNvGrpSpPr/>
          <p:nvPr/>
        </p:nvGrpSpPr>
        <p:grpSpPr bwMode="auto">
          <a:xfrm>
            <a:off x="3081338" y="1416050"/>
            <a:ext cx="2981325" cy="461963"/>
            <a:chOff x="3203848" y="1555469"/>
            <a:chExt cx="2981907" cy="461665"/>
          </a:xfrm>
        </p:grpSpPr>
        <p:sp>
          <p:nvSpPr>
            <p:cNvPr id="30753" name="矩形 11"/>
            <p:cNvSpPr>
              <a:spLocks noChangeArrowheads="1"/>
            </p:cNvSpPr>
            <p:nvPr/>
          </p:nvSpPr>
          <p:spPr bwMode="auto">
            <a:xfrm>
              <a:off x="3203848" y="1555469"/>
              <a:ext cx="29819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13604   6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＞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1360486</a:t>
              </a:r>
              <a:endParaRPr lang="zh-CN" altLang="en-US"/>
            </a:p>
          </p:txBody>
        </p:sp>
        <p:pic>
          <p:nvPicPr>
            <p:cNvPr id="30754" name="图片 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5444" y="1564008"/>
              <a:ext cx="445756" cy="44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26" name="组合 15"/>
          <p:cNvGrpSpPr/>
          <p:nvPr/>
        </p:nvGrpSpPr>
        <p:grpSpPr bwMode="auto">
          <a:xfrm>
            <a:off x="6100763" y="1416050"/>
            <a:ext cx="2668587" cy="461963"/>
            <a:chOff x="3203848" y="1555469"/>
            <a:chExt cx="2669320" cy="461665"/>
          </a:xfrm>
        </p:grpSpPr>
        <p:sp>
          <p:nvSpPr>
            <p:cNvPr id="30751" name="矩形 16"/>
            <p:cNvSpPr>
              <a:spLocks noChangeArrowheads="1"/>
            </p:cNvSpPr>
            <p:nvPr/>
          </p:nvSpPr>
          <p:spPr bwMode="auto">
            <a:xfrm>
              <a:off x="3203848" y="1555469"/>
              <a:ext cx="266932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4908000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＞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49   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万</a:t>
              </a:r>
              <a:endParaRPr lang="zh-CN" altLang="en-US"/>
            </a:p>
          </p:txBody>
        </p:sp>
        <p:pic>
          <p:nvPicPr>
            <p:cNvPr id="30752" name="图片 1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6160" y="1572548"/>
              <a:ext cx="445756" cy="44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27" name="组合 18"/>
          <p:cNvGrpSpPr/>
          <p:nvPr/>
        </p:nvGrpSpPr>
        <p:grpSpPr bwMode="auto">
          <a:xfrm>
            <a:off x="677863" y="2225675"/>
            <a:ext cx="2668587" cy="461963"/>
            <a:chOff x="755576" y="1555469"/>
            <a:chExt cx="2667718" cy="461665"/>
          </a:xfrm>
        </p:grpSpPr>
        <p:sp>
          <p:nvSpPr>
            <p:cNvPr id="30749" name="矩形 19"/>
            <p:cNvSpPr>
              <a:spLocks noChangeArrowheads="1"/>
            </p:cNvSpPr>
            <p:nvPr/>
          </p:nvSpPr>
          <p:spPr bwMode="auto">
            <a:xfrm>
              <a:off x="755576" y="1555469"/>
              <a:ext cx="266771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6   32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亿＜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6232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亿</a:t>
              </a:r>
              <a:endParaRPr lang="zh-CN" altLang="en-US"/>
            </a:p>
          </p:txBody>
        </p:sp>
        <p:pic>
          <p:nvPicPr>
            <p:cNvPr id="30750" name="图片 2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712" y="1564008"/>
              <a:ext cx="445756" cy="44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28" name="组合 21"/>
          <p:cNvGrpSpPr/>
          <p:nvPr/>
        </p:nvGrpSpPr>
        <p:grpSpPr bwMode="auto">
          <a:xfrm>
            <a:off x="3449638" y="2225675"/>
            <a:ext cx="2359025" cy="461963"/>
            <a:chOff x="755576" y="1555469"/>
            <a:chExt cx="2358338" cy="461665"/>
          </a:xfrm>
        </p:grpSpPr>
        <p:sp>
          <p:nvSpPr>
            <p:cNvPr id="30747" name="矩形 22"/>
            <p:cNvSpPr>
              <a:spLocks noChangeArrowheads="1"/>
            </p:cNvSpPr>
            <p:nvPr/>
          </p:nvSpPr>
          <p:spPr bwMode="auto">
            <a:xfrm>
              <a:off x="755576" y="1555469"/>
              <a:ext cx="2358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4   6000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≈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48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万</a:t>
              </a:r>
              <a:endParaRPr lang="zh-CN" altLang="en-US"/>
            </a:p>
          </p:txBody>
        </p:sp>
        <p:pic>
          <p:nvPicPr>
            <p:cNvPr id="30748" name="图片 2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712" y="1564008"/>
              <a:ext cx="445756" cy="44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29" name="组合 24"/>
          <p:cNvGrpSpPr/>
          <p:nvPr/>
        </p:nvGrpSpPr>
        <p:grpSpPr bwMode="auto">
          <a:xfrm>
            <a:off x="5911850" y="2225675"/>
            <a:ext cx="2593975" cy="461963"/>
            <a:chOff x="267519" y="1690946"/>
            <a:chExt cx="2593429" cy="461665"/>
          </a:xfrm>
        </p:grpSpPr>
        <p:sp>
          <p:nvSpPr>
            <p:cNvPr id="30745" name="矩形 25"/>
            <p:cNvSpPr>
              <a:spLocks noChangeArrowheads="1"/>
            </p:cNvSpPr>
            <p:nvPr/>
          </p:nvSpPr>
          <p:spPr bwMode="auto">
            <a:xfrm>
              <a:off x="658101" y="1690946"/>
              <a:ext cx="220284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45580000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≈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6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亿</a:t>
              </a:r>
              <a:endParaRPr lang="zh-CN" altLang="en-US"/>
            </a:p>
          </p:txBody>
        </p:sp>
        <p:pic>
          <p:nvPicPr>
            <p:cNvPr id="30746" name="图片 2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7519" y="1699485"/>
              <a:ext cx="445756" cy="44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30" name="组合 27"/>
          <p:cNvGrpSpPr/>
          <p:nvPr/>
        </p:nvGrpSpPr>
        <p:grpSpPr bwMode="auto">
          <a:xfrm>
            <a:off x="677863" y="3008313"/>
            <a:ext cx="3903662" cy="461962"/>
            <a:chOff x="755576" y="1555469"/>
            <a:chExt cx="3903633" cy="461665"/>
          </a:xfrm>
        </p:grpSpPr>
        <p:sp>
          <p:nvSpPr>
            <p:cNvPr id="30743" name="矩形 28"/>
            <p:cNvSpPr>
              <a:spLocks noChangeArrowheads="1"/>
            </p:cNvSpPr>
            <p:nvPr/>
          </p:nvSpPr>
          <p:spPr bwMode="auto">
            <a:xfrm>
              <a:off x="755576" y="1555469"/>
              <a:ext cx="39036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7   900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≈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8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万（填最小数）</a:t>
              </a:r>
              <a:endParaRPr lang="zh-CN" altLang="en-US"/>
            </a:p>
          </p:txBody>
        </p:sp>
        <p:pic>
          <p:nvPicPr>
            <p:cNvPr id="30744" name="图片 2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712" y="1564008"/>
              <a:ext cx="445756" cy="44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31" name="组合 30"/>
          <p:cNvGrpSpPr/>
          <p:nvPr/>
        </p:nvGrpSpPr>
        <p:grpSpPr bwMode="auto">
          <a:xfrm>
            <a:off x="677863" y="3787775"/>
            <a:ext cx="4525962" cy="460375"/>
            <a:chOff x="755576" y="1555469"/>
            <a:chExt cx="4525598" cy="461665"/>
          </a:xfrm>
        </p:grpSpPr>
        <p:sp>
          <p:nvSpPr>
            <p:cNvPr id="30741" name="矩形 31"/>
            <p:cNvSpPr>
              <a:spLocks noChangeArrowheads="1"/>
            </p:cNvSpPr>
            <p:nvPr/>
          </p:nvSpPr>
          <p:spPr bwMode="auto">
            <a:xfrm>
              <a:off x="755576" y="1555469"/>
              <a:ext cx="452559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8   5420000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≈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8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</a:rPr>
                <a:t>亿（填最大数）</a:t>
              </a:r>
              <a:endParaRPr lang="zh-CN" altLang="en-US"/>
            </a:p>
          </p:txBody>
        </p:sp>
        <p:pic>
          <p:nvPicPr>
            <p:cNvPr id="30742" name="图片 3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3712" y="1564008"/>
              <a:ext cx="445756" cy="444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32" name="文本框 57"/>
          <p:cNvSpPr txBox="1">
            <a:spLocks noChangeArrowheads="1"/>
          </p:cNvSpPr>
          <p:nvPr/>
        </p:nvSpPr>
        <p:spPr bwMode="auto">
          <a:xfrm>
            <a:off x="3986213" y="800100"/>
            <a:ext cx="2493962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选自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《</a:t>
            </a:r>
            <a:r>
              <a:rPr lang="zh-CN" altLang="en-US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状元作业本</a:t>
            </a:r>
            <a:r>
              <a:rPr lang="en-US" altLang="zh-CN" sz="120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》】</a:t>
            </a:r>
            <a:endParaRPr lang="zh-CN" altLang="en-US" sz="120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TextBox 3"/>
          <p:cNvSpPr txBox="1">
            <a:spLocks noChangeArrowheads="1"/>
          </p:cNvSpPr>
          <p:nvPr/>
        </p:nvSpPr>
        <p:spPr bwMode="auto">
          <a:xfrm>
            <a:off x="2073275" y="141605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8" name="TextBox 3"/>
          <p:cNvSpPr txBox="1">
            <a:spLocks noChangeArrowheads="1"/>
          </p:cNvSpPr>
          <p:nvPr/>
        </p:nvSpPr>
        <p:spPr bwMode="auto">
          <a:xfrm>
            <a:off x="4006850" y="141605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9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39" name="TextBox 3"/>
          <p:cNvSpPr txBox="1">
            <a:spLocks noChangeArrowheads="1"/>
          </p:cNvSpPr>
          <p:nvPr/>
        </p:nvSpPr>
        <p:spPr bwMode="auto">
          <a:xfrm>
            <a:off x="7945438" y="1423988"/>
            <a:ext cx="53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0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0" name="TextBox 3"/>
          <p:cNvSpPr txBox="1">
            <a:spLocks noChangeArrowheads="1"/>
          </p:cNvSpPr>
          <p:nvPr/>
        </p:nvSpPr>
        <p:spPr bwMode="auto">
          <a:xfrm>
            <a:off x="992188" y="2232025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1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1" name="TextBox 3"/>
          <p:cNvSpPr txBox="1">
            <a:spLocks noChangeArrowheads="1"/>
          </p:cNvSpPr>
          <p:nvPr/>
        </p:nvSpPr>
        <p:spPr bwMode="auto">
          <a:xfrm>
            <a:off x="3757613" y="223520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7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2" name="TextBox 3"/>
          <p:cNvSpPr txBox="1">
            <a:spLocks noChangeArrowheads="1"/>
          </p:cNvSpPr>
          <p:nvPr/>
        </p:nvSpPr>
        <p:spPr bwMode="auto">
          <a:xfrm>
            <a:off x="5953125" y="222885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6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3" name="TextBox 3"/>
          <p:cNvSpPr txBox="1">
            <a:spLocks noChangeArrowheads="1"/>
          </p:cNvSpPr>
          <p:nvPr/>
        </p:nvSpPr>
        <p:spPr bwMode="auto">
          <a:xfrm>
            <a:off x="990600" y="3008313"/>
            <a:ext cx="53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5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44" name="TextBox 3"/>
          <p:cNvSpPr txBox="1">
            <a:spLocks noChangeArrowheads="1"/>
          </p:cNvSpPr>
          <p:nvPr/>
        </p:nvSpPr>
        <p:spPr bwMode="auto">
          <a:xfrm>
            <a:off x="990600" y="3778250"/>
            <a:ext cx="533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4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</TotalTime>
  <Words>1250</Words>
  <Application>Microsoft Office PowerPoint</Application>
  <PresentationFormat>全屏显示(16:9)</PresentationFormat>
  <Paragraphs>352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等线</vt:lpstr>
      <vt:lpstr>黑体</vt:lpstr>
      <vt:lpstr>楷体</vt:lpstr>
      <vt:lpstr>楷体_GB2312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WF</cp:lastModifiedBy>
  <cp:revision>522</cp:revision>
  <dcterms:created xsi:type="dcterms:W3CDTF">2015-08-27T07:30:00Z</dcterms:created>
  <dcterms:modified xsi:type="dcterms:W3CDTF">2026-08-20T11:15:25Z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  <property fmtid="{D5CDD505-2E9C-101B-9397-08002B2CF9AE}" pid="3" name="ICV">
    <vt:lpwstr>0FF4F46540FE415CAD198B7E956B2B0B</vt:lpwstr>
  </property>
</Properties>
</file>