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24"/>
  </p:notesMasterIdLst>
  <p:sldIdLst>
    <p:sldId id="256" r:id="rId2"/>
    <p:sldId id="357" r:id="rId3"/>
    <p:sldId id="259" r:id="rId4"/>
    <p:sldId id="367" r:id="rId5"/>
    <p:sldId id="368" r:id="rId6"/>
    <p:sldId id="369" r:id="rId7"/>
    <p:sldId id="370" r:id="rId8"/>
    <p:sldId id="358" r:id="rId9"/>
    <p:sldId id="365" r:id="rId10"/>
    <p:sldId id="280" r:id="rId11"/>
    <p:sldId id="288" r:id="rId12"/>
    <p:sldId id="295" r:id="rId13"/>
    <p:sldId id="371" r:id="rId14"/>
    <p:sldId id="270" r:id="rId15"/>
    <p:sldId id="301" r:id="rId16"/>
    <p:sldId id="302" r:id="rId17"/>
    <p:sldId id="372" r:id="rId18"/>
    <p:sldId id="282" r:id="rId19"/>
    <p:sldId id="277" r:id="rId20"/>
    <p:sldId id="278" r:id="rId21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97">
          <p15:clr>
            <a:srgbClr val="A4A3A4"/>
          </p15:clr>
        </p15:guide>
        <p15:guide id="2" pos="287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333333"/>
    <a:srgbClr val="0000FF"/>
    <a:srgbClr val="B2B2B2"/>
    <a:srgbClr val="F7F7F7"/>
    <a:srgbClr val="DEC8EE"/>
    <a:srgbClr val="AFCEEB"/>
    <a:srgbClr val="FF00FF"/>
    <a:srgbClr val="FFCCCC"/>
    <a:srgbClr val="FDFA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6366" autoAdjust="0"/>
  </p:normalViewPr>
  <p:slideViewPr>
    <p:cSldViewPr snapToGrid="0" showGuides="1">
      <p:cViewPr varScale="1">
        <p:scale>
          <a:sx n="149" d="100"/>
          <a:sy n="149" d="100"/>
        </p:scale>
        <p:origin x="504" y="114"/>
      </p:cViewPr>
      <p:guideLst>
        <p:guide orient="horz" pos="1597"/>
        <p:guide pos="287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13317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fld id="{D078747B-4FB4-4EC3-AE5F-FC19E8CB574B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C5790AB-F53E-4412-9EF4-FC8FDD80C3E7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5FD755D-D13D-4754-B274-4D175B895C8F}" type="slidenum">
              <a:rPr lang="zh-CN" altLang="en-US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形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97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08150"/>
            <a:ext cx="2917825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881063"/>
            <a:ext cx="912813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581025"/>
            <a:ext cx="1801812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63575"/>
            <a:ext cx="1692275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>
            <a:off x="47625" y="44450"/>
            <a:ext cx="1416050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1600">
                <a:solidFill>
                  <a:schemeClr val="bg1"/>
                </a:solidFill>
              </a:rPr>
              <a:t>R·</a:t>
            </a:r>
            <a:r>
              <a:rPr lang="zh-CN" altLang="en-US" sz="1600">
                <a:solidFill>
                  <a:schemeClr val="bg1"/>
                </a:solidFill>
              </a:rPr>
              <a:t>四年级上册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95263"/>
            <a:ext cx="9144000" cy="4752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/>
          <a:srcRect l="56323" t="49455" r="8153" b="28919"/>
          <a:stretch>
            <a:fillRect/>
          </a:stretch>
        </p:blipFill>
        <p:spPr>
          <a:xfrm>
            <a:off x="7546353" y="-148310"/>
            <a:ext cx="1747578" cy="1063876"/>
          </a:xfrm>
          <a:custGeom>
            <a:avLst/>
            <a:gdLst>
              <a:gd name="connsiteX0" fmla="*/ 873789 w 1747578"/>
              <a:gd name="connsiteY0" fmla="*/ 0 h 1063876"/>
              <a:gd name="connsiteX1" fmla="*/ 1747578 w 1747578"/>
              <a:gd name="connsiteY1" fmla="*/ 531938 h 1063876"/>
              <a:gd name="connsiteX2" fmla="*/ 873789 w 1747578"/>
              <a:gd name="connsiteY2" fmla="*/ 1063876 h 1063876"/>
              <a:gd name="connsiteX3" fmla="*/ 0 w 1747578"/>
              <a:gd name="connsiteY3" fmla="*/ 531938 h 1063876"/>
              <a:gd name="connsiteX4" fmla="*/ 873789 w 1747578"/>
              <a:gd name="connsiteY4" fmla="*/ 0 h 106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578" h="1063876">
                <a:moveTo>
                  <a:pt x="873789" y="0"/>
                </a:moveTo>
                <a:cubicBezTo>
                  <a:pt x="1356369" y="0"/>
                  <a:pt x="1747578" y="238157"/>
                  <a:pt x="1747578" y="531938"/>
                </a:cubicBezTo>
                <a:cubicBezTo>
                  <a:pt x="1747578" y="825719"/>
                  <a:pt x="1356369" y="1063876"/>
                  <a:pt x="873789" y="1063876"/>
                </a:cubicBezTo>
                <a:cubicBezTo>
                  <a:pt x="391209" y="1063876"/>
                  <a:pt x="0" y="825719"/>
                  <a:pt x="0" y="531938"/>
                </a:cubicBezTo>
                <a:cubicBezTo>
                  <a:pt x="0" y="238157"/>
                  <a:pt x="391209" y="0"/>
                  <a:pt x="873789" y="0"/>
                </a:cubicBezTo>
                <a:close/>
              </a:path>
            </a:pathLst>
          </a:custGeom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97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97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&#35745;&#25968;&#22120;.sw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&#35745;&#25968;&#22120;.sw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&#35745;&#25968;&#22120;.sw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&#35745;&#25968;&#22120;.sw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&#35745;&#25968;&#22120;.sw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2"/>
          <p:cNvSpPr>
            <a:spLocks noChangeArrowheads="1"/>
          </p:cNvSpPr>
          <p:nvPr/>
        </p:nvSpPr>
        <p:spPr bwMode="auto">
          <a:xfrm>
            <a:off x="3889375" y="2560638"/>
            <a:ext cx="5548313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4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亿以内数的认识</a:t>
            </a:r>
          </a:p>
        </p:txBody>
      </p:sp>
      <p:pic>
        <p:nvPicPr>
          <p:cNvPr id="9219" name="图片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532" y="2433638"/>
            <a:ext cx="1083912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ChangeArrowheads="1"/>
          </p:cNvSpPr>
          <p:nvPr/>
        </p:nvSpPr>
        <p:spPr bwMode="auto">
          <a:xfrm>
            <a:off x="233045" y="243840"/>
            <a:ext cx="542861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一、情境导入，揭示课题</a:t>
            </a:r>
            <a:endParaRPr lang="en-US" altLang="zh-CN" sz="3200" b="1" dirty="0">
              <a:ln w="10160">
                <a:solidFill>
                  <a:srgbClr val="E75A4F"/>
                </a:solidFill>
              </a:ln>
              <a:solidFill>
                <a:srgbClr val="E75A4F"/>
              </a:solidFill>
              <a:latin typeface="+mj-lt"/>
              <a:ea typeface="+mn-ea"/>
            </a:endParaRPr>
          </a:p>
        </p:txBody>
      </p:sp>
      <p:pic>
        <p:nvPicPr>
          <p:cNvPr id="11267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0"/>
          <a:stretch>
            <a:fillRect/>
          </a:stretch>
        </p:blipFill>
        <p:spPr bwMode="auto">
          <a:xfrm>
            <a:off x="563563" y="1511300"/>
            <a:ext cx="2503487" cy="185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图片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050" y="1517650"/>
            <a:ext cx="2479675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图片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3" t="-790" r="7813" b="-748"/>
          <a:stretch>
            <a:fillRect/>
          </a:stretch>
        </p:blipFill>
        <p:spPr bwMode="auto">
          <a:xfrm>
            <a:off x="6054725" y="1493838"/>
            <a:ext cx="2474913" cy="188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文本框 7"/>
          <p:cNvSpPr txBox="1">
            <a:spLocks noChangeArrowheads="1"/>
          </p:cNvSpPr>
          <p:nvPr/>
        </p:nvSpPr>
        <p:spPr bwMode="auto">
          <a:xfrm>
            <a:off x="501650" y="982663"/>
            <a:ext cx="47561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从图中你了解到了哪些信息？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54025" y="3527425"/>
            <a:ext cx="2855913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n-ea"/>
                <a:ea typeface="+mn-ea"/>
              </a:rPr>
              <a:t>用肉眼能看到的星星大约有</a:t>
            </a:r>
            <a:r>
              <a:rPr lang="zh-CN" altLang="en-US" sz="2400" b="1" u="sng" dirty="0">
                <a:solidFill>
                  <a:srgbClr val="0000FF"/>
                </a:solidFill>
                <a:latin typeface="+mn-ea"/>
                <a:ea typeface="+mn-ea"/>
              </a:rPr>
              <a:t>七千</a:t>
            </a:r>
            <a:r>
              <a:rPr lang="zh-CN" altLang="en-US" sz="2400" b="1" dirty="0">
                <a:latin typeface="+mn-ea"/>
                <a:ea typeface="+mn-ea"/>
              </a:rPr>
              <a:t>颗。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238500" y="3527425"/>
            <a:ext cx="2752725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n-ea"/>
                <a:ea typeface="+mn-ea"/>
              </a:rPr>
              <a:t>图书馆有</a:t>
            </a:r>
            <a:r>
              <a:rPr lang="zh-CN" altLang="en-US" sz="2400" b="1" u="sng" dirty="0">
                <a:solidFill>
                  <a:srgbClr val="0000FF"/>
                </a:solidFill>
                <a:latin typeface="+mn-ea"/>
                <a:ea typeface="+mn-ea"/>
              </a:rPr>
              <a:t>一千二百五十</a:t>
            </a:r>
            <a:r>
              <a:rPr lang="zh-CN" altLang="en-US" sz="2400" b="1" dirty="0">
                <a:latin typeface="+mn-ea"/>
                <a:ea typeface="+mn-ea"/>
              </a:rPr>
              <a:t>种杂志。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070600" y="3527425"/>
            <a:ext cx="28295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latin typeface="+mn-ea"/>
                <a:ea typeface="+mn-ea"/>
              </a:rPr>
              <a:t>“蛟龙号”载人潜水器最大下潜深度达</a:t>
            </a:r>
            <a:r>
              <a:rPr lang="zh-CN" altLang="en-US" sz="2400" b="1" u="sng" dirty="0">
                <a:solidFill>
                  <a:srgbClr val="0000FF"/>
                </a:solidFill>
                <a:latin typeface="+mn-ea"/>
                <a:ea typeface="+mn-ea"/>
              </a:rPr>
              <a:t>七千零六十二</a:t>
            </a:r>
            <a:r>
              <a:rPr lang="zh-CN" altLang="en-US" sz="2400" b="1" dirty="0">
                <a:latin typeface="+mn-ea"/>
                <a:ea typeface="+mn-ea"/>
              </a:rPr>
              <a:t>米。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61814" y="1352168"/>
            <a:ext cx="2327169" cy="1664050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7" name="Picture 1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170025" y="1352168"/>
            <a:ext cx="2304810" cy="1663200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8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55877" y="1352168"/>
            <a:ext cx="2305706" cy="1663200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9" name="Picture 13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761813" y="3079351"/>
            <a:ext cx="2327169" cy="1693063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70" name="Picture 14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182362" y="3097196"/>
            <a:ext cx="2304000" cy="1657372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71" name="Picture 15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5555877" y="3088672"/>
            <a:ext cx="2327169" cy="1665896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AutoShape 27"/>
          <p:cNvSpPr>
            <a:spLocks noChangeArrowheads="1"/>
          </p:cNvSpPr>
          <p:nvPr/>
        </p:nvSpPr>
        <p:spPr bwMode="auto">
          <a:xfrm>
            <a:off x="3356149" y="340679"/>
            <a:ext cx="3742780" cy="860425"/>
          </a:xfrm>
          <a:prstGeom prst="wedgeRoundRectCallout">
            <a:avLst>
              <a:gd name="adj1" fmla="val 59148"/>
              <a:gd name="adj2" fmla="val 3525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+mn-lt"/>
                <a:ea typeface="+mj-ea"/>
              </a:rPr>
              <a:t>下面</a:t>
            </a:r>
            <a:r>
              <a:rPr lang="zh-CN" altLang="en-US" sz="2400" b="1">
                <a:latin typeface="+mn-lt"/>
                <a:ea typeface="+mj-ea"/>
              </a:rPr>
              <a:t>是</a:t>
            </a:r>
            <a:r>
              <a:rPr lang="en-US" altLang="zh-CN" sz="2400">
                <a:latin typeface="+mn-lt"/>
                <a:ea typeface="+mj-ea"/>
              </a:rPr>
              <a:t>2</a:t>
            </a:r>
            <a:r>
              <a:rPr lang="en-US" altLang="zh-CN" sz="2400">
                <a:latin typeface="+mn-lt"/>
                <a:ea typeface="+mj-ea"/>
                <a:cs typeface="Arial" panose="020B0604020202020204" pitchFamily="34" charset="0"/>
              </a:rPr>
              <a:t>020</a:t>
            </a:r>
            <a:r>
              <a:rPr lang="zh-CN" altLang="en-US" sz="2400" b="1">
                <a:latin typeface="+mn-lt"/>
                <a:ea typeface="+mj-ea"/>
              </a:rPr>
              <a:t>年第七次全国人口普查部分地区的</a:t>
            </a:r>
            <a:r>
              <a:rPr lang="zh-CN" altLang="en-US" sz="2400" b="1" dirty="0">
                <a:latin typeface="+mn-lt"/>
                <a:ea typeface="+mj-ea"/>
              </a:rPr>
              <a:t>数据。</a:t>
            </a:r>
            <a:endParaRPr lang="en-US" altLang="zh-CN" sz="2400" b="1" dirty="0">
              <a:latin typeface="+mn-lt"/>
              <a:ea typeface="+mj-ea"/>
            </a:endParaRPr>
          </a:p>
        </p:txBody>
      </p:sp>
      <p:pic>
        <p:nvPicPr>
          <p:cNvPr id="19" name="Picture 1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61013" y="489411"/>
            <a:ext cx="971550" cy="1264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086629AB-E487-689F-316E-44BCB1338EFA}"/>
              </a:ext>
            </a:extLst>
          </p:cNvPr>
          <p:cNvSpPr txBox="1"/>
          <p:nvPr/>
        </p:nvSpPr>
        <p:spPr>
          <a:xfrm>
            <a:off x="611504" y="582275"/>
            <a:ext cx="70389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你会读这些数吗？这些数与刚才的数有什么不同？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233045" y="243840"/>
            <a:ext cx="542861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二、经历过程，探究新知</a:t>
            </a:r>
            <a:endParaRPr lang="en-US" altLang="zh-CN" sz="3200" b="1" dirty="0">
              <a:ln w="10160">
                <a:solidFill>
                  <a:srgbClr val="E75A4F"/>
                </a:solidFill>
              </a:ln>
              <a:solidFill>
                <a:srgbClr val="E75A4F"/>
              </a:solidFill>
              <a:latin typeface="+mj-lt"/>
              <a:ea typeface="+mn-ea"/>
            </a:endParaRPr>
          </a:p>
        </p:txBody>
      </p:sp>
      <p:pic>
        <p:nvPicPr>
          <p:cNvPr id="2" name="图片 1">
            <a:hlinkClick r:id="rId2" action="ppaction://hlinkfile"/>
            <a:extLst>
              <a:ext uri="{FF2B5EF4-FFF2-40B4-BE49-F238E27FC236}">
                <a16:creationId xmlns:a16="http://schemas.microsoft.com/office/drawing/2014/main" id="{B4D79909-C2B9-7729-D165-E2E547E34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196" y="1345534"/>
            <a:ext cx="3998205" cy="2563656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7DC3CE48-0285-2481-D9F1-BCD49A95DF73}"/>
              </a:ext>
            </a:extLst>
          </p:cNvPr>
          <p:cNvSpPr txBox="1"/>
          <p:nvPr/>
        </p:nvSpPr>
        <p:spPr>
          <a:xfrm>
            <a:off x="6003765" y="793488"/>
            <a:ext cx="13303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n-ea"/>
                <a:ea typeface="+mn-ea"/>
              </a:rPr>
              <a:t>计数器</a:t>
            </a:r>
          </a:p>
        </p:txBody>
      </p:sp>
      <p:sp>
        <p:nvSpPr>
          <p:cNvPr id="5" name="标注: 线形 4">
            <a:hlinkClick r:id="rId2" action="ppaction://hlinkfile"/>
            <a:extLst>
              <a:ext uri="{FF2B5EF4-FFF2-40B4-BE49-F238E27FC236}">
                <a16:creationId xmlns:a16="http://schemas.microsoft.com/office/drawing/2014/main" id="{2533D44C-ADB6-ED1C-A7AC-BEBEE95920F6}"/>
              </a:ext>
            </a:extLst>
          </p:cNvPr>
          <p:cNvSpPr/>
          <p:nvPr/>
        </p:nvSpPr>
        <p:spPr>
          <a:xfrm>
            <a:off x="7310435" y="841917"/>
            <a:ext cx="1410819" cy="365104"/>
          </a:xfrm>
          <a:prstGeom prst="borderCallout1">
            <a:avLst>
              <a:gd name="adj1" fmla="val 50384"/>
              <a:gd name="adj2" fmla="val 313"/>
              <a:gd name="adj3" fmla="val 107228"/>
              <a:gd name="adj4" fmla="val -12158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u="sng" dirty="0">
                <a:solidFill>
                  <a:srgbClr val="00B0F0"/>
                </a:solidFill>
              </a:rPr>
              <a:t>点击数位可出数珠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D764EC9-5D74-57E6-06EA-FECA0EF0A496}"/>
              </a:ext>
            </a:extLst>
          </p:cNvPr>
          <p:cNvSpPr txBox="1"/>
          <p:nvPr/>
        </p:nvSpPr>
        <p:spPr>
          <a:xfrm>
            <a:off x="748665" y="1298895"/>
            <a:ext cx="3457575" cy="1684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在万位拨一颗珠子，是（     ）万，再拨一颗是（     ）万，再拨下去呢？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2B810A-AA4A-659B-B370-782BD53075D4}"/>
              </a:ext>
            </a:extLst>
          </p:cNvPr>
          <p:cNvSpPr txBox="1"/>
          <p:nvPr/>
        </p:nvSpPr>
        <p:spPr>
          <a:xfrm>
            <a:off x="748665" y="3922109"/>
            <a:ext cx="3518535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九万再加一万是几万？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A10C54C-674C-8829-AA42-751E8723987B}"/>
              </a:ext>
            </a:extLst>
          </p:cNvPr>
          <p:cNvSpPr txBox="1"/>
          <p:nvPr/>
        </p:nvSpPr>
        <p:spPr>
          <a:xfrm>
            <a:off x="1137285" y="1878015"/>
            <a:ext cx="424816" cy="524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FAEFE8E-DFA7-FE48-1093-DFE6AFC0C33D}"/>
              </a:ext>
            </a:extLst>
          </p:cNvPr>
          <p:cNvSpPr txBox="1"/>
          <p:nvPr/>
        </p:nvSpPr>
        <p:spPr>
          <a:xfrm>
            <a:off x="1129665" y="2434275"/>
            <a:ext cx="424816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两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2ED1F605-A5EC-FE84-B76B-9CBDE0B95E83}"/>
              </a:ext>
            </a:extLst>
          </p:cNvPr>
          <p:cNvSpPr/>
          <p:nvPr/>
        </p:nvSpPr>
        <p:spPr>
          <a:xfrm>
            <a:off x="6334125" y="2532085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8960806F-C057-80BB-05CE-3071603082E6}"/>
              </a:ext>
            </a:extLst>
          </p:cNvPr>
          <p:cNvSpPr/>
          <p:nvPr/>
        </p:nvSpPr>
        <p:spPr>
          <a:xfrm>
            <a:off x="6334125" y="2409746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A50C17B0-93F7-CE4E-9700-2A006B07C048}"/>
              </a:ext>
            </a:extLst>
          </p:cNvPr>
          <p:cNvSpPr/>
          <p:nvPr/>
        </p:nvSpPr>
        <p:spPr>
          <a:xfrm>
            <a:off x="6334125" y="2287409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244859BF-F680-13F2-DE39-795FDEB64A49}"/>
              </a:ext>
            </a:extLst>
          </p:cNvPr>
          <p:cNvSpPr/>
          <p:nvPr/>
        </p:nvSpPr>
        <p:spPr>
          <a:xfrm>
            <a:off x="6334125" y="2165072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E231A6A2-9024-C600-B641-B57D29C382D5}"/>
              </a:ext>
            </a:extLst>
          </p:cNvPr>
          <p:cNvSpPr/>
          <p:nvPr/>
        </p:nvSpPr>
        <p:spPr>
          <a:xfrm>
            <a:off x="6334125" y="2042735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5A60E527-0292-A204-7506-D60B87AF39C1}"/>
              </a:ext>
            </a:extLst>
          </p:cNvPr>
          <p:cNvSpPr/>
          <p:nvPr/>
        </p:nvSpPr>
        <p:spPr>
          <a:xfrm>
            <a:off x="6334125" y="1920398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9B162158-FEB4-6482-1606-6E73AC006CC4}"/>
              </a:ext>
            </a:extLst>
          </p:cNvPr>
          <p:cNvSpPr/>
          <p:nvPr/>
        </p:nvSpPr>
        <p:spPr>
          <a:xfrm>
            <a:off x="6334125" y="1798061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9FFED946-9003-9B8F-79D7-7601CE62F7E2}"/>
              </a:ext>
            </a:extLst>
          </p:cNvPr>
          <p:cNvSpPr/>
          <p:nvPr/>
        </p:nvSpPr>
        <p:spPr>
          <a:xfrm>
            <a:off x="6334125" y="1675724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233E16FF-9792-901C-4032-6E7D12F4AB42}"/>
              </a:ext>
            </a:extLst>
          </p:cNvPr>
          <p:cNvSpPr/>
          <p:nvPr/>
        </p:nvSpPr>
        <p:spPr>
          <a:xfrm>
            <a:off x="6334125" y="1553387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1441C50-5634-8BB5-E087-7C0C10F06445}"/>
              </a:ext>
            </a:extLst>
          </p:cNvPr>
          <p:cNvSpPr txBox="1"/>
          <p:nvPr/>
        </p:nvSpPr>
        <p:spPr>
          <a:xfrm>
            <a:off x="843062" y="2932418"/>
            <a:ext cx="84926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三万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57E371F-6181-4BBB-C924-D2D8C02CD8F5}"/>
              </a:ext>
            </a:extLst>
          </p:cNvPr>
          <p:cNvSpPr txBox="1"/>
          <p:nvPr/>
        </p:nvSpPr>
        <p:spPr>
          <a:xfrm>
            <a:off x="1730166" y="2932418"/>
            <a:ext cx="84926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四万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CFD652E-8C9F-DE94-41F1-EEADE9C716E4}"/>
              </a:ext>
            </a:extLst>
          </p:cNvPr>
          <p:cNvSpPr txBox="1"/>
          <p:nvPr/>
        </p:nvSpPr>
        <p:spPr>
          <a:xfrm>
            <a:off x="2617270" y="2932418"/>
            <a:ext cx="84926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五万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968F002-0A07-42B2-29C5-3B25C597A274}"/>
              </a:ext>
            </a:extLst>
          </p:cNvPr>
          <p:cNvSpPr txBox="1"/>
          <p:nvPr/>
        </p:nvSpPr>
        <p:spPr>
          <a:xfrm>
            <a:off x="3504375" y="2932418"/>
            <a:ext cx="84926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六万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9E9FE24-B675-6DF6-83D1-C4BCA83CC037}"/>
              </a:ext>
            </a:extLst>
          </p:cNvPr>
          <p:cNvSpPr txBox="1"/>
          <p:nvPr/>
        </p:nvSpPr>
        <p:spPr>
          <a:xfrm>
            <a:off x="843062" y="3451033"/>
            <a:ext cx="84926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七万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0ED33DC-4990-3F00-7C64-A334AC5C6E1F}"/>
              </a:ext>
            </a:extLst>
          </p:cNvPr>
          <p:cNvSpPr txBox="1"/>
          <p:nvPr/>
        </p:nvSpPr>
        <p:spPr>
          <a:xfrm>
            <a:off x="1730166" y="3451033"/>
            <a:ext cx="84926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八万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5BAABD7-FCFC-BFC4-9C4B-875CFC6BD73C}"/>
              </a:ext>
            </a:extLst>
          </p:cNvPr>
          <p:cNvSpPr txBox="1"/>
          <p:nvPr/>
        </p:nvSpPr>
        <p:spPr>
          <a:xfrm>
            <a:off x="2617270" y="3451033"/>
            <a:ext cx="84926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九万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7CEA6D2-8A85-033F-C2BB-2EDA673734B7}"/>
              </a:ext>
            </a:extLst>
          </p:cNvPr>
          <p:cNvSpPr txBox="1"/>
          <p:nvPr/>
        </p:nvSpPr>
        <p:spPr>
          <a:xfrm>
            <a:off x="2617270" y="4317667"/>
            <a:ext cx="84926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十万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84785583-390F-AFF8-FFEE-186321B70EA8}"/>
              </a:ext>
            </a:extLst>
          </p:cNvPr>
          <p:cNvSpPr/>
          <p:nvPr/>
        </p:nvSpPr>
        <p:spPr>
          <a:xfrm>
            <a:off x="5872163" y="2660176"/>
            <a:ext cx="406127" cy="573206"/>
          </a:xfrm>
          <a:prstGeom prst="rect">
            <a:avLst/>
          </a:prstGeom>
          <a:solidFill>
            <a:srgbClr val="FDFAB9">
              <a:alpha val="21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5A6C0D7-BA6E-6517-7D80-C7B9EECF354A}"/>
              </a:ext>
            </a:extLst>
          </p:cNvPr>
          <p:cNvSpPr txBox="1"/>
          <p:nvPr/>
        </p:nvSpPr>
        <p:spPr>
          <a:xfrm>
            <a:off x="4366260" y="4317667"/>
            <a:ext cx="260604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向前一位进</a:t>
            </a:r>
            <a:r>
              <a:rPr lang="en-US" altLang="zh-CN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F4BF4B0-58B9-97E8-CD29-50B5CC785568}"/>
              </a:ext>
            </a:extLst>
          </p:cNvPr>
          <p:cNvSpPr txBox="1"/>
          <p:nvPr/>
        </p:nvSpPr>
        <p:spPr>
          <a:xfrm>
            <a:off x="3796665" y="3922109"/>
            <a:ext cx="3518535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万位满</a:t>
            </a:r>
            <a:r>
              <a:rPr lang="en-US" altLang="zh-C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怎么办？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534C920E-9B24-DBD4-1323-2082C1BF3570}"/>
              </a:ext>
            </a:extLst>
          </p:cNvPr>
          <p:cNvSpPr/>
          <p:nvPr/>
        </p:nvSpPr>
        <p:spPr>
          <a:xfrm>
            <a:off x="5914071" y="2532085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AFCEEB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144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7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000"/>
                            </p:stCondLst>
                            <p:childTnLst>
                              <p:par>
                                <p:cTn id="19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 animBg="1"/>
      <p:bldP spid="30" grpId="1" animBg="1"/>
      <p:bldP spid="31" grpId="0"/>
      <p:bldP spid="6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hlinkClick r:id="rId2" action="ppaction://hlinkfile"/>
            <a:extLst>
              <a:ext uri="{FF2B5EF4-FFF2-40B4-BE49-F238E27FC236}">
                <a16:creationId xmlns:a16="http://schemas.microsoft.com/office/drawing/2014/main" id="{20604F73-A7BD-E296-2316-A7FC1457C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196" y="1345534"/>
            <a:ext cx="3998205" cy="2563656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标注: 线形 26">
            <a:hlinkClick r:id="rId2" action="ppaction://hlinkfile"/>
            <a:extLst>
              <a:ext uri="{FF2B5EF4-FFF2-40B4-BE49-F238E27FC236}">
                <a16:creationId xmlns:a16="http://schemas.microsoft.com/office/drawing/2014/main" id="{ECA72A84-8EEF-B921-2DDE-381F2FC5E1D7}"/>
              </a:ext>
            </a:extLst>
          </p:cNvPr>
          <p:cNvSpPr/>
          <p:nvPr/>
        </p:nvSpPr>
        <p:spPr>
          <a:xfrm>
            <a:off x="7310435" y="841917"/>
            <a:ext cx="1410819" cy="365104"/>
          </a:xfrm>
          <a:prstGeom prst="borderCallout1">
            <a:avLst>
              <a:gd name="adj1" fmla="val 50384"/>
              <a:gd name="adj2" fmla="val 313"/>
              <a:gd name="adj3" fmla="val 107228"/>
              <a:gd name="adj4" fmla="val -12158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u="sng" dirty="0">
                <a:solidFill>
                  <a:srgbClr val="00B0F0"/>
                </a:solidFill>
              </a:rPr>
              <a:t>点击数位可出数珠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93BCC16-6736-2A3B-C608-1BA40144662A}"/>
              </a:ext>
            </a:extLst>
          </p:cNvPr>
          <p:cNvSpPr txBox="1"/>
          <p:nvPr/>
        </p:nvSpPr>
        <p:spPr>
          <a:xfrm>
            <a:off x="6003765" y="793488"/>
            <a:ext cx="13303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n-ea"/>
                <a:ea typeface="+mn-ea"/>
              </a:rPr>
              <a:t>计数器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C5DC12E-DB7E-F010-C19C-80788685BBE2}"/>
              </a:ext>
            </a:extLst>
          </p:cNvPr>
          <p:cNvSpPr txBox="1"/>
          <p:nvPr/>
        </p:nvSpPr>
        <p:spPr>
          <a:xfrm>
            <a:off x="748665" y="773457"/>
            <a:ext cx="3457575" cy="576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十万十万地拨珠子。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8CA4A85-133B-2C2E-28AA-701E3D695A19}"/>
              </a:ext>
            </a:extLst>
          </p:cNvPr>
          <p:cNvSpPr txBox="1"/>
          <p:nvPr/>
        </p:nvSpPr>
        <p:spPr>
          <a:xfrm>
            <a:off x="748664" y="3946675"/>
            <a:ext cx="8047317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九十万再加十万是</a:t>
            </a:r>
            <a:r>
              <a:rPr lang="en-US" altLang="zh-C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个十万，满十进一，是（              ）。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8F5D129-9721-EB08-800F-70E74BB141D6}"/>
              </a:ext>
            </a:extLst>
          </p:cNvPr>
          <p:cNvSpPr txBox="1"/>
          <p:nvPr/>
        </p:nvSpPr>
        <p:spPr>
          <a:xfrm>
            <a:off x="1910686" y="1471226"/>
            <a:ext cx="1210926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二十万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564C33BE-F707-9948-DDEC-90B073626258}"/>
              </a:ext>
            </a:extLst>
          </p:cNvPr>
          <p:cNvSpPr/>
          <p:nvPr/>
        </p:nvSpPr>
        <p:spPr>
          <a:xfrm>
            <a:off x="5931513" y="2532085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AFCEEB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93CC2299-E800-3E2A-5A89-94CCA44E2484}"/>
              </a:ext>
            </a:extLst>
          </p:cNvPr>
          <p:cNvSpPr/>
          <p:nvPr/>
        </p:nvSpPr>
        <p:spPr>
          <a:xfrm>
            <a:off x="5931513" y="2409746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AFCEEB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E6E10148-0F05-7283-D5F3-4B489C6AC33B}"/>
              </a:ext>
            </a:extLst>
          </p:cNvPr>
          <p:cNvSpPr/>
          <p:nvPr/>
        </p:nvSpPr>
        <p:spPr>
          <a:xfrm>
            <a:off x="5931513" y="2287409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AFCEEB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B1E48082-178D-F2B9-DFEF-09DB0DE23AF7}"/>
              </a:ext>
            </a:extLst>
          </p:cNvPr>
          <p:cNvSpPr/>
          <p:nvPr/>
        </p:nvSpPr>
        <p:spPr>
          <a:xfrm>
            <a:off x="5931513" y="2165072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AFCEEB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A4B7D643-D17C-6E8E-81F2-F3252CD46973}"/>
              </a:ext>
            </a:extLst>
          </p:cNvPr>
          <p:cNvSpPr/>
          <p:nvPr/>
        </p:nvSpPr>
        <p:spPr>
          <a:xfrm>
            <a:off x="5931513" y="2042735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AFCEEB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C9E3DBB0-007F-B98C-4C73-DACC74723B85}"/>
              </a:ext>
            </a:extLst>
          </p:cNvPr>
          <p:cNvSpPr/>
          <p:nvPr/>
        </p:nvSpPr>
        <p:spPr>
          <a:xfrm>
            <a:off x="5931513" y="1920398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AFCEEB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FC2B9B03-49E9-51B9-E02E-1C8857FF874C}"/>
              </a:ext>
            </a:extLst>
          </p:cNvPr>
          <p:cNvSpPr/>
          <p:nvPr/>
        </p:nvSpPr>
        <p:spPr>
          <a:xfrm>
            <a:off x="5931513" y="1798061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AFCEEB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0FD2740F-EB6C-AF8E-AE83-2F104AF85B4D}"/>
              </a:ext>
            </a:extLst>
          </p:cNvPr>
          <p:cNvSpPr/>
          <p:nvPr/>
        </p:nvSpPr>
        <p:spPr>
          <a:xfrm>
            <a:off x="5931513" y="1675724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AFCEEB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526AC9F3-FC8F-3577-C414-35294C61569D}"/>
              </a:ext>
            </a:extLst>
          </p:cNvPr>
          <p:cNvSpPr/>
          <p:nvPr/>
        </p:nvSpPr>
        <p:spPr>
          <a:xfrm>
            <a:off x="5931513" y="1553387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AFCEEB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2164CB0-5535-A711-C604-CEB7A20BEB2C}"/>
              </a:ext>
            </a:extLst>
          </p:cNvPr>
          <p:cNvSpPr txBox="1"/>
          <p:nvPr/>
        </p:nvSpPr>
        <p:spPr>
          <a:xfrm>
            <a:off x="3057097" y="1471226"/>
            <a:ext cx="116998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三十万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9128B75-86B9-60F5-A170-052C0A09C37D}"/>
              </a:ext>
            </a:extLst>
          </p:cNvPr>
          <p:cNvSpPr txBox="1"/>
          <p:nvPr/>
        </p:nvSpPr>
        <p:spPr>
          <a:xfrm>
            <a:off x="741500" y="2110141"/>
            <a:ext cx="116998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四十万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7619DE7-BCC2-C556-86EA-CBE29900248C}"/>
              </a:ext>
            </a:extLst>
          </p:cNvPr>
          <p:cNvSpPr txBox="1"/>
          <p:nvPr/>
        </p:nvSpPr>
        <p:spPr>
          <a:xfrm>
            <a:off x="1910686" y="2110141"/>
            <a:ext cx="116998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五十万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C0235F3-C65B-9017-9783-AC04A5F5E195}"/>
              </a:ext>
            </a:extLst>
          </p:cNvPr>
          <p:cNvSpPr txBox="1"/>
          <p:nvPr/>
        </p:nvSpPr>
        <p:spPr>
          <a:xfrm>
            <a:off x="3057097" y="2110141"/>
            <a:ext cx="119045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六十万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5F1ADE1-C89E-C1D7-59E8-1F97525B08B8}"/>
              </a:ext>
            </a:extLst>
          </p:cNvPr>
          <p:cNvSpPr txBox="1"/>
          <p:nvPr/>
        </p:nvSpPr>
        <p:spPr>
          <a:xfrm>
            <a:off x="741500" y="2843708"/>
            <a:ext cx="134430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七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</a:t>
            </a:r>
            <a:r>
              <a:rPr lang="zh-CN" alt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万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A011B4B-98EF-CEAB-DA58-8FFD7BBD0EFB}"/>
              </a:ext>
            </a:extLst>
          </p:cNvPr>
          <p:cNvSpPr txBox="1"/>
          <p:nvPr/>
        </p:nvSpPr>
        <p:spPr>
          <a:xfrm>
            <a:off x="1910686" y="2843708"/>
            <a:ext cx="134430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八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</a:t>
            </a:r>
            <a:r>
              <a:rPr lang="zh-CN" alt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万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92AF4BC-B47F-7E23-7FA8-2AE476629CBC}"/>
              </a:ext>
            </a:extLst>
          </p:cNvPr>
          <p:cNvSpPr txBox="1"/>
          <p:nvPr/>
        </p:nvSpPr>
        <p:spPr>
          <a:xfrm>
            <a:off x="3057097" y="2843708"/>
            <a:ext cx="134430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九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</a:t>
            </a:r>
            <a:r>
              <a:rPr lang="zh-CN" alt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万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EB188CF-6B81-DC96-FF07-8AC39775E618}"/>
              </a:ext>
            </a:extLst>
          </p:cNvPr>
          <p:cNvSpPr txBox="1"/>
          <p:nvPr/>
        </p:nvSpPr>
        <p:spPr>
          <a:xfrm>
            <a:off x="741500" y="1471226"/>
            <a:ext cx="84926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十万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F60925D-9B88-F8F4-32AF-6602B4E11943}"/>
              </a:ext>
            </a:extLst>
          </p:cNvPr>
          <p:cNvSpPr/>
          <p:nvPr/>
        </p:nvSpPr>
        <p:spPr>
          <a:xfrm>
            <a:off x="5469551" y="2660176"/>
            <a:ext cx="406127" cy="573206"/>
          </a:xfrm>
          <a:prstGeom prst="rect">
            <a:avLst/>
          </a:prstGeom>
          <a:solidFill>
            <a:srgbClr val="FDFAB9">
              <a:alpha val="21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8961F0C-EC2E-E1B5-01A6-622ABABA6F73}"/>
              </a:ext>
            </a:extLst>
          </p:cNvPr>
          <p:cNvSpPr txBox="1"/>
          <p:nvPr/>
        </p:nvSpPr>
        <p:spPr>
          <a:xfrm>
            <a:off x="6953533" y="3939623"/>
            <a:ext cx="134430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一百万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60B45FDA-AE6A-FBF2-C98A-B7F0A59EEFF3}"/>
              </a:ext>
            </a:extLst>
          </p:cNvPr>
          <p:cNvSpPr/>
          <p:nvPr/>
        </p:nvSpPr>
        <p:spPr>
          <a:xfrm>
            <a:off x="5931513" y="1431943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AFCEEB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EA04ACEF-07B2-9114-4CC5-7C22ED8BA54F}"/>
              </a:ext>
            </a:extLst>
          </p:cNvPr>
          <p:cNvSpPr/>
          <p:nvPr/>
        </p:nvSpPr>
        <p:spPr>
          <a:xfrm>
            <a:off x="5512413" y="2532085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FFCCCC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6">
            <a:extLst>
              <a:ext uri="{FF2B5EF4-FFF2-40B4-BE49-F238E27FC236}">
                <a16:creationId xmlns:a16="http://schemas.microsoft.com/office/drawing/2014/main" id="{14C069C7-0840-2454-7E55-D6DF39FDB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5023" y="374846"/>
            <a:ext cx="4191159" cy="461665"/>
          </a:xfrm>
          <a:prstGeom prst="rect">
            <a:avLst/>
          </a:prstGeom>
          <a:noFill/>
          <a:ln w="28575">
            <a:noFill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2400" b="1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个十万是一百万。</a:t>
            </a:r>
          </a:p>
        </p:txBody>
      </p:sp>
    </p:spTree>
    <p:extLst>
      <p:ext uri="{BB962C8B-B14F-4D97-AF65-F5344CB8AC3E}">
        <p14:creationId xmlns:p14="http://schemas.microsoft.com/office/powerpoint/2010/main" val="114873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2000"/>
                            </p:stCondLst>
                            <p:childTnLst>
                              <p:par>
                                <p:cTn id="18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4" grpId="1" animBg="1"/>
      <p:bldP spid="30" grpId="0"/>
      <p:bldP spid="31" grpId="0" animBg="1"/>
      <p:bldP spid="31" grpId="1" animBg="1"/>
      <p:bldP spid="32" grpId="0" animBg="1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896BD-28BB-0F54-E45B-AF31D8092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hlinkClick r:id="rId2" action="ppaction://hlinkfile"/>
            <a:extLst>
              <a:ext uri="{FF2B5EF4-FFF2-40B4-BE49-F238E27FC236}">
                <a16:creationId xmlns:a16="http://schemas.microsoft.com/office/drawing/2014/main" id="{8FD8ABA6-C1CA-C64B-28BA-B2F3A7674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196" y="1345534"/>
            <a:ext cx="3998205" cy="2563656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标注: 线形 26">
            <a:hlinkClick r:id="rId2" action="ppaction://hlinkfile"/>
            <a:extLst>
              <a:ext uri="{FF2B5EF4-FFF2-40B4-BE49-F238E27FC236}">
                <a16:creationId xmlns:a16="http://schemas.microsoft.com/office/drawing/2014/main" id="{21677EDF-3E05-7AFD-B71A-C64C85C3AB69}"/>
              </a:ext>
            </a:extLst>
          </p:cNvPr>
          <p:cNvSpPr/>
          <p:nvPr/>
        </p:nvSpPr>
        <p:spPr>
          <a:xfrm>
            <a:off x="7310435" y="841917"/>
            <a:ext cx="1410819" cy="365104"/>
          </a:xfrm>
          <a:prstGeom prst="borderCallout1">
            <a:avLst>
              <a:gd name="adj1" fmla="val 50384"/>
              <a:gd name="adj2" fmla="val 313"/>
              <a:gd name="adj3" fmla="val 107228"/>
              <a:gd name="adj4" fmla="val -12158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u="sng" dirty="0">
                <a:solidFill>
                  <a:srgbClr val="00B0F0"/>
                </a:solidFill>
              </a:rPr>
              <a:t>点击数位可出数珠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BCA9137-5F2F-662C-862D-4E246C098BC1}"/>
              </a:ext>
            </a:extLst>
          </p:cNvPr>
          <p:cNvSpPr txBox="1"/>
          <p:nvPr/>
        </p:nvSpPr>
        <p:spPr>
          <a:xfrm>
            <a:off x="6003765" y="793488"/>
            <a:ext cx="13303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n-ea"/>
                <a:ea typeface="+mn-ea"/>
              </a:rPr>
              <a:t>计数器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BD95B62-BD5F-16A2-F78B-D6147607EF34}"/>
              </a:ext>
            </a:extLst>
          </p:cNvPr>
          <p:cNvSpPr txBox="1"/>
          <p:nvPr/>
        </p:nvSpPr>
        <p:spPr>
          <a:xfrm>
            <a:off x="748664" y="4038115"/>
            <a:ext cx="8047317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九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百</a:t>
            </a:r>
            <a:r>
              <a:rPr lang="zh-CN" alt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万再加一百万是</a:t>
            </a:r>
            <a:r>
              <a:rPr lang="en-US" altLang="zh-C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个百万，满十进一，是（              ）。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3C7C3E-81F3-E8DE-AFE4-29FCF5FF9CD9}"/>
              </a:ext>
            </a:extLst>
          </p:cNvPr>
          <p:cNvSpPr txBox="1"/>
          <p:nvPr/>
        </p:nvSpPr>
        <p:spPr>
          <a:xfrm>
            <a:off x="1910686" y="1471226"/>
            <a:ext cx="1210926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二百万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8C1231F5-7D92-DE5E-F281-62085061C35B}"/>
              </a:ext>
            </a:extLst>
          </p:cNvPr>
          <p:cNvSpPr/>
          <p:nvPr/>
        </p:nvSpPr>
        <p:spPr>
          <a:xfrm>
            <a:off x="5512413" y="2532085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FFCCCC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98DD3E5D-ED7C-B5BB-7948-F154FDFC9B8D}"/>
              </a:ext>
            </a:extLst>
          </p:cNvPr>
          <p:cNvSpPr/>
          <p:nvPr/>
        </p:nvSpPr>
        <p:spPr>
          <a:xfrm>
            <a:off x="5512413" y="2409746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FFCCCC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0D9C30FB-79A1-36B4-9032-0A37E98CDEC1}"/>
              </a:ext>
            </a:extLst>
          </p:cNvPr>
          <p:cNvSpPr/>
          <p:nvPr/>
        </p:nvSpPr>
        <p:spPr>
          <a:xfrm>
            <a:off x="5512413" y="2287409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FFCCCC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26B33AF1-0BB0-46C8-C0F5-E5EB2A7AD962}"/>
              </a:ext>
            </a:extLst>
          </p:cNvPr>
          <p:cNvSpPr/>
          <p:nvPr/>
        </p:nvSpPr>
        <p:spPr>
          <a:xfrm>
            <a:off x="5512413" y="2165072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FFCCCC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AFE3DB04-BB92-0279-1409-DAC894654EA0}"/>
              </a:ext>
            </a:extLst>
          </p:cNvPr>
          <p:cNvSpPr/>
          <p:nvPr/>
        </p:nvSpPr>
        <p:spPr>
          <a:xfrm>
            <a:off x="5512413" y="2042735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FFCCCC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1A18FBED-A388-4CA6-4E1F-D5BC69FA610D}"/>
              </a:ext>
            </a:extLst>
          </p:cNvPr>
          <p:cNvSpPr/>
          <p:nvPr/>
        </p:nvSpPr>
        <p:spPr>
          <a:xfrm>
            <a:off x="5512413" y="1920398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FFCCCC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4EDBC04A-ED5E-08EE-E56A-9823499D0520}"/>
              </a:ext>
            </a:extLst>
          </p:cNvPr>
          <p:cNvSpPr/>
          <p:nvPr/>
        </p:nvSpPr>
        <p:spPr>
          <a:xfrm>
            <a:off x="5512413" y="1798061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FFCCCC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91BA5B71-BBC2-096E-30DD-55107792D9BE}"/>
              </a:ext>
            </a:extLst>
          </p:cNvPr>
          <p:cNvSpPr/>
          <p:nvPr/>
        </p:nvSpPr>
        <p:spPr>
          <a:xfrm>
            <a:off x="5512413" y="1675724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FFCCCC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60A42BEC-3EF4-E458-2E71-EA0DA508207D}"/>
              </a:ext>
            </a:extLst>
          </p:cNvPr>
          <p:cNvSpPr/>
          <p:nvPr/>
        </p:nvSpPr>
        <p:spPr>
          <a:xfrm>
            <a:off x="5512413" y="1553387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FFCCCC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2D2CE2F-BF8F-2E84-69C3-CDE41793C64D}"/>
              </a:ext>
            </a:extLst>
          </p:cNvPr>
          <p:cNvSpPr txBox="1"/>
          <p:nvPr/>
        </p:nvSpPr>
        <p:spPr>
          <a:xfrm>
            <a:off x="3057097" y="1471226"/>
            <a:ext cx="116998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三百万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E7E0550-CCB5-1DAD-0E67-4959C69AE4E4}"/>
              </a:ext>
            </a:extLst>
          </p:cNvPr>
          <p:cNvSpPr txBox="1"/>
          <p:nvPr/>
        </p:nvSpPr>
        <p:spPr>
          <a:xfrm>
            <a:off x="741500" y="2110141"/>
            <a:ext cx="116998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四百万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FB913E5-F945-E850-60F8-96E189BDE4FC}"/>
              </a:ext>
            </a:extLst>
          </p:cNvPr>
          <p:cNvSpPr txBox="1"/>
          <p:nvPr/>
        </p:nvSpPr>
        <p:spPr>
          <a:xfrm>
            <a:off x="1910686" y="2110141"/>
            <a:ext cx="116998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五百万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666BFCF-B2DF-69FA-4585-6A45D4423A17}"/>
              </a:ext>
            </a:extLst>
          </p:cNvPr>
          <p:cNvSpPr txBox="1"/>
          <p:nvPr/>
        </p:nvSpPr>
        <p:spPr>
          <a:xfrm>
            <a:off x="3057097" y="2110141"/>
            <a:ext cx="119045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六百万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063FEBB-6B44-1929-3D02-5E93100DDA30}"/>
              </a:ext>
            </a:extLst>
          </p:cNvPr>
          <p:cNvSpPr txBox="1"/>
          <p:nvPr/>
        </p:nvSpPr>
        <p:spPr>
          <a:xfrm>
            <a:off x="741500" y="2843708"/>
            <a:ext cx="134430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七百万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62EFCB1-1501-E791-5992-C7D33D573196}"/>
              </a:ext>
            </a:extLst>
          </p:cNvPr>
          <p:cNvSpPr txBox="1"/>
          <p:nvPr/>
        </p:nvSpPr>
        <p:spPr>
          <a:xfrm>
            <a:off x="1910686" y="2843708"/>
            <a:ext cx="134430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八百万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5D9B180-C077-FF71-21F5-E0CD959F0EEB}"/>
              </a:ext>
            </a:extLst>
          </p:cNvPr>
          <p:cNvSpPr txBox="1"/>
          <p:nvPr/>
        </p:nvSpPr>
        <p:spPr>
          <a:xfrm>
            <a:off x="3057097" y="2843708"/>
            <a:ext cx="134430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九百万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BBA80C2-97CC-D1A6-DAB3-409271D3A937}"/>
              </a:ext>
            </a:extLst>
          </p:cNvPr>
          <p:cNvSpPr txBox="1"/>
          <p:nvPr/>
        </p:nvSpPr>
        <p:spPr>
          <a:xfrm>
            <a:off x="741499" y="1471226"/>
            <a:ext cx="1162363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一百万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4A67CB6-CD68-1BFC-0844-558F9E315245}"/>
              </a:ext>
            </a:extLst>
          </p:cNvPr>
          <p:cNvSpPr/>
          <p:nvPr/>
        </p:nvSpPr>
        <p:spPr>
          <a:xfrm>
            <a:off x="5057594" y="2660176"/>
            <a:ext cx="406127" cy="573206"/>
          </a:xfrm>
          <a:prstGeom prst="rect">
            <a:avLst/>
          </a:prstGeom>
          <a:solidFill>
            <a:srgbClr val="FDFAB9">
              <a:alpha val="21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1873D4A0-8002-2604-5E02-40E3101DB7FB}"/>
              </a:ext>
            </a:extLst>
          </p:cNvPr>
          <p:cNvSpPr txBox="1"/>
          <p:nvPr/>
        </p:nvSpPr>
        <p:spPr>
          <a:xfrm>
            <a:off x="7247415" y="4031063"/>
            <a:ext cx="134430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一千万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EB4AECE2-DE73-B301-A3E9-2238203D4291}"/>
              </a:ext>
            </a:extLst>
          </p:cNvPr>
          <p:cNvSpPr/>
          <p:nvPr/>
        </p:nvSpPr>
        <p:spPr>
          <a:xfrm>
            <a:off x="5512413" y="1431943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FFCCCC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26F4D0C8-6013-317F-54A6-F26FA1B8D6E2}"/>
              </a:ext>
            </a:extLst>
          </p:cNvPr>
          <p:cNvSpPr/>
          <p:nvPr/>
        </p:nvSpPr>
        <p:spPr>
          <a:xfrm>
            <a:off x="5098075" y="2532085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DEC8EE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6">
            <a:extLst>
              <a:ext uri="{FF2B5EF4-FFF2-40B4-BE49-F238E27FC236}">
                <a16:creationId xmlns:a16="http://schemas.microsoft.com/office/drawing/2014/main" id="{F6CB7606-9476-C9C9-3AC1-AA8F76F5D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703" y="557726"/>
            <a:ext cx="4191159" cy="461665"/>
          </a:xfrm>
          <a:prstGeom prst="rect">
            <a:avLst/>
          </a:prstGeom>
          <a:noFill/>
          <a:ln w="28575">
            <a:noFill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2400" b="1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个百万是一千万。</a:t>
            </a:r>
          </a:p>
        </p:txBody>
      </p:sp>
    </p:spTree>
    <p:extLst>
      <p:ext uri="{BB962C8B-B14F-4D97-AF65-F5344CB8AC3E}">
        <p14:creationId xmlns:p14="http://schemas.microsoft.com/office/powerpoint/2010/main" val="181668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000"/>
                            </p:stCondLst>
                            <p:childTnLst>
                              <p:par>
                                <p:cTn id="18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1" animBg="1"/>
      <p:bldP spid="7" grpId="2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4" grpId="1" animBg="1"/>
      <p:bldP spid="30" grpId="0"/>
      <p:bldP spid="31" grpId="0" animBg="1"/>
      <p:bldP spid="31" grpId="1" animBg="1"/>
      <p:bldP spid="32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hlinkClick r:id="rId2" action="ppaction://hlinkfile"/>
            <a:extLst>
              <a:ext uri="{FF2B5EF4-FFF2-40B4-BE49-F238E27FC236}">
                <a16:creationId xmlns:a16="http://schemas.microsoft.com/office/drawing/2014/main" id="{D7FDA7EB-0E47-A254-3C22-DD97A315E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196" y="1345534"/>
            <a:ext cx="3998205" cy="2563656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标注: 线形 2">
            <a:hlinkClick r:id="rId2" action="ppaction://hlinkfile"/>
            <a:extLst>
              <a:ext uri="{FF2B5EF4-FFF2-40B4-BE49-F238E27FC236}">
                <a16:creationId xmlns:a16="http://schemas.microsoft.com/office/drawing/2014/main" id="{06FE2EDF-C1F3-7479-B34A-369F3B84C037}"/>
              </a:ext>
            </a:extLst>
          </p:cNvPr>
          <p:cNvSpPr/>
          <p:nvPr/>
        </p:nvSpPr>
        <p:spPr>
          <a:xfrm>
            <a:off x="7310435" y="841917"/>
            <a:ext cx="1410819" cy="365104"/>
          </a:xfrm>
          <a:prstGeom prst="borderCallout1">
            <a:avLst>
              <a:gd name="adj1" fmla="val 50384"/>
              <a:gd name="adj2" fmla="val 313"/>
              <a:gd name="adj3" fmla="val 107228"/>
              <a:gd name="adj4" fmla="val -12158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u="sng" dirty="0">
                <a:solidFill>
                  <a:srgbClr val="00B0F0"/>
                </a:solidFill>
              </a:rPr>
              <a:t>点击数位可出数珠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8DCCF74-171E-404F-34DA-1C2FC62FCB93}"/>
              </a:ext>
            </a:extLst>
          </p:cNvPr>
          <p:cNvSpPr txBox="1"/>
          <p:nvPr/>
        </p:nvSpPr>
        <p:spPr>
          <a:xfrm>
            <a:off x="6003765" y="793488"/>
            <a:ext cx="13303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n-ea"/>
                <a:ea typeface="+mn-ea"/>
              </a:rPr>
              <a:t>计数器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08905AB-93B9-C0DE-5191-9C74F2C9E11F}"/>
              </a:ext>
            </a:extLst>
          </p:cNvPr>
          <p:cNvSpPr txBox="1"/>
          <p:nvPr/>
        </p:nvSpPr>
        <p:spPr>
          <a:xfrm>
            <a:off x="748664" y="4038115"/>
            <a:ext cx="8047317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九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</a:t>
            </a:r>
            <a:r>
              <a:rPr lang="zh-CN" alt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万再加一千万是</a:t>
            </a:r>
            <a:r>
              <a:rPr lang="en-US" altLang="zh-CN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个千万，满十进一，是（              ）。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8BF6A1F-7CD7-9E45-122A-7E2BCA80BB51}"/>
              </a:ext>
            </a:extLst>
          </p:cNvPr>
          <p:cNvSpPr txBox="1"/>
          <p:nvPr/>
        </p:nvSpPr>
        <p:spPr>
          <a:xfrm>
            <a:off x="1910686" y="1471226"/>
            <a:ext cx="1210926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二千万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419F4AB-32A3-56DB-B65E-34E509E88714}"/>
              </a:ext>
            </a:extLst>
          </p:cNvPr>
          <p:cNvSpPr/>
          <p:nvPr/>
        </p:nvSpPr>
        <p:spPr>
          <a:xfrm>
            <a:off x="5102839" y="2532085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DEC8EE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9384F95E-6664-87EE-4B08-BCCCAEFFED70}"/>
              </a:ext>
            </a:extLst>
          </p:cNvPr>
          <p:cNvSpPr/>
          <p:nvPr/>
        </p:nvSpPr>
        <p:spPr>
          <a:xfrm>
            <a:off x="5102839" y="2409746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DEC8EE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4B1CD8FE-3C14-A401-9ADC-0C7FC81A2E64}"/>
              </a:ext>
            </a:extLst>
          </p:cNvPr>
          <p:cNvSpPr/>
          <p:nvPr/>
        </p:nvSpPr>
        <p:spPr>
          <a:xfrm>
            <a:off x="5102839" y="2287409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DEC8EE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00FC9318-CD8A-1B44-B133-16970D121097}"/>
              </a:ext>
            </a:extLst>
          </p:cNvPr>
          <p:cNvSpPr/>
          <p:nvPr/>
        </p:nvSpPr>
        <p:spPr>
          <a:xfrm>
            <a:off x="5102839" y="2165072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DEC8EE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466B82C8-E94C-04F8-D677-C6BA184E0533}"/>
              </a:ext>
            </a:extLst>
          </p:cNvPr>
          <p:cNvSpPr/>
          <p:nvPr/>
        </p:nvSpPr>
        <p:spPr>
          <a:xfrm>
            <a:off x="5102839" y="2042735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DEC8EE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D7B884FA-AB5C-553B-B8DA-2DEB73378C2E}"/>
              </a:ext>
            </a:extLst>
          </p:cNvPr>
          <p:cNvSpPr/>
          <p:nvPr/>
        </p:nvSpPr>
        <p:spPr>
          <a:xfrm>
            <a:off x="5102839" y="1920398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DEC8EE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88F669D6-A476-A2D0-6367-AF1C7AD815AD}"/>
              </a:ext>
            </a:extLst>
          </p:cNvPr>
          <p:cNvSpPr/>
          <p:nvPr/>
        </p:nvSpPr>
        <p:spPr>
          <a:xfrm>
            <a:off x="5102839" y="1798061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DEC8EE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8D4485C4-AB6F-E77A-7DE8-CC6D9D64A309}"/>
              </a:ext>
            </a:extLst>
          </p:cNvPr>
          <p:cNvSpPr/>
          <p:nvPr/>
        </p:nvSpPr>
        <p:spPr>
          <a:xfrm>
            <a:off x="5102839" y="1675724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DEC8EE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1E5CD4C1-5D03-49CB-B978-23B432E03E91}"/>
              </a:ext>
            </a:extLst>
          </p:cNvPr>
          <p:cNvSpPr/>
          <p:nvPr/>
        </p:nvSpPr>
        <p:spPr>
          <a:xfrm>
            <a:off x="5102839" y="1553387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DEC8EE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8F2F333-25B2-535E-81CF-6F5C4EA49298}"/>
              </a:ext>
            </a:extLst>
          </p:cNvPr>
          <p:cNvSpPr txBox="1"/>
          <p:nvPr/>
        </p:nvSpPr>
        <p:spPr>
          <a:xfrm>
            <a:off x="3057097" y="1471226"/>
            <a:ext cx="116998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三千万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CA1FF81-EA1D-0CC5-4D8E-510C0A6F9E46}"/>
              </a:ext>
            </a:extLst>
          </p:cNvPr>
          <p:cNvSpPr txBox="1"/>
          <p:nvPr/>
        </p:nvSpPr>
        <p:spPr>
          <a:xfrm>
            <a:off x="741500" y="2110141"/>
            <a:ext cx="116998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四千万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38928C0-3DDD-A8DA-CB6A-6D839FFD8D1B}"/>
              </a:ext>
            </a:extLst>
          </p:cNvPr>
          <p:cNvSpPr txBox="1"/>
          <p:nvPr/>
        </p:nvSpPr>
        <p:spPr>
          <a:xfrm>
            <a:off x="1910686" y="2110141"/>
            <a:ext cx="116998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五千万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32E9BF4-9D80-9D70-B8F0-1119A1A930BC}"/>
              </a:ext>
            </a:extLst>
          </p:cNvPr>
          <p:cNvSpPr txBox="1"/>
          <p:nvPr/>
        </p:nvSpPr>
        <p:spPr>
          <a:xfrm>
            <a:off x="3057097" y="2110141"/>
            <a:ext cx="119045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六千万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5D20D63-CF38-D00C-B70E-8E7F72B31C1A}"/>
              </a:ext>
            </a:extLst>
          </p:cNvPr>
          <p:cNvSpPr txBox="1"/>
          <p:nvPr/>
        </p:nvSpPr>
        <p:spPr>
          <a:xfrm>
            <a:off x="741500" y="2843708"/>
            <a:ext cx="134430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七千万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E5DFD3B-C7D7-5826-9F7D-83EB0C67CE67}"/>
              </a:ext>
            </a:extLst>
          </p:cNvPr>
          <p:cNvSpPr txBox="1"/>
          <p:nvPr/>
        </p:nvSpPr>
        <p:spPr>
          <a:xfrm>
            <a:off x="1910686" y="2843708"/>
            <a:ext cx="134430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八千万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0B8F486-59C5-5483-8482-A4C887B07170}"/>
              </a:ext>
            </a:extLst>
          </p:cNvPr>
          <p:cNvSpPr txBox="1"/>
          <p:nvPr/>
        </p:nvSpPr>
        <p:spPr>
          <a:xfrm>
            <a:off x="3057097" y="2843708"/>
            <a:ext cx="1344304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九千万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59E793F-EF55-7226-8B2D-991690F513AB}"/>
              </a:ext>
            </a:extLst>
          </p:cNvPr>
          <p:cNvSpPr txBox="1"/>
          <p:nvPr/>
        </p:nvSpPr>
        <p:spPr>
          <a:xfrm>
            <a:off x="741499" y="1471226"/>
            <a:ext cx="1162363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一千万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15FC129-8D03-229E-5415-68A29F99EC32}"/>
              </a:ext>
            </a:extLst>
          </p:cNvPr>
          <p:cNvSpPr/>
          <p:nvPr/>
        </p:nvSpPr>
        <p:spPr>
          <a:xfrm>
            <a:off x="4648020" y="2660176"/>
            <a:ext cx="406127" cy="573206"/>
          </a:xfrm>
          <a:prstGeom prst="rect">
            <a:avLst/>
          </a:prstGeom>
          <a:solidFill>
            <a:srgbClr val="FDFAB9">
              <a:alpha val="21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26DBF12-14F2-9D3C-E816-2E4B72EA32F8}"/>
              </a:ext>
            </a:extLst>
          </p:cNvPr>
          <p:cNvSpPr txBox="1"/>
          <p:nvPr/>
        </p:nvSpPr>
        <p:spPr>
          <a:xfrm>
            <a:off x="7396174" y="4031063"/>
            <a:ext cx="932486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一亿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A5D0E98B-4A4A-458E-D250-5B0C9D19434E}"/>
              </a:ext>
            </a:extLst>
          </p:cNvPr>
          <p:cNvSpPr/>
          <p:nvPr/>
        </p:nvSpPr>
        <p:spPr>
          <a:xfrm>
            <a:off x="5102839" y="1431943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DEC8EE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AECFB092-C0F4-DDB5-28AC-F92B65D6026E}"/>
              </a:ext>
            </a:extLst>
          </p:cNvPr>
          <p:cNvSpPr/>
          <p:nvPr/>
        </p:nvSpPr>
        <p:spPr>
          <a:xfrm>
            <a:off x="4700406" y="2532085"/>
            <a:ext cx="316706" cy="119061"/>
          </a:xfrm>
          <a:prstGeom prst="roundRect">
            <a:avLst>
              <a:gd name="adj" fmla="val 50000"/>
            </a:avLst>
          </a:prstGeom>
          <a:solidFill>
            <a:srgbClr val="B2B2B2"/>
          </a:solidFill>
          <a:ln>
            <a:solidFill>
              <a:srgbClr val="3333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6">
            <a:extLst>
              <a:ext uri="{FF2B5EF4-FFF2-40B4-BE49-F238E27FC236}">
                <a16:creationId xmlns:a16="http://schemas.microsoft.com/office/drawing/2014/main" id="{13778242-D0B6-411D-63C1-04128253B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703" y="557726"/>
            <a:ext cx="4191159" cy="461665"/>
          </a:xfrm>
          <a:prstGeom prst="rect">
            <a:avLst/>
          </a:prstGeom>
          <a:noFill/>
          <a:ln w="28575">
            <a:noFill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2400" b="1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个千万是一亿。</a:t>
            </a:r>
          </a:p>
        </p:txBody>
      </p:sp>
    </p:spTree>
    <p:extLst>
      <p:ext uri="{BB962C8B-B14F-4D97-AF65-F5344CB8AC3E}">
        <p14:creationId xmlns:p14="http://schemas.microsoft.com/office/powerpoint/2010/main" val="264682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47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000"/>
                            </p:stCondLst>
                            <p:childTnLst>
                              <p:par>
                                <p:cTn id="18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4" grpId="1" animBg="1"/>
      <p:bldP spid="25" grpId="0"/>
      <p:bldP spid="26" grpId="0" animBg="1"/>
      <p:bldP spid="26" grpId="1" animBg="1"/>
      <p:bldP spid="27" grpId="0" animBg="1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hlinkClick r:id="rId2" action="ppaction://hlinkfile"/>
            <a:extLst>
              <a:ext uri="{FF2B5EF4-FFF2-40B4-BE49-F238E27FC236}">
                <a16:creationId xmlns:a16="http://schemas.microsoft.com/office/drawing/2014/main" id="{08EFCF03-76A1-4C72-B1EB-B218FFCE9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196" y="1345534"/>
            <a:ext cx="3998205" cy="2563656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>
            <a:spLocks noChangeArrowheads="1"/>
          </p:cNvSpPr>
          <p:nvPr/>
        </p:nvSpPr>
        <p:spPr bwMode="auto">
          <a:xfrm>
            <a:off x="338526" y="1175287"/>
            <a:ext cx="4191159" cy="2694477"/>
          </a:xfrm>
          <a:prstGeom prst="roundRect">
            <a:avLst>
              <a:gd name="adj" fmla="val 30412"/>
            </a:avLst>
          </a:prstGeom>
          <a:noFill/>
          <a:ln w="28575">
            <a:noFill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个一万是十万，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个十万是一百万；</a:t>
            </a:r>
          </a:p>
          <a:p>
            <a:pPr algn="ctr">
              <a:lnSpc>
                <a:spcPct val="15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个百万是一千万，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个千万是一亿。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84200" y="4103752"/>
            <a:ext cx="8190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rPr>
              <a:t>你看出每相邻两个计数单位之间有什么关系了吗？</a:t>
            </a:r>
            <a:endParaRPr lang="zh-CN" altLang="en-US" sz="28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8" name="对话气泡: 圆角矩形 7"/>
          <p:cNvSpPr/>
          <p:nvPr/>
        </p:nvSpPr>
        <p:spPr>
          <a:xfrm>
            <a:off x="1390166" y="251460"/>
            <a:ext cx="3273274" cy="1100994"/>
          </a:xfrm>
          <a:prstGeom prst="wedgeRoundRectCallout">
            <a:avLst>
              <a:gd name="adj1" fmla="val 41663"/>
              <a:gd name="adj2" fmla="val 7329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kern="100" dirty="0">
                <a:solidFill>
                  <a:schemeClr val="tx1"/>
                </a:solidFill>
                <a:effectLst/>
                <a:latin typeface="+mj-ea"/>
                <a:ea typeface="+mj-ea"/>
              </a:rPr>
              <a:t>每</a:t>
            </a:r>
            <a:r>
              <a:rPr lang="zh-CN" altLang="en-US" sz="2400" b="1" kern="100" dirty="0">
                <a:solidFill>
                  <a:srgbClr val="FF0000"/>
                </a:solidFill>
                <a:effectLst/>
                <a:latin typeface="+mj-ea"/>
                <a:ea typeface="+mj-ea"/>
              </a:rPr>
              <a:t>相邻</a:t>
            </a:r>
            <a:r>
              <a:rPr lang="zh-CN" altLang="en-US" sz="2400" b="1" kern="100" dirty="0">
                <a:solidFill>
                  <a:schemeClr val="tx1"/>
                </a:solidFill>
                <a:effectLst/>
                <a:latin typeface="+mj-ea"/>
                <a:ea typeface="+mj-ea"/>
              </a:rPr>
              <a:t>两个计数单位之间的进率都是</a:t>
            </a:r>
            <a:r>
              <a:rPr lang="en-US" altLang="zh-CN" sz="2400" b="1" kern="100" dirty="0">
                <a:solidFill>
                  <a:schemeClr val="tx1"/>
                </a:solidFill>
                <a:effectLst/>
                <a:latin typeface="+mj-ea"/>
                <a:ea typeface="+mj-ea"/>
              </a:rPr>
              <a:t>10</a:t>
            </a:r>
            <a:r>
              <a:rPr lang="zh-CN" altLang="en-US" sz="2400" b="1" kern="100" dirty="0">
                <a:solidFill>
                  <a:schemeClr val="tx1"/>
                </a:solidFill>
                <a:effectLst/>
                <a:latin typeface="+mj-ea"/>
                <a:ea typeface="+mj-ea"/>
              </a:rPr>
              <a:t>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9C5667A-1C08-F577-70A1-96C9BDEF0807}"/>
              </a:ext>
            </a:extLst>
          </p:cNvPr>
          <p:cNvSpPr txBox="1"/>
          <p:nvPr/>
        </p:nvSpPr>
        <p:spPr>
          <a:xfrm>
            <a:off x="6003765" y="793488"/>
            <a:ext cx="13303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n-ea"/>
                <a:ea typeface="+mn-ea"/>
              </a:rPr>
              <a:t>计数器</a:t>
            </a:r>
          </a:p>
        </p:txBody>
      </p:sp>
      <p:sp>
        <p:nvSpPr>
          <p:cNvPr id="11" name="标注: 线形 10">
            <a:hlinkClick r:id="rId2" action="ppaction://hlinkfile"/>
            <a:extLst>
              <a:ext uri="{FF2B5EF4-FFF2-40B4-BE49-F238E27FC236}">
                <a16:creationId xmlns:a16="http://schemas.microsoft.com/office/drawing/2014/main" id="{20DEBEBA-B4C6-E638-FF9B-57E648E336F5}"/>
              </a:ext>
            </a:extLst>
          </p:cNvPr>
          <p:cNvSpPr/>
          <p:nvPr/>
        </p:nvSpPr>
        <p:spPr>
          <a:xfrm>
            <a:off x="7310435" y="841917"/>
            <a:ext cx="1410819" cy="365104"/>
          </a:xfrm>
          <a:prstGeom prst="borderCallout1">
            <a:avLst>
              <a:gd name="adj1" fmla="val 50384"/>
              <a:gd name="adj2" fmla="val 313"/>
              <a:gd name="adj3" fmla="val 107228"/>
              <a:gd name="adj4" fmla="val -12158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u="sng" dirty="0">
                <a:solidFill>
                  <a:srgbClr val="00B0F0"/>
                </a:solidFill>
              </a:rPr>
              <a:t>点击数位可出数珠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组合 170"/>
          <p:cNvGrpSpPr/>
          <p:nvPr/>
        </p:nvGrpSpPr>
        <p:grpSpPr>
          <a:xfrm>
            <a:off x="2198810" y="1411600"/>
            <a:ext cx="3714668" cy="1018895"/>
            <a:chOff x="3682119" y="2525206"/>
            <a:chExt cx="3714668" cy="1018895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72" name="矩形 171"/>
            <p:cNvSpPr/>
            <p:nvPr/>
          </p:nvSpPr>
          <p:spPr>
            <a:xfrm>
              <a:off x="7052379" y="2525208"/>
              <a:ext cx="344408" cy="1008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3" name="矩形 172"/>
            <p:cNvSpPr/>
            <p:nvPr/>
          </p:nvSpPr>
          <p:spPr>
            <a:xfrm>
              <a:off x="7052379" y="2528438"/>
              <a:ext cx="344408" cy="10156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个</a:t>
              </a:r>
              <a:endParaRPr lang="en-US" altLang="zh-CN" sz="200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  位</a:t>
              </a:r>
              <a:endParaRPr lang="zh-CN" altLang="en-US" sz="1400"/>
            </a:p>
          </p:txBody>
        </p:sp>
        <p:sp>
          <p:nvSpPr>
            <p:cNvPr id="174" name="矩形 173"/>
            <p:cNvSpPr/>
            <p:nvPr/>
          </p:nvSpPr>
          <p:spPr>
            <a:xfrm>
              <a:off x="6707971" y="2525208"/>
              <a:ext cx="344408" cy="1008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5" name="矩形 174"/>
            <p:cNvSpPr/>
            <p:nvPr/>
          </p:nvSpPr>
          <p:spPr>
            <a:xfrm>
              <a:off x="6707971" y="2528438"/>
              <a:ext cx="344408" cy="10156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十</a:t>
              </a:r>
              <a:endParaRPr lang="en-US" altLang="zh-CN" sz="200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>
                <a:defRPr/>
              </a:pPr>
              <a:endParaRPr lang="en-US" altLang="zh-CN" sz="200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位</a:t>
              </a:r>
              <a:endParaRPr lang="zh-CN" altLang="en-US" sz="1400"/>
            </a:p>
          </p:txBody>
        </p:sp>
        <p:sp>
          <p:nvSpPr>
            <p:cNvPr id="176" name="矩形 175"/>
            <p:cNvSpPr/>
            <p:nvPr/>
          </p:nvSpPr>
          <p:spPr>
            <a:xfrm>
              <a:off x="6368885" y="2525208"/>
              <a:ext cx="344408" cy="1008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7" name="矩形 176"/>
            <p:cNvSpPr/>
            <p:nvPr/>
          </p:nvSpPr>
          <p:spPr>
            <a:xfrm>
              <a:off x="6368885" y="2528438"/>
              <a:ext cx="344408" cy="10156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百</a:t>
              </a:r>
              <a:endParaRPr lang="en-US" altLang="zh-CN" sz="200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>
                <a:defRPr/>
              </a:pPr>
              <a:endParaRPr lang="en-US" altLang="zh-CN" sz="200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位</a:t>
              </a:r>
              <a:endParaRPr lang="zh-CN" altLang="en-US" sz="1400"/>
            </a:p>
          </p:txBody>
        </p:sp>
        <p:sp>
          <p:nvSpPr>
            <p:cNvPr id="178" name="矩形 177"/>
            <p:cNvSpPr/>
            <p:nvPr/>
          </p:nvSpPr>
          <p:spPr>
            <a:xfrm>
              <a:off x="6024477" y="2525208"/>
              <a:ext cx="344408" cy="1008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9" name="矩形 178"/>
            <p:cNvSpPr/>
            <p:nvPr/>
          </p:nvSpPr>
          <p:spPr>
            <a:xfrm>
              <a:off x="6024477" y="2528438"/>
              <a:ext cx="344408" cy="10156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千</a:t>
              </a:r>
              <a:endParaRPr lang="en-US" altLang="zh-CN" sz="200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>
                <a:defRPr/>
              </a:pPr>
              <a:endParaRPr lang="en-US" altLang="zh-CN" sz="200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位</a:t>
              </a:r>
              <a:endParaRPr lang="zh-CN" altLang="en-US" sz="1400"/>
            </a:p>
          </p:txBody>
        </p:sp>
        <p:sp>
          <p:nvSpPr>
            <p:cNvPr id="180" name="矩形 179"/>
            <p:cNvSpPr/>
            <p:nvPr/>
          </p:nvSpPr>
          <p:spPr>
            <a:xfrm>
              <a:off x="5683003" y="2525208"/>
              <a:ext cx="344408" cy="1008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1" name="矩形 180"/>
            <p:cNvSpPr/>
            <p:nvPr/>
          </p:nvSpPr>
          <p:spPr>
            <a:xfrm>
              <a:off x="5683003" y="2528438"/>
              <a:ext cx="344408" cy="10156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万</a:t>
              </a:r>
              <a:endParaRPr lang="en-US" altLang="zh-CN" sz="200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>
                <a:defRPr/>
              </a:pPr>
              <a:endParaRPr lang="en-US" altLang="zh-CN" sz="200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位</a:t>
              </a:r>
              <a:endParaRPr lang="zh-CN" altLang="en-US" sz="1400"/>
            </a:p>
          </p:txBody>
        </p:sp>
        <p:sp>
          <p:nvSpPr>
            <p:cNvPr id="182" name="矩形 181"/>
            <p:cNvSpPr/>
            <p:nvPr/>
          </p:nvSpPr>
          <p:spPr>
            <a:xfrm>
              <a:off x="5338595" y="2525206"/>
              <a:ext cx="344408" cy="1008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3" name="矩形 182"/>
            <p:cNvSpPr/>
            <p:nvPr/>
          </p:nvSpPr>
          <p:spPr>
            <a:xfrm>
              <a:off x="5338595" y="2528438"/>
              <a:ext cx="344408" cy="10156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十万位</a:t>
              </a:r>
              <a:endParaRPr lang="zh-CN" altLang="en-US" sz="1400"/>
            </a:p>
          </p:txBody>
        </p:sp>
        <p:sp>
          <p:nvSpPr>
            <p:cNvPr id="184" name="矩形 183"/>
            <p:cNvSpPr/>
            <p:nvPr/>
          </p:nvSpPr>
          <p:spPr>
            <a:xfrm>
              <a:off x="4999509" y="2525208"/>
              <a:ext cx="344408" cy="1008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5" name="矩形 184"/>
            <p:cNvSpPr/>
            <p:nvPr/>
          </p:nvSpPr>
          <p:spPr>
            <a:xfrm>
              <a:off x="4999509" y="2528438"/>
              <a:ext cx="344408" cy="1008000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百万位</a:t>
              </a:r>
              <a:endParaRPr lang="zh-CN" altLang="en-US" sz="1400"/>
            </a:p>
          </p:txBody>
        </p:sp>
        <p:sp>
          <p:nvSpPr>
            <p:cNvPr id="186" name="矩形 185"/>
            <p:cNvSpPr/>
            <p:nvPr/>
          </p:nvSpPr>
          <p:spPr>
            <a:xfrm>
              <a:off x="4655101" y="2525208"/>
              <a:ext cx="344408" cy="1008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7" name="矩形 186"/>
            <p:cNvSpPr/>
            <p:nvPr/>
          </p:nvSpPr>
          <p:spPr>
            <a:xfrm>
              <a:off x="4655101" y="2528438"/>
              <a:ext cx="344408" cy="1008000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千万位</a:t>
              </a:r>
              <a:endParaRPr lang="zh-CN" altLang="en-US" sz="1400"/>
            </a:p>
          </p:txBody>
        </p:sp>
        <p:sp>
          <p:nvSpPr>
            <p:cNvPr id="188" name="矩形 187"/>
            <p:cNvSpPr/>
            <p:nvPr/>
          </p:nvSpPr>
          <p:spPr>
            <a:xfrm>
              <a:off x="4312226" y="2525208"/>
              <a:ext cx="344408" cy="1008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9" name="矩形 188"/>
            <p:cNvSpPr/>
            <p:nvPr/>
          </p:nvSpPr>
          <p:spPr>
            <a:xfrm>
              <a:off x="4305552" y="2528438"/>
              <a:ext cx="344408" cy="10156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亿</a:t>
              </a:r>
              <a:endParaRPr lang="en-US" altLang="zh-CN" sz="200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  位</a:t>
              </a:r>
              <a:endParaRPr lang="zh-CN" altLang="en-US" sz="1400"/>
            </a:p>
          </p:txBody>
        </p:sp>
        <p:sp>
          <p:nvSpPr>
            <p:cNvPr id="190" name="矩形 189"/>
            <p:cNvSpPr/>
            <p:nvPr/>
          </p:nvSpPr>
          <p:spPr>
            <a:xfrm>
              <a:off x="3682119" y="2525208"/>
              <a:ext cx="627537" cy="1008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100" b="1">
                  <a:solidFill>
                    <a:schemeClr val="tx1"/>
                  </a:solidFill>
                </a:rPr>
                <a:t>……</a:t>
              </a:r>
              <a:endParaRPr lang="zh-CN" altLang="en-US" sz="1100" b="1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569073" y="2406963"/>
            <a:ext cx="344487" cy="719137"/>
            <a:chOff x="4416780" y="2444134"/>
            <a:chExt cx="344487" cy="719137"/>
          </a:xfrm>
        </p:grpSpPr>
        <p:sp>
          <p:nvSpPr>
            <p:cNvPr id="203" name="矩形 202"/>
            <p:cNvSpPr/>
            <p:nvPr/>
          </p:nvSpPr>
          <p:spPr bwMode="auto">
            <a:xfrm>
              <a:off x="4416780" y="2444134"/>
              <a:ext cx="344487" cy="719137"/>
            </a:xfrm>
            <a:prstGeom prst="rect">
              <a:avLst/>
            </a:prstGeom>
            <a:solidFill>
              <a:srgbClr val="FDFAB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561" name="矩形 203"/>
            <p:cNvSpPr>
              <a:spLocks noChangeArrowheads="1"/>
            </p:cNvSpPr>
            <p:nvPr/>
          </p:nvSpPr>
          <p:spPr bwMode="auto">
            <a:xfrm>
              <a:off x="4416901" y="2447362"/>
              <a:ext cx="344366" cy="399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个</a:t>
              </a:r>
              <a:endPara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224585" y="2406963"/>
            <a:ext cx="344608" cy="719137"/>
            <a:chOff x="4072292" y="2444134"/>
            <a:chExt cx="344608" cy="719137"/>
          </a:xfrm>
        </p:grpSpPr>
        <p:sp>
          <p:nvSpPr>
            <p:cNvPr id="205" name="矩形 204"/>
            <p:cNvSpPr/>
            <p:nvPr/>
          </p:nvSpPr>
          <p:spPr bwMode="auto">
            <a:xfrm>
              <a:off x="4072292" y="2444134"/>
              <a:ext cx="344488" cy="719137"/>
            </a:xfrm>
            <a:prstGeom prst="rect">
              <a:avLst/>
            </a:prstGeom>
            <a:solidFill>
              <a:srgbClr val="FDFAB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563" name="矩形 205"/>
            <p:cNvSpPr>
              <a:spLocks noChangeArrowheads="1"/>
            </p:cNvSpPr>
            <p:nvPr/>
          </p:nvSpPr>
          <p:spPr bwMode="auto">
            <a:xfrm>
              <a:off x="4072534" y="2447362"/>
              <a:ext cx="344366" cy="399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十</a:t>
              </a:r>
              <a:endPara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885782" y="2406963"/>
            <a:ext cx="345153" cy="719137"/>
            <a:chOff x="3733489" y="2444134"/>
            <a:chExt cx="345153" cy="719137"/>
          </a:xfrm>
        </p:grpSpPr>
        <p:sp>
          <p:nvSpPr>
            <p:cNvPr id="207" name="矩形 206"/>
            <p:cNvSpPr/>
            <p:nvPr/>
          </p:nvSpPr>
          <p:spPr bwMode="auto">
            <a:xfrm>
              <a:off x="3734155" y="2444134"/>
              <a:ext cx="344487" cy="719137"/>
            </a:xfrm>
            <a:prstGeom prst="rect">
              <a:avLst/>
            </a:prstGeom>
            <a:solidFill>
              <a:srgbClr val="FDFAB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565" name="矩形 207"/>
            <p:cNvSpPr>
              <a:spLocks noChangeArrowheads="1"/>
            </p:cNvSpPr>
            <p:nvPr/>
          </p:nvSpPr>
          <p:spPr bwMode="auto">
            <a:xfrm>
              <a:off x="3733489" y="2447362"/>
              <a:ext cx="344366" cy="399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百</a:t>
              </a:r>
              <a:endPara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541416" y="2406963"/>
            <a:ext cx="345032" cy="719137"/>
            <a:chOff x="3389123" y="2444134"/>
            <a:chExt cx="345032" cy="719137"/>
          </a:xfrm>
        </p:grpSpPr>
        <p:sp>
          <p:nvSpPr>
            <p:cNvPr id="209" name="矩形 208"/>
            <p:cNvSpPr/>
            <p:nvPr/>
          </p:nvSpPr>
          <p:spPr bwMode="auto">
            <a:xfrm>
              <a:off x="3389667" y="2444134"/>
              <a:ext cx="344488" cy="719137"/>
            </a:xfrm>
            <a:prstGeom prst="rect">
              <a:avLst/>
            </a:prstGeom>
            <a:solidFill>
              <a:srgbClr val="FDFAB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567" name="矩形 209"/>
            <p:cNvSpPr>
              <a:spLocks noChangeArrowheads="1"/>
            </p:cNvSpPr>
            <p:nvPr/>
          </p:nvSpPr>
          <p:spPr bwMode="auto">
            <a:xfrm>
              <a:off x="3389123" y="2447362"/>
              <a:ext cx="344366" cy="399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千</a:t>
              </a:r>
              <a:endPara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199983" y="2406963"/>
            <a:ext cx="345152" cy="719137"/>
            <a:chOff x="3047690" y="2444134"/>
            <a:chExt cx="345152" cy="719137"/>
          </a:xfrm>
        </p:grpSpPr>
        <p:sp>
          <p:nvSpPr>
            <p:cNvPr id="211" name="矩形 210"/>
            <p:cNvSpPr/>
            <p:nvPr/>
          </p:nvSpPr>
          <p:spPr bwMode="auto">
            <a:xfrm>
              <a:off x="3048355" y="2444134"/>
              <a:ext cx="344487" cy="719137"/>
            </a:xfrm>
            <a:prstGeom prst="rect">
              <a:avLst/>
            </a:prstGeom>
            <a:solidFill>
              <a:srgbClr val="FDFAB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569" name="矩形 211"/>
            <p:cNvSpPr>
              <a:spLocks noChangeArrowheads="1"/>
            </p:cNvSpPr>
            <p:nvPr/>
          </p:nvSpPr>
          <p:spPr bwMode="auto">
            <a:xfrm>
              <a:off x="3047690" y="2447362"/>
              <a:ext cx="344366" cy="399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万</a:t>
              </a:r>
              <a:endPara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855616" y="2406963"/>
            <a:ext cx="345032" cy="719137"/>
            <a:chOff x="2703323" y="2444134"/>
            <a:chExt cx="345032" cy="719137"/>
          </a:xfrm>
        </p:grpSpPr>
        <p:sp>
          <p:nvSpPr>
            <p:cNvPr id="213" name="矩形 212"/>
            <p:cNvSpPr/>
            <p:nvPr/>
          </p:nvSpPr>
          <p:spPr bwMode="auto">
            <a:xfrm>
              <a:off x="2703867" y="2444134"/>
              <a:ext cx="344488" cy="719137"/>
            </a:xfrm>
            <a:prstGeom prst="rect">
              <a:avLst/>
            </a:prstGeom>
            <a:solidFill>
              <a:srgbClr val="FDFAB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571" name="矩形 213"/>
            <p:cNvSpPr>
              <a:spLocks noChangeArrowheads="1"/>
            </p:cNvSpPr>
            <p:nvPr/>
          </p:nvSpPr>
          <p:spPr bwMode="auto">
            <a:xfrm>
              <a:off x="2703323" y="2447362"/>
              <a:ext cx="344366" cy="707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十万</a:t>
              </a:r>
              <a:endParaRPr lang="zh-CN" altLang="en-US" sz="1400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516435" y="2406963"/>
            <a:ext cx="344502" cy="719137"/>
            <a:chOff x="2364142" y="2444134"/>
            <a:chExt cx="344502" cy="719137"/>
          </a:xfrm>
        </p:grpSpPr>
        <p:sp>
          <p:nvSpPr>
            <p:cNvPr id="215" name="矩形 214"/>
            <p:cNvSpPr/>
            <p:nvPr/>
          </p:nvSpPr>
          <p:spPr bwMode="auto">
            <a:xfrm>
              <a:off x="2364142" y="2444134"/>
              <a:ext cx="344488" cy="719137"/>
            </a:xfrm>
            <a:prstGeom prst="rect">
              <a:avLst/>
            </a:prstGeom>
            <a:solidFill>
              <a:srgbClr val="FDFAB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573" name="矩形 215"/>
            <p:cNvSpPr>
              <a:spLocks noChangeArrowheads="1"/>
            </p:cNvSpPr>
            <p:nvPr/>
          </p:nvSpPr>
          <p:spPr bwMode="auto">
            <a:xfrm>
              <a:off x="2364278" y="2447362"/>
              <a:ext cx="344366" cy="707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百万</a:t>
              </a:r>
              <a:endParaRPr lang="zh-CN" altLang="en-US" sz="1400" dirty="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171948" y="2406963"/>
            <a:ext cx="344623" cy="719137"/>
            <a:chOff x="2019655" y="2444134"/>
            <a:chExt cx="344623" cy="719137"/>
          </a:xfrm>
        </p:grpSpPr>
        <p:sp>
          <p:nvSpPr>
            <p:cNvPr id="217" name="矩形 216"/>
            <p:cNvSpPr/>
            <p:nvPr/>
          </p:nvSpPr>
          <p:spPr bwMode="auto">
            <a:xfrm>
              <a:off x="2019655" y="2444134"/>
              <a:ext cx="344487" cy="719137"/>
            </a:xfrm>
            <a:prstGeom prst="rect">
              <a:avLst/>
            </a:prstGeom>
            <a:solidFill>
              <a:srgbClr val="FDFAB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575" name="矩形 217"/>
            <p:cNvSpPr>
              <a:spLocks noChangeArrowheads="1"/>
            </p:cNvSpPr>
            <p:nvPr/>
          </p:nvSpPr>
          <p:spPr bwMode="auto">
            <a:xfrm>
              <a:off x="2019912" y="2447362"/>
              <a:ext cx="344366" cy="707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千万</a:t>
              </a:r>
              <a:endParaRPr lang="zh-CN" altLang="en-US" sz="140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822698" y="2406963"/>
            <a:ext cx="350837" cy="719137"/>
            <a:chOff x="1670405" y="2444134"/>
            <a:chExt cx="350837" cy="719137"/>
          </a:xfrm>
        </p:grpSpPr>
        <p:sp>
          <p:nvSpPr>
            <p:cNvPr id="219" name="矩形 218"/>
            <p:cNvSpPr/>
            <p:nvPr/>
          </p:nvSpPr>
          <p:spPr bwMode="auto">
            <a:xfrm>
              <a:off x="1676755" y="2444134"/>
              <a:ext cx="344487" cy="719137"/>
            </a:xfrm>
            <a:prstGeom prst="rect">
              <a:avLst/>
            </a:prstGeom>
            <a:solidFill>
              <a:srgbClr val="FDFAB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577" name="矩形 219"/>
            <p:cNvSpPr>
              <a:spLocks noChangeArrowheads="1"/>
            </p:cNvSpPr>
            <p:nvPr/>
          </p:nvSpPr>
          <p:spPr bwMode="auto">
            <a:xfrm>
              <a:off x="1670405" y="2447362"/>
              <a:ext cx="344366" cy="399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亿</a:t>
              </a:r>
              <a:endParaRPr lang="en-US" altLang="zh-CN" sz="20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221" name="图片 22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335" y="484500"/>
            <a:ext cx="3609975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2" name="组合 221"/>
          <p:cNvGrpSpPr/>
          <p:nvPr/>
        </p:nvGrpSpPr>
        <p:grpSpPr bwMode="auto">
          <a:xfrm>
            <a:off x="6394573" y="2533963"/>
            <a:ext cx="1447800" cy="460375"/>
            <a:chOff x="6314062" y="2842431"/>
            <a:chExt cx="1448469" cy="461665"/>
          </a:xfrm>
        </p:grpSpPr>
        <p:sp>
          <p:nvSpPr>
            <p:cNvPr id="22558" name="矩形 222"/>
            <p:cNvSpPr>
              <a:spLocks noChangeArrowheads="1"/>
            </p:cNvSpPr>
            <p:nvPr/>
          </p:nvSpPr>
          <p:spPr bwMode="auto">
            <a:xfrm>
              <a:off x="6340347" y="2842431"/>
              <a:ext cx="14221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计数单位</a:t>
              </a:r>
              <a:endParaRPr lang="zh-CN" altLang="en-US" sz="2000"/>
            </a:p>
          </p:txBody>
        </p:sp>
        <p:sp>
          <p:nvSpPr>
            <p:cNvPr id="224" name="矩形: 圆角 223"/>
            <p:cNvSpPr/>
            <p:nvPr/>
          </p:nvSpPr>
          <p:spPr>
            <a:xfrm>
              <a:off x="6314062" y="2904516"/>
              <a:ext cx="1421469" cy="337493"/>
            </a:xfrm>
            <a:prstGeom prst="round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cxnSp>
        <p:nvCxnSpPr>
          <p:cNvPr id="225" name="直接箭头连接符 224"/>
          <p:cNvCxnSpPr/>
          <p:nvPr/>
        </p:nvCxnSpPr>
        <p:spPr>
          <a:xfrm flipH="1">
            <a:off x="6002460" y="2764150"/>
            <a:ext cx="298450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53" name="组合 252"/>
          <p:cNvGrpSpPr/>
          <p:nvPr/>
        </p:nvGrpSpPr>
        <p:grpSpPr bwMode="auto">
          <a:xfrm>
            <a:off x="6394573" y="1764025"/>
            <a:ext cx="830262" cy="461963"/>
            <a:chOff x="6314062" y="2842431"/>
            <a:chExt cx="829710" cy="461665"/>
          </a:xfrm>
        </p:grpSpPr>
        <p:sp>
          <p:nvSpPr>
            <p:cNvPr id="22556" name="矩形 253"/>
            <p:cNvSpPr>
              <a:spLocks noChangeArrowheads="1"/>
            </p:cNvSpPr>
            <p:nvPr/>
          </p:nvSpPr>
          <p:spPr bwMode="auto">
            <a:xfrm>
              <a:off x="6340347" y="2842431"/>
              <a:ext cx="8034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数位</a:t>
              </a:r>
              <a:endParaRPr lang="zh-CN" altLang="en-US" sz="2000"/>
            </a:p>
          </p:txBody>
        </p:sp>
        <p:sp>
          <p:nvSpPr>
            <p:cNvPr id="255" name="矩形: 圆角 254"/>
            <p:cNvSpPr/>
            <p:nvPr/>
          </p:nvSpPr>
          <p:spPr>
            <a:xfrm>
              <a:off x="6314062" y="2904304"/>
              <a:ext cx="802741" cy="337919"/>
            </a:xfrm>
            <a:prstGeom prst="round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cxnSp>
        <p:nvCxnSpPr>
          <p:cNvPr id="256" name="直接箭头连接符 255"/>
          <p:cNvCxnSpPr/>
          <p:nvPr/>
        </p:nvCxnSpPr>
        <p:spPr>
          <a:xfrm flipH="1">
            <a:off x="6002460" y="1994213"/>
            <a:ext cx="298450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57" name="组合 256"/>
          <p:cNvGrpSpPr/>
          <p:nvPr/>
        </p:nvGrpSpPr>
        <p:grpSpPr bwMode="auto">
          <a:xfrm>
            <a:off x="1046449" y="3359292"/>
            <a:ext cx="7212342" cy="1443889"/>
            <a:chOff x="6314062" y="2796816"/>
            <a:chExt cx="1003296" cy="1442197"/>
          </a:xfrm>
        </p:grpSpPr>
        <p:sp>
          <p:nvSpPr>
            <p:cNvPr id="259" name="矩形: 圆角 258"/>
            <p:cNvSpPr/>
            <p:nvPr/>
          </p:nvSpPr>
          <p:spPr>
            <a:xfrm>
              <a:off x="6314062" y="2796816"/>
              <a:ext cx="1003296" cy="1442197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555" name="矩形 257"/>
            <p:cNvSpPr>
              <a:spLocks noChangeArrowheads="1"/>
            </p:cNvSpPr>
            <p:nvPr/>
          </p:nvSpPr>
          <p:spPr bwMode="auto">
            <a:xfrm>
              <a:off x="6340347" y="2842431"/>
              <a:ext cx="977011" cy="1383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kern="100" dirty="0">
                  <a:effectLst/>
                  <a:latin typeface="+mj-ea"/>
                  <a:ea typeface="+mj-ea"/>
                </a:rPr>
                <a:t>    在用数字表示数的时候，这些计数单位要按照一定的顺序排列起来，</a:t>
              </a:r>
              <a:r>
                <a:rPr lang="zh-CN" altLang="en-US" sz="2800" b="1" dirty="0">
                  <a:solidFill>
                    <a:srgbClr val="000000"/>
                  </a:solidFill>
                  <a:latin typeface="+mj-ea"/>
                  <a:ea typeface="+mj-ea"/>
                </a:rPr>
                <a:t>它们所占</a:t>
              </a:r>
              <a:r>
                <a:rPr lang="zh-CN" altLang="en-US" sz="2800" b="1">
                  <a:solidFill>
                    <a:srgbClr val="000000"/>
                  </a:solidFill>
                  <a:latin typeface="+mj-ea"/>
                  <a:ea typeface="+mj-ea"/>
                </a:rPr>
                <a:t>的位置叫作</a:t>
              </a:r>
              <a:r>
                <a:rPr lang="zh-CN" altLang="en-US" sz="2800" b="1">
                  <a:solidFill>
                    <a:srgbClr val="FF0000"/>
                  </a:solidFill>
                  <a:latin typeface="+mj-ea"/>
                  <a:ea typeface="+mj-ea"/>
                </a:rPr>
                <a:t>数位</a:t>
              </a:r>
              <a:r>
                <a:rPr lang="zh-CN" altLang="en-US" sz="2800" b="1" dirty="0">
                  <a:solidFill>
                    <a:srgbClr val="000000"/>
                  </a:solidFill>
                  <a:latin typeface="+mj-ea"/>
                  <a:ea typeface="+mj-ea"/>
                </a:rPr>
                <a:t>。</a:t>
              </a:r>
              <a:endParaRPr lang="zh-CN" altLang="en-US" sz="2800" b="1" dirty="0">
                <a:latin typeface="+mj-ea"/>
                <a:ea typeface="+mj-ea"/>
              </a:endParaRPr>
            </a:p>
          </p:txBody>
        </p:sp>
      </p:grpSp>
      <p:sp>
        <p:nvSpPr>
          <p:cNvPr id="260" name="矩形 259"/>
          <p:cNvSpPr/>
          <p:nvPr/>
        </p:nvSpPr>
        <p:spPr>
          <a:xfrm>
            <a:off x="4538785" y="1081400"/>
            <a:ext cx="1374775" cy="3238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 级</a:t>
            </a:r>
          </a:p>
        </p:txBody>
      </p:sp>
      <p:sp>
        <p:nvSpPr>
          <p:cNvPr id="261" name="矩形 260"/>
          <p:cNvSpPr/>
          <p:nvPr/>
        </p:nvSpPr>
        <p:spPr>
          <a:xfrm>
            <a:off x="3164010" y="1081400"/>
            <a:ext cx="1374775" cy="3238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 级</a:t>
            </a:r>
          </a:p>
        </p:txBody>
      </p:sp>
      <p:sp>
        <p:nvSpPr>
          <p:cNvPr id="262" name="矩形 261"/>
          <p:cNvSpPr/>
          <p:nvPr/>
        </p:nvSpPr>
        <p:spPr>
          <a:xfrm>
            <a:off x="2198810" y="1081400"/>
            <a:ext cx="971550" cy="3238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 级</a:t>
            </a:r>
          </a:p>
        </p:txBody>
      </p:sp>
      <p:grpSp>
        <p:nvGrpSpPr>
          <p:cNvPr id="263" name="组合 262"/>
          <p:cNvGrpSpPr/>
          <p:nvPr/>
        </p:nvGrpSpPr>
        <p:grpSpPr bwMode="auto">
          <a:xfrm>
            <a:off x="6394573" y="1011550"/>
            <a:ext cx="855662" cy="461963"/>
            <a:chOff x="6314062" y="2842431"/>
            <a:chExt cx="855995" cy="461665"/>
          </a:xfrm>
        </p:grpSpPr>
        <p:sp>
          <p:nvSpPr>
            <p:cNvPr id="22552" name="矩形 263"/>
            <p:cNvSpPr>
              <a:spLocks noChangeArrowheads="1"/>
            </p:cNvSpPr>
            <p:nvPr/>
          </p:nvSpPr>
          <p:spPr bwMode="auto">
            <a:xfrm>
              <a:off x="6340347" y="2842431"/>
              <a:ext cx="8034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数级</a:t>
              </a:r>
              <a:endParaRPr lang="zh-CN" altLang="en-US" sz="2000"/>
            </a:p>
          </p:txBody>
        </p:sp>
        <p:sp>
          <p:nvSpPr>
            <p:cNvPr id="265" name="矩形: 圆角 264"/>
            <p:cNvSpPr/>
            <p:nvPr/>
          </p:nvSpPr>
          <p:spPr>
            <a:xfrm>
              <a:off x="6314062" y="2904304"/>
              <a:ext cx="855995" cy="337919"/>
            </a:xfrm>
            <a:prstGeom prst="round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cxnSp>
        <p:nvCxnSpPr>
          <p:cNvPr id="266" name="直接箭头连接符 265"/>
          <p:cNvCxnSpPr/>
          <p:nvPr/>
        </p:nvCxnSpPr>
        <p:spPr>
          <a:xfrm flipH="1">
            <a:off x="6002460" y="1243325"/>
            <a:ext cx="298450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2004909" y="1628078"/>
            <a:ext cx="880915" cy="557003"/>
          </a:xfrm>
          <a:prstGeom prst="ellipse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" grpId="0" animBg="1"/>
      <p:bldP spid="261" grpId="0" animBg="1"/>
      <p:bldP spid="262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文本框 4"/>
          <p:cNvSpPr txBox="1">
            <a:spLocks noChangeArrowheads="1"/>
          </p:cNvSpPr>
          <p:nvPr/>
        </p:nvSpPr>
        <p:spPr bwMode="auto">
          <a:xfrm>
            <a:off x="371475" y="2887663"/>
            <a:ext cx="4613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北京市人口</a:t>
            </a: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: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                人</a:t>
            </a:r>
          </a:p>
        </p:txBody>
      </p:sp>
      <p:sp>
        <p:nvSpPr>
          <p:cNvPr id="9219" name="矩形 2"/>
          <p:cNvSpPr>
            <a:spLocks noChangeArrowheads="1"/>
          </p:cNvSpPr>
          <p:nvPr/>
        </p:nvSpPr>
        <p:spPr bwMode="auto">
          <a:xfrm>
            <a:off x="1854200" y="2855913"/>
            <a:ext cx="2051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en-US" altLang="zh-CN" sz="2800" b="1">
                <a:latin typeface="+mn-lt"/>
                <a:ea typeface="楷体" panose="02010609060101010101" pitchFamily="49" charset="-122"/>
              </a:rPr>
              <a:t>21893095</a:t>
            </a:r>
            <a:endParaRPr lang="zh-CN" altLang="en-US" sz="2800">
              <a:latin typeface="+mn-lt"/>
            </a:endParaRP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367665" y="619760"/>
            <a:ext cx="7437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在日常生活和生产中，我们经常用到比万大的数。</a:t>
            </a: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4121331" y="1860772"/>
            <a:ext cx="4356464" cy="2362159"/>
            <a:chOff x="4146741" y="1717632"/>
            <a:chExt cx="4356349" cy="2361877"/>
          </a:xfrm>
        </p:grpSpPr>
        <p:pic>
          <p:nvPicPr>
            <p:cNvPr id="14362" name="Picture 1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7062" y="2822056"/>
              <a:ext cx="773749" cy="1257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63" name="AutoShape 27"/>
            <p:cNvSpPr>
              <a:spLocks noChangeArrowheads="1"/>
            </p:cNvSpPr>
            <p:nvPr/>
          </p:nvSpPr>
          <p:spPr bwMode="auto">
            <a:xfrm>
              <a:off x="4146741" y="1717632"/>
              <a:ext cx="4356349" cy="949292"/>
            </a:xfrm>
            <a:prstGeom prst="wedgeRoundRectCallout">
              <a:avLst>
                <a:gd name="adj1" fmla="val -1352"/>
                <a:gd name="adj2" fmla="val 73685"/>
                <a:gd name="adj3" fmla="val 16667"/>
              </a:avLst>
            </a:prstGeom>
            <a:noFill/>
            <a:ln w="19050">
              <a:solidFill>
                <a:srgbClr val="00B0F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400" b="1" kern="100">
                  <a:effectLst/>
                  <a:latin typeface="+mn-lt"/>
                  <a:ea typeface="+mj-ea"/>
                </a:rPr>
                <a:t>在这个数中有两个</a:t>
              </a:r>
              <a:r>
                <a:rPr lang="en-US" altLang="zh-CN" sz="2400" b="1" kern="100">
                  <a:effectLst/>
                  <a:latin typeface="+mn-lt"/>
                  <a:ea typeface="+mj-ea"/>
                </a:rPr>
                <a:t>9</a:t>
              </a:r>
              <a:r>
                <a:rPr lang="zh-CN" altLang="en-US" sz="2400" b="1" kern="100">
                  <a:effectLst/>
                  <a:latin typeface="+mn-lt"/>
                  <a:ea typeface="+mj-ea"/>
                </a:rPr>
                <a:t>，这两个</a:t>
              </a:r>
              <a:r>
                <a:rPr lang="en-US" altLang="zh-CN" sz="2400" b="1" kern="100">
                  <a:effectLst/>
                  <a:latin typeface="+mn-lt"/>
                  <a:ea typeface="+mj-ea"/>
                </a:rPr>
                <a:t>9</a:t>
              </a:r>
              <a:r>
                <a:rPr lang="zh-CN" altLang="en-US" sz="2400" b="1" kern="100">
                  <a:effectLst/>
                  <a:latin typeface="+mn-lt"/>
                  <a:ea typeface="+mj-ea"/>
                </a:rPr>
                <a:t>表示的意义是一样的吗？</a:t>
              </a:r>
              <a:endParaRPr lang="zh-CN" altLang="en-US" sz="2400" b="1" kern="100" dirty="0">
                <a:effectLst/>
                <a:latin typeface="+mn-lt"/>
                <a:ea typeface="+mj-ea"/>
              </a:endParaRPr>
            </a:p>
          </p:txBody>
        </p:sp>
      </p:grpSp>
      <p:sp>
        <p:nvSpPr>
          <p:cNvPr id="7" name="椭圆 6"/>
          <p:cNvSpPr>
            <a:spLocks noChangeArrowheads="1"/>
          </p:cNvSpPr>
          <p:nvPr/>
        </p:nvSpPr>
        <p:spPr bwMode="auto">
          <a:xfrm>
            <a:off x="1833563" y="2865438"/>
            <a:ext cx="2112962" cy="5302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pic>
        <p:nvPicPr>
          <p:cNvPr id="9223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1338263"/>
            <a:ext cx="2093912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组合 12"/>
          <p:cNvGrpSpPr/>
          <p:nvPr/>
        </p:nvGrpSpPr>
        <p:grpSpPr bwMode="auto">
          <a:xfrm>
            <a:off x="3468688" y="3425825"/>
            <a:ext cx="533400" cy="1296988"/>
            <a:chOff x="7121071" y="2001975"/>
            <a:chExt cx="533400" cy="1296144"/>
          </a:xfrm>
        </p:grpSpPr>
        <p:sp>
          <p:nvSpPr>
            <p:cNvPr id="14360" name="TextBox 42"/>
            <p:cNvSpPr txBox="1">
              <a:spLocks noChangeArrowheads="1"/>
            </p:cNvSpPr>
            <p:nvPr/>
          </p:nvSpPr>
          <p:spPr bwMode="auto">
            <a:xfrm>
              <a:off x="7121071" y="2282456"/>
              <a:ext cx="533400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20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个一</a:t>
              </a:r>
            </a:p>
          </p:txBody>
        </p:sp>
        <p:cxnSp>
          <p:nvCxnSpPr>
            <p:cNvPr id="15" name="直接箭头连接符 14"/>
            <p:cNvCxnSpPr/>
            <p:nvPr/>
          </p:nvCxnSpPr>
          <p:spPr>
            <a:xfrm flipV="1">
              <a:off x="7387771" y="2001975"/>
              <a:ext cx="0" cy="283978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 bwMode="auto">
          <a:xfrm>
            <a:off x="3219450" y="3425825"/>
            <a:ext cx="533400" cy="1290638"/>
            <a:chOff x="6553275" y="2282456"/>
            <a:chExt cx="533400" cy="1290669"/>
          </a:xfrm>
        </p:grpSpPr>
        <p:sp>
          <p:nvSpPr>
            <p:cNvPr id="14358" name="TextBox 41"/>
            <p:cNvSpPr txBox="1">
              <a:spLocks noChangeArrowheads="1"/>
            </p:cNvSpPr>
            <p:nvPr/>
          </p:nvSpPr>
          <p:spPr bwMode="auto">
            <a:xfrm>
              <a:off x="6553275" y="2557462"/>
              <a:ext cx="533400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9</a:t>
              </a:r>
              <a:r>
                <a:rPr lang="zh-CN" altLang="en-US" sz="20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个十</a:t>
              </a:r>
            </a:p>
          </p:txBody>
        </p:sp>
        <p:cxnSp>
          <p:nvCxnSpPr>
            <p:cNvPr id="18" name="直接箭头连接符 17"/>
            <p:cNvCxnSpPr/>
            <p:nvPr/>
          </p:nvCxnSpPr>
          <p:spPr>
            <a:xfrm flipV="1">
              <a:off x="6819975" y="2282456"/>
              <a:ext cx="0" cy="28417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" name="组合 18"/>
          <p:cNvGrpSpPr/>
          <p:nvPr/>
        </p:nvGrpSpPr>
        <p:grpSpPr bwMode="auto">
          <a:xfrm>
            <a:off x="2970213" y="3425825"/>
            <a:ext cx="533400" cy="1290638"/>
            <a:chOff x="6019875" y="2282456"/>
            <a:chExt cx="533400" cy="1290669"/>
          </a:xfrm>
        </p:grpSpPr>
        <p:sp>
          <p:nvSpPr>
            <p:cNvPr id="14356" name="TextBox 40"/>
            <p:cNvSpPr txBox="1">
              <a:spLocks noChangeArrowheads="1"/>
            </p:cNvSpPr>
            <p:nvPr/>
          </p:nvSpPr>
          <p:spPr bwMode="auto">
            <a:xfrm>
              <a:off x="6019875" y="2557462"/>
              <a:ext cx="533400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0</a:t>
              </a:r>
              <a:r>
                <a:rPr lang="zh-CN" altLang="en-US" sz="20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个百</a:t>
              </a:r>
            </a:p>
          </p:txBody>
        </p:sp>
        <p:cxnSp>
          <p:nvCxnSpPr>
            <p:cNvPr id="21" name="直接箭头连接符 20"/>
            <p:cNvCxnSpPr/>
            <p:nvPr/>
          </p:nvCxnSpPr>
          <p:spPr>
            <a:xfrm flipV="1">
              <a:off x="6286575" y="2282456"/>
              <a:ext cx="0" cy="28417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 bwMode="auto">
          <a:xfrm>
            <a:off x="2720975" y="3425825"/>
            <a:ext cx="533400" cy="1296988"/>
            <a:chOff x="5486475" y="2282456"/>
            <a:chExt cx="533400" cy="1297019"/>
          </a:xfrm>
        </p:grpSpPr>
        <p:sp>
          <p:nvSpPr>
            <p:cNvPr id="14354" name="TextBox 39"/>
            <p:cNvSpPr txBox="1">
              <a:spLocks noChangeArrowheads="1"/>
            </p:cNvSpPr>
            <p:nvPr/>
          </p:nvSpPr>
          <p:spPr bwMode="auto">
            <a:xfrm>
              <a:off x="5486475" y="2563812"/>
              <a:ext cx="533400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0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个千</a:t>
              </a:r>
            </a:p>
          </p:txBody>
        </p:sp>
        <p:cxnSp>
          <p:nvCxnSpPr>
            <p:cNvPr id="24" name="直接箭头连接符 23"/>
            <p:cNvCxnSpPr/>
            <p:nvPr/>
          </p:nvCxnSpPr>
          <p:spPr>
            <a:xfrm flipV="1">
              <a:off x="5753175" y="2282456"/>
              <a:ext cx="0" cy="28417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 bwMode="auto">
          <a:xfrm>
            <a:off x="2482850" y="3425825"/>
            <a:ext cx="533400" cy="1304925"/>
            <a:chOff x="4953075" y="2282456"/>
            <a:chExt cx="533400" cy="1304957"/>
          </a:xfrm>
        </p:grpSpPr>
        <p:sp>
          <p:nvSpPr>
            <p:cNvPr id="14352" name="TextBox 38"/>
            <p:cNvSpPr txBox="1">
              <a:spLocks noChangeArrowheads="1"/>
            </p:cNvSpPr>
            <p:nvPr/>
          </p:nvSpPr>
          <p:spPr bwMode="auto">
            <a:xfrm>
              <a:off x="4953075" y="2571750"/>
              <a:ext cx="533400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9</a:t>
              </a:r>
              <a:r>
                <a:rPr lang="zh-CN" altLang="en-US" sz="20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个万</a:t>
              </a:r>
            </a:p>
          </p:txBody>
        </p:sp>
        <p:cxnSp>
          <p:nvCxnSpPr>
            <p:cNvPr id="27" name="直接箭头连接符 26"/>
            <p:cNvCxnSpPr/>
            <p:nvPr/>
          </p:nvCxnSpPr>
          <p:spPr>
            <a:xfrm flipV="1">
              <a:off x="5219775" y="2282456"/>
              <a:ext cx="0" cy="28417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2580237" y="2854326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</a:t>
            </a:r>
            <a:endParaRPr lang="zh-CN" altLang="en-US" sz="1600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/>
      <p:bldP spid="2" grpId="0"/>
      <p:bldP spid="7" grpId="0" animBg="1"/>
      <p:bldP spid="29" grpId="0"/>
      <p:bldP spid="29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8" descr="E:\随便丢\SE.t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825" y="1479550"/>
            <a:ext cx="2749550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275" y="3163888"/>
            <a:ext cx="23177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图片 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700" y="3163888"/>
            <a:ext cx="23177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图片 3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238" y="3163888"/>
            <a:ext cx="23177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图片 3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263" y="3163888"/>
            <a:ext cx="280987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文本框 4"/>
          <p:cNvSpPr txBox="1">
            <a:spLocks noChangeArrowheads="1"/>
          </p:cNvSpPr>
          <p:nvPr/>
        </p:nvSpPr>
        <p:spPr bwMode="auto">
          <a:xfrm>
            <a:off x="371475" y="2887663"/>
            <a:ext cx="4613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北京市人口</a:t>
            </a: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: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                人</a:t>
            </a:r>
          </a:p>
        </p:txBody>
      </p:sp>
      <p:sp>
        <p:nvSpPr>
          <p:cNvPr id="15370" name="矩形 2"/>
          <p:cNvSpPr>
            <a:spLocks noChangeArrowheads="1"/>
          </p:cNvSpPr>
          <p:nvPr/>
        </p:nvSpPr>
        <p:spPr bwMode="auto">
          <a:xfrm>
            <a:off x="1854200" y="2855913"/>
            <a:ext cx="2051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en-US" altLang="zh-CN" sz="2800" b="1" dirty="0">
                <a:latin typeface="+mn-lt"/>
                <a:ea typeface="楷体" panose="02010609060101010101" pitchFamily="49" charset="-122"/>
              </a:rPr>
              <a:t>218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</a:t>
            </a:r>
            <a:r>
              <a:rPr lang="en-US" altLang="zh-CN" sz="2800" b="1" dirty="0">
                <a:latin typeface="+mn-lt"/>
                <a:ea typeface="楷体" panose="02010609060101010101" pitchFamily="49" charset="-122"/>
              </a:rPr>
              <a:t>30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</a:t>
            </a:r>
            <a:r>
              <a:rPr lang="en-US" altLang="zh-CN" sz="2800" b="1" dirty="0">
                <a:latin typeface="+mn-lt"/>
                <a:ea typeface="楷体" panose="02010609060101010101" pitchFamily="49" charset="-122"/>
              </a:rPr>
              <a:t>5</a:t>
            </a:r>
            <a:endParaRPr lang="zh-CN" altLang="en-US" sz="2800" dirty="0">
              <a:latin typeface="+mn-lt"/>
            </a:endParaRPr>
          </a:p>
        </p:txBody>
      </p:sp>
      <p:pic>
        <p:nvPicPr>
          <p:cNvPr id="15371" name="图片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1338263"/>
            <a:ext cx="2093912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矩形 85"/>
          <p:cNvSpPr>
            <a:spLocks noChangeArrowheads="1"/>
          </p:cNvSpPr>
          <p:nvPr/>
        </p:nvSpPr>
        <p:spPr bwMode="auto">
          <a:xfrm>
            <a:off x="3540125" y="2854325"/>
            <a:ext cx="3667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+mn-lt"/>
                <a:ea typeface="楷体" panose="02010609060101010101" pitchFamily="49" charset="-122"/>
              </a:rPr>
              <a:t>5</a:t>
            </a:r>
            <a:endParaRPr lang="zh-CN" altLang="en-US">
              <a:latin typeface="+mn-lt"/>
            </a:endParaRPr>
          </a:p>
        </p:txBody>
      </p:sp>
      <p:sp>
        <p:nvSpPr>
          <p:cNvPr id="27" name="矩形 86"/>
          <p:cNvSpPr>
            <a:spLocks noChangeArrowheads="1"/>
          </p:cNvSpPr>
          <p:nvPr/>
        </p:nvSpPr>
        <p:spPr bwMode="auto">
          <a:xfrm>
            <a:off x="3297238" y="2854325"/>
            <a:ext cx="366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</a:t>
            </a:r>
            <a:endParaRPr lang="zh-CN" altLang="en-US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8" name="矩形 87"/>
          <p:cNvSpPr>
            <a:spLocks noChangeArrowheads="1"/>
          </p:cNvSpPr>
          <p:nvPr/>
        </p:nvSpPr>
        <p:spPr bwMode="auto">
          <a:xfrm>
            <a:off x="3059113" y="2854325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+mn-lt"/>
                <a:ea typeface="楷体" panose="02010609060101010101" pitchFamily="49" charset="-122"/>
              </a:rPr>
              <a:t>0</a:t>
            </a:r>
            <a:endParaRPr lang="zh-CN" altLang="en-US">
              <a:latin typeface="+mn-lt"/>
            </a:endParaRPr>
          </a:p>
        </p:txBody>
      </p:sp>
      <p:sp>
        <p:nvSpPr>
          <p:cNvPr id="29" name="矩形 88"/>
          <p:cNvSpPr>
            <a:spLocks noChangeArrowheads="1"/>
          </p:cNvSpPr>
          <p:nvPr/>
        </p:nvSpPr>
        <p:spPr bwMode="auto">
          <a:xfrm>
            <a:off x="2817813" y="2854325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+mn-lt"/>
                <a:ea typeface="楷体" panose="02010609060101010101" pitchFamily="49" charset="-122"/>
              </a:rPr>
              <a:t>3</a:t>
            </a:r>
            <a:endParaRPr lang="zh-CN" altLang="en-US">
              <a:latin typeface="+mn-lt"/>
            </a:endParaRPr>
          </a:p>
        </p:txBody>
      </p:sp>
      <p:sp>
        <p:nvSpPr>
          <p:cNvPr id="30" name="矩形 89"/>
          <p:cNvSpPr>
            <a:spLocks noChangeArrowheads="1"/>
          </p:cNvSpPr>
          <p:nvPr/>
        </p:nvSpPr>
        <p:spPr bwMode="auto">
          <a:xfrm>
            <a:off x="2578100" y="2855913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</a:t>
            </a:r>
            <a:endParaRPr lang="zh-CN" alt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1" name="矩形 91"/>
          <p:cNvSpPr>
            <a:spLocks noChangeArrowheads="1"/>
          </p:cNvSpPr>
          <p:nvPr/>
        </p:nvSpPr>
        <p:spPr bwMode="auto">
          <a:xfrm>
            <a:off x="2097088" y="2855913"/>
            <a:ext cx="366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+mn-lt"/>
                <a:ea typeface="楷体" panose="02010609060101010101" pitchFamily="49" charset="-122"/>
              </a:rPr>
              <a:t>1</a:t>
            </a:r>
            <a:endParaRPr lang="zh-CN" altLang="en-US">
              <a:latin typeface="+mn-lt"/>
            </a:endParaRPr>
          </a:p>
        </p:txBody>
      </p:sp>
      <p:sp>
        <p:nvSpPr>
          <p:cNvPr id="32" name="矩形 92"/>
          <p:cNvSpPr>
            <a:spLocks noChangeArrowheads="1"/>
          </p:cNvSpPr>
          <p:nvPr/>
        </p:nvSpPr>
        <p:spPr bwMode="auto">
          <a:xfrm>
            <a:off x="1855788" y="2855913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+mn-lt"/>
                <a:ea typeface="楷体" panose="02010609060101010101" pitchFamily="49" charset="-122"/>
              </a:rPr>
              <a:t>2</a:t>
            </a:r>
            <a:endParaRPr lang="zh-CN" altLang="en-US">
              <a:latin typeface="+mn-lt"/>
            </a:endParaRPr>
          </a:p>
        </p:txBody>
      </p:sp>
      <p:sp>
        <p:nvSpPr>
          <p:cNvPr id="33" name="矩形 93"/>
          <p:cNvSpPr>
            <a:spLocks noChangeArrowheads="1"/>
          </p:cNvSpPr>
          <p:nvPr/>
        </p:nvSpPr>
        <p:spPr bwMode="auto">
          <a:xfrm>
            <a:off x="2336800" y="2855913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+mn-lt"/>
                <a:ea typeface="楷体" panose="02010609060101010101" pitchFamily="49" charset="-122"/>
              </a:rPr>
              <a:t>8</a:t>
            </a:r>
            <a:endParaRPr lang="zh-CN" altLang="en-US">
              <a:latin typeface="+mn-lt"/>
            </a:endParaRPr>
          </a:p>
        </p:txBody>
      </p:sp>
      <p:sp>
        <p:nvSpPr>
          <p:cNvPr id="15380" name="椭圆 36"/>
          <p:cNvSpPr>
            <a:spLocks noChangeArrowheads="1"/>
          </p:cNvSpPr>
          <p:nvPr/>
        </p:nvSpPr>
        <p:spPr bwMode="auto">
          <a:xfrm>
            <a:off x="1833563" y="2865438"/>
            <a:ext cx="2112962" cy="5302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1FCAB493-683D-2818-FE7D-24AA2AC24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665" y="619760"/>
            <a:ext cx="7437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在日常生活和生产中，我们经常用到比万大的数。</a:t>
            </a:r>
          </a:p>
        </p:txBody>
      </p:sp>
      <p:sp>
        <p:nvSpPr>
          <p:cNvPr id="41" name="对话气泡: 圆角矩形 40"/>
          <p:cNvSpPr/>
          <p:nvPr/>
        </p:nvSpPr>
        <p:spPr>
          <a:xfrm>
            <a:off x="417898" y="3731781"/>
            <a:ext cx="3536882" cy="965313"/>
          </a:xfrm>
          <a:prstGeom prst="wedgeRoundRectCallout">
            <a:avLst>
              <a:gd name="adj1" fmla="val 36964"/>
              <a:gd name="adj2" fmla="val -78790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kern="100" dirty="0">
                <a:solidFill>
                  <a:schemeClr val="tx1"/>
                </a:solidFill>
                <a:effectLst/>
                <a:latin typeface="+mj-ea"/>
                <a:ea typeface="+mj-ea"/>
              </a:rPr>
              <a:t>同一个数字在</a:t>
            </a:r>
            <a:r>
              <a:rPr lang="zh-CN" altLang="en-US" sz="2400" b="1" kern="100" dirty="0">
                <a:solidFill>
                  <a:srgbClr val="FF0000"/>
                </a:solidFill>
                <a:effectLst/>
                <a:latin typeface="+mj-ea"/>
                <a:ea typeface="+mj-ea"/>
              </a:rPr>
              <a:t>不同数位</a:t>
            </a:r>
            <a:r>
              <a:rPr lang="zh-CN" altLang="en-US" sz="2400" b="1" kern="100" dirty="0">
                <a:solidFill>
                  <a:schemeClr val="tx1"/>
                </a:solidFill>
                <a:effectLst/>
                <a:latin typeface="+mj-ea"/>
                <a:ea typeface="+mj-ea"/>
              </a:rPr>
              <a:t>上表示的含义不同</a:t>
            </a:r>
            <a:r>
              <a:rPr lang="zh-CN" altLang="en-US" sz="2400" b="1" kern="100" dirty="0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zh-CN" altLang="en-US" sz="2400" b="1" kern="100" dirty="0">
              <a:solidFill>
                <a:schemeClr val="tx1"/>
              </a:solidFill>
              <a:effectLst/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83951E-6 L 0.44305 0.155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53" y="77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83951E-6 L 0.43854 0.1552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27" y="774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83951E-6 L 0.4467 0.1552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26" y="774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19753E-6 L 0.45643 0.1555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13" y="777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83951E-6 L 0.45365 0.1552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74" y="774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19753E-6 L 0.46545 0.1555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64" y="777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19753E-6 L 0.45989 0.1555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86" y="777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19753E-6 L 0.45747 0.1555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65" y="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4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8" descr="E:\随便丢\SE.t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825" y="1479550"/>
            <a:ext cx="2749550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椭圆 58"/>
          <p:cNvSpPr>
            <a:spLocks noChangeArrowheads="1"/>
          </p:cNvSpPr>
          <p:nvPr/>
        </p:nvSpPr>
        <p:spPr bwMode="auto">
          <a:xfrm>
            <a:off x="6475414" y="3021013"/>
            <a:ext cx="215900" cy="107950"/>
          </a:xfrm>
          <a:prstGeom prst="ellipse">
            <a:avLst/>
          </a:prstGeom>
          <a:solidFill>
            <a:srgbClr val="FF6600"/>
          </a:solidFill>
          <a:ln w="12700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60" name="椭圆 59"/>
          <p:cNvSpPr>
            <a:spLocks noChangeArrowheads="1"/>
          </p:cNvSpPr>
          <p:nvPr/>
        </p:nvSpPr>
        <p:spPr bwMode="auto">
          <a:xfrm>
            <a:off x="6475414" y="2904220"/>
            <a:ext cx="215900" cy="107950"/>
          </a:xfrm>
          <a:prstGeom prst="ellipse">
            <a:avLst/>
          </a:prstGeom>
          <a:solidFill>
            <a:srgbClr val="FF6600"/>
          </a:solidFill>
          <a:ln w="12700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86" name="椭圆 85"/>
          <p:cNvSpPr>
            <a:spLocks noChangeArrowheads="1"/>
          </p:cNvSpPr>
          <p:nvPr/>
        </p:nvSpPr>
        <p:spPr bwMode="auto">
          <a:xfrm>
            <a:off x="6475414" y="2787425"/>
            <a:ext cx="215900" cy="107950"/>
          </a:xfrm>
          <a:prstGeom prst="ellipse">
            <a:avLst/>
          </a:prstGeom>
          <a:solidFill>
            <a:srgbClr val="FF6600"/>
          </a:solidFill>
          <a:ln w="12700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87" name="椭圆 86"/>
          <p:cNvSpPr>
            <a:spLocks noChangeArrowheads="1"/>
          </p:cNvSpPr>
          <p:nvPr/>
        </p:nvSpPr>
        <p:spPr bwMode="auto">
          <a:xfrm>
            <a:off x="6475414" y="2670630"/>
            <a:ext cx="215900" cy="107950"/>
          </a:xfrm>
          <a:prstGeom prst="ellipse">
            <a:avLst/>
          </a:prstGeom>
          <a:solidFill>
            <a:srgbClr val="FF6600"/>
          </a:solidFill>
          <a:ln w="12700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88" name="椭圆 87"/>
          <p:cNvSpPr>
            <a:spLocks noChangeArrowheads="1"/>
          </p:cNvSpPr>
          <p:nvPr/>
        </p:nvSpPr>
        <p:spPr bwMode="auto">
          <a:xfrm>
            <a:off x="6475414" y="2553835"/>
            <a:ext cx="215900" cy="107950"/>
          </a:xfrm>
          <a:prstGeom prst="ellipse">
            <a:avLst/>
          </a:prstGeom>
          <a:solidFill>
            <a:srgbClr val="FF6600"/>
          </a:solidFill>
          <a:ln w="12700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89" name="椭圆 88"/>
          <p:cNvSpPr>
            <a:spLocks noChangeArrowheads="1"/>
          </p:cNvSpPr>
          <p:nvPr/>
        </p:nvSpPr>
        <p:spPr bwMode="auto">
          <a:xfrm>
            <a:off x="6475414" y="2437040"/>
            <a:ext cx="215900" cy="107950"/>
          </a:xfrm>
          <a:prstGeom prst="ellipse">
            <a:avLst/>
          </a:prstGeom>
          <a:solidFill>
            <a:srgbClr val="FF6600"/>
          </a:solidFill>
          <a:ln w="12700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grpSp>
        <p:nvGrpSpPr>
          <p:cNvPr id="21515" name="组合 95"/>
          <p:cNvGrpSpPr/>
          <p:nvPr/>
        </p:nvGrpSpPr>
        <p:grpSpPr bwMode="auto">
          <a:xfrm>
            <a:off x="909638" y="1338263"/>
            <a:ext cx="4159250" cy="2420937"/>
            <a:chOff x="846385" y="1551676"/>
            <a:chExt cx="4158737" cy="2420784"/>
          </a:xfrm>
        </p:grpSpPr>
        <p:sp>
          <p:nvSpPr>
            <p:cNvPr id="21540" name="文本框 4"/>
            <p:cNvSpPr txBox="1">
              <a:spLocks noChangeArrowheads="1"/>
            </p:cNvSpPr>
            <p:nvPr/>
          </p:nvSpPr>
          <p:spPr bwMode="auto">
            <a:xfrm>
              <a:off x="846385" y="3510794"/>
              <a:ext cx="4158737" cy="461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北京市</a:t>
              </a:r>
              <a:r>
                <a:rPr lang="zh-CN" altLang="en-US" sz="2400" b="1">
                  <a:latin typeface="+mn-lt"/>
                  <a:ea typeface="楷体" panose="02010609060101010101" pitchFamily="49" charset="-122"/>
                </a:rPr>
                <a:t>人口：</a:t>
              </a:r>
              <a:r>
                <a:rPr lang="en-US" altLang="zh-CN" sz="2400" b="1">
                  <a:latin typeface="+mn-lt"/>
                  <a:ea typeface="楷体" panose="02010609060101010101" pitchFamily="49" charset="-122"/>
                </a:rPr>
                <a:t>218</a:t>
              </a:r>
              <a:r>
                <a:rPr lang="en-US" altLang="zh-CN" sz="24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9</a:t>
              </a:r>
              <a:r>
                <a:rPr lang="en-US" altLang="zh-CN" sz="2400" b="1">
                  <a:latin typeface="+mn-lt"/>
                  <a:ea typeface="楷体" panose="02010609060101010101" pitchFamily="49" charset="-122"/>
                </a:rPr>
                <a:t>30</a:t>
              </a:r>
              <a:r>
                <a:rPr lang="en-US" altLang="zh-CN" sz="24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9</a:t>
              </a:r>
              <a:r>
                <a:rPr lang="en-US" altLang="zh-CN" sz="2400" b="1">
                  <a:latin typeface="+mn-lt"/>
                  <a:ea typeface="楷体" panose="02010609060101010101" pitchFamily="49" charset="-122"/>
                </a:rPr>
                <a:t>5</a:t>
              </a:r>
              <a:r>
                <a:rPr lang="zh-CN" altLang="en-US" sz="2400" b="1">
                  <a:latin typeface="+mn-lt"/>
                  <a:ea typeface="楷体" panose="02010609060101010101" pitchFamily="49" charset="-122"/>
                </a:rPr>
                <a:t>人</a:t>
              </a:r>
              <a:endParaRPr lang="zh-CN" altLang="en-US" sz="2400" b="1" dirty="0">
                <a:latin typeface="+mn-lt"/>
                <a:ea typeface="楷体" panose="02010609060101010101" pitchFamily="49" charset="-122"/>
              </a:endParaRPr>
            </a:p>
          </p:txBody>
        </p:sp>
        <p:pic>
          <p:nvPicPr>
            <p:cNvPr id="21541" name="图片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6723" y="1551676"/>
              <a:ext cx="2750606" cy="1917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16" name="矩形 22"/>
          <p:cNvSpPr>
            <a:spLocks noChangeArrowheads="1"/>
          </p:cNvSpPr>
          <p:nvPr/>
        </p:nvSpPr>
        <p:spPr bwMode="auto">
          <a:xfrm>
            <a:off x="7799388" y="3654425"/>
            <a:ext cx="366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+mn-lt"/>
                <a:ea typeface="楷体" panose="02010609060101010101" pitchFamily="49" charset="-122"/>
              </a:rPr>
              <a:t>5</a:t>
            </a:r>
            <a:endParaRPr lang="zh-CN" altLang="en-US">
              <a:latin typeface="+mn-lt"/>
            </a:endParaRPr>
          </a:p>
        </p:txBody>
      </p:sp>
      <p:sp>
        <p:nvSpPr>
          <p:cNvPr id="21517" name="矩形 23"/>
          <p:cNvSpPr>
            <a:spLocks noChangeArrowheads="1"/>
          </p:cNvSpPr>
          <p:nvPr/>
        </p:nvSpPr>
        <p:spPr bwMode="auto">
          <a:xfrm>
            <a:off x="7531893" y="3654425"/>
            <a:ext cx="3667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+mn-lt"/>
                <a:ea typeface="楷体" panose="02010609060101010101" pitchFamily="49" charset="-122"/>
              </a:rPr>
              <a:t>9</a:t>
            </a:r>
            <a:endParaRPr lang="zh-CN" altLang="en-US" dirty="0">
              <a:latin typeface="+mn-lt"/>
            </a:endParaRPr>
          </a:p>
        </p:txBody>
      </p:sp>
      <p:sp>
        <p:nvSpPr>
          <p:cNvPr id="21518" name="矩形 24"/>
          <p:cNvSpPr>
            <a:spLocks noChangeArrowheads="1"/>
          </p:cNvSpPr>
          <p:nvPr/>
        </p:nvSpPr>
        <p:spPr bwMode="auto">
          <a:xfrm>
            <a:off x="7265987" y="3654425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+mn-lt"/>
                <a:ea typeface="楷体" panose="02010609060101010101" pitchFamily="49" charset="-122"/>
              </a:rPr>
              <a:t>0</a:t>
            </a:r>
            <a:endParaRPr lang="zh-CN" altLang="en-US" dirty="0">
              <a:latin typeface="+mn-lt"/>
            </a:endParaRPr>
          </a:p>
        </p:txBody>
      </p:sp>
      <p:sp>
        <p:nvSpPr>
          <p:cNvPr id="21519" name="矩形 25"/>
          <p:cNvSpPr>
            <a:spLocks noChangeArrowheads="1"/>
          </p:cNvSpPr>
          <p:nvPr/>
        </p:nvSpPr>
        <p:spPr bwMode="auto">
          <a:xfrm>
            <a:off x="7000081" y="3654425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+mn-lt"/>
                <a:ea typeface="楷体" panose="02010609060101010101" pitchFamily="49" charset="-122"/>
              </a:rPr>
              <a:t>3</a:t>
            </a:r>
            <a:endParaRPr lang="zh-CN" altLang="en-US">
              <a:latin typeface="+mn-lt"/>
            </a:endParaRPr>
          </a:p>
        </p:txBody>
      </p:sp>
      <p:sp>
        <p:nvSpPr>
          <p:cNvPr id="21520" name="矩形 26"/>
          <p:cNvSpPr>
            <a:spLocks noChangeArrowheads="1"/>
          </p:cNvSpPr>
          <p:nvPr/>
        </p:nvSpPr>
        <p:spPr bwMode="auto">
          <a:xfrm>
            <a:off x="6734175" y="3654425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+mn-lt"/>
                <a:ea typeface="楷体" panose="02010609060101010101" pitchFamily="49" charset="-122"/>
              </a:rPr>
              <a:t>9</a:t>
            </a:r>
            <a:endParaRPr lang="zh-CN" altLang="en-US">
              <a:latin typeface="+mn-lt"/>
            </a:endParaRPr>
          </a:p>
        </p:txBody>
      </p:sp>
      <p:sp>
        <p:nvSpPr>
          <p:cNvPr id="21521" name="矩形 27"/>
          <p:cNvSpPr>
            <a:spLocks noChangeArrowheads="1"/>
          </p:cNvSpPr>
          <p:nvPr/>
        </p:nvSpPr>
        <p:spPr bwMode="auto">
          <a:xfrm>
            <a:off x="6151563" y="3654425"/>
            <a:ext cx="366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+mn-lt"/>
                <a:ea typeface="楷体" panose="02010609060101010101" pitchFamily="49" charset="-122"/>
              </a:rPr>
              <a:t>1</a:t>
            </a:r>
            <a:endParaRPr lang="zh-CN" altLang="en-US">
              <a:latin typeface="+mn-lt"/>
            </a:endParaRPr>
          </a:p>
        </p:txBody>
      </p:sp>
      <p:sp>
        <p:nvSpPr>
          <p:cNvPr id="21522" name="矩形 28"/>
          <p:cNvSpPr>
            <a:spLocks noChangeArrowheads="1"/>
          </p:cNvSpPr>
          <p:nvPr/>
        </p:nvSpPr>
        <p:spPr bwMode="auto">
          <a:xfrm>
            <a:off x="5881688" y="3654425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+mn-lt"/>
                <a:ea typeface="楷体" panose="02010609060101010101" pitchFamily="49" charset="-122"/>
              </a:rPr>
              <a:t>2</a:t>
            </a:r>
            <a:endParaRPr lang="zh-CN" altLang="en-US">
              <a:latin typeface="+mn-lt"/>
            </a:endParaRPr>
          </a:p>
        </p:txBody>
      </p:sp>
      <p:sp>
        <p:nvSpPr>
          <p:cNvPr id="21523" name="矩形 29"/>
          <p:cNvSpPr>
            <a:spLocks noChangeArrowheads="1"/>
          </p:cNvSpPr>
          <p:nvPr/>
        </p:nvSpPr>
        <p:spPr bwMode="auto">
          <a:xfrm>
            <a:off x="6415088" y="3654425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+mn-lt"/>
                <a:ea typeface="楷体" panose="02010609060101010101" pitchFamily="49" charset="-122"/>
              </a:rPr>
              <a:t>8</a:t>
            </a:r>
            <a:endParaRPr lang="zh-CN" altLang="en-US">
              <a:latin typeface="+mn-lt"/>
            </a:endParaRPr>
          </a:p>
        </p:txBody>
      </p:sp>
      <p:sp>
        <p:nvSpPr>
          <p:cNvPr id="13333" name="矩形 30"/>
          <p:cNvSpPr>
            <a:spLocks noChangeArrowheads="1"/>
          </p:cNvSpPr>
          <p:nvPr/>
        </p:nvSpPr>
        <p:spPr bwMode="auto">
          <a:xfrm>
            <a:off x="6415088" y="3654425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8</a:t>
            </a:r>
            <a:endParaRPr lang="zh-CN" altLang="en-US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5" name="AutoShape 27"/>
          <p:cNvSpPr>
            <a:spLocks noChangeArrowheads="1"/>
          </p:cNvSpPr>
          <p:nvPr/>
        </p:nvSpPr>
        <p:spPr bwMode="auto">
          <a:xfrm>
            <a:off x="5624513" y="4394200"/>
            <a:ext cx="1679575" cy="447675"/>
          </a:xfrm>
          <a:prstGeom prst="wedgeRoundRectCallout">
            <a:avLst>
              <a:gd name="adj1" fmla="val 11810"/>
              <a:gd name="adj2" fmla="val -112806"/>
              <a:gd name="adj3" fmla="val 16667"/>
            </a:avLst>
          </a:prstGeom>
          <a:noFill/>
          <a:ln w="19050">
            <a:solidFill>
              <a:srgbClr val="00B0F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表示</a:t>
            </a: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个十万</a:t>
            </a:r>
            <a:endParaRPr lang="en-US" altLang="zh-CN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椭圆 25"/>
          <p:cNvSpPr>
            <a:spLocks noChangeArrowheads="1"/>
          </p:cNvSpPr>
          <p:nvPr/>
        </p:nvSpPr>
        <p:spPr bwMode="auto">
          <a:xfrm>
            <a:off x="6203554" y="3021013"/>
            <a:ext cx="215900" cy="107950"/>
          </a:xfrm>
          <a:prstGeom prst="ellipse">
            <a:avLst/>
          </a:prstGeom>
          <a:solidFill>
            <a:srgbClr val="FF6600"/>
          </a:solidFill>
          <a:ln w="12700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36" name="矩形 30"/>
          <p:cNvSpPr>
            <a:spLocks noChangeArrowheads="1"/>
          </p:cNvSpPr>
          <p:nvPr/>
        </p:nvSpPr>
        <p:spPr bwMode="auto">
          <a:xfrm>
            <a:off x="6150769" y="3654425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endParaRPr lang="zh-CN" altLang="en-US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7" name="AutoShape 27"/>
          <p:cNvSpPr>
            <a:spLocks noChangeArrowheads="1"/>
          </p:cNvSpPr>
          <p:nvPr/>
        </p:nvSpPr>
        <p:spPr bwMode="auto">
          <a:xfrm>
            <a:off x="5200650" y="4398963"/>
            <a:ext cx="1895475" cy="446087"/>
          </a:xfrm>
          <a:prstGeom prst="wedgeRoundRectCallout">
            <a:avLst>
              <a:gd name="adj1" fmla="val 11810"/>
              <a:gd name="adj2" fmla="val -112806"/>
              <a:gd name="adj3" fmla="val 16667"/>
            </a:avLst>
          </a:prstGeom>
          <a:noFill/>
          <a:ln w="19050">
            <a:solidFill>
              <a:srgbClr val="00B0F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表示</a:t>
            </a: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个一百万</a:t>
            </a:r>
            <a:endParaRPr lang="en-US" altLang="zh-CN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椭圆 37"/>
          <p:cNvSpPr>
            <a:spLocks noChangeArrowheads="1"/>
          </p:cNvSpPr>
          <p:nvPr/>
        </p:nvSpPr>
        <p:spPr bwMode="auto">
          <a:xfrm>
            <a:off x="5931694" y="3021013"/>
            <a:ext cx="215900" cy="107950"/>
          </a:xfrm>
          <a:prstGeom prst="ellipse">
            <a:avLst/>
          </a:prstGeom>
          <a:solidFill>
            <a:srgbClr val="FF6600"/>
          </a:solidFill>
          <a:ln w="12700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39" name="AutoShape 27"/>
          <p:cNvSpPr>
            <a:spLocks noChangeArrowheads="1"/>
          </p:cNvSpPr>
          <p:nvPr/>
        </p:nvSpPr>
        <p:spPr bwMode="auto">
          <a:xfrm>
            <a:off x="4891088" y="4395788"/>
            <a:ext cx="1897062" cy="447675"/>
          </a:xfrm>
          <a:prstGeom prst="wedgeRoundRectCallout">
            <a:avLst>
              <a:gd name="adj1" fmla="val 11810"/>
              <a:gd name="adj2" fmla="val -112806"/>
              <a:gd name="adj3" fmla="val 16667"/>
            </a:avLst>
          </a:prstGeom>
          <a:noFill/>
          <a:ln w="19050">
            <a:solidFill>
              <a:srgbClr val="00B0F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表示</a:t>
            </a: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个一千万</a:t>
            </a:r>
            <a:endParaRPr lang="en-US" altLang="zh-CN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矩形 30"/>
          <p:cNvSpPr>
            <a:spLocks noChangeArrowheads="1"/>
          </p:cNvSpPr>
          <p:nvPr/>
        </p:nvSpPr>
        <p:spPr bwMode="auto">
          <a:xfrm>
            <a:off x="5882801" y="3654425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endParaRPr lang="zh-CN" altLang="en-US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椭圆 2"/>
          <p:cNvSpPr>
            <a:spLocks noChangeArrowheads="1"/>
          </p:cNvSpPr>
          <p:nvPr/>
        </p:nvSpPr>
        <p:spPr bwMode="auto">
          <a:xfrm>
            <a:off x="6475414" y="2320245"/>
            <a:ext cx="215900" cy="107950"/>
          </a:xfrm>
          <a:prstGeom prst="ellipse">
            <a:avLst/>
          </a:prstGeom>
          <a:solidFill>
            <a:srgbClr val="FF6600"/>
          </a:solidFill>
          <a:ln w="12700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4" name="椭圆 3"/>
          <p:cNvSpPr>
            <a:spLocks noChangeArrowheads="1"/>
          </p:cNvSpPr>
          <p:nvPr/>
        </p:nvSpPr>
        <p:spPr bwMode="auto">
          <a:xfrm>
            <a:off x="6475414" y="2203450"/>
            <a:ext cx="215900" cy="107950"/>
          </a:xfrm>
          <a:prstGeom prst="ellipse">
            <a:avLst/>
          </a:prstGeom>
          <a:solidFill>
            <a:srgbClr val="FF6600"/>
          </a:solidFill>
          <a:ln w="12700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8" name="椭圆 7"/>
          <p:cNvSpPr>
            <a:spLocks noChangeArrowheads="1"/>
          </p:cNvSpPr>
          <p:nvPr/>
        </p:nvSpPr>
        <p:spPr bwMode="auto">
          <a:xfrm>
            <a:off x="5932488" y="2904220"/>
            <a:ext cx="215900" cy="107950"/>
          </a:xfrm>
          <a:prstGeom prst="ellipse">
            <a:avLst/>
          </a:prstGeom>
          <a:solidFill>
            <a:srgbClr val="FF6600"/>
          </a:solidFill>
          <a:ln w="12700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8FD37F6-A67B-9EE9-9BEB-3BD9377187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665" y="619760"/>
            <a:ext cx="7437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在日常生活和生产中，我们经常用到比万大的数。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0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86" grpId="0" animBg="1"/>
      <p:bldP spid="87" grpId="0" animBg="1"/>
      <p:bldP spid="88" grpId="0" animBg="1"/>
      <p:bldP spid="89" grpId="0" animBg="1"/>
      <p:bldP spid="13333" grpId="0"/>
      <p:bldP spid="13333" grpId="1"/>
      <p:bldP spid="25" grpId="0" animBg="1"/>
      <p:bldP spid="25" grpId="1" animBg="1"/>
      <p:bldP spid="26" grpId="0" animBg="1"/>
      <p:bldP spid="36" grpId="0"/>
      <p:bldP spid="36" grpId="1"/>
      <p:bldP spid="37" grpId="0" animBg="1"/>
      <p:bldP spid="37" grpId="1" animBg="1"/>
      <p:bldP spid="38" grpId="0" animBg="1"/>
      <p:bldP spid="39" grpId="0" animBg="1"/>
      <p:bldP spid="40" grpId="0"/>
      <p:bldP spid="3" grpId="0" animBg="1"/>
      <p:bldP spid="4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E:\随便丢\SE.tif">
            <a:extLst>
              <a:ext uri="{FF2B5EF4-FFF2-40B4-BE49-F238E27FC236}">
                <a16:creationId xmlns:a16="http://schemas.microsoft.com/office/drawing/2014/main" id="{90225E03-DF7F-6708-0C8B-E3101703C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825" y="1479550"/>
            <a:ext cx="2749550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椭圆 2">
            <a:extLst>
              <a:ext uri="{FF2B5EF4-FFF2-40B4-BE49-F238E27FC236}">
                <a16:creationId xmlns:a16="http://schemas.microsoft.com/office/drawing/2014/main" id="{3E884AA5-D044-0854-D1C5-E85D652AA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5414" y="3021013"/>
            <a:ext cx="215900" cy="107950"/>
          </a:xfrm>
          <a:prstGeom prst="ellipse">
            <a:avLst/>
          </a:prstGeom>
          <a:solidFill>
            <a:srgbClr val="FF6600"/>
          </a:solidFill>
          <a:ln w="12700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37546E9D-50DD-98CA-1C45-3D7609BDD8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5414" y="2904220"/>
            <a:ext cx="215900" cy="107950"/>
          </a:xfrm>
          <a:prstGeom prst="ellipse">
            <a:avLst/>
          </a:prstGeom>
          <a:solidFill>
            <a:srgbClr val="FF6600"/>
          </a:solidFill>
          <a:ln w="12700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9629BA1C-8E49-BE65-A384-88EB1B3B0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5414" y="2787425"/>
            <a:ext cx="215900" cy="107950"/>
          </a:xfrm>
          <a:prstGeom prst="ellipse">
            <a:avLst/>
          </a:prstGeom>
          <a:solidFill>
            <a:srgbClr val="FF6600"/>
          </a:solidFill>
          <a:ln w="12700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44A75D06-28A5-5EBE-1C61-1CA286974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5414" y="2670630"/>
            <a:ext cx="215900" cy="107950"/>
          </a:xfrm>
          <a:prstGeom prst="ellipse">
            <a:avLst/>
          </a:prstGeom>
          <a:solidFill>
            <a:srgbClr val="FF6600"/>
          </a:solidFill>
          <a:ln w="12700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0DB7A5BA-C71D-554D-D5B8-4A77E1707B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5414" y="2553835"/>
            <a:ext cx="215900" cy="107950"/>
          </a:xfrm>
          <a:prstGeom prst="ellipse">
            <a:avLst/>
          </a:prstGeom>
          <a:solidFill>
            <a:srgbClr val="FF6600"/>
          </a:solidFill>
          <a:ln w="12700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D118A1A6-95B8-F2AE-0C45-6CE0D61E9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5414" y="2437040"/>
            <a:ext cx="215900" cy="107950"/>
          </a:xfrm>
          <a:prstGeom prst="ellipse">
            <a:avLst/>
          </a:prstGeom>
          <a:solidFill>
            <a:srgbClr val="FF6600"/>
          </a:solidFill>
          <a:ln w="12700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9" name="矩形 22">
            <a:extLst>
              <a:ext uri="{FF2B5EF4-FFF2-40B4-BE49-F238E27FC236}">
                <a16:creationId xmlns:a16="http://schemas.microsoft.com/office/drawing/2014/main" id="{B5D1C9DE-A4BB-62C6-A950-8C18C5418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9388" y="3654425"/>
            <a:ext cx="366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+mn-lt"/>
                <a:ea typeface="楷体" panose="02010609060101010101" pitchFamily="49" charset="-122"/>
              </a:rPr>
              <a:t>5</a:t>
            </a:r>
            <a:endParaRPr lang="zh-CN" altLang="en-US">
              <a:latin typeface="+mn-lt"/>
            </a:endParaRPr>
          </a:p>
        </p:txBody>
      </p:sp>
      <p:sp>
        <p:nvSpPr>
          <p:cNvPr id="10" name="矩形 23">
            <a:extLst>
              <a:ext uri="{FF2B5EF4-FFF2-40B4-BE49-F238E27FC236}">
                <a16:creationId xmlns:a16="http://schemas.microsoft.com/office/drawing/2014/main" id="{9BD172AC-5C0D-23CC-E4A4-2DCCC56AC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1893" y="3654425"/>
            <a:ext cx="3667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+mn-lt"/>
                <a:ea typeface="楷体" panose="02010609060101010101" pitchFamily="49" charset="-122"/>
              </a:rPr>
              <a:t>9</a:t>
            </a:r>
            <a:endParaRPr lang="zh-CN" altLang="en-US" dirty="0">
              <a:latin typeface="+mn-lt"/>
            </a:endParaRPr>
          </a:p>
        </p:txBody>
      </p:sp>
      <p:sp>
        <p:nvSpPr>
          <p:cNvPr id="11" name="矩形 24">
            <a:extLst>
              <a:ext uri="{FF2B5EF4-FFF2-40B4-BE49-F238E27FC236}">
                <a16:creationId xmlns:a16="http://schemas.microsoft.com/office/drawing/2014/main" id="{1C71368F-62D5-041E-ABA2-B0DCA7980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5987" y="3654425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+mn-lt"/>
                <a:ea typeface="楷体" panose="02010609060101010101" pitchFamily="49" charset="-122"/>
              </a:rPr>
              <a:t>0</a:t>
            </a:r>
            <a:endParaRPr lang="zh-CN" altLang="en-US" dirty="0">
              <a:latin typeface="+mn-lt"/>
            </a:endParaRPr>
          </a:p>
        </p:txBody>
      </p:sp>
      <p:sp>
        <p:nvSpPr>
          <p:cNvPr id="12" name="矩形 25">
            <a:extLst>
              <a:ext uri="{FF2B5EF4-FFF2-40B4-BE49-F238E27FC236}">
                <a16:creationId xmlns:a16="http://schemas.microsoft.com/office/drawing/2014/main" id="{19A44170-3C36-57F6-9599-4E5556515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0081" y="3654425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+mn-lt"/>
                <a:ea typeface="楷体" panose="02010609060101010101" pitchFamily="49" charset="-122"/>
              </a:rPr>
              <a:t>3</a:t>
            </a:r>
            <a:endParaRPr lang="zh-CN" altLang="en-US">
              <a:latin typeface="+mn-lt"/>
            </a:endParaRPr>
          </a:p>
        </p:txBody>
      </p:sp>
      <p:sp>
        <p:nvSpPr>
          <p:cNvPr id="13" name="矩形 26">
            <a:extLst>
              <a:ext uri="{FF2B5EF4-FFF2-40B4-BE49-F238E27FC236}">
                <a16:creationId xmlns:a16="http://schemas.microsoft.com/office/drawing/2014/main" id="{5A606E0C-922B-6C79-55AB-D4E93468DD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4175" y="3654425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+mn-lt"/>
                <a:ea typeface="楷体" panose="02010609060101010101" pitchFamily="49" charset="-122"/>
              </a:rPr>
              <a:t>9</a:t>
            </a:r>
            <a:endParaRPr lang="zh-CN" altLang="en-US">
              <a:latin typeface="+mn-lt"/>
            </a:endParaRPr>
          </a:p>
        </p:txBody>
      </p:sp>
      <p:sp>
        <p:nvSpPr>
          <p:cNvPr id="14" name="矩形 27">
            <a:extLst>
              <a:ext uri="{FF2B5EF4-FFF2-40B4-BE49-F238E27FC236}">
                <a16:creationId xmlns:a16="http://schemas.microsoft.com/office/drawing/2014/main" id="{E0E6D716-02F5-FC27-61CE-1E2FF2DEE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1563" y="3654425"/>
            <a:ext cx="366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+mn-lt"/>
                <a:ea typeface="楷体" panose="02010609060101010101" pitchFamily="49" charset="-122"/>
              </a:rPr>
              <a:t>1</a:t>
            </a:r>
            <a:endParaRPr lang="zh-CN" altLang="en-US">
              <a:latin typeface="+mn-lt"/>
            </a:endParaRPr>
          </a:p>
        </p:txBody>
      </p:sp>
      <p:sp>
        <p:nvSpPr>
          <p:cNvPr id="15" name="矩形 28">
            <a:extLst>
              <a:ext uri="{FF2B5EF4-FFF2-40B4-BE49-F238E27FC236}">
                <a16:creationId xmlns:a16="http://schemas.microsoft.com/office/drawing/2014/main" id="{1B85520F-E3FC-7236-2FAE-434838766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1688" y="3654425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+mn-lt"/>
                <a:ea typeface="楷体" panose="02010609060101010101" pitchFamily="49" charset="-122"/>
              </a:rPr>
              <a:t>2</a:t>
            </a:r>
            <a:endParaRPr lang="zh-CN" altLang="en-US">
              <a:latin typeface="+mn-lt"/>
            </a:endParaRPr>
          </a:p>
        </p:txBody>
      </p:sp>
      <p:sp>
        <p:nvSpPr>
          <p:cNvPr id="16" name="矩形 29">
            <a:extLst>
              <a:ext uri="{FF2B5EF4-FFF2-40B4-BE49-F238E27FC236}">
                <a16:creationId xmlns:a16="http://schemas.microsoft.com/office/drawing/2014/main" id="{89D6D796-A66D-9D87-F3F4-A6BEFA09A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5088" y="3654425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+mn-lt"/>
                <a:ea typeface="楷体" panose="02010609060101010101" pitchFamily="49" charset="-122"/>
              </a:rPr>
              <a:t>8</a:t>
            </a:r>
            <a:endParaRPr lang="zh-CN" altLang="en-US">
              <a:latin typeface="+mn-lt"/>
            </a:endParaRPr>
          </a:p>
        </p:txBody>
      </p:sp>
      <p:sp>
        <p:nvSpPr>
          <p:cNvPr id="17" name="矩形 30">
            <a:extLst>
              <a:ext uri="{FF2B5EF4-FFF2-40B4-BE49-F238E27FC236}">
                <a16:creationId xmlns:a16="http://schemas.microsoft.com/office/drawing/2014/main" id="{B4136AA2-4679-C9D8-4CB3-B315A632E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" y="777239"/>
            <a:ext cx="7406640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①利用数位，就可以用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0 ~ 9 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表示更多、更大的数；</a:t>
            </a:r>
            <a:endParaRPr lang="zh-CN" altLang="en-US" sz="16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68C2FBFC-0553-7AB2-DAE0-91459A532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3554" y="3021013"/>
            <a:ext cx="215900" cy="107950"/>
          </a:xfrm>
          <a:prstGeom prst="ellipse">
            <a:avLst/>
          </a:prstGeom>
          <a:solidFill>
            <a:srgbClr val="FF6600"/>
          </a:solidFill>
          <a:ln w="12700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53DAF64F-2704-F0ED-2DFB-29A1CC98E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1694" y="3021013"/>
            <a:ext cx="215900" cy="107950"/>
          </a:xfrm>
          <a:prstGeom prst="ellipse">
            <a:avLst/>
          </a:prstGeom>
          <a:solidFill>
            <a:srgbClr val="FF6600"/>
          </a:solidFill>
          <a:ln w="12700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F55B6845-3DC0-C425-718A-237C1939E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5414" y="2320245"/>
            <a:ext cx="215900" cy="107950"/>
          </a:xfrm>
          <a:prstGeom prst="ellipse">
            <a:avLst/>
          </a:prstGeom>
          <a:solidFill>
            <a:srgbClr val="FF6600"/>
          </a:solidFill>
          <a:ln w="12700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A438D113-2AFB-A7D6-1D32-9341EE482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5414" y="2203450"/>
            <a:ext cx="215900" cy="107950"/>
          </a:xfrm>
          <a:prstGeom prst="ellipse">
            <a:avLst/>
          </a:prstGeom>
          <a:solidFill>
            <a:srgbClr val="FF6600"/>
          </a:solidFill>
          <a:ln w="12700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49148718-5D70-BE9E-7FB8-5F962CAB8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488" y="2904220"/>
            <a:ext cx="215900" cy="107950"/>
          </a:xfrm>
          <a:prstGeom prst="ellipse">
            <a:avLst/>
          </a:prstGeom>
          <a:solidFill>
            <a:srgbClr val="FF6600"/>
          </a:solidFill>
          <a:ln w="12700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5" name="矩形 30">
            <a:extLst>
              <a:ext uri="{FF2B5EF4-FFF2-40B4-BE49-F238E27FC236}">
                <a16:creationId xmlns:a16="http://schemas.microsoft.com/office/drawing/2014/main" id="{4795C0C7-24D2-A937-C9A7-622AD95E04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" y="1333499"/>
            <a:ext cx="4914900" cy="3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②表示物体个数的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4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6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7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8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9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11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…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都是自然数。一个物体也没有，用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0 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表示，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0 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也是自然数，所有的自然数都是整数；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③最小的自然数是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0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，没有最大的自然数，自然数的个数是无限的。</a:t>
            </a:r>
            <a:endParaRPr lang="zh-CN" altLang="en-US" sz="16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6" name="矩形 30">
            <a:extLst>
              <a:ext uri="{FF2B5EF4-FFF2-40B4-BE49-F238E27FC236}">
                <a16:creationId xmlns:a16="http://schemas.microsoft.com/office/drawing/2014/main" id="{0CCD38B1-AD55-E131-D8F1-9353A57DF2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" y="259079"/>
            <a:ext cx="2194560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归纳总结：</a:t>
            </a:r>
            <a:endParaRPr lang="zh-CN" altLang="en-US" sz="16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18564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2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9"/>
          <p:cNvSpPr txBox="1">
            <a:spLocks noChangeArrowheads="1"/>
          </p:cNvSpPr>
          <p:nvPr/>
        </p:nvSpPr>
        <p:spPr bwMode="auto">
          <a:xfrm>
            <a:off x="993775" y="693738"/>
            <a:ext cx="7669213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+mn-lt"/>
                <a:ea typeface="+mj-ea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latin typeface="+mn-lt"/>
                <a:ea typeface="+mj-ea"/>
                <a:cs typeface="Times New Roman" panose="02020603050405020304" pitchFamily="18" charset="0"/>
              </a:rPr>
              <a:t>在计数器上边拨边数。</a:t>
            </a:r>
            <a:endParaRPr lang="en-US" altLang="zh-CN" sz="2400" b="1" dirty="0">
              <a:latin typeface="+mn-lt"/>
              <a:ea typeface="+mj-ea"/>
              <a:cs typeface="Times New Roman" panose="02020603050405020304" pitchFamily="18" charset="0"/>
            </a:endParaRPr>
          </a:p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+mn-lt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+mn-lt"/>
                <a:ea typeface="+mj-ea"/>
                <a:cs typeface="Times New Roman" panose="02020603050405020304" pitchFamily="18" charset="0"/>
              </a:rPr>
              <a:t>）一万一万地数，从九十六万数到一百零三万。</a:t>
            </a:r>
            <a:endParaRPr lang="en-US" altLang="zh-CN" sz="2400" b="1" dirty="0"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4579" name="Picture 8" descr="E:\随便丢\SE.t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703388"/>
            <a:ext cx="3849688" cy="308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椭圆 20"/>
          <p:cNvSpPr>
            <a:spLocks noChangeArrowheads="1"/>
          </p:cNvSpPr>
          <p:nvPr/>
        </p:nvSpPr>
        <p:spPr bwMode="auto">
          <a:xfrm>
            <a:off x="4313238" y="3824288"/>
            <a:ext cx="315912" cy="176212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2" name="椭圆 21"/>
          <p:cNvSpPr>
            <a:spLocks noChangeArrowheads="1"/>
          </p:cNvSpPr>
          <p:nvPr/>
        </p:nvSpPr>
        <p:spPr bwMode="auto">
          <a:xfrm>
            <a:off x="4313238" y="3648075"/>
            <a:ext cx="315912" cy="176213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3" name="椭圆 22"/>
          <p:cNvSpPr>
            <a:spLocks noChangeArrowheads="1"/>
          </p:cNvSpPr>
          <p:nvPr/>
        </p:nvSpPr>
        <p:spPr bwMode="auto">
          <a:xfrm>
            <a:off x="4313238" y="3476625"/>
            <a:ext cx="315912" cy="176213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4" name="椭圆 23"/>
          <p:cNvSpPr>
            <a:spLocks noChangeArrowheads="1"/>
          </p:cNvSpPr>
          <p:nvPr/>
        </p:nvSpPr>
        <p:spPr bwMode="auto">
          <a:xfrm>
            <a:off x="4313238" y="3300413"/>
            <a:ext cx="315912" cy="176212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5" name="椭圆 24"/>
          <p:cNvSpPr>
            <a:spLocks noChangeArrowheads="1"/>
          </p:cNvSpPr>
          <p:nvPr/>
        </p:nvSpPr>
        <p:spPr bwMode="auto">
          <a:xfrm>
            <a:off x="4313238" y="3124200"/>
            <a:ext cx="315912" cy="176213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6" name="椭圆 25"/>
          <p:cNvSpPr>
            <a:spLocks noChangeArrowheads="1"/>
          </p:cNvSpPr>
          <p:nvPr/>
        </p:nvSpPr>
        <p:spPr bwMode="auto">
          <a:xfrm>
            <a:off x="4313238" y="2947988"/>
            <a:ext cx="315912" cy="176212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8" name="椭圆 27"/>
          <p:cNvSpPr>
            <a:spLocks noChangeArrowheads="1"/>
          </p:cNvSpPr>
          <p:nvPr/>
        </p:nvSpPr>
        <p:spPr bwMode="auto">
          <a:xfrm>
            <a:off x="4313238" y="2757488"/>
            <a:ext cx="315912" cy="174625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9" name="椭圆 28"/>
          <p:cNvSpPr>
            <a:spLocks noChangeArrowheads="1"/>
          </p:cNvSpPr>
          <p:nvPr/>
        </p:nvSpPr>
        <p:spPr bwMode="auto">
          <a:xfrm>
            <a:off x="4313238" y="2422525"/>
            <a:ext cx="315912" cy="174625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30" name="椭圆 29"/>
          <p:cNvSpPr>
            <a:spLocks noChangeArrowheads="1"/>
          </p:cNvSpPr>
          <p:nvPr/>
        </p:nvSpPr>
        <p:spPr bwMode="auto">
          <a:xfrm>
            <a:off x="4313238" y="2114550"/>
            <a:ext cx="315912" cy="174625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31" name="椭圆 30"/>
          <p:cNvSpPr>
            <a:spLocks noChangeArrowheads="1"/>
          </p:cNvSpPr>
          <p:nvPr/>
        </p:nvSpPr>
        <p:spPr bwMode="auto">
          <a:xfrm>
            <a:off x="3547540" y="3824288"/>
            <a:ext cx="315912" cy="176212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32" name="椭圆 31"/>
          <p:cNvSpPr>
            <a:spLocks noChangeArrowheads="1"/>
          </p:cNvSpPr>
          <p:nvPr/>
        </p:nvSpPr>
        <p:spPr bwMode="auto">
          <a:xfrm>
            <a:off x="3933825" y="3824288"/>
            <a:ext cx="315913" cy="176212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33" name="椭圆 32"/>
          <p:cNvSpPr>
            <a:spLocks noChangeArrowheads="1"/>
          </p:cNvSpPr>
          <p:nvPr/>
        </p:nvSpPr>
        <p:spPr bwMode="auto">
          <a:xfrm>
            <a:off x="3933825" y="3648075"/>
            <a:ext cx="315913" cy="176213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34" name="椭圆 33"/>
          <p:cNvSpPr>
            <a:spLocks noChangeArrowheads="1"/>
          </p:cNvSpPr>
          <p:nvPr/>
        </p:nvSpPr>
        <p:spPr bwMode="auto">
          <a:xfrm>
            <a:off x="3933825" y="3476625"/>
            <a:ext cx="315913" cy="176213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35" name="椭圆 34"/>
          <p:cNvSpPr>
            <a:spLocks noChangeArrowheads="1"/>
          </p:cNvSpPr>
          <p:nvPr/>
        </p:nvSpPr>
        <p:spPr bwMode="auto">
          <a:xfrm>
            <a:off x="3933825" y="3287713"/>
            <a:ext cx="315913" cy="176212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36" name="椭圆 35"/>
          <p:cNvSpPr>
            <a:spLocks noChangeArrowheads="1"/>
          </p:cNvSpPr>
          <p:nvPr/>
        </p:nvSpPr>
        <p:spPr bwMode="auto">
          <a:xfrm>
            <a:off x="3933825" y="3111500"/>
            <a:ext cx="315913" cy="176213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37" name="椭圆 36"/>
          <p:cNvSpPr>
            <a:spLocks noChangeArrowheads="1"/>
          </p:cNvSpPr>
          <p:nvPr/>
        </p:nvSpPr>
        <p:spPr bwMode="auto">
          <a:xfrm>
            <a:off x="3933825" y="2940050"/>
            <a:ext cx="315913" cy="176213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38" name="椭圆 37"/>
          <p:cNvSpPr>
            <a:spLocks noChangeArrowheads="1"/>
          </p:cNvSpPr>
          <p:nvPr/>
        </p:nvSpPr>
        <p:spPr bwMode="auto">
          <a:xfrm>
            <a:off x="3933825" y="2751138"/>
            <a:ext cx="315913" cy="176212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39" name="椭圆 38"/>
          <p:cNvSpPr>
            <a:spLocks noChangeArrowheads="1"/>
          </p:cNvSpPr>
          <p:nvPr/>
        </p:nvSpPr>
        <p:spPr bwMode="auto">
          <a:xfrm>
            <a:off x="3933825" y="2574925"/>
            <a:ext cx="315913" cy="176213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40" name="椭圆 39"/>
          <p:cNvSpPr>
            <a:spLocks noChangeArrowheads="1"/>
          </p:cNvSpPr>
          <p:nvPr/>
        </p:nvSpPr>
        <p:spPr bwMode="auto">
          <a:xfrm>
            <a:off x="3933825" y="2403475"/>
            <a:ext cx="315913" cy="176213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41" name="椭圆 40"/>
          <p:cNvSpPr>
            <a:spLocks noChangeArrowheads="1"/>
          </p:cNvSpPr>
          <p:nvPr/>
        </p:nvSpPr>
        <p:spPr bwMode="auto">
          <a:xfrm>
            <a:off x="4313238" y="2590800"/>
            <a:ext cx="315912" cy="174625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42" name="椭圆 41"/>
          <p:cNvSpPr>
            <a:spLocks noChangeArrowheads="1"/>
          </p:cNvSpPr>
          <p:nvPr/>
        </p:nvSpPr>
        <p:spPr bwMode="auto">
          <a:xfrm>
            <a:off x="3933825" y="2114550"/>
            <a:ext cx="315913" cy="174625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43" name="椭圆 42"/>
          <p:cNvSpPr>
            <a:spLocks noChangeArrowheads="1"/>
          </p:cNvSpPr>
          <p:nvPr/>
        </p:nvSpPr>
        <p:spPr bwMode="auto">
          <a:xfrm>
            <a:off x="4313238" y="3824288"/>
            <a:ext cx="315912" cy="174625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44" name="椭圆 43"/>
          <p:cNvSpPr>
            <a:spLocks noChangeArrowheads="1"/>
          </p:cNvSpPr>
          <p:nvPr/>
        </p:nvSpPr>
        <p:spPr bwMode="auto">
          <a:xfrm>
            <a:off x="4313238" y="3476625"/>
            <a:ext cx="315912" cy="174625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45" name="椭圆 44"/>
          <p:cNvSpPr>
            <a:spLocks noChangeArrowheads="1"/>
          </p:cNvSpPr>
          <p:nvPr/>
        </p:nvSpPr>
        <p:spPr bwMode="auto">
          <a:xfrm>
            <a:off x="4313238" y="3648075"/>
            <a:ext cx="315912" cy="174625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4604" name="圆角矩形 31"/>
          <p:cNvSpPr>
            <a:spLocks noChangeArrowheads="1"/>
          </p:cNvSpPr>
          <p:nvPr/>
        </p:nvSpPr>
        <p:spPr bwMode="auto">
          <a:xfrm>
            <a:off x="80963" y="4562475"/>
            <a:ext cx="928687" cy="457200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>
                <a:latin typeface="楷体" panose="02010609060101010101" pitchFamily="49" charset="-122"/>
                <a:ea typeface="楷体" panose="02010609060101010101" pitchFamily="49" charset="-122"/>
              </a:rPr>
              <a:t>P3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做一做</a:t>
            </a:r>
          </a:p>
        </p:txBody>
      </p:sp>
      <p:sp>
        <p:nvSpPr>
          <p:cNvPr id="46" name="Rectangle 16"/>
          <p:cNvSpPr>
            <a:spLocks noChangeArrowheads="1"/>
          </p:cNvSpPr>
          <p:nvPr/>
        </p:nvSpPr>
        <p:spPr bwMode="auto">
          <a:xfrm>
            <a:off x="194945" y="140713"/>
            <a:ext cx="542861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三、巩固练习，实践应用</a:t>
            </a:r>
            <a:endParaRPr lang="en-US" altLang="zh-CN" sz="3200" b="1" dirty="0">
              <a:ln w="10160">
                <a:solidFill>
                  <a:srgbClr val="E75A4F"/>
                </a:solidFill>
              </a:ln>
              <a:solidFill>
                <a:srgbClr val="E75A4F"/>
              </a:solidFill>
              <a:latin typeface="+mj-lt"/>
              <a:ea typeface="+mn-ea"/>
            </a:endParaRPr>
          </a:p>
        </p:txBody>
      </p:sp>
      <p:sp>
        <p:nvSpPr>
          <p:cNvPr id="2" name="对话气泡: 圆角矩形 1"/>
          <p:cNvSpPr/>
          <p:nvPr/>
        </p:nvSpPr>
        <p:spPr>
          <a:xfrm>
            <a:off x="6667500" y="2339975"/>
            <a:ext cx="1866900" cy="822325"/>
          </a:xfrm>
          <a:prstGeom prst="wedgeRoundRectCallout">
            <a:avLst>
              <a:gd name="adj1" fmla="val -64370"/>
              <a:gd name="adj2" fmla="val 33156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FF0000"/>
                </a:solidFill>
              </a:rPr>
              <a:t>满十进一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50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50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10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" dur="50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0" grpId="2" animBg="1"/>
      <p:bldP spid="31" grpId="0" animBg="1"/>
      <p:bldP spid="31" grpId="1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1" grpId="1" animBg="1"/>
      <p:bldP spid="42" grpId="0" animBg="1"/>
      <p:bldP spid="42" grpId="1" animBg="1"/>
      <p:bldP spid="42" grpId="2" animBg="1"/>
      <p:bldP spid="43" grpId="0" animBg="1"/>
      <p:bldP spid="44" grpId="0" animBg="1"/>
      <p:bldP spid="45" grpId="0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9"/>
          <p:cNvSpPr txBox="1">
            <a:spLocks noChangeArrowheads="1"/>
          </p:cNvSpPr>
          <p:nvPr/>
        </p:nvSpPr>
        <p:spPr bwMode="auto">
          <a:xfrm>
            <a:off x="987425" y="693738"/>
            <a:ext cx="7669213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在计数器上边拨边数。</a:t>
            </a:r>
            <a:endParaRPr lang="en-US" altLang="zh-CN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）十万十万地数，从七十万数到一百万。</a:t>
            </a:r>
            <a:endParaRPr lang="en-US" altLang="zh-CN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5603" name="Picture 8" descr="E:\随便丢\SE.t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703388"/>
            <a:ext cx="3849688" cy="308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椭圆 31"/>
          <p:cNvSpPr>
            <a:spLocks noChangeArrowheads="1"/>
          </p:cNvSpPr>
          <p:nvPr/>
        </p:nvSpPr>
        <p:spPr bwMode="auto">
          <a:xfrm>
            <a:off x="3927475" y="3824288"/>
            <a:ext cx="315913" cy="176212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33" name="椭圆 32"/>
          <p:cNvSpPr>
            <a:spLocks noChangeArrowheads="1"/>
          </p:cNvSpPr>
          <p:nvPr/>
        </p:nvSpPr>
        <p:spPr bwMode="auto">
          <a:xfrm>
            <a:off x="3927475" y="3648075"/>
            <a:ext cx="315913" cy="176213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34" name="椭圆 33"/>
          <p:cNvSpPr>
            <a:spLocks noChangeArrowheads="1"/>
          </p:cNvSpPr>
          <p:nvPr/>
        </p:nvSpPr>
        <p:spPr bwMode="auto">
          <a:xfrm>
            <a:off x="3927475" y="3476625"/>
            <a:ext cx="315913" cy="176213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35" name="椭圆 34"/>
          <p:cNvSpPr>
            <a:spLocks noChangeArrowheads="1"/>
          </p:cNvSpPr>
          <p:nvPr/>
        </p:nvSpPr>
        <p:spPr bwMode="auto">
          <a:xfrm>
            <a:off x="3927475" y="3300413"/>
            <a:ext cx="315913" cy="176212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36" name="椭圆 35"/>
          <p:cNvSpPr>
            <a:spLocks noChangeArrowheads="1"/>
          </p:cNvSpPr>
          <p:nvPr/>
        </p:nvSpPr>
        <p:spPr bwMode="auto">
          <a:xfrm>
            <a:off x="3927475" y="3124200"/>
            <a:ext cx="315913" cy="176213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37" name="椭圆 36"/>
          <p:cNvSpPr>
            <a:spLocks noChangeArrowheads="1"/>
          </p:cNvSpPr>
          <p:nvPr/>
        </p:nvSpPr>
        <p:spPr bwMode="auto">
          <a:xfrm>
            <a:off x="3927475" y="2947988"/>
            <a:ext cx="315913" cy="176212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38" name="椭圆 37"/>
          <p:cNvSpPr>
            <a:spLocks noChangeArrowheads="1"/>
          </p:cNvSpPr>
          <p:nvPr/>
        </p:nvSpPr>
        <p:spPr bwMode="auto">
          <a:xfrm>
            <a:off x="3927475" y="2771775"/>
            <a:ext cx="315913" cy="176213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39" name="椭圆 38"/>
          <p:cNvSpPr>
            <a:spLocks noChangeArrowheads="1"/>
          </p:cNvSpPr>
          <p:nvPr/>
        </p:nvSpPr>
        <p:spPr bwMode="auto">
          <a:xfrm>
            <a:off x="3927475" y="2597150"/>
            <a:ext cx="315913" cy="174625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40" name="椭圆 39"/>
          <p:cNvSpPr>
            <a:spLocks noChangeArrowheads="1"/>
          </p:cNvSpPr>
          <p:nvPr/>
        </p:nvSpPr>
        <p:spPr bwMode="auto">
          <a:xfrm>
            <a:off x="3927475" y="2422525"/>
            <a:ext cx="315913" cy="174625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41" name="椭圆 40"/>
          <p:cNvSpPr>
            <a:spLocks noChangeArrowheads="1"/>
          </p:cNvSpPr>
          <p:nvPr/>
        </p:nvSpPr>
        <p:spPr bwMode="auto">
          <a:xfrm>
            <a:off x="3927475" y="2114550"/>
            <a:ext cx="315913" cy="174625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42" name="椭圆 41"/>
          <p:cNvSpPr>
            <a:spLocks noChangeArrowheads="1"/>
          </p:cNvSpPr>
          <p:nvPr/>
        </p:nvSpPr>
        <p:spPr bwMode="auto">
          <a:xfrm>
            <a:off x="3549650" y="3824288"/>
            <a:ext cx="315913" cy="176212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5615" name="圆角矩形 31"/>
          <p:cNvSpPr>
            <a:spLocks noChangeArrowheads="1"/>
          </p:cNvSpPr>
          <p:nvPr/>
        </p:nvSpPr>
        <p:spPr bwMode="auto">
          <a:xfrm>
            <a:off x="65088" y="4648200"/>
            <a:ext cx="928687" cy="457200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>
                <a:latin typeface="楷体" panose="02010609060101010101" pitchFamily="49" charset="-122"/>
                <a:ea typeface="楷体" panose="02010609060101010101" pitchFamily="49" charset="-122"/>
              </a:rPr>
              <a:t>P3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做一做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50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1" grpId="2" animBg="1"/>
      <p:bldP spid="4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9"/>
          <p:cNvSpPr txBox="1">
            <a:spLocks noChangeArrowheads="1"/>
          </p:cNvSpPr>
          <p:nvPr/>
        </p:nvSpPr>
        <p:spPr bwMode="auto">
          <a:xfrm>
            <a:off x="993775" y="695325"/>
            <a:ext cx="7669213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在计数器上边拨边数。</a:t>
            </a:r>
            <a:endParaRPr lang="en-US" altLang="zh-CN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一百万一百万地数，从六百万数到一千万。</a:t>
            </a:r>
            <a:endParaRPr lang="en-US" altLang="zh-CN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6627" name="Picture 8" descr="E:\随便丢\SE.t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703388"/>
            <a:ext cx="3849688" cy="308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椭圆 16"/>
          <p:cNvSpPr>
            <a:spLocks noChangeArrowheads="1"/>
          </p:cNvSpPr>
          <p:nvPr/>
        </p:nvSpPr>
        <p:spPr bwMode="auto">
          <a:xfrm>
            <a:off x="3563938" y="3824288"/>
            <a:ext cx="315912" cy="176212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0" name="椭圆 19"/>
          <p:cNvSpPr>
            <a:spLocks noChangeArrowheads="1"/>
          </p:cNvSpPr>
          <p:nvPr/>
        </p:nvSpPr>
        <p:spPr bwMode="auto">
          <a:xfrm>
            <a:off x="3563938" y="3648075"/>
            <a:ext cx="315912" cy="176213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1" name="椭圆 20"/>
          <p:cNvSpPr>
            <a:spLocks noChangeArrowheads="1"/>
          </p:cNvSpPr>
          <p:nvPr/>
        </p:nvSpPr>
        <p:spPr bwMode="auto">
          <a:xfrm>
            <a:off x="3563938" y="3476625"/>
            <a:ext cx="315912" cy="176213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2" name="椭圆 21"/>
          <p:cNvSpPr>
            <a:spLocks noChangeArrowheads="1"/>
          </p:cNvSpPr>
          <p:nvPr/>
        </p:nvSpPr>
        <p:spPr bwMode="auto">
          <a:xfrm>
            <a:off x="3563938" y="3300413"/>
            <a:ext cx="315912" cy="176212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3" name="椭圆 22"/>
          <p:cNvSpPr>
            <a:spLocks noChangeArrowheads="1"/>
          </p:cNvSpPr>
          <p:nvPr/>
        </p:nvSpPr>
        <p:spPr bwMode="auto">
          <a:xfrm>
            <a:off x="3563938" y="3121025"/>
            <a:ext cx="315912" cy="176213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4" name="椭圆 23"/>
          <p:cNvSpPr>
            <a:spLocks noChangeArrowheads="1"/>
          </p:cNvSpPr>
          <p:nvPr/>
        </p:nvSpPr>
        <p:spPr bwMode="auto">
          <a:xfrm>
            <a:off x="3563938" y="2933700"/>
            <a:ext cx="315912" cy="176213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5" name="椭圆 24"/>
          <p:cNvSpPr>
            <a:spLocks noChangeArrowheads="1"/>
          </p:cNvSpPr>
          <p:nvPr/>
        </p:nvSpPr>
        <p:spPr bwMode="auto">
          <a:xfrm>
            <a:off x="3563938" y="2757488"/>
            <a:ext cx="315912" cy="176212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6" name="椭圆 25"/>
          <p:cNvSpPr>
            <a:spLocks noChangeArrowheads="1"/>
          </p:cNvSpPr>
          <p:nvPr/>
        </p:nvSpPr>
        <p:spPr bwMode="auto">
          <a:xfrm>
            <a:off x="3563938" y="2581275"/>
            <a:ext cx="315912" cy="176213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7" name="椭圆 26"/>
          <p:cNvSpPr>
            <a:spLocks noChangeArrowheads="1"/>
          </p:cNvSpPr>
          <p:nvPr/>
        </p:nvSpPr>
        <p:spPr bwMode="auto">
          <a:xfrm>
            <a:off x="3563938" y="2397125"/>
            <a:ext cx="315912" cy="176213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8" name="椭圆 27"/>
          <p:cNvSpPr>
            <a:spLocks noChangeArrowheads="1"/>
          </p:cNvSpPr>
          <p:nvPr/>
        </p:nvSpPr>
        <p:spPr bwMode="auto">
          <a:xfrm>
            <a:off x="3563938" y="2114550"/>
            <a:ext cx="315912" cy="174625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9" name="椭圆 28"/>
          <p:cNvSpPr>
            <a:spLocks noChangeArrowheads="1"/>
          </p:cNvSpPr>
          <p:nvPr/>
        </p:nvSpPr>
        <p:spPr bwMode="auto">
          <a:xfrm>
            <a:off x="3181350" y="3824288"/>
            <a:ext cx="315913" cy="176212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6639" name="圆角矩形 31"/>
          <p:cNvSpPr>
            <a:spLocks noChangeArrowheads="1"/>
          </p:cNvSpPr>
          <p:nvPr/>
        </p:nvSpPr>
        <p:spPr bwMode="auto">
          <a:xfrm>
            <a:off x="65088" y="4648200"/>
            <a:ext cx="928687" cy="457200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>
                <a:latin typeface="楷体" panose="02010609060101010101" pitchFamily="49" charset="-122"/>
                <a:ea typeface="楷体" panose="02010609060101010101" pitchFamily="49" charset="-122"/>
              </a:rPr>
              <a:t>P3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做一做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50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8" grpId="2" animBg="1"/>
      <p:bldP spid="2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6D8BA-8732-4429-1E2F-0C2E383F5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9">
            <a:extLst>
              <a:ext uri="{FF2B5EF4-FFF2-40B4-BE49-F238E27FC236}">
                <a16:creationId xmlns:a16="http://schemas.microsoft.com/office/drawing/2014/main" id="{8FB60F63-C7CC-9D69-B20C-47E931C23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3775" y="695325"/>
            <a:ext cx="7669213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在计数器上边拨边数。</a:t>
            </a:r>
            <a:endParaRPr lang="en-US" altLang="zh-CN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(4)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一千万一千万地数，从八千万数到一亿。</a:t>
            </a:r>
            <a:endParaRPr lang="en-US" altLang="zh-CN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6627" name="Picture 8" descr="E:\随便丢\SE.tif">
            <a:extLst>
              <a:ext uri="{FF2B5EF4-FFF2-40B4-BE49-F238E27FC236}">
                <a16:creationId xmlns:a16="http://schemas.microsoft.com/office/drawing/2014/main" id="{1EBF0A59-4015-3BBD-54B6-08BBD4BBB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703388"/>
            <a:ext cx="3849688" cy="308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椭圆 16">
            <a:extLst>
              <a:ext uri="{FF2B5EF4-FFF2-40B4-BE49-F238E27FC236}">
                <a16:creationId xmlns:a16="http://schemas.microsoft.com/office/drawing/2014/main" id="{11168C0B-6EA2-A123-9822-51AF727F0D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0238" y="3824288"/>
            <a:ext cx="315912" cy="176212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70D4E82C-DA86-0854-CEE3-9D878B6A8C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0238" y="3648075"/>
            <a:ext cx="315912" cy="176213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21C3770B-5C86-154C-2D2D-58B4EDFD1D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0238" y="3476625"/>
            <a:ext cx="315912" cy="176213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D5DFE64D-1E6A-9E92-D20C-4A3B26E65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0238" y="3300413"/>
            <a:ext cx="315912" cy="176212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33A0718E-F28C-E068-6AB7-43A8A771A8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0238" y="3121025"/>
            <a:ext cx="315912" cy="176213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8BD162A3-2825-6538-D678-36F3F2C35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0238" y="2933700"/>
            <a:ext cx="315912" cy="176213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50CE58FE-10E0-A14C-C027-7ABB376A0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0238" y="2757488"/>
            <a:ext cx="315912" cy="176212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A7432120-911B-5102-A032-218E177D18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0238" y="2581275"/>
            <a:ext cx="315912" cy="176213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340EE94D-E39C-AD9A-33BF-C2533BC92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0238" y="2397125"/>
            <a:ext cx="315912" cy="176213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E4635CF8-54CF-45FF-8AA5-1EF1B2556C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0238" y="2114550"/>
            <a:ext cx="315912" cy="174625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8051FE65-02CF-5604-DA25-E7FA82C55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7175" y="3824288"/>
            <a:ext cx="315913" cy="176212"/>
          </a:xfrm>
          <a:prstGeom prst="ellipse">
            <a:avLst/>
          </a:prstGeom>
          <a:solidFill>
            <a:srgbClr val="FF6600"/>
          </a:solidFill>
          <a:ln w="28575">
            <a:solidFill>
              <a:srgbClr val="FF330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+mn-lt"/>
            </a:endParaRPr>
          </a:p>
        </p:txBody>
      </p:sp>
      <p:sp>
        <p:nvSpPr>
          <p:cNvPr id="26639" name="圆角矩形 31">
            <a:extLst>
              <a:ext uri="{FF2B5EF4-FFF2-40B4-BE49-F238E27FC236}">
                <a16:creationId xmlns:a16="http://schemas.microsoft.com/office/drawing/2014/main" id="{91564E42-1B40-DF58-ADB8-7A0AFB2D6A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88" y="4648200"/>
            <a:ext cx="928687" cy="457200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>
                <a:latin typeface="楷体" panose="02010609060101010101" pitchFamily="49" charset="-122"/>
                <a:ea typeface="楷体" panose="02010609060101010101" pitchFamily="49" charset="-122"/>
              </a:rPr>
              <a:t>P3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做一做</a:t>
            </a:r>
          </a:p>
        </p:txBody>
      </p:sp>
    </p:spTree>
    <p:extLst>
      <p:ext uri="{BB962C8B-B14F-4D97-AF65-F5344CB8AC3E}">
        <p14:creationId xmlns:p14="http://schemas.microsoft.com/office/powerpoint/2010/main" val="1104484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7" grpId="1" animBg="1"/>
      <p:bldP spid="28" grpId="0" animBg="1"/>
      <p:bldP spid="28" grpId="1" animBg="1"/>
      <p:bldP spid="28" grpId="2" animBg="1"/>
      <p:bldP spid="2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3FAC33E7-F9A5-8F29-01ED-55DFF9706C0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91802" y="982884"/>
            <a:ext cx="6026997" cy="1840421"/>
          </a:xfrm>
          <a:prstGeom prst="rect">
            <a:avLst/>
          </a:prstGeom>
        </p:spPr>
      </p:pic>
      <p:sp>
        <p:nvSpPr>
          <p:cNvPr id="27650" name="Text Box 19"/>
          <p:cNvSpPr txBox="1">
            <a:spLocks noChangeArrowheads="1"/>
          </p:cNvSpPr>
          <p:nvPr/>
        </p:nvSpPr>
        <p:spPr bwMode="auto">
          <a:xfrm>
            <a:off x="1071563" y="363538"/>
            <a:ext cx="76692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你能填写下面的数位顺序表吗？试一试。</a:t>
            </a:r>
            <a:endParaRPr lang="en-US" altLang="zh-CN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661" name="Text Box 19"/>
          <p:cNvSpPr txBox="1">
            <a:spLocks noChangeArrowheads="1"/>
          </p:cNvSpPr>
          <p:nvPr/>
        </p:nvSpPr>
        <p:spPr bwMode="auto">
          <a:xfrm>
            <a:off x="993775" y="2924436"/>
            <a:ext cx="7397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从低位到高位，按顺序说出个级和万级的每一个数位。</a:t>
            </a:r>
            <a:endParaRPr lang="en-US" altLang="zh-CN" sz="20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Text Box 19"/>
          <p:cNvSpPr txBox="1">
            <a:spLocks noChangeArrowheads="1"/>
          </p:cNvSpPr>
          <p:nvPr/>
        </p:nvSpPr>
        <p:spPr bwMode="auto">
          <a:xfrm>
            <a:off x="6853241" y="1480155"/>
            <a:ext cx="43161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个位</a:t>
            </a:r>
            <a:endParaRPr lang="en-US" altLang="zh-CN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663" name="Text Box 19"/>
          <p:cNvSpPr txBox="1">
            <a:spLocks noChangeArrowheads="1"/>
          </p:cNvSpPr>
          <p:nvPr/>
        </p:nvSpPr>
        <p:spPr bwMode="auto">
          <a:xfrm>
            <a:off x="993775" y="3397416"/>
            <a:ext cx="7669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从个位起，第几位是万位？第几位是亿位？</a:t>
            </a:r>
            <a:endParaRPr lang="en-US" altLang="zh-CN" sz="20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664" name="Text Box 19"/>
          <p:cNvSpPr txBox="1">
            <a:spLocks noChangeArrowheads="1"/>
          </p:cNvSpPr>
          <p:nvPr/>
        </p:nvSpPr>
        <p:spPr bwMode="auto">
          <a:xfrm>
            <a:off x="993775" y="4025046"/>
            <a:ext cx="78946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万位的右面一位是什么数位？左面一位呢？</a:t>
            </a:r>
            <a:endParaRPr lang="en-US" altLang="zh-CN" sz="20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2989263" y="3712808"/>
            <a:ext cx="422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4775200" y="3725508"/>
            <a:ext cx="422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3508375" y="4350461"/>
            <a:ext cx="939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千位</a:t>
            </a: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4959350" y="4385250"/>
            <a:ext cx="10842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十万位</a:t>
            </a:r>
          </a:p>
        </p:txBody>
      </p:sp>
      <p:sp>
        <p:nvSpPr>
          <p:cNvPr id="27669" name="圆角矩形 31"/>
          <p:cNvSpPr>
            <a:spLocks noChangeArrowheads="1"/>
          </p:cNvSpPr>
          <p:nvPr/>
        </p:nvSpPr>
        <p:spPr bwMode="auto">
          <a:xfrm>
            <a:off x="65088" y="4648200"/>
            <a:ext cx="928687" cy="457200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>
                <a:latin typeface="楷体" panose="02010609060101010101" pitchFamily="49" charset="-122"/>
                <a:ea typeface="楷体" panose="02010609060101010101" pitchFamily="49" charset="-122"/>
              </a:rPr>
              <a:t>P3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做一做</a:t>
            </a:r>
          </a:p>
        </p:txBody>
      </p:sp>
      <p:sp>
        <p:nvSpPr>
          <p:cNvPr id="26" name="对话气泡: 圆角矩形 25"/>
          <p:cNvSpPr/>
          <p:nvPr/>
        </p:nvSpPr>
        <p:spPr>
          <a:xfrm>
            <a:off x="6841627" y="232010"/>
            <a:ext cx="1972628" cy="784747"/>
          </a:xfrm>
          <a:prstGeom prst="wedgeRoundRectCallout">
            <a:avLst>
              <a:gd name="adj1" fmla="val -43627"/>
              <a:gd name="adj2" fmla="val 7167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FF0000"/>
                </a:solidFill>
              </a:rPr>
              <a:t>填数位顺序表时注意从右边起</a:t>
            </a:r>
          </a:p>
        </p:txBody>
      </p:sp>
      <p:sp>
        <p:nvSpPr>
          <p:cNvPr id="9" name="Text Box 19">
            <a:extLst>
              <a:ext uri="{FF2B5EF4-FFF2-40B4-BE49-F238E27FC236}">
                <a16:creationId xmlns:a16="http://schemas.microsoft.com/office/drawing/2014/main" id="{E80F69B7-16B8-C81E-41D4-32819632F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3241" y="2243643"/>
            <a:ext cx="4316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一</a:t>
            </a:r>
            <a:endParaRPr lang="en-US" altLang="zh-CN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 Box 19">
            <a:extLst>
              <a:ext uri="{FF2B5EF4-FFF2-40B4-BE49-F238E27FC236}">
                <a16:creationId xmlns:a16="http://schemas.microsoft.com/office/drawing/2014/main" id="{911D1908-EC70-8DD4-0511-DA534882D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3657" y="1480155"/>
            <a:ext cx="43161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十位</a:t>
            </a:r>
            <a:endParaRPr lang="en-US" altLang="zh-CN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9F358CE4-58A7-BDC9-0C8A-2780C3511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3657" y="2243643"/>
            <a:ext cx="4316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十</a:t>
            </a:r>
            <a:endParaRPr lang="en-US" altLang="zh-CN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Text Box 19">
            <a:extLst>
              <a:ext uri="{FF2B5EF4-FFF2-40B4-BE49-F238E27FC236}">
                <a16:creationId xmlns:a16="http://schemas.microsoft.com/office/drawing/2014/main" id="{1EFD8DF6-0883-3958-1499-37DFE8473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6938" y="1480155"/>
            <a:ext cx="43161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百位</a:t>
            </a:r>
            <a:endParaRPr lang="en-US" altLang="zh-CN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Text Box 19">
            <a:extLst>
              <a:ext uri="{FF2B5EF4-FFF2-40B4-BE49-F238E27FC236}">
                <a16:creationId xmlns:a16="http://schemas.microsoft.com/office/drawing/2014/main" id="{0C99EF32-1CED-1DAA-932F-DEB6DB93A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6938" y="2243643"/>
            <a:ext cx="4316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百</a:t>
            </a:r>
            <a:endParaRPr lang="en-US" altLang="zh-CN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Text Box 19">
            <a:extLst>
              <a:ext uri="{FF2B5EF4-FFF2-40B4-BE49-F238E27FC236}">
                <a16:creationId xmlns:a16="http://schemas.microsoft.com/office/drawing/2014/main" id="{4E08F988-17D7-47B5-3E0E-367B18DB74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2112" y="1480155"/>
            <a:ext cx="43161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千位</a:t>
            </a:r>
            <a:endParaRPr lang="en-US" altLang="zh-CN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Text Box 19">
            <a:extLst>
              <a:ext uri="{FF2B5EF4-FFF2-40B4-BE49-F238E27FC236}">
                <a16:creationId xmlns:a16="http://schemas.microsoft.com/office/drawing/2014/main" id="{82162231-1191-A11F-16AD-495C1EEAAC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2112" y="2243643"/>
            <a:ext cx="4316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千</a:t>
            </a:r>
            <a:endParaRPr lang="en-US" altLang="zh-CN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Text Box 19">
            <a:extLst>
              <a:ext uri="{FF2B5EF4-FFF2-40B4-BE49-F238E27FC236}">
                <a16:creationId xmlns:a16="http://schemas.microsoft.com/office/drawing/2014/main" id="{27F850FC-0560-6C25-F307-D1F02E3243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1739" y="1480155"/>
            <a:ext cx="43161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万位</a:t>
            </a:r>
            <a:endParaRPr lang="en-US" altLang="zh-CN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Text Box 19">
            <a:extLst>
              <a:ext uri="{FF2B5EF4-FFF2-40B4-BE49-F238E27FC236}">
                <a16:creationId xmlns:a16="http://schemas.microsoft.com/office/drawing/2014/main" id="{4DF0DE3B-9B41-EE17-E57E-6E78A84D8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1739" y="2243643"/>
            <a:ext cx="4316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万</a:t>
            </a:r>
            <a:endParaRPr lang="en-US" altLang="zh-CN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Text Box 19">
            <a:extLst>
              <a:ext uri="{FF2B5EF4-FFF2-40B4-BE49-F238E27FC236}">
                <a16:creationId xmlns:a16="http://schemas.microsoft.com/office/drawing/2014/main" id="{1FDA5CC1-B94A-1831-1B20-0815ECC76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2156" y="1347033"/>
            <a:ext cx="43161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十万位</a:t>
            </a:r>
            <a:endParaRPr lang="en-US" altLang="zh-CN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Text Box 19">
            <a:extLst>
              <a:ext uri="{FF2B5EF4-FFF2-40B4-BE49-F238E27FC236}">
                <a16:creationId xmlns:a16="http://schemas.microsoft.com/office/drawing/2014/main" id="{2687B3F7-8C68-D164-2985-55B11C2FDC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2156" y="2158633"/>
            <a:ext cx="4316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十万</a:t>
            </a:r>
            <a:endParaRPr lang="en-US" altLang="zh-CN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Text Box 19">
            <a:extLst>
              <a:ext uri="{FF2B5EF4-FFF2-40B4-BE49-F238E27FC236}">
                <a16:creationId xmlns:a16="http://schemas.microsoft.com/office/drawing/2014/main" id="{66219B26-0B25-C08A-0C8D-DA3FEBDD0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4958" y="1347033"/>
            <a:ext cx="43161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百万位</a:t>
            </a:r>
            <a:endParaRPr lang="en-US" altLang="zh-CN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Text Box 19">
            <a:extLst>
              <a:ext uri="{FF2B5EF4-FFF2-40B4-BE49-F238E27FC236}">
                <a16:creationId xmlns:a16="http://schemas.microsoft.com/office/drawing/2014/main" id="{5154716B-A06A-BE2B-1331-3FFCC4C82D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4958" y="2158633"/>
            <a:ext cx="4316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百万</a:t>
            </a:r>
            <a:endParaRPr lang="en-US" altLang="zh-CN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Text Box 19">
            <a:extLst>
              <a:ext uri="{FF2B5EF4-FFF2-40B4-BE49-F238E27FC236}">
                <a16:creationId xmlns:a16="http://schemas.microsoft.com/office/drawing/2014/main" id="{E7FAC6CD-3C9B-CCCC-2636-D56D0B41C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0613" y="1347033"/>
            <a:ext cx="43161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千万位</a:t>
            </a:r>
            <a:endParaRPr lang="en-US" altLang="zh-CN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Text Box 19">
            <a:extLst>
              <a:ext uri="{FF2B5EF4-FFF2-40B4-BE49-F238E27FC236}">
                <a16:creationId xmlns:a16="http://schemas.microsoft.com/office/drawing/2014/main" id="{2F599E98-4908-F05C-71E9-D18499F42D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0613" y="2158633"/>
            <a:ext cx="4316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千万</a:t>
            </a:r>
            <a:endParaRPr lang="en-US" altLang="zh-CN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Text Box 19">
            <a:extLst>
              <a:ext uri="{FF2B5EF4-FFF2-40B4-BE49-F238E27FC236}">
                <a16:creationId xmlns:a16="http://schemas.microsoft.com/office/drawing/2014/main" id="{ED5E7EAE-02AF-4589-362A-A31F157F4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5170" y="1480155"/>
            <a:ext cx="43161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亿位</a:t>
            </a:r>
            <a:endParaRPr lang="en-US" altLang="zh-CN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Text Box 19">
            <a:extLst>
              <a:ext uri="{FF2B5EF4-FFF2-40B4-BE49-F238E27FC236}">
                <a16:creationId xmlns:a16="http://schemas.microsoft.com/office/drawing/2014/main" id="{518269A1-BFCC-E6DB-3948-8F2CBF628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5170" y="2243643"/>
            <a:ext cx="4316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亿</a:t>
            </a:r>
            <a:endParaRPr lang="en-US" altLang="zh-CN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/>
      <p:bldP spid="32" grpId="0"/>
      <p:bldP spid="33" grpId="0"/>
      <p:bldP spid="34" grpId="0"/>
      <p:bldP spid="26" grpId="0" animBg="1"/>
      <p:bldP spid="9" grpId="0"/>
      <p:bldP spid="10" grpId="0"/>
      <p:bldP spid="11" grpId="0"/>
      <p:bldP spid="14" grpId="0"/>
      <p:bldP spid="15" grpId="0"/>
      <p:bldP spid="16" grpId="0"/>
      <p:bldP spid="17" grpId="0"/>
      <p:bldP spid="28" grpId="0"/>
      <p:bldP spid="29" grpId="0"/>
      <p:bldP spid="30" grpId="0"/>
      <p:bldP spid="35" grpId="0"/>
      <p:bldP spid="36" grpId="0"/>
      <p:bldP spid="37" grpId="0"/>
      <p:bldP spid="38" grpId="0"/>
      <p:bldP spid="39" grpId="0"/>
      <p:bldP spid="42" grpId="0"/>
      <p:bldP spid="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Rectangle 16"/>
          <p:cNvSpPr>
            <a:spLocks noChangeArrowheads="1"/>
          </p:cNvSpPr>
          <p:nvPr/>
        </p:nvSpPr>
        <p:spPr bwMode="auto">
          <a:xfrm>
            <a:off x="202565" y="259080"/>
            <a:ext cx="3038723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四、课堂小结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BA480FC3-20AF-1478-AC50-A8E8D55A2998}"/>
              </a:ext>
            </a:extLst>
          </p:cNvPr>
          <p:cNvGrpSpPr/>
          <p:nvPr/>
        </p:nvGrpSpPr>
        <p:grpSpPr>
          <a:xfrm>
            <a:off x="2198810" y="1411600"/>
            <a:ext cx="3714668" cy="1018895"/>
            <a:chOff x="3682119" y="2525206"/>
            <a:chExt cx="3714668" cy="1018895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D1A9D1B4-6787-2372-7D6A-15DE00EFA983}"/>
                </a:ext>
              </a:extLst>
            </p:cNvPr>
            <p:cNvSpPr/>
            <p:nvPr/>
          </p:nvSpPr>
          <p:spPr>
            <a:xfrm>
              <a:off x="7052379" y="2525208"/>
              <a:ext cx="344408" cy="1008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6CAA14DF-E4FE-5001-67D4-20B6BD5F9A1F}"/>
                </a:ext>
              </a:extLst>
            </p:cNvPr>
            <p:cNvSpPr/>
            <p:nvPr/>
          </p:nvSpPr>
          <p:spPr>
            <a:xfrm>
              <a:off x="7052379" y="2528438"/>
              <a:ext cx="344408" cy="10156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个</a:t>
              </a:r>
              <a:endParaRPr lang="en-US" altLang="zh-CN" sz="200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  位</a:t>
              </a:r>
              <a:endParaRPr lang="zh-CN" altLang="en-US" sz="140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0C4F4B9-8741-BBAE-F82F-9184722624FE}"/>
                </a:ext>
              </a:extLst>
            </p:cNvPr>
            <p:cNvSpPr/>
            <p:nvPr/>
          </p:nvSpPr>
          <p:spPr>
            <a:xfrm>
              <a:off x="6707971" y="2525208"/>
              <a:ext cx="344408" cy="1008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EB69EBC-FEA7-BFB3-7034-D8F14D31E58C}"/>
                </a:ext>
              </a:extLst>
            </p:cNvPr>
            <p:cNvSpPr/>
            <p:nvPr/>
          </p:nvSpPr>
          <p:spPr>
            <a:xfrm>
              <a:off x="6707971" y="2528438"/>
              <a:ext cx="344408" cy="10156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十</a:t>
              </a:r>
              <a:endParaRPr lang="en-US" altLang="zh-CN" sz="200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>
                <a:defRPr/>
              </a:pPr>
              <a:endParaRPr lang="en-US" altLang="zh-CN" sz="200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位</a:t>
              </a:r>
              <a:endParaRPr lang="zh-CN" altLang="en-US" sz="140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3D8270F-0D67-3038-8E43-411EC4467CBD}"/>
                </a:ext>
              </a:extLst>
            </p:cNvPr>
            <p:cNvSpPr/>
            <p:nvPr/>
          </p:nvSpPr>
          <p:spPr>
            <a:xfrm>
              <a:off x="6368885" y="2525208"/>
              <a:ext cx="344408" cy="1008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1C277FC-737F-108F-A84F-A59D7FCE6053}"/>
                </a:ext>
              </a:extLst>
            </p:cNvPr>
            <p:cNvSpPr/>
            <p:nvPr/>
          </p:nvSpPr>
          <p:spPr>
            <a:xfrm>
              <a:off x="6368885" y="2528438"/>
              <a:ext cx="344408" cy="10156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百</a:t>
              </a:r>
              <a:endParaRPr lang="en-US" altLang="zh-CN" sz="200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>
                <a:defRPr/>
              </a:pPr>
              <a:endParaRPr lang="en-US" altLang="zh-CN" sz="200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位</a:t>
              </a:r>
              <a:endParaRPr lang="zh-CN" altLang="en-US" sz="140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8D0BB7D6-4225-62B4-AF65-B769592A32C0}"/>
                </a:ext>
              </a:extLst>
            </p:cNvPr>
            <p:cNvSpPr/>
            <p:nvPr/>
          </p:nvSpPr>
          <p:spPr>
            <a:xfrm>
              <a:off x="6024477" y="2525208"/>
              <a:ext cx="344408" cy="1008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532E523-DBD0-B348-714E-BAAAB1F46951}"/>
                </a:ext>
              </a:extLst>
            </p:cNvPr>
            <p:cNvSpPr/>
            <p:nvPr/>
          </p:nvSpPr>
          <p:spPr>
            <a:xfrm>
              <a:off x="6024477" y="2528438"/>
              <a:ext cx="344408" cy="10156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千</a:t>
              </a:r>
              <a:endParaRPr lang="en-US" altLang="zh-CN" sz="200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>
                <a:defRPr/>
              </a:pPr>
              <a:endParaRPr lang="en-US" altLang="zh-CN" sz="200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位</a:t>
              </a:r>
              <a:endParaRPr lang="zh-CN" altLang="en-US" sz="1400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367BD7E8-A058-F7B7-8502-D7DBC5BDB8E5}"/>
                </a:ext>
              </a:extLst>
            </p:cNvPr>
            <p:cNvSpPr/>
            <p:nvPr/>
          </p:nvSpPr>
          <p:spPr>
            <a:xfrm>
              <a:off x="5683003" y="2525208"/>
              <a:ext cx="344408" cy="1008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F8FE65F1-CB96-7BB2-736C-1176650A6773}"/>
                </a:ext>
              </a:extLst>
            </p:cNvPr>
            <p:cNvSpPr/>
            <p:nvPr/>
          </p:nvSpPr>
          <p:spPr>
            <a:xfrm>
              <a:off x="5683003" y="2528438"/>
              <a:ext cx="344408" cy="10156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万</a:t>
              </a:r>
              <a:endParaRPr lang="en-US" altLang="zh-CN" sz="200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>
                <a:defRPr/>
              </a:pPr>
              <a:endParaRPr lang="en-US" altLang="zh-CN" sz="200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位</a:t>
              </a:r>
              <a:endParaRPr lang="zh-CN" altLang="en-US" sz="140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EB61617B-C121-775B-2901-563E91D6A83A}"/>
                </a:ext>
              </a:extLst>
            </p:cNvPr>
            <p:cNvSpPr/>
            <p:nvPr/>
          </p:nvSpPr>
          <p:spPr>
            <a:xfrm>
              <a:off x="5338595" y="2525206"/>
              <a:ext cx="344408" cy="1008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899170F7-867F-0B2F-DEF5-5A6E4ED9A18B}"/>
                </a:ext>
              </a:extLst>
            </p:cNvPr>
            <p:cNvSpPr/>
            <p:nvPr/>
          </p:nvSpPr>
          <p:spPr>
            <a:xfrm>
              <a:off x="5338595" y="2528438"/>
              <a:ext cx="344408" cy="10156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十万位</a:t>
              </a:r>
              <a:endParaRPr lang="zh-CN" altLang="en-US" sz="1400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4D196669-FB64-D2E0-905B-19B82AE3960F}"/>
                </a:ext>
              </a:extLst>
            </p:cNvPr>
            <p:cNvSpPr/>
            <p:nvPr/>
          </p:nvSpPr>
          <p:spPr>
            <a:xfrm>
              <a:off x="4999509" y="2525208"/>
              <a:ext cx="344408" cy="1008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5923D501-144A-EBC8-C29E-740BC5BBBB87}"/>
                </a:ext>
              </a:extLst>
            </p:cNvPr>
            <p:cNvSpPr/>
            <p:nvPr/>
          </p:nvSpPr>
          <p:spPr>
            <a:xfrm>
              <a:off x="4999509" y="2528438"/>
              <a:ext cx="344408" cy="1008000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百万位</a:t>
              </a:r>
              <a:endParaRPr lang="zh-CN" altLang="en-US" sz="1400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205E0AA9-F0E3-B360-AB9D-91BE29E27F87}"/>
                </a:ext>
              </a:extLst>
            </p:cNvPr>
            <p:cNvSpPr/>
            <p:nvPr/>
          </p:nvSpPr>
          <p:spPr>
            <a:xfrm>
              <a:off x="4655101" y="2525208"/>
              <a:ext cx="344408" cy="1008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D9498835-18C6-054D-440E-AD0666994B32}"/>
                </a:ext>
              </a:extLst>
            </p:cNvPr>
            <p:cNvSpPr/>
            <p:nvPr/>
          </p:nvSpPr>
          <p:spPr>
            <a:xfrm>
              <a:off x="4655101" y="2528438"/>
              <a:ext cx="344408" cy="1008000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千万位</a:t>
              </a:r>
              <a:endParaRPr lang="zh-CN" altLang="en-US" sz="1400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36270DB-28B6-A66C-2265-6CC988F2F9D1}"/>
                </a:ext>
              </a:extLst>
            </p:cNvPr>
            <p:cNvSpPr/>
            <p:nvPr/>
          </p:nvSpPr>
          <p:spPr>
            <a:xfrm>
              <a:off x="4312226" y="2525208"/>
              <a:ext cx="344408" cy="1008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DFC07D8C-C9A8-2302-29C6-DCED54751F3E}"/>
                </a:ext>
              </a:extLst>
            </p:cNvPr>
            <p:cNvSpPr/>
            <p:nvPr/>
          </p:nvSpPr>
          <p:spPr>
            <a:xfrm>
              <a:off x="4305552" y="2528438"/>
              <a:ext cx="344408" cy="101566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亿</a:t>
              </a:r>
              <a:endParaRPr lang="en-US" altLang="zh-CN" sz="200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>
                <a:defRPr/>
              </a:pPr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  位</a:t>
              </a:r>
              <a:endParaRPr lang="zh-CN" altLang="en-US" sz="1400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AAF150A3-778E-FC30-592D-4B7FF0045AFD}"/>
                </a:ext>
              </a:extLst>
            </p:cNvPr>
            <p:cNvSpPr/>
            <p:nvPr/>
          </p:nvSpPr>
          <p:spPr>
            <a:xfrm>
              <a:off x="3682119" y="2525208"/>
              <a:ext cx="627537" cy="1008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100" b="1">
                  <a:solidFill>
                    <a:schemeClr val="tx1"/>
                  </a:solidFill>
                </a:rPr>
                <a:t>……</a:t>
              </a:r>
              <a:endParaRPr lang="zh-CN" altLang="en-US" sz="1100" b="1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36501D20-DDB1-74E9-D3F0-C334384DDB4A}"/>
              </a:ext>
            </a:extLst>
          </p:cNvPr>
          <p:cNvGrpSpPr/>
          <p:nvPr/>
        </p:nvGrpSpPr>
        <p:grpSpPr>
          <a:xfrm>
            <a:off x="5569073" y="2406963"/>
            <a:ext cx="344487" cy="719137"/>
            <a:chOff x="4416780" y="2444134"/>
            <a:chExt cx="344487" cy="719137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6CC23AD6-7272-C8A9-53B1-03510314676E}"/>
                </a:ext>
              </a:extLst>
            </p:cNvPr>
            <p:cNvSpPr/>
            <p:nvPr/>
          </p:nvSpPr>
          <p:spPr bwMode="auto">
            <a:xfrm>
              <a:off x="4416780" y="2444134"/>
              <a:ext cx="344487" cy="719137"/>
            </a:xfrm>
            <a:prstGeom prst="rect">
              <a:avLst/>
            </a:prstGeom>
            <a:solidFill>
              <a:srgbClr val="FDFAB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矩形 203">
              <a:extLst>
                <a:ext uri="{FF2B5EF4-FFF2-40B4-BE49-F238E27FC236}">
                  <a16:creationId xmlns:a16="http://schemas.microsoft.com/office/drawing/2014/main" id="{BD420750-4967-E271-64B6-AF078CDB4F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901" y="2447362"/>
              <a:ext cx="344366" cy="399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个</a:t>
              </a:r>
              <a:endPara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78446295-C089-7DB4-3EB9-3F411E87D4A5}"/>
              </a:ext>
            </a:extLst>
          </p:cNvPr>
          <p:cNvGrpSpPr/>
          <p:nvPr/>
        </p:nvGrpSpPr>
        <p:grpSpPr>
          <a:xfrm>
            <a:off x="5224585" y="2406963"/>
            <a:ext cx="344608" cy="719137"/>
            <a:chOff x="4072292" y="2444134"/>
            <a:chExt cx="344608" cy="719137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065CDB63-AD31-7E61-9E30-E5159C852516}"/>
                </a:ext>
              </a:extLst>
            </p:cNvPr>
            <p:cNvSpPr/>
            <p:nvPr/>
          </p:nvSpPr>
          <p:spPr bwMode="auto">
            <a:xfrm>
              <a:off x="4072292" y="2444134"/>
              <a:ext cx="344488" cy="719137"/>
            </a:xfrm>
            <a:prstGeom prst="rect">
              <a:avLst/>
            </a:prstGeom>
            <a:solidFill>
              <a:srgbClr val="FDFAB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" name="矩形 205">
              <a:extLst>
                <a:ext uri="{FF2B5EF4-FFF2-40B4-BE49-F238E27FC236}">
                  <a16:creationId xmlns:a16="http://schemas.microsoft.com/office/drawing/2014/main" id="{60E0A53D-8A4C-25D7-625A-91537839F1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2534" y="2447362"/>
              <a:ext cx="344366" cy="399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十</a:t>
              </a:r>
              <a:endPara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8414A074-1544-1425-541B-4CE927A1C083}"/>
              </a:ext>
            </a:extLst>
          </p:cNvPr>
          <p:cNvGrpSpPr/>
          <p:nvPr/>
        </p:nvGrpSpPr>
        <p:grpSpPr>
          <a:xfrm>
            <a:off x="4885782" y="2406963"/>
            <a:ext cx="345153" cy="719137"/>
            <a:chOff x="3733489" y="2444134"/>
            <a:chExt cx="345153" cy="719137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59E85984-91B7-3BA1-6006-B0B194A3D1D9}"/>
                </a:ext>
              </a:extLst>
            </p:cNvPr>
            <p:cNvSpPr/>
            <p:nvPr/>
          </p:nvSpPr>
          <p:spPr bwMode="auto">
            <a:xfrm>
              <a:off x="3734155" y="2444134"/>
              <a:ext cx="344487" cy="719137"/>
            </a:xfrm>
            <a:prstGeom prst="rect">
              <a:avLst/>
            </a:prstGeom>
            <a:solidFill>
              <a:srgbClr val="FDFAB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" name="矩形 207">
              <a:extLst>
                <a:ext uri="{FF2B5EF4-FFF2-40B4-BE49-F238E27FC236}">
                  <a16:creationId xmlns:a16="http://schemas.microsoft.com/office/drawing/2014/main" id="{F69D0368-02E7-730C-F1EB-8DEC3381C4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3489" y="2447362"/>
              <a:ext cx="344366" cy="399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百</a:t>
              </a:r>
              <a:endPara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EE35ABEE-FF69-0CFD-C373-368848D9D4B3}"/>
              </a:ext>
            </a:extLst>
          </p:cNvPr>
          <p:cNvGrpSpPr/>
          <p:nvPr/>
        </p:nvGrpSpPr>
        <p:grpSpPr>
          <a:xfrm>
            <a:off x="4541416" y="2406963"/>
            <a:ext cx="345032" cy="719137"/>
            <a:chOff x="3389123" y="2444134"/>
            <a:chExt cx="345032" cy="719137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A1B35329-CC9B-E944-0EC3-C550CD7E6BCD}"/>
                </a:ext>
              </a:extLst>
            </p:cNvPr>
            <p:cNvSpPr/>
            <p:nvPr/>
          </p:nvSpPr>
          <p:spPr bwMode="auto">
            <a:xfrm>
              <a:off x="3389667" y="2444134"/>
              <a:ext cx="344488" cy="719137"/>
            </a:xfrm>
            <a:prstGeom prst="rect">
              <a:avLst/>
            </a:prstGeom>
            <a:solidFill>
              <a:srgbClr val="FDFAB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4" name="矩形 209">
              <a:extLst>
                <a:ext uri="{FF2B5EF4-FFF2-40B4-BE49-F238E27FC236}">
                  <a16:creationId xmlns:a16="http://schemas.microsoft.com/office/drawing/2014/main" id="{AC194DA7-379D-A63F-629F-ED5D8743B4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9123" y="2447362"/>
              <a:ext cx="344366" cy="399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千</a:t>
              </a:r>
              <a:endPara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61ECC5D3-E141-70C2-4521-2349FE53ACAF}"/>
              </a:ext>
            </a:extLst>
          </p:cNvPr>
          <p:cNvGrpSpPr/>
          <p:nvPr/>
        </p:nvGrpSpPr>
        <p:grpSpPr>
          <a:xfrm>
            <a:off x="4199983" y="2406963"/>
            <a:ext cx="345152" cy="719137"/>
            <a:chOff x="3047690" y="2444134"/>
            <a:chExt cx="345152" cy="719137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FD932684-2708-658A-C344-9BB04FA35BCB}"/>
                </a:ext>
              </a:extLst>
            </p:cNvPr>
            <p:cNvSpPr/>
            <p:nvPr/>
          </p:nvSpPr>
          <p:spPr bwMode="auto">
            <a:xfrm>
              <a:off x="3048355" y="2444134"/>
              <a:ext cx="344487" cy="719137"/>
            </a:xfrm>
            <a:prstGeom prst="rect">
              <a:avLst/>
            </a:prstGeom>
            <a:solidFill>
              <a:srgbClr val="FDFAB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7" name="矩形 211">
              <a:extLst>
                <a:ext uri="{FF2B5EF4-FFF2-40B4-BE49-F238E27FC236}">
                  <a16:creationId xmlns:a16="http://schemas.microsoft.com/office/drawing/2014/main" id="{27A66192-0D32-2050-226B-471AAE880B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7690" y="2447362"/>
              <a:ext cx="344366" cy="399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万</a:t>
              </a:r>
              <a:endPara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FDE06AF6-F21C-7D76-4C69-10A0020934E9}"/>
              </a:ext>
            </a:extLst>
          </p:cNvPr>
          <p:cNvGrpSpPr/>
          <p:nvPr/>
        </p:nvGrpSpPr>
        <p:grpSpPr>
          <a:xfrm>
            <a:off x="3855616" y="2406963"/>
            <a:ext cx="345032" cy="719137"/>
            <a:chOff x="2703323" y="2444134"/>
            <a:chExt cx="345032" cy="719137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ED1A129F-8BDA-7384-A57C-C0220DC7B7F6}"/>
                </a:ext>
              </a:extLst>
            </p:cNvPr>
            <p:cNvSpPr/>
            <p:nvPr/>
          </p:nvSpPr>
          <p:spPr bwMode="auto">
            <a:xfrm>
              <a:off x="2703867" y="2444134"/>
              <a:ext cx="344488" cy="719137"/>
            </a:xfrm>
            <a:prstGeom prst="rect">
              <a:avLst/>
            </a:prstGeom>
            <a:solidFill>
              <a:srgbClr val="FDFAB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0" name="矩形 213">
              <a:extLst>
                <a:ext uri="{FF2B5EF4-FFF2-40B4-BE49-F238E27FC236}">
                  <a16:creationId xmlns:a16="http://schemas.microsoft.com/office/drawing/2014/main" id="{16BC049A-BF0B-BD86-DD1B-90D0678B5E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3323" y="2447362"/>
              <a:ext cx="344366" cy="707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十万</a:t>
              </a:r>
              <a:endParaRPr lang="zh-CN" altLang="en-US" sz="1400" dirty="0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6BC6C928-0A27-0547-61B2-A05C2AF9AF00}"/>
              </a:ext>
            </a:extLst>
          </p:cNvPr>
          <p:cNvGrpSpPr/>
          <p:nvPr/>
        </p:nvGrpSpPr>
        <p:grpSpPr>
          <a:xfrm>
            <a:off x="3516435" y="2406963"/>
            <a:ext cx="344502" cy="719137"/>
            <a:chOff x="2364142" y="2444134"/>
            <a:chExt cx="344502" cy="719137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45B90213-A253-BF61-ADC6-007E55B60967}"/>
                </a:ext>
              </a:extLst>
            </p:cNvPr>
            <p:cNvSpPr/>
            <p:nvPr/>
          </p:nvSpPr>
          <p:spPr bwMode="auto">
            <a:xfrm>
              <a:off x="2364142" y="2444134"/>
              <a:ext cx="344488" cy="719137"/>
            </a:xfrm>
            <a:prstGeom prst="rect">
              <a:avLst/>
            </a:prstGeom>
            <a:solidFill>
              <a:srgbClr val="FDFAB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3" name="矩形 215">
              <a:extLst>
                <a:ext uri="{FF2B5EF4-FFF2-40B4-BE49-F238E27FC236}">
                  <a16:creationId xmlns:a16="http://schemas.microsoft.com/office/drawing/2014/main" id="{B83696B0-D74F-DBDD-441F-CE68CF892F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4278" y="2447362"/>
              <a:ext cx="344366" cy="707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百万</a:t>
              </a:r>
              <a:endParaRPr lang="zh-CN" altLang="en-US" sz="1400" dirty="0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1E89E6CF-2907-D3B8-1835-20CAF050CF63}"/>
              </a:ext>
            </a:extLst>
          </p:cNvPr>
          <p:cNvGrpSpPr/>
          <p:nvPr/>
        </p:nvGrpSpPr>
        <p:grpSpPr>
          <a:xfrm>
            <a:off x="3171948" y="2406963"/>
            <a:ext cx="344623" cy="719137"/>
            <a:chOff x="2019655" y="2444134"/>
            <a:chExt cx="344623" cy="719137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18C31E85-6EB8-3AEF-003D-A1E4432C3D4B}"/>
                </a:ext>
              </a:extLst>
            </p:cNvPr>
            <p:cNvSpPr/>
            <p:nvPr/>
          </p:nvSpPr>
          <p:spPr bwMode="auto">
            <a:xfrm>
              <a:off x="2019655" y="2444134"/>
              <a:ext cx="344487" cy="719137"/>
            </a:xfrm>
            <a:prstGeom prst="rect">
              <a:avLst/>
            </a:prstGeom>
            <a:solidFill>
              <a:srgbClr val="FDFAB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6" name="矩形 217">
              <a:extLst>
                <a:ext uri="{FF2B5EF4-FFF2-40B4-BE49-F238E27FC236}">
                  <a16:creationId xmlns:a16="http://schemas.microsoft.com/office/drawing/2014/main" id="{7CA5E354-197F-5FA4-08C7-7ECAE29DBC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9912" y="2447362"/>
              <a:ext cx="344366" cy="707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千万</a:t>
              </a:r>
              <a:endParaRPr lang="zh-CN" altLang="en-US" sz="1400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D404326B-9498-B535-4F88-3D39CD16C5ED}"/>
              </a:ext>
            </a:extLst>
          </p:cNvPr>
          <p:cNvGrpSpPr/>
          <p:nvPr/>
        </p:nvGrpSpPr>
        <p:grpSpPr>
          <a:xfrm>
            <a:off x="2822698" y="2406963"/>
            <a:ext cx="350837" cy="719137"/>
            <a:chOff x="1670405" y="2444134"/>
            <a:chExt cx="350837" cy="719137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F89F6524-6E5D-C5BC-4FB8-D875FDF2DDCF}"/>
                </a:ext>
              </a:extLst>
            </p:cNvPr>
            <p:cNvSpPr/>
            <p:nvPr/>
          </p:nvSpPr>
          <p:spPr bwMode="auto">
            <a:xfrm>
              <a:off x="1676755" y="2444134"/>
              <a:ext cx="344487" cy="719137"/>
            </a:xfrm>
            <a:prstGeom prst="rect">
              <a:avLst/>
            </a:prstGeom>
            <a:solidFill>
              <a:srgbClr val="FDFAB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9" name="矩形 219">
              <a:extLst>
                <a:ext uri="{FF2B5EF4-FFF2-40B4-BE49-F238E27FC236}">
                  <a16:creationId xmlns:a16="http://schemas.microsoft.com/office/drawing/2014/main" id="{0F10955A-105D-C080-210B-68F980F67A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0405" y="2447362"/>
              <a:ext cx="344366" cy="399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>
                  <a:latin typeface="楷体" panose="02010609060101010101" pitchFamily="49" charset="-122"/>
                  <a:ea typeface="楷体" panose="02010609060101010101" pitchFamily="49" charset="-122"/>
                </a:rPr>
                <a:t>亿</a:t>
              </a:r>
              <a:endParaRPr lang="en-US" altLang="zh-CN" sz="20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4DC98358-8248-511B-780C-D959AFB74ACF}"/>
              </a:ext>
            </a:extLst>
          </p:cNvPr>
          <p:cNvGrpSpPr/>
          <p:nvPr/>
        </p:nvGrpSpPr>
        <p:grpSpPr bwMode="auto">
          <a:xfrm>
            <a:off x="6394573" y="2533963"/>
            <a:ext cx="1447800" cy="460375"/>
            <a:chOff x="6314062" y="2842431"/>
            <a:chExt cx="1448469" cy="461665"/>
          </a:xfrm>
        </p:grpSpPr>
        <p:sp>
          <p:nvSpPr>
            <p:cNvPr id="51" name="矩形 222">
              <a:extLst>
                <a:ext uri="{FF2B5EF4-FFF2-40B4-BE49-F238E27FC236}">
                  <a16:creationId xmlns:a16="http://schemas.microsoft.com/office/drawing/2014/main" id="{0320C4AE-288E-804D-8F1A-4FEF1E7C2B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0347" y="2842431"/>
              <a:ext cx="14221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计数单位</a:t>
              </a:r>
              <a:endParaRPr lang="zh-CN" altLang="en-US" sz="2000"/>
            </a:p>
          </p:txBody>
        </p:sp>
        <p:sp>
          <p:nvSpPr>
            <p:cNvPr id="52" name="矩形: 圆角 51">
              <a:extLst>
                <a:ext uri="{FF2B5EF4-FFF2-40B4-BE49-F238E27FC236}">
                  <a16:creationId xmlns:a16="http://schemas.microsoft.com/office/drawing/2014/main" id="{243D4371-F76E-9FE7-FACC-C5AB9F5DC33A}"/>
                </a:ext>
              </a:extLst>
            </p:cNvPr>
            <p:cNvSpPr/>
            <p:nvPr/>
          </p:nvSpPr>
          <p:spPr>
            <a:xfrm>
              <a:off x="6314062" y="2904516"/>
              <a:ext cx="1421469" cy="337493"/>
            </a:xfrm>
            <a:prstGeom prst="round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cxnSp>
        <p:nvCxnSpPr>
          <p:cNvPr id="53" name="直接箭头连接符 52">
            <a:extLst>
              <a:ext uri="{FF2B5EF4-FFF2-40B4-BE49-F238E27FC236}">
                <a16:creationId xmlns:a16="http://schemas.microsoft.com/office/drawing/2014/main" id="{B506781A-E34C-A9CD-1670-0A0A18E39D10}"/>
              </a:ext>
            </a:extLst>
          </p:cNvPr>
          <p:cNvCxnSpPr/>
          <p:nvPr/>
        </p:nvCxnSpPr>
        <p:spPr>
          <a:xfrm flipH="1">
            <a:off x="6002460" y="2764150"/>
            <a:ext cx="298450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D30AD424-C2AD-E0D2-09B3-3155DE59EB64}"/>
              </a:ext>
            </a:extLst>
          </p:cNvPr>
          <p:cNvGrpSpPr/>
          <p:nvPr/>
        </p:nvGrpSpPr>
        <p:grpSpPr bwMode="auto">
          <a:xfrm>
            <a:off x="6394573" y="1764025"/>
            <a:ext cx="830262" cy="461963"/>
            <a:chOff x="6314062" y="2842431"/>
            <a:chExt cx="829710" cy="461665"/>
          </a:xfrm>
        </p:grpSpPr>
        <p:sp>
          <p:nvSpPr>
            <p:cNvPr id="55" name="矩形 253">
              <a:extLst>
                <a:ext uri="{FF2B5EF4-FFF2-40B4-BE49-F238E27FC236}">
                  <a16:creationId xmlns:a16="http://schemas.microsoft.com/office/drawing/2014/main" id="{D36F5072-B518-EB1A-B87F-2376B90B1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0347" y="2842431"/>
              <a:ext cx="8034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数位</a:t>
              </a:r>
              <a:endParaRPr lang="zh-CN" altLang="en-US" sz="2000"/>
            </a:p>
          </p:txBody>
        </p:sp>
        <p:sp>
          <p:nvSpPr>
            <p:cNvPr id="56" name="矩形: 圆角 55">
              <a:extLst>
                <a:ext uri="{FF2B5EF4-FFF2-40B4-BE49-F238E27FC236}">
                  <a16:creationId xmlns:a16="http://schemas.microsoft.com/office/drawing/2014/main" id="{BECFCC51-EB4A-E066-0C6C-7CC5903F17B4}"/>
                </a:ext>
              </a:extLst>
            </p:cNvPr>
            <p:cNvSpPr/>
            <p:nvPr/>
          </p:nvSpPr>
          <p:spPr>
            <a:xfrm>
              <a:off x="6314062" y="2904304"/>
              <a:ext cx="802741" cy="337919"/>
            </a:xfrm>
            <a:prstGeom prst="round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85ECF5C4-AA34-5466-7B7C-821AF7D9EEA1}"/>
              </a:ext>
            </a:extLst>
          </p:cNvPr>
          <p:cNvCxnSpPr/>
          <p:nvPr/>
        </p:nvCxnSpPr>
        <p:spPr>
          <a:xfrm flipH="1">
            <a:off x="6002460" y="1994213"/>
            <a:ext cx="298450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矩形 57">
            <a:extLst>
              <a:ext uri="{FF2B5EF4-FFF2-40B4-BE49-F238E27FC236}">
                <a16:creationId xmlns:a16="http://schemas.microsoft.com/office/drawing/2014/main" id="{F0A0CEBB-5C0F-D8AD-02B8-9829E6BE9D66}"/>
              </a:ext>
            </a:extLst>
          </p:cNvPr>
          <p:cNvSpPr/>
          <p:nvPr/>
        </p:nvSpPr>
        <p:spPr>
          <a:xfrm>
            <a:off x="4538785" y="1081400"/>
            <a:ext cx="1374775" cy="3238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 级</a:t>
            </a: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EBAAECF2-5D27-4D7C-8953-7540F284CD30}"/>
              </a:ext>
            </a:extLst>
          </p:cNvPr>
          <p:cNvSpPr/>
          <p:nvPr/>
        </p:nvSpPr>
        <p:spPr>
          <a:xfrm>
            <a:off x="3164010" y="1081400"/>
            <a:ext cx="1374775" cy="3238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 级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25A4D591-9B64-CADB-63B2-927431E74A7C}"/>
              </a:ext>
            </a:extLst>
          </p:cNvPr>
          <p:cNvSpPr/>
          <p:nvPr/>
        </p:nvSpPr>
        <p:spPr>
          <a:xfrm>
            <a:off x="2198810" y="1081400"/>
            <a:ext cx="971550" cy="3238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 级</a:t>
            </a:r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91638E81-DBFA-867C-87EE-4DB287060597}"/>
              </a:ext>
            </a:extLst>
          </p:cNvPr>
          <p:cNvGrpSpPr/>
          <p:nvPr/>
        </p:nvGrpSpPr>
        <p:grpSpPr bwMode="auto">
          <a:xfrm>
            <a:off x="6394573" y="1011550"/>
            <a:ext cx="855662" cy="461963"/>
            <a:chOff x="6314062" y="2842431"/>
            <a:chExt cx="855995" cy="461665"/>
          </a:xfrm>
        </p:grpSpPr>
        <p:sp>
          <p:nvSpPr>
            <p:cNvPr id="62" name="矩形 263">
              <a:extLst>
                <a:ext uri="{FF2B5EF4-FFF2-40B4-BE49-F238E27FC236}">
                  <a16:creationId xmlns:a16="http://schemas.microsoft.com/office/drawing/2014/main" id="{6FA33ED3-DC26-E3EA-15B8-1B7E7E2624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0347" y="2842431"/>
              <a:ext cx="8034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数级</a:t>
              </a:r>
              <a:endParaRPr lang="zh-CN" altLang="en-US" sz="2000"/>
            </a:p>
          </p:txBody>
        </p:sp>
        <p:sp>
          <p:nvSpPr>
            <p:cNvPr id="63" name="矩形: 圆角 62">
              <a:extLst>
                <a:ext uri="{FF2B5EF4-FFF2-40B4-BE49-F238E27FC236}">
                  <a16:creationId xmlns:a16="http://schemas.microsoft.com/office/drawing/2014/main" id="{20E872E0-DBD3-6782-2BE3-5DF21E918C24}"/>
                </a:ext>
              </a:extLst>
            </p:cNvPr>
            <p:cNvSpPr/>
            <p:nvPr/>
          </p:nvSpPr>
          <p:spPr>
            <a:xfrm>
              <a:off x="6314062" y="2904304"/>
              <a:ext cx="855995" cy="337919"/>
            </a:xfrm>
            <a:prstGeom prst="round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cxnSp>
        <p:nvCxnSpPr>
          <p:cNvPr id="26624" name="直接箭头连接符 26623">
            <a:extLst>
              <a:ext uri="{FF2B5EF4-FFF2-40B4-BE49-F238E27FC236}">
                <a16:creationId xmlns:a16="http://schemas.microsoft.com/office/drawing/2014/main" id="{4FADC65E-3F6E-0C5B-715B-B017C666A9BE}"/>
              </a:ext>
            </a:extLst>
          </p:cNvPr>
          <p:cNvCxnSpPr/>
          <p:nvPr/>
        </p:nvCxnSpPr>
        <p:spPr>
          <a:xfrm flipH="1">
            <a:off x="6002460" y="1243325"/>
            <a:ext cx="298450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626" name="文本框 6">
            <a:extLst>
              <a:ext uri="{FF2B5EF4-FFF2-40B4-BE49-F238E27FC236}">
                <a16:creationId xmlns:a16="http://schemas.microsoft.com/office/drawing/2014/main" id="{921B6DE9-AA08-3DCE-7331-86B1C78AD6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3278407"/>
            <a:ext cx="5718405" cy="830997"/>
          </a:xfrm>
          <a:prstGeom prst="roundRect">
            <a:avLst>
              <a:gd name="adj" fmla="val 0"/>
            </a:avLst>
          </a:prstGeom>
          <a:noFill/>
          <a:ln w="28575">
            <a:noFill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个一万是十万，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个十万是一百万；</a:t>
            </a:r>
          </a:p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个百万是一千万，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个千万是一亿。</a:t>
            </a:r>
          </a:p>
        </p:txBody>
      </p:sp>
      <p:sp>
        <p:nvSpPr>
          <p:cNvPr id="26627" name="对话气泡: 圆角矩形 26626">
            <a:extLst>
              <a:ext uri="{FF2B5EF4-FFF2-40B4-BE49-F238E27FC236}">
                <a16:creationId xmlns:a16="http://schemas.microsoft.com/office/drawing/2014/main" id="{0EED11D6-F203-576A-14E0-544B4215A0A8}"/>
              </a:ext>
            </a:extLst>
          </p:cNvPr>
          <p:cNvSpPr/>
          <p:nvPr/>
        </p:nvSpPr>
        <p:spPr>
          <a:xfrm>
            <a:off x="1167523" y="4213860"/>
            <a:ext cx="6808954" cy="556260"/>
          </a:xfrm>
          <a:prstGeom prst="wedgeRoundRectCallout">
            <a:avLst>
              <a:gd name="adj1" fmla="val 18849"/>
              <a:gd name="adj2" fmla="val 2553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kern="100" dirty="0">
                <a:solidFill>
                  <a:schemeClr val="tx1"/>
                </a:solidFill>
                <a:effectLst/>
                <a:latin typeface="+mj-ea"/>
                <a:ea typeface="+mj-ea"/>
              </a:rPr>
              <a:t>每</a:t>
            </a:r>
            <a:r>
              <a:rPr lang="zh-CN" altLang="en-US" sz="2400" b="1" kern="100" dirty="0">
                <a:solidFill>
                  <a:srgbClr val="FF0000"/>
                </a:solidFill>
                <a:effectLst/>
                <a:latin typeface="+mj-ea"/>
                <a:ea typeface="+mj-ea"/>
              </a:rPr>
              <a:t>相邻</a:t>
            </a:r>
            <a:r>
              <a:rPr lang="zh-CN" altLang="en-US" sz="2400" b="1" kern="100" dirty="0">
                <a:solidFill>
                  <a:schemeClr val="tx1"/>
                </a:solidFill>
                <a:effectLst/>
                <a:latin typeface="+mj-ea"/>
                <a:ea typeface="+mj-ea"/>
              </a:rPr>
              <a:t>两个计数单位之间的进率都是</a:t>
            </a:r>
            <a:r>
              <a:rPr lang="en-US" altLang="zh-CN" sz="2400" b="1" kern="100" dirty="0">
                <a:solidFill>
                  <a:srgbClr val="FF0000"/>
                </a:solidFill>
                <a:effectLst/>
                <a:latin typeface="+mj-ea"/>
                <a:ea typeface="+mj-ea"/>
              </a:rPr>
              <a:t>10</a:t>
            </a:r>
            <a:r>
              <a:rPr lang="zh-CN" altLang="en-US" sz="2400" b="1" kern="100" dirty="0">
                <a:solidFill>
                  <a:schemeClr val="tx1"/>
                </a:solidFill>
                <a:effectLst/>
                <a:latin typeface="+mj-ea"/>
                <a:ea typeface="+mj-ea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16"/>
          <p:cNvSpPr>
            <a:spLocks noChangeArrowheads="1"/>
          </p:cNvSpPr>
          <p:nvPr/>
        </p:nvSpPr>
        <p:spPr bwMode="auto">
          <a:xfrm>
            <a:off x="227065" y="259080"/>
            <a:ext cx="3853319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五、巩固练习</a:t>
            </a:r>
          </a:p>
        </p:txBody>
      </p:sp>
      <p:sp>
        <p:nvSpPr>
          <p:cNvPr id="31747" name="文本框 4"/>
          <p:cNvSpPr txBox="1">
            <a:spLocks noChangeArrowheads="1"/>
          </p:cNvSpPr>
          <p:nvPr/>
        </p:nvSpPr>
        <p:spPr bwMode="auto">
          <a:xfrm>
            <a:off x="246115" y="843855"/>
            <a:ext cx="8689870" cy="3329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n-lt"/>
                <a:ea typeface="+mn-ea"/>
                <a:cs typeface="Times New Roman" panose="02020603050405020304" pitchFamily="18" charset="0"/>
              </a:rPr>
              <a:t>数一数,填一填。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(1)九十八万、九十九万、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___________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、一百零一万、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_____________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___________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 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___________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、八十万 、九十万、一百万。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___________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 33000000 43000000、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___________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 63000000。</a:t>
            </a:r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4049712" y="1521679"/>
            <a:ext cx="1328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一百万</a:t>
            </a:r>
            <a:endParaRPr lang="en-US" altLang="zh-CN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565944" y="2014188"/>
            <a:ext cx="1709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一百零二万</a:t>
            </a:r>
            <a:endParaRPr lang="en-US" altLang="zh-CN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>
            <a:off x="1130300" y="2599554"/>
            <a:ext cx="17097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六十万</a:t>
            </a:r>
            <a:endParaRPr lang="en-US" altLang="zh-CN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3244565" y="2599554"/>
            <a:ext cx="17097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七十万</a:t>
            </a:r>
            <a:endParaRPr lang="en-US" altLang="zh-CN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Text Box 19"/>
          <p:cNvSpPr txBox="1">
            <a:spLocks noChangeArrowheads="1"/>
          </p:cNvSpPr>
          <p:nvPr/>
        </p:nvSpPr>
        <p:spPr bwMode="auto">
          <a:xfrm>
            <a:off x="908050" y="3187578"/>
            <a:ext cx="17097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23000000</a:t>
            </a:r>
          </a:p>
        </p:txBody>
      </p: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5910262" y="3142361"/>
            <a:ext cx="1709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53000000</a:t>
            </a:r>
          </a:p>
        </p:txBody>
      </p:sp>
      <p:sp>
        <p:nvSpPr>
          <p:cNvPr id="31754" name="圆角矩形 31"/>
          <p:cNvSpPr>
            <a:spLocks noChangeArrowheads="1"/>
          </p:cNvSpPr>
          <p:nvPr/>
        </p:nvSpPr>
        <p:spPr bwMode="auto">
          <a:xfrm>
            <a:off x="133350" y="4648200"/>
            <a:ext cx="1955800" cy="457200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>
                <a:latin typeface="+mn-lt"/>
                <a:ea typeface="楷体" panose="02010609060101010101" pitchFamily="49" charset="-122"/>
              </a:rPr>
              <a:t>选自</a:t>
            </a:r>
            <a:r>
              <a:rPr lang="en-US" altLang="zh-CN" sz="1600" b="1">
                <a:latin typeface="+mn-lt"/>
                <a:ea typeface="楷体" panose="02010609060101010101" pitchFamily="49" charset="-122"/>
              </a:rPr>
              <a:t>《</a:t>
            </a:r>
            <a:r>
              <a:rPr lang="zh-CN" altLang="en-US" sz="1600" b="1">
                <a:latin typeface="+mn-lt"/>
                <a:ea typeface="楷体" panose="02010609060101010101" pitchFamily="49" charset="-122"/>
              </a:rPr>
              <a:t>状元作业本</a:t>
            </a:r>
            <a:r>
              <a:rPr lang="en-US" altLang="zh-CN" sz="1600" b="1">
                <a:latin typeface="+mn-lt"/>
                <a:ea typeface="楷体" panose="02010609060101010101" pitchFamily="49" charset="-122"/>
              </a:rPr>
              <a:t>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1005</Words>
  <Application>Microsoft Office PowerPoint</Application>
  <PresentationFormat>全屏显示(16:9)</PresentationFormat>
  <Paragraphs>262</Paragraphs>
  <Slides>22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9" baseType="lpstr">
      <vt:lpstr>等线</vt:lpstr>
      <vt:lpstr>黑体</vt:lpstr>
      <vt:lpstr>楷体</vt:lpstr>
      <vt:lpstr>宋体</vt:lpstr>
      <vt:lpstr>Arial</vt:lpstr>
      <vt:lpstr>Times New Roman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Admin</cp:lastModifiedBy>
  <cp:revision>188</cp:revision>
  <dcterms:created xsi:type="dcterms:W3CDTF">2016-04-21T10:21:00Z</dcterms:created>
  <dcterms:modified xsi:type="dcterms:W3CDTF">2026-06-06T02:12:56Z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2052-11.8.2.8411</vt:lpwstr>
  </property>
  <property fmtid="{D5CDD505-2E9C-101B-9397-08002B2CF9AE}" pid="4" name="ICV">
    <vt:lpwstr>72188ACCFED641009AF923BB94EEB850</vt:lpwstr>
  </property>
</Properties>
</file>