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57" r:id="rId3"/>
    <p:sldId id="368" r:id="rId4"/>
    <p:sldId id="262" r:id="rId5"/>
    <p:sldId id="365" r:id="rId6"/>
    <p:sldId id="364" r:id="rId7"/>
    <p:sldId id="297" r:id="rId8"/>
    <p:sldId id="296" r:id="rId9"/>
    <p:sldId id="366" r:id="rId10"/>
    <p:sldId id="272" r:id="rId11"/>
    <p:sldId id="282" r:id="rId12"/>
    <p:sldId id="367" r:id="rId13"/>
    <p:sldId id="277" r:id="rId14"/>
    <p:sldId id="278" r:id="rId1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FFFFFF"/>
    <a:srgbClr val="0000FF"/>
    <a:srgbClr val="FF00FF"/>
    <a:srgbClr val="FF3399"/>
    <a:srgbClr val="09ADCC"/>
    <a:srgbClr val="000000"/>
    <a:srgbClr val="E7E6F4"/>
    <a:srgbClr val="F7F7F7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4660" autoAdjust="0"/>
  </p:normalViewPr>
  <p:slideViewPr>
    <p:cSldViewPr showGuides="1">
      <p:cViewPr varScale="1">
        <p:scale>
          <a:sx n="149" d="100"/>
          <a:sy n="149" d="100"/>
        </p:scale>
        <p:origin x="750" y="2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154" y="58"/>
      </p:cViewPr>
      <p:guideLst/>
    </p:cSldViewPr>
  </p:notes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CF168-2C8F-4FD1-A6C3-DFC7FFE170AC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ED11D-D474-4AB9-A5A2-C1FC9072CF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1269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fld id="{9F66F88B-3DB7-4A63-B578-3CD36404F6E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2"/>
          <p:cNvSpPr>
            <a:spLocks noChangeArrowheads="1"/>
          </p:cNvSpPr>
          <p:nvPr/>
        </p:nvSpPr>
        <p:spPr bwMode="auto">
          <a:xfrm>
            <a:off x="4419600" y="2593975"/>
            <a:ext cx="4735513" cy="768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rgbClr val="000000"/>
                </a:solidFill>
                <a:latin typeface="+mn-lt"/>
                <a:ea typeface="+mn-ea"/>
              </a:rPr>
              <a:t>亿以内数的读法</a:t>
            </a:r>
          </a:p>
        </p:txBody>
      </p:sp>
      <p:pic>
        <p:nvPicPr>
          <p:cNvPr id="15363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068" y="2419350"/>
            <a:ext cx="1083913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381110" y="209612"/>
            <a:ext cx="601964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一、复习旧知，引入新课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75672" y="1428780"/>
            <a:ext cx="5943600" cy="511175"/>
          </a:xfrm>
          <a:prstGeom prst="roundRect">
            <a:avLst/>
          </a:prstGeom>
          <a:noFill/>
          <a:ln w="12700">
            <a:solidFill>
              <a:srgbClr val="00B0F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dirty="0">
                <a:latin typeface="+mj-lt"/>
                <a:ea typeface="黑体" panose="02010609060101010101" pitchFamily="49" charset="-122"/>
              </a:rPr>
              <a:t>7000       2345      8900     4090      1008</a:t>
            </a:r>
          </a:p>
        </p:txBody>
      </p:sp>
      <p:sp>
        <p:nvSpPr>
          <p:cNvPr id="16388" name="文本框 7"/>
          <p:cNvSpPr txBox="1">
            <a:spLocks noChangeArrowheads="1"/>
          </p:cNvSpPr>
          <p:nvPr/>
        </p:nvSpPr>
        <p:spPr bwMode="auto">
          <a:xfrm>
            <a:off x="1219288" y="829362"/>
            <a:ext cx="3995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怎样读万以内的数呢？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66653" y="2039212"/>
            <a:ext cx="1923280" cy="1375248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673490" y="2035627"/>
            <a:ext cx="1904802" cy="137454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61849" y="2043001"/>
            <a:ext cx="1905542" cy="137454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466653" y="3508984"/>
            <a:ext cx="1923280" cy="1399225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674160" y="3508984"/>
            <a:ext cx="1904132" cy="1369729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852980" y="3531435"/>
            <a:ext cx="1923280" cy="1376774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6FC71C2-A23A-16F3-C0A7-C705EF425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88" y="829362"/>
            <a:ext cx="59768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比万更大的数我们又该怎么读呢？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>
            <a:extLst>
              <a:ext uri="{FF2B5EF4-FFF2-40B4-BE49-F238E27FC236}">
                <a16:creationId xmlns:a16="http://schemas.microsoft.com/office/drawing/2014/main" id="{29419824-882E-1290-B5DB-B79B93182224}"/>
              </a:ext>
            </a:extLst>
          </p:cNvPr>
          <p:cNvGrpSpPr/>
          <p:nvPr/>
        </p:nvGrpSpPr>
        <p:grpSpPr bwMode="auto">
          <a:xfrm>
            <a:off x="1050301" y="1249324"/>
            <a:ext cx="4178300" cy="3346450"/>
            <a:chOff x="2081843" y="742998"/>
            <a:chExt cx="4179240" cy="3345930"/>
          </a:xfrm>
        </p:grpSpPr>
        <p:sp>
          <p:nvSpPr>
            <p:cNvPr id="3" name="TextBox 31">
              <a:extLst>
                <a:ext uri="{FF2B5EF4-FFF2-40B4-BE49-F238E27FC236}">
                  <a16:creationId xmlns:a16="http://schemas.microsoft.com/office/drawing/2014/main" id="{163CA2F8-E663-AED6-58F1-2DB198C09F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6247" y="742998"/>
              <a:ext cx="4114836" cy="139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万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2EF4AB3-A66D-E8C7-2652-01C5D6AED4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81843" y="2039963"/>
              <a:ext cx="4115042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接连接符 5">
              <a:extLst>
                <a:ext uri="{FF2B5EF4-FFF2-40B4-BE49-F238E27FC236}">
                  <a16:creationId xmlns:a16="http://schemas.microsoft.com/office/drawing/2014/main" id="{CA5FB13A-A99E-7662-8247-EBFC4882A17F}"/>
                </a:ext>
              </a:extLst>
            </p:cNvPr>
            <p:cNvCxnSpPr>
              <a:cxnSpLocks noChangeShapeType="1"/>
              <a:stCxn id="3" idx="0"/>
            </p:cNvCxnSpPr>
            <p:nvPr/>
          </p:nvCxnSpPr>
          <p:spPr bwMode="auto">
            <a:xfrm>
              <a:off x="4203665" y="742998"/>
              <a:ext cx="0" cy="334593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350F268A-62F8-4303-5207-8CECB61DC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214" y="2428837"/>
            <a:ext cx="18113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2   4   9   6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88E172-9134-2593-8AD0-7D94267C1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7601" y="2535199"/>
            <a:ext cx="2408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二千四百九十六</a:t>
            </a:r>
            <a:endParaRPr lang="en-US" altLang="zh-CN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447E3137-C64F-9A19-5F39-A6A9839FBCAD}"/>
              </a:ext>
            </a:extLst>
          </p:cNvPr>
          <p:cNvGrpSpPr/>
          <p:nvPr/>
        </p:nvGrpSpPr>
        <p:grpSpPr bwMode="auto">
          <a:xfrm>
            <a:off x="1221751" y="2881274"/>
            <a:ext cx="4092575" cy="685800"/>
            <a:chOff x="770411" y="2856201"/>
            <a:chExt cx="4093258" cy="685767"/>
          </a:xfrm>
        </p:grpSpPr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347021D8-48A0-B31A-2413-9539BD5BD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411" y="2856201"/>
              <a:ext cx="1770235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2   4   9   6</a:t>
              </a:r>
            </a:p>
          </p:txBody>
        </p:sp>
        <p:sp>
          <p:nvSpPr>
            <p:cNvPr id="10" name="Rectangle 2">
              <a:extLst>
                <a:ext uri="{FF2B5EF4-FFF2-40B4-BE49-F238E27FC236}">
                  <a16:creationId xmlns:a16="http://schemas.microsoft.com/office/drawing/2014/main" id="{97452AAE-6557-E5EF-819B-B09301F7E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3203" y="2856201"/>
              <a:ext cx="190046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sp>
        <p:nvSpPr>
          <p:cNvPr id="12" name="Rectangle 16">
            <a:extLst>
              <a:ext uri="{FF2B5EF4-FFF2-40B4-BE49-F238E27FC236}">
                <a16:creationId xmlns:a16="http://schemas.microsoft.com/office/drawing/2014/main" id="{31BE84B3-2F70-0E94-5FE4-804EF7839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88" y="134195"/>
            <a:ext cx="6705424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二、经历过程，探究新知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0073EEE-A90D-9DEA-4711-627450F4C966}"/>
              </a:ext>
            </a:extLst>
          </p:cNvPr>
          <p:cNvGrpSpPr/>
          <p:nvPr/>
        </p:nvGrpSpPr>
        <p:grpSpPr bwMode="auto">
          <a:xfrm>
            <a:off x="5265114" y="2546312"/>
            <a:ext cx="3354387" cy="465137"/>
            <a:chOff x="4901405" y="2417763"/>
            <a:chExt cx="3353318" cy="464669"/>
          </a:xfrm>
        </p:grpSpPr>
        <p:sp>
          <p:nvSpPr>
            <p:cNvPr id="14" name="矩形 7">
              <a:extLst>
                <a:ext uri="{FF2B5EF4-FFF2-40B4-BE49-F238E27FC236}">
                  <a16:creationId xmlns:a16="http://schemas.microsoft.com/office/drawing/2014/main" id="{680BF7A6-1247-8FDE-3299-BE758D3AE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A32A6489-F7A5-DCE9-B982-08E12CD9BA5A}"/>
                </a:ext>
              </a:extLst>
            </p:cNvPr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0DCCE94-9ED9-07A1-935F-0950C3674E20}"/>
              </a:ext>
            </a:extLst>
          </p:cNvPr>
          <p:cNvGrpSpPr/>
          <p:nvPr/>
        </p:nvGrpSpPr>
        <p:grpSpPr bwMode="auto">
          <a:xfrm>
            <a:off x="5265114" y="3013037"/>
            <a:ext cx="3354387" cy="465137"/>
            <a:chOff x="4901405" y="2417763"/>
            <a:chExt cx="3353318" cy="464669"/>
          </a:xfrm>
        </p:grpSpPr>
        <p:sp>
          <p:nvSpPr>
            <p:cNvPr id="17" name="矩形 36">
              <a:extLst>
                <a:ext uri="{FF2B5EF4-FFF2-40B4-BE49-F238E27FC236}">
                  <a16:creationId xmlns:a16="http://schemas.microsoft.com/office/drawing/2014/main" id="{DDC1AD46-0ABD-B4DD-96C3-7E35EEC9C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B6A637D0-DFC6-A0F3-6AE5-7B1739FC27EA}"/>
                </a:ext>
              </a:extLst>
            </p:cNvPr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9EBBCE1-B9DF-1FBE-EC19-BB6C6B91850D}"/>
              </a:ext>
            </a:extLst>
          </p:cNvPr>
          <p:cNvGrpSpPr/>
          <p:nvPr/>
        </p:nvGrpSpPr>
        <p:grpSpPr bwMode="auto">
          <a:xfrm>
            <a:off x="1212226" y="3401974"/>
            <a:ext cx="4270375" cy="687388"/>
            <a:chOff x="1249947" y="2795426"/>
            <a:chExt cx="4269106" cy="687443"/>
          </a:xfrm>
        </p:grpSpPr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2C1E6FF6-E881-E6A6-E6F1-E1CCEC278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947" y="2795426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   3   0   8</a:t>
              </a:r>
            </a:p>
          </p:txBody>
        </p:sp>
        <p:sp>
          <p:nvSpPr>
            <p:cNvPr id="21" name="Rectangle 2">
              <a:extLst>
                <a:ext uri="{FF2B5EF4-FFF2-40B4-BE49-F238E27FC236}">
                  <a16:creationId xmlns:a16="http://schemas.microsoft.com/office/drawing/2014/main" id="{68E4E52A-114D-1B29-5FCC-34BFB32DA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707" y="2797102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4458203-4CF2-EEE2-E785-BBE08E007CDD}"/>
              </a:ext>
            </a:extLst>
          </p:cNvPr>
          <p:cNvGrpSpPr/>
          <p:nvPr/>
        </p:nvGrpSpPr>
        <p:grpSpPr bwMode="auto">
          <a:xfrm>
            <a:off x="1190001" y="3909974"/>
            <a:ext cx="4281488" cy="687388"/>
            <a:chOff x="1238511" y="2795426"/>
            <a:chExt cx="4280542" cy="687443"/>
          </a:xfrm>
        </p:grpSpPr>
        <p:sp>
          <p:nvSpPr>
            <p:cNvPr id="23" name="Rectangle 2">
              <a:extLst>
                <a:ext uri="{FF2B5EF4-FFF2-40B4-BE49-F238E27FC236}">
                  <a16:creationId xmlns:a16="http://schemas.microsoft.com/office/drawing/2014/main" id="{03C9642D-A429-CA93-24AC-495FB1079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511" y="2795426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4   0   5   0</a:t>
              </a:r>
            </a:p>
          </p:txBody>
        </p:sp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7CDE4FB6-607B-2373-F0CC-7FC5C8765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1707" y="2797102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sp>
        <p:nvSpPr>
          <p:cNvPr id="34" name="矩形 20">
            <a:extLst>
              <a:ext uri="{FF2B5EF4-FFF2-40B4-BE49-F238E27FC236}">
                <a16:creationId xmlns:a16="http://schemas.microsoft.com/office/drawing/2014/main" id="{ADE33B41-01FB-AA59-3D03-D5B550F8A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776" y="801649"/>
            <a:ext cx="234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读出下面各数。</a:t>
            </a:r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E434533-70D0-BE53-B80D-D4B85A8996E7}"/>
              </a:ext>
            </a:extLst>
          </p:cNvPr>
          <p:cNvSpPr/>
          <p:nvPr/>
        </p:nvSpPr>
        <p:spPr>
          <a:xfrm>
            <a:off x="533506" y="819196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48DAD00B-01D3-B29F-924A-42255DC34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88" y="2884162"/>
            <a:ext cx="38099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3DE7F90D-C844-4E9A-9466-4CDDBC859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856" y="2884162"/>
            <a:ext cx="38099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51B7C2D7-34F4-BD6A-0E5A-68F93D2AC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804" y="2884162"/>
            <a:ext cx="32765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</a:p>
        </p:txBody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32035791-E7D4-7087-6EE5-163556B57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54" y="2884162"/>
            <a:ext cx="45171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40" name="Rectangle 2">
            <a:extLst>
              <a:ext uri="{FF2B5EF4-FFF2-40B4-BE49-F238E27FC236}">
                <a16:creationId xmlns:a16="http://schemas.microsoft.com/office/drawing/2014/main" id="{9614782A-FC00-A3C7-A868-1B49E3A94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7002" y="1200186"/>
            <a:ext cx="137156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9AD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二千万</a:t>
            </a:r>
            <a:endParaRPr lang="en-US" altLang="zh-CN" sz="2400" b="1" dirty="0">
              <a:solidFill>
                <a:srgbClr val="09AD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Rectangle 2">
            <a:extLst>
              <a:ext uri="{FF2B5EF4-FFF2-40B4-BE49-F238E27FC236}">
                <a16:creationId xmlns:a16="http://schemas.microsoft.com/office/drawing/2014/main" id="{656E6E47-4DFF-496E-E3CD-81370CE4D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554" y="1200186"/>
            <a:ext cx="157006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9AD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四百万</a:t>
            </a:r>
            <a:endParaRPr lang="en-US" altLang="zh-CN" sz="2400" b="1" dirty="0">
              <a:solidFill>
                <a:srgbClr val="09AD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5451FFD3-283F-CD1F-947E-4EED13054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8930" y="1200186"/>
            <a:ext cx="121916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9AD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九十万</a:t>
            </a:r>
            <a:endParaRPr lang="en-US" altLang="zh-CN" sz="2400" b="1" dirty="0">
              <a:solidFill>
                <a:srgbClr val="09AD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Rectangle 2">
            <a:extLst>
              <a:ext uri="{FF2B5EF4-FFF2-40B4-BE49-F238E27FC236}">
                <a16:creationId xmlns:a16="http://schemas.microsoft.com/office/drawing/2014/main" id="{27AAC260-FDD2-9354-0341-E6679440E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306" y="1200186"/>
            <a:ext cx="80808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09AD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六万</a:t>
            </a:r>
            <a:endParaRPr lang="en-US" altLang="zh-CN" sz="2400" b="1" dirty="0">
              <a:solidFill>
                <a:srgbClr val="09ADC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C7292E9C-81D8-A007-4AC8-09088119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168" y="3867116"/>
            <a:ext cx="2722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二千四百九十六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918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7"/>
          <p:cNvGrpSpPr/>
          <p:nvPr/>
        </p:nvGrpSpPr>
        <p:grpSpPr bwMode="auto">
          <a:xfrm>
            <a:off x="1050301" y="1249324"/>
            <a:ext cx="4178300" cy="3346450"/>
            <a:chOff x="2081843" y="742998"/>
            <a:chExt cx="4179240" cy="3345930"/>
          </a:xfrm>
        </p:grpSpPr>
        <p:sp>
          <p:nvSpPr>
            <p:cNvPr id="18472" name="TextBox 31"/>
            <p:cNvSpPr txBox="1">
              <a:spLocks noChangeArrowheads="1"/>
            </p:cNvSpPr>
            <p:nvPr/>
          </p:nvSpPr>
          <p:spPr bwMode="auto">
            <a:xfrm>
              <a:off x="2146247" y="742998"/>
              <a:ext cx="4114836" cy="139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万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18473" name="直接连接符 3"/>
            <p:cNvCxnSpPr>
              <a:cxnSpLocks noChangeShapeType="1"/>
            </p:cNvCxnSpPr>
            <p:nvPr/>
          </p:nvCxnSpPr>
          <p:spPr bwMode="auto">
            <a:xfrm>
              <a:off x="2081843" y="2039963"/>
              <a:ext cx="4115042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74" name="直接连接符 5"/>
            <p:cNvCxnSpPr>
              <a:cxnSpLocks noChangeShapeType="1"/>
              <a:stCxn id="18472" idx="0"/>
            </p:cNvCxnSpPr>
            <p:nvPr/>
          </p:nvCxnSpPr>
          <p:spPr bwMode="auto">
            <a:xfrm>
              <a:off x="4203665" y="742998"/>
              <a:ext cx="0" cy="334593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3398214" y="2428837"/>
            <a:ext cx="18113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2   4   9   6</a:t>
            </a: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6117601" y="2535199"/>
            <a:ext cx="2408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二千四百九十六</a:t>
            </a:r>
            <a:endParaRPr lang="en-US" altLang="zh-CN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221751" y="2881274"/>
            <a:ext cx="4092575" cy="685800"/>
            <a:chOff x="770411" y="2856201"/>
            <a:chExt cx="4093258" cy="685767"/>
          </a:xfrm>
        </p:grpSpPr>
        <p:sp>
          <p:nvSpPr>
            <p:cNvPr id="18470" name="Rectangle 2"/>
            <p:cNvSpPr>
              <a:spLocks noChangeArrowheads="1"/>
            </p:cNvSpPr>
            <p:nvPr/>
          </p:nvSpPr>
          <p:spPr bwMode="auto">
            <a:xfrm>
              <a:off x="770411" y="2856201"/>
              <a:ext cx="1770235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2   4   9   6</a:t>
              </a:r>
            </a:p>
          </p:txBody>
        </p:sp>
        <p:sp>
          <p:nvSpPr>
            <p:cNvPr id="18471" name="Rectangle 2"/>
            <p:cNvSpPr>
              <a:spLocks noChangeArrowheads="1"/>
            </p:cNvSpPr>
            <p:nvPr/>
          </p:nvSpPr>
          <p:spPr bwMode="auto">
            <a:xfrm>
              <a:off x="2963203" y="2856201"/>
              <a:ext cx="190046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6111251" y="3003512"/>
            <a:ext cx="2722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二千四百九十六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5265114" y="2546312"/>
            <a:ext cx="3354387" cy="465137"/>
            <a:chOff x="4901405" y="2417763"/>
            <a:chExt cx="3353318" cy="464669"/>
          </a:xfrm>
        </p:grpSpPr>
        <p:sp>
          <p:nvSpPr>
            <p:cNvPr id="18468" name="矩形 7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 bwMode="auto">
          <a:xfrm>
            <a:off x="5265114" y="3013037"/>
            <a:ext cx="3354387" cy="465137"/>
            <a:chOff x="4901405" y="2417763"/>
            <a:chExt cx="3353318" cy="464669"/>
          </a:xfrm>
        </p:grpSpPr>
        <p:sp>
          <p:nvSpPr>
            <p:cNvPr id="18466" name="矩形 36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 bwMode="auto">
          <a:xfrm>
            <a:off x="1212226" y="3401974"/>
            <a:ext cx="4270375" cy="687388"/>
            <a:chOff x="1249947" y="2795426"/>
            <a:chExt cx="4269106" cy="687443"/>
          </a:xfrm>
        </p:grpSpPr>
        <p:sp>
          <p:nvSpPr>
            <p:cNvPr id="18464" name="Rectangle 2"/>
            <p:cNvSpPr>
              <a:spLocks noChangeArrowheads="1"/>
            </p:cNvSpPr>
            <p:nvPr/>
          </p:nvSpPr>
          <p:spPr bwMode="auto">
            <a:xfrm>
              <a:off x="1249947" y="2795426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   3   0   8</a:t>
              </a:r>
            </a:p>
          </p:txBody>
        </p:sp>
        <p:sp>
          <p:nvSpPr>
            <p:cNvPr id="18465" name="Rectangle 2"/>
            <p:cNvSpPr>
              <a:spLocks noChangeArrowheads="1"/>
            </p:cNvSpPr>
            <p:nvPr/>
          </p:nvSpPr>
          <p:spPr bwMode="auto">
            <a:xfrm>
              <a:off x="3461707" y="2797102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1190001" y="3909974"/>
            <a:ext cx="4281488" cy="687388"/>
            <a:chOff x="1238511" y="2795426"/>
            <a:chExt cx="4280542" cy="687443"/>
          </a:xfrm>
        </p:grpSpPr>
        <p:sp>
          <p:nvSpPr>
            <p:cNvPr id="18462" name="Rectangle 2"/>
            <p:cNvSpPr>
              <a:spLocks noChangeArrowheads="1"/>
            </p:cNvSpPr>
            <p:nvPr/>
          </p:nvSpPr>
          <p:spPr bwMode="auto">
            <a:xfrm>
              <a:off x="1238511" y="2795426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4   0   5   0</a:t>
              </a:r>
            </a:p>
          </p:txBody>
        </p:sp>
        <p:sp>
          <p:nvSpPr>
            <p:cNvPr id="18463" name="Rectangle 2"/>
            <p:cNvSpPr>
              <a:spLocks noChangeArrowheads="1"/>
            </p:cNvSpPr>
            <p:nvPr/>
          </p:nvSpPr>
          <p:spPr bwMode="auto">
            <a:xfrm>
              <a:off x="3461707" y="2797102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grpSp>
        <p:nvGrpSpPr>
          <p:cNvPr id="61" name="组合 60"/>
          <p:cNvGrpSpPr/>
          <p:nvPr/>
        </p:nvGrpSpPr>
        <p:grpSpPr bwMode="auto">
          <a:xfrm>
            <a:off x="5265114" y="3543262"/>
            <a:ext cx="3354387" cy="465137"/>
            <a:chOff x="4901405" y="2417763"/>
            <a:chExt cx="3353318" cy="464669"/>
          </a:xfrm>
        </p:grpSpPr>
        <p:sp>
          <p:nvSpPr>
            <p:cNvPr id="18460" name="矩形 61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 bwMode="auto">
          <a:xfrm>
            <a:off x="5265114" y="4019512"/>
            <a:ext cx="3354387" cy="465137"/>
            <a:chOff x="4901405" y="2417763"/>
            <a:chExt cx="3353318" cy="464669"/>
          </a:xfrm>
        </p:grpSpPr>
        <p:sp>
          <p:nvSpPr>
            <p:cNvPr id="18458" name="矩形 64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Rectangle 2"/>
          <p:cNvSpPr>
            <a:spLocks noChangeArrowheads="1"/>
          </p:cNvSpPr>
          <p:nvPr/>
        </p:nvSpPr>
        <p:spPr bwMode="auto">
          <a:xfrm>
            <a:off x="6117601" y="3492462"/>
            <a:ext cx="272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三百零八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Rectangle 2"/>
          <p:cNvSpPr>
            <a:spLocks noChangeArrowheads="1"/>
          </p:cNvSpPr>
          <p:nvPr/>
        </p:nvSpPr>
        <p:spPr bwMode="auto">
          <a:xfrm>
            <a:off x="6117601" y="4019512"/>
            <a:ext cx="272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四千零五十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56" name="AutoShape 27"/>
          <p:cNvSpPr>
            <a:spLocks noChangeArrowheads="1"/>
          </p:cNvSpPr>
          <p:nvPr/>
        </p:nvSpPr>
        <p:spPr bwMode="auto">
          <a:xfrm>
            <a:off x="5447231" y="853637"/>
            <a:ext cx="3386583" cy="1392072"/>
          </a:xfrm>
          <a:prstGeom prst="wedgeRoundRectCallout">
            <a:avLst>
              <a:gd name="adj1" fmla="val -38449"/>
              <a:gd name="adj2" fmla="val 683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100" dirty="0">
                <a:effectLst/>
                <a:latin typeface="+mj-ea"/>
                <a:ea typeface="+mj-ea"/>
              </a:rPr>
              <a:t>你发现整万数的读法和万以内数的读法有什么相同点和不同点吗？</a:t>
            </a:r>
          </a:p>
        </p:txBody>
      </p:sp>
      <p:sp>
        <p:nvSpPr>
          <p:cNvPr id="18455" name="矩形 20"/>
          <p:cNvSpPr>
            <a:spLocks noChangeArrowheads="1"/>
          </p:cNvSpPr>
          <p:nvPr/>
        </p:nvSpPr>
        <p:spPr bwMode="auto">
          <a:xfrm>
            <a:off x="1040776" y="801649"/>
            <a:ext cx="234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读出下面各数。</a:t>
            </a:r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15F5A67-11B7-63A6-E147-BCEEA457954C}"/>
              </a:ext>
            </a:extLst>
          </p:cNvPr>
          <p:cNvSpPr/>
          <p:nvPr/>
        </p:nvSpPr>
        <p:spPr>
          <a:xfrm>
            <a:off x="533506" y="819196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184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7"/>
          <p:cNvGrpSpPr/>
          <p:nvPr/>
        </p:nvGrpSpPr>
        <p:grpSpPr bwMode="auto">
          <a:xfrm>
            <a:off x="893876" y="584264"/>
            <a:ext cx="4178300" cy="3346450"/>
            <a:chOff x="2081843" y="742998"/>
            <a:chExt cx="4179240" cy="3345930"/>
          </a:xfrm>
        </p:grpSpPr>
        <p:sp>
          <p:nvSpPr>
            <p:cNvPr id="18472" name="TextBox 31"/>
            <p:cNvSpPr txBox="1">
              <a:spLocks noChangeArrowheads="1"/>
            </p:cNvSpPr>
            <p:nvPr/>
          </p:nvSpPr>
          <p:spPr bwMode="auto">
            <a:xfrm>
              <a:off x="2146247" y="742998"/>
              <a:ext cx="4114836" cy="139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万   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18473" name="直接连接符 3"/>
            <p:cNvCxnSpPr>
              <a:cxnSpLocks noChangeShapeType="1"/>
            </p:cNvCxnSpPr>
            <p:nvPr/>
          </p:nvCxnSpPr>
          <p:spPr bwMode="auto">
            <a:xfrm>
              <a:off x="2081843" y="2039963"/>
              <a:ext cx="4115042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74" name="直接连接符 5"/>
            <p:cNvCxnSpPr>
              <a:cxnSpLocks noChangeShapeType="1"/>
              <a:stCxn id="18472" idx="0"/>
            </p:cNvCxnSpPr>
            <p:nvPr/>
          </p:nvCxnSpPr>
          <p:spPr bwMode="auto">
            <a:xfrm>
              <a:off x="4203665" y="742998"/>
              <a:ext cx="0" cy="334593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3241789" y="1763777"/>
            <a:ext cx="18113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2   4   9   6</a:t>
            </a:r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5961176" y="1870139"/>
            <a:ext cx="2408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二千四百九十六</a:t>
            </a:r>
            <a:endParaRPr lang="en-US" altLang="zh-CN" sz="24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065326" y="2216214"/>
            <a:ext cx="4092575" cy="685800"/>
            <a:chOff x="770411" y="2856201"/>
            <a:chExt cx="4093258" cy="685767"/>
          </a:xfrm>
        </p:grpSpPr>
        <p:sp>
          <p:nvSpPr>
            <p:cNvPr id="18470" name="Rectangle 2"/>
            <p:cNvSpPr>
              <a:spLocks noChangeArrowheads="1"/>
            </p:cNvSpPr>
            <p:nvPr/>
          </p:nvSpPr>
          <p:spPr bwMode="auto">
            <a:xfrm>
              <a:off x="770411" y="2856201"/>
              <a:ext cx="1770235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2   4   9   6</a:t>
              </a:r>
            </a:p>
          </p:txBody>
        </p:sp>
        <p:sp>
          <p:nvSpPr>
            <p:cNvPr id="18471" name="Rectangle 2"/>
            <p:cNvSpPr>
              <a:spLocks noChangeArrowheads="1"/>
            </p:cNvSpPr>
            <p:nvPr/>
          </p:nvSpPr>
          <p:spPr bwMode="auto">
            <a:xfrm>
              <a:off x="2963203" y="2856201"/>
              <a:ext cx="190046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5954826" y="2338452"/>
            <a:ext cx="2722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二千四百九十六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5108689" y="1881252"/>
            <a:ext cx="3354387" cy="465137"/>
            <a:chOff x="4901405" y="2417763"/>
            <a:chExt cx="3353318" cy="464669"/>
          </a:xfrm>
        </p:grpSpPr>
        <p:sp>
          <p:nvSpPr>
            <p:cNvPr id="18468" name="矩形 7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 bwMode="auto">
          <a:xfrm>
            <a:off x="5108689" y="2347977"/>
            <a:ext cx="3354387" cy="465137"/>
            <a:chOff x="4901405" y="2417763"/>
            <a:chExt cx="3353318" cy="464669"/>
          </a:xfrm>
        </p:grpSpPr>
        <p:sp>
          <p:nvSpPr>
            <p:cNvPr id="18466" name="矩形 36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 bwMode="auto">
          <a:xfrm>
            <a:off x="1055801" y="2736914"/>
            <a:ext cx="4270375" cy="687388"/>
            <a:chOff x="1249947" y="2795426"/>
            <a:chExt cx="4269106" cy="687443"/>
          </a:xfrm>
        </p:grpSpPr>
        <p:sp>
          <p:nvSpPr>
            <p:cNvPr id="18464" name="Rectangle 2"/>
            <p:cNvSpPr>
              <a:spLocks noChangeArrowheads="1"/>
            </p:cNvSpPr>
            <p:nvPr/>
          </p:nvSpPr>
          <p:spPr bwMode="auto">
            <a:xfrm>
              <a:off x="1249947" y="2795426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   3   0   8</a:t>
              </a:r>
            </a:p>
          </p:txBody>
        </p:sp>
        <p:sp>
          <p:nvSpPr>
            <p:cNvPr id="18465" name="Rectangle 2"/>
            <p:cNvSpPr>
              <a:spLocks noChangeArrowheads="1"/>
            </p:cNvSpPr>
            <p:nvPr/>
          </p:nvSpPr>
          <p:spPr bwMode="auto">
            <a:xfrm>
              <a:off x="3461707" y="2797102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1033576" y="3244914"/>
            <a:ext cx="4281488" cy="687388"/>
            <a:chOff x="1238511" y="2795426"/>
            <a:chExt cx="4280542" cy="687443"/>
          </a:xfrm>
        </p:grpSpPr>
        <p:sp>
          <p:nvSpPr>
            <p:cNvPr id="18462" name="Rectangle 2"/>
            <p:cNvSpPr>
              <a:spLocks noChangeArrowheads="1"/>
            </p:cNvSpPr>
            <p:nvPr/>
          </p:nvSpPr>
          <p:spPr bwMode="auto">
            <a:xfrm>
              <a:off x="1238511" y="2795426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4   0   5   0</a:t>
              </a:r>
            </a:p>
          </p:txBody>
        </p:sp>
        <p:sp>
          <p:nvSpPr>
            <p:cNvPr id="18463" name="Rectangle 2"/>
            <p:cNvSpPr>
              <a:spLocks noChangeArrowheads="1"/>
            </p:cNvSpPr>
            <p:nvPr/>
          </p:nvSpPr>
          <p:spPr bwMode="auto">
            <a:xfrm>
              <a:off x="3461707" y="2797102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0   0   0   0</a:t>
              </a:r>
            </a:p>
          </p:txBody>
        </p:sp>
      </p:grpSp>
      <p:grpSp>
        <p:nvGrpSpPr>
          <p:cNvPr id="61" name="组合 60"/>
          <p:cNvGrpSpPr/>
          <p:nvPr/>
        </p:nvGrpSpPr>
        <p:grpSpPr bwMode="auto">
          <a:xfrm>
            <a:off x="5108689" y="2878202"/>
            <a:ext cx="3354387" cy="465137"/>
            <a:chOff x="4901405" y="2417763"/>
            <a:chExt cx="3353318" cy="464669"/>
          </a:xfrm>
        </p:grpSpPr>
        <p:sp>
          <p:nvSpPr>
            <p:cNvPr id="18460" name="矩形 61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 bwMode="auto">
          <a:xfrm>
            <a:off x="5108689" y="3354452"/>
            <a:ext cx="3354387" cy="465137"/>
            <a:chOff x="4901405" y="2417763"/>
            <a:chExt cx="3353318" cy="464669"/>
          </a:xfrm>
        </p:grpSpPr>
        <p:sp>
          <p:nvSpPr>
            <p:cNvPr id="18458" name="矩形 64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5734576" y="2882432"/>
              <a:ext cx="2520147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Rectangle 2"/>
          <p:cNvSpPr>
            <a:spLocks noChangeArrowheads="1"/>
          </p:cNvSpPr>
          <p:nvPr/>
        </p:nvSpPr>
        <p:spPr bwMode="auto">
          <a:xfrm>
            <a:off x="5961176" y="2827402"/>
            <a:ext cx="272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三百零八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Rectangle 2"/>
          <p:cNvSpPr>
            <a:spLocks noChangeArrowheads="1"/>
          </p:cNvSpPr>
          <p:nvPr/>
        </p:nvSpPr>
        <p:spPr bwMode="auto">
          <a:xfrm>
            <a:off x="5961176" y="3354452"/>
            <a:ext cx="272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四千零五十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56" name="AutoShape 27"/>
          <p:cNvSpPr>
            <a:spLocks noChangeArrowheads="1"/>
          </p:cNvSpPr>
          <p:nvPr/>
        </p:nvSpPr>
        <p:spPr bwMode="auto">
          <a:xfrm>
            <a:off x="5290806" y="188577"/>
            <a:ext cx="3386583" cy="1392072"/>
          </a:xfrm>
          <a:prstGeom prst="wedgeRoundRectCallout">
            <a:avLst>
              <a:gd name="adj1" fmla="val -38449"/>
              <a:gd name="adj2" fmla="val 683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100" dirty="0">
                <a:effectLst/>
                <a:latin typeface="+mj-ea"/>
                <a:ea typeface="+mj-ea"/>
              </a:rPr>
              <a:t>你发现整万数的读法和万以内数的读法有什么相同点和不同点吗？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8722" y="3935694"/>
            <a:ext cx="8417477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+mj-ea"/>
                <a:ea typeface="+mj-ea"/>
              </a:rPr>
              <a:t>相同点</a:t>
            </a:r>
            <a:r>
              <a:rPr lang="en-US" altLang="zh-CN" sz="2800" b="1" kern="100" dirty="0">
                <a:solidFill>
                  <a:srgbClr val="FF0000"/>
                </a:solidFill>
                <a:latin typeface="+mj-ea"/>
                <a:ea typeface="+mj-ea"/>
              </a:rPr>
              <a:t>:</a:t>
            </a:r>
            <a:r>
              <a:rPr lang="zh-CN" altLang="en-US" sz="2800" b="1" kern="100" dirty="0">
                <a:latin typeface="+mj-ea"/>
                <a:ea typeface="+mj-ea"/>
              </a:rPr>
              <a:t>都是从高位读起</a:t>
            </a:r>
            <a:r>
              <a:rPr lang="en-US" altLang="zh-CN" sz="2800" b="1" kern="100" dirty="0">
                <a:latin typeface="+mj-ea"/>
                <a:ea typeface="+mj-ea"/>
              </a:rPr>
              <a:t>,</a:t>
            </a:r>
            <a:r>
              <a:rPr lang="zh-CN" altLang="en-US" sz="2800" b="1" kern="100" dirty="0">
                <a:latin typeface="+mj-ea"/>
                <a:ea typeface="+mj-ea"/>
              </a:rPr>
              <a:t>依次读出每个数位上的数。</a:t>
            </a:r>
            <a:endParaRPr lang="en-US" altLang="zh-CN" sz="2800" b="1" kern="100" dirty="0">
              <a:latin typeface="+mj-ea"/>
              <a:ea typeface="+mj-ea"/>
            </a:endParaRPr>
          </a:p>
          <a:p>
            <a:r>
              <a:rPr lang="zh-CN" altLang="en-US" sz="2800" b="1" kern="1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不同点</a:t>
            </a:r>
            <a:r>
              <a:rPr lang="en-US" altLang="zh-CN" sz="2800" b="1" kern="1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:</a:t>
            </a:r>
            <a:r>
              <a:rPr lang="zh-CN" altLang="en-US" sz="2800" b="1" kern="100" dirty="0">
                <a:effectLst/>
                <a:latin typeface="+mj-ea"/>
                <a:ea typeface="+mj-ea"/>
              </a:rPr>
              <a:t>读万级的数时，要在后面加一个“万”字。</a:t>
            </a: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040776" y="165385"/>
            <a:ext cx="234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读出下面各数。</a:t>
            </a:r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0F19E519-A9CE-0EB2-1DEF-4AA6277E37FA}"/>
              </a:ext>
            </a:extLst>
          </p:cNvPr>
          <p:cNvSpPr/>
          <p:nvPr/>
        </p:nvSpPr>
        <p:spPr>
          <a:xfrm>
            <a:off x="533506" y="209612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31"/>
          <p:cNvSpPr>
            <a:spLocks noChangeArrowheads="1"/>
          </p:cNvSpPr>
          <p:nvPr/>
        </p:nvSpPr>
        <p:spPr bwMode="auto">
          <a:xfrm>
            <a:off x="228714" y="4373447"/>
            <a:ext cx="1309687" cy="533386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P5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T1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3506" y="783100"/>
            <a:ext cx="8000790" cy="275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000" b="1" dirty="0">
                <a:latin typeface="+mj-lt"/>
                <a:ea typeface="+mj-ea"/>
              </a:rPr>
              <a:t>1.</a:t>
            </a:r>
            <a:r>
              <a:rPr lang="zh-CN" altLang="en-US" sz="3000" b="1" dirty="0">
                <a:latin typeface="+mj-lt"/>
                <a:ea typeface="+mj-ea"/>
              </a:rPr>
              <a:t>读出下面每组数。</a:t>
            </a:r>
            <a:endParaRPr lang="en-US" altLang="zh-CN" sz="3000" b="1" dirty="0">
              <a:latin typeface="+mj-lt"/>
              <a:ea typeface="+mj-ea"/>
            </a:endParaRPr>
          </a:p>
          <a:p>
            <a:pPr algn="dist">
              <a:lnSpc>
                <a:spcPct val="150000"/>
              </a:lnSpc>
            </a:pPr>
            <a:r>
              <a:rPr lang="en-US" altLang="zh-CN" sz="3000" b="1" dirty="0">
                <a:latin typeface="+mj-lt"/>
                <a:ea typeface="+mj-ea"/>
              </a:rPr>
              <a:t> 34</a:t>
            </a:r>
            <a:r>
              <a:rPr lang="zh-CN" altLang="en-US" sz="3000" b="1" dirty="0">
                <a:latin typeface="+mj-lt"/>
                <a:ea typeface="+mj-ea"/>
              </a:rPr>
              <a:t>和</a:t>
            </a:r>
            <a:r>
              <a:rPr lang="en-US" altLang="zh-CN" sz="3000" b="1" dirty="0">
                <a:latin typeface="+mj-lt"/>
                <a:ea typeface="+mj-ea"/>
              </a:rPr>
              <a:t>340000    3004</a:t>
            </a:r>
            <a:r>
              <a:rPr lang="zh-CN" altLang="en-US" sz="3000" b="1" dirty="0">
                <a:latin typeface="+mj-lt"/>
                <a:ea typeface="+mj-ea"/>
              </a:rPr>
              <a:t>和</a:t>
            </a:r>
            <a:r>
              <a:rPr lang="en-US" altLang="zh-CN" sz="3000" b="1" dirty="0">
                <a:latin typeface="+mj-lt"/>
                <a:ea typeface="+mj-ea"/>
              </a:rPr>
              <a:t>30040000</a:t>
            </a:r>
          </a:p>
          <a:p>
            <a:pPr algn="dist">
              <a:lnSpc>
                <a:spcPct val="150000"/>
              </a:lnSpc>
            </a:pPr>
            <a:endParaRPr lang="en-US" altLang="zh-CN" sz="3000" b="1" dirty="0">
              <a:latin typeface="+mj-lt"/>
              <a:ea typeface="+mj-ea"/>
            </a:endParaRPr>
          </a:p>
          <a:p>
            <a:pPr algn="dist">
              <a:lnSpc>
                <a:spcPct val="150000"/>
              </a:lnSpc>
            </a:pPr>
            <a:r>
              <a:rPr lang="en-US" altLang="zh-CN" sz="3000" b="1" dirty="0">
                <a:latin typeface="+mj-lt"/>
                <a:ea typeface="+mj-ea"/>
              </a:rPr>
              <a:t> 340</a:t>
            </a:r>
            <a:r>
              <a:rPr lang="zh-CN" altLang="en-US" sz="3000" b="1" dirty="0">
                <a:latin typeface="+mj-lt"/>
                <a:ea typeface="+mj-ea"/>
              </a:rPr>
              <a:t>和</a:t>
            </a:r>
            <a:r>
              <a:rPr lang="en-US" altLang="zh-CN" sz="3000" b="1" dirty="0">
                <a:latin typeface="+mj-lt"/>
                <a:ea typeface="+mj-ea"/>
              </a:rPr>
              <a:t>3400000   3040</a:t>
            </a:r>
            <a:r>
              <a:rPr lang="zh-CN" altLang="en-US" sz="3000" b="1" dirty="0">
                <a:latin typeface="+mj-lt"/>
                <a:ea typeface="+mj-ea"/>
              </a:rPr>
              <a:t>和</a:t>
            </a:r>
            <a:r>
              <a:rPr lang="en-US" altLang="zh-CN" sz="3000" b="1" dirty="0">
                <a:latin typeface="+mj-lt"/>
                <a:ea typeface="+mj-ea"/>
              </a:rPr>
              <a:t>30400000</a:t>
            </a:r>
            <a:endParaRPr lang="zh-CN" altLang="en-US" sz="3000" b="1" dirty="0">
              <a:latin typeface="+mj-lt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295746" y="1596114"/>
            <a:ext cx="0" cy="6300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350306" y="1595308"/>
            <a:ext cx="0" cy="631613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793415" y="2947142"/>
            <a:ext cx="0" cy="6300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386501" y="2947142"/>
            <a:ext cx="0" cy="6300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057466" y="4128546"/>
            <a:ext cx="662922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读数</a:t>
            </a:r>
            <a:r>
              <a:rPr lang="zh-CN" altLang="en-US" sz="2800" b="1" kern="10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的本质：</a:t>
            </a:r>
            <a:r>
              <a:rPr lang="zh-CN" altLang="en-US" sz="2800" b="1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读出</a:t>
            </a:r>
            <a:r>
              <a:rPr lang="zh-CN" altLang="en-US" sz="28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每个计数单位的个数。</a:t>
            </a:r>
            <a:endParaRPr lang="zh-CN" altLang="en-US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13" y="335248"/>
            <a:ext cx="1888767" cy="57275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4690" y="2160176"/>
            <a:ext cx="11103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三十四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54103" y="2160176"/>
            <a:ext cx="14435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三十四万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495802" y="2160176"/>
            <a:ext cx="14435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 dirty="0">
                <a:solidFill>
                  <a:srgbClr val="FF0000"/>
                </a:solidFill>
                <a:latin typeface="FZSSK--GBK1-0"/>
              </a:rPr>
              <a:t>三千零四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76950" y="2160176"/>
            <a:ext cx="17525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三千零四万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4689" y="3581947"/>
            <a:ext cx="13894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</a:t>
            </a:r>
            <a:r>
              <a:rPr lang="zh-CN" altLang="en-US" sz="2200" b="1">
                <a:solidFill>
                  <a:srgbClr val="FF0000"/>
                </a:solidFill>
                <a:latin typeface="FZSSK--GBK1-0"/>
              </a:rPr>
              <a:t>百</a:t>
            </a:r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四十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72345" y="3581947"/>
            <a:ext cx="1685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</a:t>
            </a:r>
            <a:r>
              <a:rPr lang="zh-CN" altLang="en-US" sz="2200" b="1">
                <a:solidFill>
                  <a:srgbClr val="FF0000"/>
                </a:solidFill>
                <a:latin typeface="FZSSK--GBK1-0"/>
              </a:rPr>
              <a:t>百</a:t>
            </a:r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四十万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96868" y="3577142"/>
            <a:ext cx="17504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三千零四十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76950" y="3577142"/>
            <a:ext cx="20573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i="0" u="none" strike="noStrike" baseline="0">
                <a:solidFill>
                  <a:srgbClr val="FF0000"/>
                </a:solidFill>
                <a:latin typeface="FZSSK--GBK1-0"/>
              </a:rPr>
              <a:t>三千零四十万</a:t>
            </a:r>
            <a:endParaRPr lang="zh-CN" altLang="en-US" sz="2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8"/>
          <p:cNvGrpSpPr/>
          <p:nvPr/>
        </p:nvGrpSpPr>
        <p:grpSpPr bwMode="auto">
          <a:xfrm>
            <a:off x="806444" y="1200154"/>
            <a:ext cx="4114800" cy="2813050"/>
            <a:chOff x="2816876" y="742998"/>
            <a:chExt cx="4113510" cy="2814302"/>
          </a:xfrm>
        </p:grpSpPr>
        <p:sp>
          <p:nvSpPr>
            <p:cNvPr id="19490" name="TextBox 19"/>
            <p:cNvSpPr txBox="1">
              <a:spLocks noChangeArrowheads="1"/>
            </p:cNvSpPr>
            <p:nvPr/>
          </p:nvSpPr>
          <p:spPr bwMode="auto">
            <a:xfrm>
              <a:off x="2816876" y="742998"/>
              <a:ext cx="4113510" cy="1407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十   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万   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19491" name="直接连接符 20"/>
            <p:cNvCxnSpPr>
              <a:cxnSpLocks noChangeShapeType="1"/>
            </p:cNvCxnSpPr>
            <p:nvPr/>
          </p:nvCxnSpPr>
          <p:spPr bwMode="auto">
            <a:xfrm>
              <a:off x="2845242" y="2121630"/>
              <a:ext cx="3957892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92" name="直接连接符 21"/>
            <p:cNvCxnSpPr>
              <a:cxnSpLocks noChangeShapeType="1"/>
              <a:stCxn id="19490" idx="0"/>
            </p:cNvCxnSpPr>
            <p:nvPr/>
          </p:nvCxnSpPr>
          <p:spPr bwMode="auto">
            <a:xfrm>
              <a:off x="4873631" y="742998"/>
              <a:ext cx="0" cy="2814302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组合 22"/>
          <p:cNvGrpSpPr/>
          <p:nvPr/>
        </p:nvGrpSpPr>
        <p:grpSpPr bwMode="auto">
          <a:xfrm>
            <a:off x="2230432" y="2482854"/>
            <a:ext cx="2897187" cy="693738"/>
            <a:chOff x="2709794" y="2788393"/>
            <a:chExt cx="2896349" cy="692800"/>
          </a:xfrm>
        </p:grpSpPr>
        <p:sp>
          <p:nvSpPr>
            <p:cNvPr id="19488" name="Rectangle 2"/>
            <p:cNvSpPr>
              <a:spLocks noChangeArrowheads="1"/>
            </p:cNvSpPr>
            <p:nvPr/>
          </p:nvSpPr>
          <p:spPr bwMode="auto">
            <a:xfrm>
              <a:off x="2709794" y="2795426"/>
              <a:ext cx="457188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19489" name="Rectangle 2"/>
            <p:cNvSpPr>
              <a:spLocks noChangeArrowheads="1"/>
            </p:cNvSpPr>
            <p:nvPr/>
          </p:nvSpPr>
          <p:spPr bwMode="auto">
            <a:xfrm>
              <a:off x="3548797" y="2788393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4   6   2   1</a:t>
              </a: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1319207" y="2943229"/>
            <a:ext cx="3795712" cy="685800"/>
            <a:chOff x="1681293" y="2737178"/>
            <a:chExt cx="3795742" cy="685767"/>
          </a:xfrm>
        </p:grpSpPr>
        <p:sp>
          <p:nvSpPr>
            <p:cNvPr id="19486" name="Rectangle 2"/>
            <p:cNvSpPr>
              <a:spLocks noChangeArrowheads="1"/>
            </p:cNvSpPr>
            <p:nvPr/>
          </p:nvSpPr>
          <p:spPr bwMode="auto">
            <a:xfrm>
              <a:off x="1681293" y="2737178"/>
              <a:ext cx="1414827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6   4   0</a:t>
              </a:r>
            </a:p>
          </p:txBody>
        </p:sp>
        <p:sp>
          <p:nvSpPr>
            <p:cNvPr id="19487" name="Rectangle 2"/>
            <p:cNvSpPr>
              <a:spLocks noChangeArrowheads="1"/>
            </p:cNvSpPr>
            <p:nvPr/>
          </p:nvSpPr>
          <p:spPr bwMode="auto">
            <a:xfrm>
              <a:off x="3419689" y="2737178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7   0   0   0</a:t>
              </a: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890582" y="3395667"/>
            <a:ext cx="4224337" cy="687387"/>
            <a:chOff x="1242377" y="2587989"/>
            <a:chExt cx="4224457" cy="685767"/>
          </a:xfrm>
        </p:grpSpPr>
        <p:sp>
          <p:nvSpPr>
            <p:cNvPr id="19484" name="Rectangle 2"/>
            <p:cNvSpPr>
              <a:spLocks noChangeArrowheads="1"/>
            </p:cNvSpPr>
            <p:nvPr/>
          </p:nvSpPr>
          <p:spPr bwMode="auto">
            <a:xfrm>
              <a:off x="1242377" y="2587989"/>
              <a:ext cx="1871638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1   0   0   3</a:t>
              </a:r>
            </a:p>
          </p:txBody>
        </p:sp>
        <p:sp>
          <p:nvSpPr>
            <p:cNvPr id="19485" name="Rectangle 2"/>
            <p:cNvSpPr>
              <a:spLocks noChangeArrowheads="1"/>
            </p:cNvSpPr>
            <p:nvPr/>
          </p:nvSpPr>
          <p:spPr bwMode="auto">
            <a:xfrm>
              <a:off x="3409488" y="2587989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0   0   4   0</a:t>
              </a:r>
            </a:p>
          </p:txBody>
        </p:sp>
      </p:grp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191" y="1503367"/>
            <a:ext cx="542094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5097457" y="1563692"/>
            <a:ext cx="2597150" cy="762000"/>
          </a:xfrm>
          <a:prstGeom prst="wedgeRoundRectCallout">
            <a:avLst>
              <a:gd name="adj1" fmla="val 60713"/>
              <a:gd name="adj2" fmla="val -706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想一想，不是整万的数又该怎么读呢？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465" name="矩形 21"/>
          <p:cNvSpPr>
            <a:spLocks noChangeArrowheads="1"/>
          </p:cNvSpPr>
          <p:nvPr/>
        </p:nvSpPr>
        <p:spPr bwMode="auto">
          <a:xfrm>
            <a:off x="1066892" y="438206"/>
            <a:ext cx="2349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读出下面各数。</a:t>
            </a:r>
            <a:endParaRPr lang="zh-CN" altLang="en-US" dirty="0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751507" y="2581279"/>
            <a:ext cx="3043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五万四千六百二十一</a:t>
            </a: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4899019" y="2592392"/>
            <a:ext cx="3894138" cy="465137"/>
            <a:chOff x="4901405" y="2417763"/>
            <a:chExt cx="3892196" cy="464669"/>
          </a:xfrm>
        </p:grpSpPr>
        <p:sp>
          <p:nvSpPr>
            <p:cNvPr id="19482" name="矩形 7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734427" y="2882432"/>
              <a:ext cx="305917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5751507" y="3052767"/>
            <a:ext cx="3043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六百四十万七千</a:t>
            </a:r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4899019" y="3063879"/>
            <a:ext cx="3894138" cy="465138"/>
            <a:chOff x="4901405" y="2417763"/>
            <a:chExt cx="3892196" cy="464669"/>
          </a:xfrm>
        </p:grpSpPr>
        <p:sp>
          <p:nvSpPr>
            <p:cNvPr id="19480" name="矩形 7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734427" y="2882432"/>
              <a:ext cx="305917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5751507" y="3517904"/>
            <a:ext cx="3043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一千零三万零四十</a:t>
            </a:r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4899019" y="3529017"/>
            <a:ext cx="3894138" cy="465137"/>
            <a:chOff x="4901405" y="2417763"/>
            <a:chExt cx="3892196" cy="464669"/>
          </a:xfrm>
        </p:grpSpPr>
        <p:sp>
          <p:nvSpPr>
            <p:cNvPr id="19478" name="矩形 7"/>
            <p:cNvSpPr>
              <a:spLocks noChangeArrowheads="1"/>
            </p:cNvSpPr>
            <p:nvPr/>
          </p:nvSpPr>
          <p:spPr bwMode="auto">
            <a:xfrm>
              <a:off x="4901405" y="2417763"/>
              <a:ext cx="11128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读作：</a:t>
              </a:r>
              <a:endPara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734427" y="2882432"/>
              <a:ext cx="305917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476" name="AutoShape 27"/>
          <p:cNvSpPr>
            <a:spLocks noChangeArrowheads="1"/>
          </p:cNvSpPr>
          <p:nvPr/>
        </p:nvSpPr>
        <p:spPr bwMode="auto">
          <a:xfrm>
            <a:off x="1840800" y="4221528"/>
            <a:ext cx="4066250" cy="461441"/>
          </a:xfrm>
          <a:prstGeom prst="wedgeRoundRectCallout">
            <a:avLst>
              <a:gd name="adj1" fmla="val 54273"/>
              <a:gd name="adj2" fmla="val -179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讨论：含有两级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的数怎么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读呢？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AutoShape 27"/>
          <p:cNvSpPr>
            <a:spLocks noChangeArrowheads="1"/>
          </p:cNvSpPr>
          <p:nvPr/>
        </p:nvSpPr>
        <p:spPr bwMode="auto">
          <a:xfrm>
            <a:off x="5097336" y="1573049"/>
            <a:ext cx="2597150" cy="762000"/>
          </a:xfrm>
          <a:prstGeom prst="wedgeRoundRectCallout">
            <a:avLst>
              <a:gd name="adj1" fmla="val 60713"/>
              <a:gd name="adj2" fmla="val -706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什么时候读？什么时候不读？怎么读？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DB756F5D-8F70-8DC2-17C0-CCDF7C8AD3B4}"/>
              </a:ext>
            </a:extLst>
          </p:cNvPr>
          <p:cNvSpPr/>
          <p:nvPr/>
        </p:nvSpPr>
        <p:spPr>
          <a:xfrm>
            <a:off x="620914" y="477941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0" grpId="0"/>
      <p:bldP spid="25" grpId="0"/>
      <p:bldP spid="32" grpId="0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685800" y="437313"/>
            <a:ext cx="3657606" cy="5334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483" name="矩形 3"/>
          <p:cNvSpPr>
            <a:spLocks noChangeArrowheads="1"/>
          </p:cNvSpPr>
          <p:nvPr/>
        </p:nvSpPr>
        <p:spPr bwMode="auto">
          <a:xfrm>
            <a:off x="647700" y="1200150"/>
            <a:ext cx="7505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先读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级，再读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级。</a:t>
            </a:r>
            <a:endParaRPr lang="zh-CN" altLang="en-US" sz="280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4" name="矩形 4"/>
          <p:cNvSpPr>
            <a:spLocks noChangeArrowheads="1"/>
          </p:cNvSpPr>
          <p:nvPr/>
        </p:nvSpPr>
        <p:spPr bwMode="auto">
          <a:xfrm>
            <a:off x="685800" y="438206"/>
            <a:ext cx="381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含有两级的数的读法：</a:t>
            </a:r>
            <a:endParaRPr lang="zh-CN" altLang="en-US" sz="16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矩形 5"/>
          <p:cNvSpPr>
            <a:spLocks noChangeArrowheads="1"/>
          </p:cNvSpPr>
          <p:nvPr/>
        </p:nvSpPr>
        <p:spPr bwMode="auto">
          <a:xfrm>
            <a:off x="647700" y="1779588"/>
            <a:ext cx="784860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万级的数，要按照个级的数的读法来读，再在后面加上一个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“万”字。</a:t>
            </a:r>
            <a:endParaRPr lang="zh-CN" altLang="en-US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6" name="矩形 6"/>
          <p:cNvSpPr>
            <a:spLocks noChangeArrowheads="1"/>
          </p:cNvSpPr>
          <p:nvPr/>
        </p:nvSpPr>
        <p:spPr bwMode="auto">
          <a:xfrm>
            <a:off x="647700" y="3135313"/>
            <a:ext cx="77343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每级末尾不管有几个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，都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，其他数位上有一个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或连续几个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，都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________________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676400" y="1114425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zh-CN" altLang="en-US" sz="200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670300" y="111125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zh-CN" altLang="en-US" sz="2000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181600" y="3167063"/>
            <a:ext cx="1008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不读</a:t>
            </a:r>
            <a:endParaRPr lang="zh-CN" altLang="en-US" sz="2000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084763" y="3786188"/>
            <a:ext cx="306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只读一个“零”</a:t>
            </a: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1814" y="378058"/>
            <a:ext cx="2327169" cy="166405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70025" y="378058"/>
            <a:ext cx="2304810" cy="1663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55877" y="378058"/>
            <a:ext cx="2305706" cy="1663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61813" y="2647948"/>
            <a:ext cx="2327169" cy="1693063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182362" y="2665793"/>
            <a:ext cx="2304000" cy="165737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555877" y="2657269"/>
            <a:ext cx="2327169" cy="1665896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直接连接符 1"/>
          <p:cNvCxnSpPr/>
          <p:nvPr/>
        </p:nvCxnSpPr>
        <p:spPr>
          <a:xfrm>
            <a:off x="2077059" y="1821341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506754" y="1821341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134405" y="1821341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908014" y="1821341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533555" y="1821341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77059" y="4092815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474098" y="4092815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55763" y="4092815"/>
            <a:ext cx="0" cy="280852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1">
            <a:extLst>
              <a:ext uri="{FF2B5EF4-FFF2-40B4-BE49-F238E27FC236}">
                <a16:creationId xmlns:a16="http://schemas.microsoft.com/office/drawing/2014/main" id="{38460D55-0C0C-BF93-5C7C-BC310BE16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114562"/>
            <a:ext cx="34163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二千一百八十九万三千零九十五</a:t>
            </a:r>
          </a:p>
        </p:txBody>
      </p:sp>
      <p:sp>
        <p:nvSpPr>
          <p:cNvPr id="4" name="矩形 21">
            <a:extLst>
              <a:ext uri="{FF2B5EF4-FFF2-40B4-BE49-F238E27FC236}">
                <a16:creationId xmlns:a16="http://schemas.microsoft.com/office/drawing/2014/main" id="{F0612793-6D23-8871-EFCD-C52E561E7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52" y="362008"/>
            <a:ext cx="3671198" cy="369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一亿二千六百零一万二千五百一十</a:t>
            </a:r>
          </a:p>
        </p:txBody>
      </p:sp>
      <p:sp>
        <p:nvSpPr>
          <p:cNvPr id="20" name="矩形 21">
            <a:extLst>
              <a:ext uri="{FF2B5EF4-FFF2-40B4-BE49-F238E27FC236}">
                <a16:creationId xmlns:a16="http://schemas.microsoft.com/office/drawing/2014/main" id="{29F88AB1-C4E3-5DAC-84D2-09CFA4F18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8" y="2114562"/>
            <a:ext cx="3903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一亿零一百五十二万七千四百五十三</a:t>
            </a:r>
          </a:p>
        </p:txBody>
      </p:sp>
      <p:sp>
        <p:nvSpPr>
          <p:cNvPr id="21" name="矩形 21">
            <a:extLst>
              <a:ext uri="{FF2B5EF4-FFF2-40B4-BE49-F238E27FC236}">
                <a16:creationId xmlns:a16="http://schemas.microsoft.com/office/drawing/2014/main" id="{C6F6B6E7-1A2F-0BD1-CC89-B3ED1734A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4476700"/>
            <a:ext cx="36711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九千九百三十六万五千五百一十九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E46D00C-9BB7-206F-AED9-0C5DEE8FE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52" y="2800344"/>
            <a:ext cx="3438762" cy="369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八千四百七十四万八千零一十六</a:t>
            </a:r>
          </a:p>
        </p:txBody>
      </p:sp>
      <p:sp>
        <p:nvSpPr>
          <p:cNvPr id="23" name="矩形 21">
            <a:extLst>
              <a:ext uri="{FF2B5EF4-FFF2-40B4-BE49-F238E27FC236}">
                <a16:creationId xmlns:a16="http://schemas.microsoft.com/office/drawing/2014/main" id="{DFAF83F6-CF52-5C07-F1C3-B12FA2E9A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0" y="4476700"/>
            <a:ext cx="36711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八千三百六十七万四千八百六十六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AutoShape 27"/>
          <p:cNvSpPr>
            <a:spLocks noChangeArrowheads="1"/>
          </p:cNvSpPr>
          <p:nvPr/>
        </p:nvSpPr>
        <p:spPr bwMode="auto">
          <a:xfrm>
            <a:off x="6583770" y="1310481"/>
            <a:ext cx="1301750" cy="493713"/>
          </a:xfrm>
          <a:prstGeom prst="wedgeRoundRectCallout">
            <a:avLst>
              <a:gd name="adj1" fmla="val 42940"/>
              <a:gd name="adj2" fmla="val 7029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读一读。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5499099" y="658813"/>
            <a:ext cx="2750021" cy="855662"/>
          </a:xfrm>
          <a:prstGeom prst="wedgeRoundRectCallout">
            <a:avLst>
              <a:gd name="adj1" fmla="val 42940"/>
              <a:gd name="adj2" fmla="val 7029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+mn-lt"/>
                <a:ea typeface="楷体" panose="02010609060101010101" pitchFamily="49" charset="-122"/>
              </a:rPr>
              <a:t>各个数级上的“</a:t>
            </a:r>
            <a:r>
              <a:rPr lang="en-US" altLang="zh-CN" sz="2400" b="1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”你是怎么读</a:t>
            </a:r>
            <a:r>
              <a:rPr lang="en-US" altLang="zh-CN" sz="2400" b="1">
                <a:latin typeface="+mn-lt"/>
                <a:ea typeface="楷体" panose="02010609060101010101" pitchFamily="49" charset="-122"/>
              </a:rPr>
              <a:t>?</a:t>
            </a:r>
          </a:p>
        </p:txBody>
      </p:sp>
      <p:sp>
        <p:nvSpPr>
          <p:cNvPr id="21506" name="Text Box 19"/>
          <p:cNvSpPr txBox="1">
            <a:spLocks noChangeArrowheads="1"/>
          </p:cNvSpPr>
          <p:nvPr/>
        </p:nvSpPr>
        <p:spPr bwMode="auto">
          <a:xfrm>
            <a:off x="407988" y="1052513"/>
            <a:ext cx="534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21507" name="圆角矩形 31"/>
          <p:cNvSpPr>
            <a:spLocks noChangeArrowheads="1"/>
          </p:cNvSpPr>
          <p:nvPr/>
        </p:nvSpPr>
        <p:spPr bwMode="auto">
          <a:xfrm>
            <a:off x="138113" y="4552950"/>
            <a:ext cx="1309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P5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T2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508" name="组合 18"/>
          <p:cNvGrpSpPr/>
          <p:nvPr/>
        </p:nvGrpSpPr>
        <p:grpSpPr bwMode="auto">
          <a:xfrm>
            <a:off x="642938" y="980758"/>
            <a:ext cx="4927600" cy="3803967"/>
            <a:chOff x="2081843" y="607772"/>
            <a:chExt cx="4926310" cy="3803159"/>
          </a:xfrm>
        </p:grpSpPr>
        <p:sp>
          <p:nvSpPr>
            <p:cNvPr id="17" name="TextBox 16"/>
            <p:cNvSpPr txBox="1"/>
            <p:nvPr/>
          </p:nvSpPr>
          <p:spPr>
            <a:xfrm>
              <a:off x="2097080" y="607772"/>
              <a:ext cx="4832989" cy="1962368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indent="0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  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万   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21527" name="直接连接符 20"/>
            <p:cNvCxnSpPr>
              <a:cxnSpLocks noChangeShapeType="1"/>
            </p:cNvCxnSpPr>
            <p:nvPr/>
          </p:nvCxnSpPr>
          <p:spPr bwMode="auto">
            <a:xfrm>
              <a:off x="2081843" y="2343156"/>
              <a:ext cx="4926310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528" name="直接连接符 21"/>
            <p:cNvCxnSpPr>
              <a:cxnSpLocks noChangeShapeType="1"/>
            </p:cNvCxnSpPr>
            <p:nvPr/>
          </p:nvCxnSpPr>
          <p:spPr bwMode="auto">
            <a:xfrm flipH="1">
              <a:off x="4458221" y="742998"/>
              <a:ext cx="35547" cy="3667933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509" name="组合 19"/>
          <p:cNvGrpSpPr/>
          <p:nvPr/>
        </p:nvGrpSpPr>
        <p:grpSpPr bwMode="auto">
          <a:xfrm>
            <a:off x="1851025" y="2714625"/>
            <a:ext cx="3643313" cy="698500"/>
            <a:chOff x="1964696" y="2797090"/>
            <a:chExt cx="3641447" cy="697678"/>
          </a:xfrm>
        </p:grpSpPr>
        <p:sp>
          <p:nvSpPr>
            <p:cNvPr id="21524" name="Rectangle 2"/>
            <p:cNvSpPr>
              <a:spLocks noChangeArrowheads="1"/>
            </p:cNvSpPr>
            <p:nvPr/>
          </p:nvSpPr>
          <p:spPr bwMode="auto">
            <a:xfrm>
              <a:off x="1964696" y="2809001"/>
              <a:ext cx="953857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5   6</a:t>
              </a:r>
            </a:p>
          </p:txBody>
        </p:sp>
        <p:sp>
          <p:nvSpPr>
            <p:cNvPr id="21525" name="Rectangle 2"/>
            <p:cNvSpPr>
              <a:spLocks noChangeArrowheads="1"/>
            </p:cNvSpPr>
            <p:nvPr/>
          </p:nvSpPr>
          <p:spPr bwMode="auto">
            <a:xfrm>
              <a:off x="3548797" y="2797090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9   2   0   0</a:t>
              </a:r>
            </a:p>
          </p:txBody>
        </p:sp>
      </p:grpSp>
      <p:grpSp>
        <p:nvGrpSpPr>
          <p:cNvPr id="21510" name="组合 23"/>
          <p:cNvGrpSpPr/>
          <p:nvPr/>
        </p:nvGrpSpPr>
        <p:grpSpPr bwMode="auto">
          <a:xfrm>
            <a:off x="1374775" y="3230563"/>
            <a:ext cx="4116388" cy="698500"/>
            <a:chOff x="1490201" y="2797090"/>
            <a:chExt cx="4115942" cy="697678"/>
          </a:xfrm>
        </p:grpSpPr>
        <p:sp>
          <p:nvSpPr>
            <p:cNvPr id="21522" name="Rectangle 2"/>
            <p:cNvSpPr>
              <a:spLocks noChangeArrowheads="1"/>
            </p:cNvSpPr>
            <p:nvPr/>
          </p:nvSpPr>
          <p:spPr bwMode="auto">
            <a:xfrm>
              <a:off x="1490201" y="2809001"/>
              <a:ext cx="1414827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3   7   0</a:t>
              </a:r>
            </a:p>
          </p:txBody>
        </p:sp>
        <p:sp>
          <p:nvSpPr>
            <p:cNvPr id="21523" name="Rectangle 2"/>
            <p:cNvSpPr>
              <a:spLocks noChangeArrowheads="1"/>
            </p:cNvSpPr>
            <p:nvPr/>
          </p:nvSpPr>
          <p:spPr bwMode="auto">
            <a:xfrm>
              <a:off x="3548797" y="2797090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6   0   0   0</a:t>
              </a:r>
            </a:p>
          </p:txBody>
        </p:sp>
      </p:grpSp>
      <p:grpSp>
        <p:nvGrpSpPr>
          <p:cNvPr id="21511" name="组合 26"/>
          <p:cNvGrpSpPr/>
          <p:nvPr/>
        </p:nvGrpSpPr>
        <p:grpSpPr bwMode="auto">
          <a:xfrm>
            <a:off x="862013" y="3863975"/>
            <a:ext cx="4624387" cy="690563"/>
            <a:chOff x="983060" y="2797090"/>
            <a:chExt cx="4623083" cy="688981"/>
          </a:xfrm>
        </p:grpSpPr>
        <p:sp>
          <p:nvSpPr>
            <p:cNvPr id="21520" name="Rectangle 2"/>
            <p:cNvSpPr>
              <a:spLocks noChangeArrowheads="1"/>
            </p:cNvSpPr>
            <p:nvPr/>
          </p:nvSpPr>
          <p:spPr bwMode="auto">
            <a:xfrm>
              <a:off x="983060" y="2800304"/>
              <a:ext cx="1980688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4   0   0   8</a:t>
              </a:r>
            </a:p>
          </p:txBody>
        </p:sp>
        <p:sp>
          <p:nvSpPr>
            <p:cNvPr id="21521" name="Rectangle 2"/>
            <p:cNvSpPr>
              <a:spLocks noChangeArrowheads="1"/>
            </p:cNvSpPr>
            <p:nvPr/>
          </p:nvSpPr>
          <p:spPr bwMode="auto">
            <a:xfrm>
              <a:off x="3548797" y="2797090"/>
              <a:ext cx="2057346" cy="685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</a:rPr>
                <a:t>0   5   0   1</a:t>
              </a:r>
            </a:p>
          </p:txBody>
        </p:sp>
      </p:grpSp>
      <p:pic>
        <p:nvPicPr>
          <p:cNvPr id="30" name="Picture 15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40992" y="1668860"/>
            <a:ext cx="958215" cy="106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5345113" y="2790825"/>
            <a:ext cx="3341687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五十六万九千二百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Rectangle 2"/>
          <p:cNvSpPr>
            <a:spLocks noChangeArrowheads="1"/>
          </p:cNvSpPr>
          <p:nvPr/>
        </p:nvSpPr>
        <p:spPr bwMode="auto">
          <a:xfrm>
            <a:off x="5345113" y="3367088"/>
            <a:ext cx="309562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三百七十万六千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5345113" y="3941763"/>
            <a:ext cx="380523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四千零八万零五百零一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228714" y="133414"/>
            <a:ext cx="5943444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三、巩固练习，实践应用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26" grpId="0" animBg="1"/>
      <p:bldP spid="43" grpId="0"/>
      <p:bldP spid="44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9"/>
          <p:cNvSpPr txBox="1">
            <a:spLocks noChangeArrowheads="1"/>
          </p:cNvSpPr>
          <p:nvPr/>
        </p:nvSpPr>
        <p:spPr bwMode="auto">
          <a:xfrm>
            <a:off x="603250" y="946150"/>
            <a:ext cx="7694613" cy="306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小组交流，下面各个数怎样读比较方便。</a:t>
            </a:r>
            <a:endParaRPr lang="en-US" altLang="zh-CN" sz="2800" b="1" dirty="0"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514350" indent="-514350" eaLnBrk="1" hangingPunct="1">
              <a:spcBef>
                <a:spcPts val="600"/>
              </a:spcBef>
              <a:buFont typeface="Arial" panose="020B0604020202020204" pitchFamily="34" charset="0"/>
              <a:buAutoNum type="arabicPlain" startAt="32680"/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5205000               1200605   </a:t>
            </a:r>
          </a:p>
          <a:p>
            <a:pPr eaLnBrk="1" hangingPunct="1">
              <a:spcBef>
                <a:spcPts val="600"/>
              </a:spcBef>
              <a:defRPr/>
            </a:pPr>
            <a:endParaRPr lang="en-US" altLang="zh-CN" sz="2800" b="1" dirty="0"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107070                   470050                 3070800 </a:t>
            </a:r>
          </a:p>
          <a:p>
            <a:pPr eaLnBrk="1" hangingPunct="1">
              <a:spcBef>
                <a:spcPts val="600"/>
              </a:spcBef>
              <a:defRPr/>
            </a:pPr>
            <a:endParaRPr lang="en-US" altLang="zh-CN" sz="2800" b="1" dirty="0"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30600900               100000000</a:t>
            </a:r>
          </a:p>
        </p:txBody>
      </p:sp>
      <p:sp>
        <p:nvSpPr>
          <p:cNvPr id="22531" name="圆角矩形 31"/>
          <p:cNvSpPr>
            <a:spLocks noChangeArrowheads="1"/>
          </p:cNvSpPr>
          <p:nvPr/>
        </p:nvSpPr>
        <p:spPr bwMode="auto">
          <a:xfrm>
            <a:off x="138113" y="4562475"/>
            <a:ext cx="1260475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P5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T3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3413125" y="3992563"/>
            <a:ext cx="1038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一亿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876792" y="362008"/>
            <a:ext cx="3124118" cy="461665"/>
          </a:xfrm>
          <a:prstGeom prst="rect">
            <a:avLst/>
          </a:prstGeom>
          <a:solidFill>
            <a:srgbClr val="99CCFF"/>
          </a:solidFill>
          <a:ln w="38100">
            <a:solidFill>
              <a:srgbClr val="0033CC"/>
            </a:solidFill>
            <a:prstDash val="dash"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先分级，比较容易读。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873125" y="1508125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84625" y="1508125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560957" y="1508125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398588" y="3522663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49338" y="2505075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803650" y="2505075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622675" y="3529013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557963" y="2505075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338638" y="3529013"/>
            <a:ext cx="0" cy="44450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03250" y="1966913"/>
            <a:ext cx="2249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三万二千六百八十</a:t>
            </a:r>
            <a:endParaRPr lang="zh-CN" altLang="en-US" sz="160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338513" y="1966913"/>
            <a:ext cx="199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五百二十万五千</a:t>
            </a:r>
            <a:endParaRPr lang="en-US" altLang="zh-CN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918200" y="1966913"/>
            <a:ext cx="2765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一百二十万零六百零五</a:t>
            </a:r>
            <a:endParaRPr lang="en-US" altLang="zh-CN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03250" y="3032125"/>
            <a:ext cx="199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十万七千零七十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38513" y="3032125"/>
            <a:ext cx="1990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四十七万零五十</a:t>
            </a:r>
            <a:endParaRPr lang="en-US" altLang="zh-CN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918200" y="3032125"/>
            <a:ext cx="2249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三百零七万零八百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03250" y="4024313"/>
            <a:ext cx="2508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三千零六十万零九百</a:t>
            </a: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228714" y="133414"/>
            <a:ext cx="5943444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三、巩固练习，实践应用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329238" y="3636234"/>
            <a:ext cx="3668712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j-ea"/>
              </a:rPr>
              <a:t>先读</a:t>
            </a:r>
            <a:r>
              <a:rPr lang="zh-CN" altLang="en-US" sz="2400" b="1">
                <a:latin typeface="+mn-lt"/>
                <a:ea typeface="+mj-ea"/>
              </a:rPr>
              <a:t>万级，再</a:t>
            </a:r>
            <a:r>
              <a:rPr lang="zh-CN" altLang="en-US" sz="2400" b="1" dirty="0">
                <a:latin typeface="+mn-lt"/>
                <a:ea typeface="+mj-ea"/>
              </a:rPr>
              <a:t>读个级。当个级的数全部为</a:t>
            </a:r>
            <a:r>
              <a:rPr lang="en-US" altLang="zh-CN" sz="2400" b="1" dirty="0">
                <a:latin typeface="+mn-lt"/>
                <a:ea typeface="+mj-ea"/>
              </a:rPr>
              <a:t>0</a:t>
            </a:r>
            <a:r>
              <a:rPr lang="zh-CN" altLang="en-US" sz="2400" b="1" dirty="0">
                <a:latin typeface="+mn-lt"/>
                <a:ea typeface="+mj-ea"/>
              </a:rPr>
              <a:t>时，就不用读个级的数了。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6" grpId="0" animBg="1"/>
      <p:bldP spid="4" grpId="0"/>
      <p:bldP spid="5" grpId="0"/>
      <p:bldP spid="20" grpId="0"/>
      <p:bldP spid="21" grpId="0"/>
      <p:bldP spid="22" grpId="0"/>
      <p:bldP spid="23" grpId="0"/>
      <p:bldP spid="24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647803" y="1294887"/>
            <a:ext cx="7848394" cy="3276514"/>
          </a:xfrm>
          <a:prstGeom prst="roundRect">
            <a:avLst>
              <a:gd name="adj" fmla="val 14341"/>
            </a:avLst>
          </a:prstGeom>
          <a:solidFill>
            <a:srgbClr val="E7E6F4"/>
          </a:solidFill>
          <a:ln>
            <a:solidFill>
              <a:srgbClr val="E7E6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801584" y="1504978"/>
            <a:ext cx="769461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生活中，我们有时会看到三位一分节的大数。</a:t>
            </a:r>
            <a:endParaRPr lang="en-US" altLang="zh-CN" sz="2800" b="1" dirty="0"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801584" y="3771322"/>
            <a:ext cx="769461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这与一些国家以三位分级读数的方法有关。</a:t>
            </a:r>
            <a:endParaRPr lang="en-US" altLang="zh-CN" sz="2800" b="1" dirty="0">
              <a:latin typeface="+mj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110" y="510583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你知道吗？</a:t>
            </a:r>
          </a:p>
        </p:txBody>
      </p:sp>
      <p:sp>
        <p:nvSpPr>
          <p:cNvPr id="3" name="卷形: 水平 2">
            <a:extLst>
              <a:ext uri="{FF2B5EF4-FFF2-40B4-BE49-F238E27FC236}">
                <a16:creationId xmlns:a16="http://schemas.microsoft.com/office/drawing/2014/main" id="{5FE5FED0-6D27-7AC0-F94C-ECD678CFDECF}"/>
              </a:ext>
            </a:extLst>
          </p:cNvPr>
          <p:cNvSpPr/>
          <p:nvPr/>
        </p:nvSpPr>
        <p:spPr>
          <a:xfrm flipH="1">
            <a:off x="1123695" y="2114562"/>
            <a:ext cx="6896611" cy="1600158"/>
          </a:xfrm>
          <a:prstGeom prst="horizontalScroll">
            <a:avLst>
              <a:gd name="adj" fmla="val 8214"/>
            </a:avLst>
          </a:prstGeom>
          <a:solidFill>
            <a:srgbClr val="FFFFFF"/>
          </a:solidFill>
          <a:ln>
            <a:solidFill>
              <a:srgbClr val="5F5F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ED45D4-6A86-B0B5-55A5-917B6DFA7016}"/>
              </a:ext>
            </a:extLst>
          </p:cNvPr>
          <p:cNvSpPr txBox="1"/>
          <p:nvPr/>
        </p:nvSpPr>
        <p:spPr>
          <a:xfrm>
            <a:off x="1104991" y="2419354"/>
            <a:ext cx="6934018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地球和月球之间的平均距离约是384 400 km。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地球上已经发现并且命名的生物超过2 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00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0 00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6"/>
          <p:cNvSpPr>
            <a:spLocks noChangeArrowheads="1"/>
          </p:cNvSpPr>
          <p:nvPr/>
        </p:nvSpPr>
        <p:spPr bwMode="auto">
          <a:xfrm>
            <a:off x="304912" y="209612"/>
            <a:ext cx="5181464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四、课堂小结，总结提升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05010A4B-B28C-B895-1BFE-C70864D8684F}"/>
              </a:ext>
            </a:extLst>
          </p:cNvPr>
          <p:cNvSpPr/>
          <p:nvPr/>
        </p:nvSpPr>
        <p:spPr>
          <a:xfrm>
            <a:off x="685800" y="970735"/>
            <a:ext cx="3657606" cy="5334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199D7DD8-8D7C-4D99-4BD3-AE7D789C9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1733572"/>
            <a:ext cx="7505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先读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级，再读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级；</a:t>
            </a:r>
            <a:endParaRPr lang="zh-CN" altLang="en-US" sz="24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4">
            <a:extLst>
              <a:ext uri="{FF2B5EF4-FFF2-40B4-BE49-F238E27FC236}">
                <a16:creationId xmlns:a16="http://schemas.microsoft.com/office/drawing/2014/main" id="{872CD516-7C9C-4682-72CC-3DB9BCF2F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71628"/>
            <a:ext cx="381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含有两级的数的读法：</a:t>
            </a:r>
            <a:endParaRPr lang="zh-CN" altLang="en-US" sz="16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09869852-CDC6-F0AE-EC52-1CBBCAA3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313010"/>
            <a:ext cx="7848600" cy="112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万级的数，要按照个级的数的读法来读，再在后面加上一个“万”字；</a:t>
            </a:r>
            <a:endParaRPr lang="zh-CN" altLang="en-US" sz="24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6">
            <a:extLst>
              <a:ext uri="{FF2B5EF4-FFF2-40B4-BE49-F238E27FC236}">
                <a16:creationId xmlns:a16="http://schemas.microsoft.com/office/drawing/2014/main" id="{5DF8DA2C-031D-5B98-A664-FCC469883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486126"/>
            <a:ext cx="773430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每级末尾不管有几个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，都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，其他数位上有一个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或连续几个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，都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________________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1FAB248-D256-C1AE-132C-8017A0A87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78" y="1647847"/>
            <a:ext cx="5453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A03CF7-971B-3F8A-F0D7-DE0ACA3EA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34" y="1644672"/>
            <a:ext cx="5453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49930DF-BF8D-6AAF-45C1-62F0D65D3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5019" y="3471511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不读</a:t>
            </a: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1AC2D4-6711-4D1F-FB25-2EA598509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970" y="4011892"/>
            <a:ext cx="2709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只读一个“零”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6"/>
          <p:cNvSpPr>
            <a:spLocks noChangeArrowheads="1"/>
          </p:cNvSpPr>
          <p:nvPr/>
        </p:nvSpPr>
        <p:spPr bwMode="auto">
          <a:xfrm>
            <a:off x="304912" y="209612"/>
            <a:ext cx="272256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五、提升训练</a:t>
            </a:r>
          </a:p>
        </p:txBody>
      </p:sp>
      <p:sp>
        <p:nvSpPr>
          <p:cNvPr id="26627" name="文本框 1"/>
          <p:cNvSpPr txBox="1">
            <a:spLocks noChangeArrowheads="1"/>
          </p:cNvSpPr>
          <p:nvPr/>
        </p:nvSpPr>
        <p:spPr bwMode="auto">
          <a:xfrm>
            <a:off x="581025" y="1428750"/>
            <a:ext cx="798195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用三个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和四个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组成符合要求的七位数。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各写出两个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(1)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一个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也不读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:______________________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(2)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只读一个</a:t>
            </a:r>
            <a:r>
              <a:rPr lang="en-US" altLang="zh-CN" sz="2400" b="1">
                <a:solidFill>
                  <a:srgbClr val="000000"/>
                </a:solidFill>
                <a:latin typeface="+mn-lt"/>
                <a:ea typeface="+mj-ea"/>
              </a:rPr>
              <a:t>0:________________________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(3)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读出两个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0:________________________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276600" y="1925638"/>
            <a:ext cx="3200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3333000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3003330 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276600" y="24193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</a:rPr>
              <a:t>3330003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</a:rPr>
              <a:t>3033300 </a:t>
            </a:r>
            <a:endParaRPr lang="zh-CN" altLang="en-US" sz="2400" b="1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6630" name="圆角矩形 31"/>
          <p:cNvSpPr>
            <a:spLocks noChangeArrowheads="1"/>
          </p:cNvSpPr>
          <p:nvPr/>
        </p:nvSpPr>
        <p:spPr bwMode="auto">
          <a:xfrm>
            <a:off x="138113" y="4562475"/>
            <a:ext cx="19954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276600" y="287655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</a:rPr>
              <a:t>3030330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+mj-ea"/>
              </a:rPr>
              <a:t>3033030</a:t>
            </a:r>
            <a:endParaRPr lang="zh-CN" altLang="en-US" sz="2400" b="1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921</Words>
  <Application>Microsoft Office PowerPoint</Application>
  <PresentationFormat>全屏显示(16:9)</PresentationFormat>
  <Paragraphs>213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FZSSK--GBK1-0</vt:lpstr>
      <vt:lpstr>等线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124</cp:revision>
  <dcterms:created xsi:type="dcterms:W3CDTF">2016-04-21T10:21:00Z</dcterms:created>
  <dcterms:modified xsi:type="dcterms:W3CDTF">2026-06-08T01:26:11Z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  <property fmtid="{D5CDD505-2E9C-101B-9397-08002B2CF9AE}" pid="4" name="ICV">
    <vt:lpwstr>D50300FA5891455B8DD27A97B352AC6F</vt:lpwstr>
  </property>
</Properties>
</file>