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</p:sldMasterIdLst>
  <p:notesMasterIdLst>
    <p:notesMasterId r:id="rId18"/>
  </p:notesMasterIdLst>
  <p:sldIdLst>
    <p:sldId id="256" r:id="rId2"/>
    <p:sldId id="366" r:id="rId3"/>
    <p:sldId id="259" r:id="rId4"/>
    <p:sldId id="262" r:id="rId5"/>
    <p:sldId id="264" r:id="rId6"/>
    <p:sldId id="288" r:id="rId7"/>
    <p:sldId id="271" r:id="rId8"/>
    <p:sldId id="367" r:id="rId9"/>
    <p:sldId id="272" r:id="rId10"/>
    <p:sldId id="368" r:id="rId11"/>
    <p:sldId id="277" r:id="rId12"/>
    <p:sldId id="357" r:id="rId13"/>
    <p:sldId id="358" r:id="rId14"/>
    <p:sldId id="359" r:id="rId15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1">
          <p15:clr>
            <a:srgbClr val="A4A3A4"/>
          </p15:clr>
        </p15:guide>
        <p15:guide id="2" pos="2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0033CC"/>
    <a:srgbClr val="000000"/>
    <a:srgbClr val="0000FF"/>
    <a:srgbClr val="CCCCFF"/>
    <a:srgbClr val="FF3399"/>
    <a:srgbClr val="CCFFCC"/>
    <a:srgbClr val="99CCFF"/>
    <a:srgbClr val="FFCCCC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 autoAdjust="0"/>
    <p:restoredTop sz="94660" autoAdjust="0"/>
  </p:normalViewPr>
  <p:slideViewPr>
    <p:cSldViewPr snapToGrid="0" showGuides="1">
      <p:cViewPr varScale="1">
        <p:scale>
          <a:sx n="149" d="100"/>
          <a:sy n="149" d="100"/>
        </p:scale>
        <p:origin x="504" y="114"/>
      </p:cViewPr>
      <p:guideLst>
        <p:guide orient="horz" pos="1611"/>
        <p:guide pos="2832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11269" name="备注占位符 4"/>
          <p:cNvSpPr>
            <a:spLocks noGrp="1" noChangeArrowheads="1"/>
          </p:cNvSpPr>
          <p:nvPr>
            <p:ph type="body" sz="quarter" idx="4294967295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Tx/>
              <a:buNone/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fld id="{F25C5DCB-F55E-425A-BC1F-364B4A9C824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2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559F9F3C-FBFD-4292-A659-579D2D34E7CD}" type="slidenum">
              <a:rPr lang="zh-CN" altLang="en-US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0483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048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D453804-AB11-4BF6-9B00-A5BF59688973}" type="slidenum">
              <a:rPr lang="zh-CN" altLang="en-US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 idx="4294967295"/>
          </p:nvPr>
        </p:nvSpPr>
        <p:spPr bwMode="auto">
          <a:ln>
            <a:solidFill>
              <a:srgbClr val="000000"/>
            </a:solidFill>
            <a:miter lim="800000"/>
          </a:ln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02877C6-B3A2-4287-8C25-21C0AFAA7BBE}" type="slidenum">
              <a:rPr lang="zh-CN" altLang="en-US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1"/>
            <a:ext cx="9144000" cy="51434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20006" b="20163"/>
          <a:stretch>
            <a:fillRect/>
          </a:stretch>
        </p:blipFill>
        <p:spPr>
          <a:xfrm>
            <a:off x="258991" y="-15498"/>
            <a:ext cx="8626017" cy="5160935"/>
          </a:xfrm>
          <a:prstGeom prst="rect">
            <a:avLst/>
          </a:pr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122" y="-23813"/>
            <a:ext cx="735269" cy="7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86013"/>
            <a:ext cx="3117850" cy="275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68"/>
          <a:stretch>
            <a:fillRect/>
          </a:stretch>
        </p:blipFill>
        <p:spPr bwMode="auto">
          <a:xfrm>
            <a:off x="6981825" y="471488"/>
            <a:ext cx="21780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6122" y="-23813"/>
            <a:ext cx="735269" cy="72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bg>
      <p:bgPr>
        <a:solidFill>
          <a:srgbClr val="E75A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195263"/>
            <a:ext cx="9144000" cy="475297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rcRect l="56323" t="49455" r="8153" b="28919"/>
          <a:stretch>
            <a:fillRect/>
          </a:stretch>
        </p:blipFill>
        <p:spPr>
          <a:xfrm>
            <a:off x="7546353" y="-148310"/>
            <a:ext cx="1747578" cy="1063876"/>
          </a:xfrm>
          <a:custGeom>
            <a:avLst/>
            <a:gdLst>
              <a:gd name="connsiteX0" fmla="*/ 873789 w 1747578"/>
              <a:gd name="connsiteY0" fmla="*/ 0 h 1063876"/>
              <a:gd name="connsiteX1" fmla="*/ 1747578 w 1747578"/>
              <a:gd name="connsiteY1" fmla="*/ 531938 h 1063876"/>
              <a:gd name="connsiteX2" fmla="*/ 873789 w 1747578"/>
              <a:gd name="connsiteY2" fmla="*/ 1063876 h 1063876"/>
              <a:gd name="connsiteX3" fmla="*/ 0 w 1747578"/>
              <a:gd name="connsiteY3" fmla="*/ 531938 h 1063876"/>
              <a:gd name="connsiteX4" fmla="*/ 873789 w 1747578"/>
              <a:gd name="connsiteY4" fmla="*/ 0 h 1063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47578" h="1063876">
                <a:moveTo>
                  <a:pt x="873789" y="0"/>
                </a:moveTo>
                <a:cubicBezTo>
                  <a:pt x="1356369" y="0"/>
                  <a:pt x="1747578" y="238157"/>
                  <a:pt x="1747578" y="531938"/>
                </a:cubicBezTo>
                <a:cubicBezTo>
                  <a:pt x="1747578" y="825719"/>
                  <a:pt x="1356369" y="1063876"/>
                  <a:pt x="873789" y="1063876"/>
                </a:cubicBezTo>
                <a:cubicBezTo>
                  <a:pt x="391209" y="1063876"/>
                  <a:pt x="0" y="825719"/>
                  <a:pt x="0" y="531938"/>
                </a:cubicBezTo>
                <a:cubicBezTo>
                  <a:pt x="0" y="238157"/>
                  <a:pt x="391209" y="0"/>
                  <a:pt x="873789" y="0"/>
                </a:cubicBezTo>
                <a:close/>
              </a:path>
            </a:pathLst>
          </a:custGeom>
        </p:spPr>
      </p:pic>
      <p:pic>
        <p:nvPicPr>
          <p:cNvPr id="4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297" y="0"/>
            <a:ext cx="735268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6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2"/>
            <a:ext cx="9144000" cy="5143498"/>
          </a:xfrm>
          <a:prstGeom prst="rect">
            <a:avLst/>
          </a:prstGeom>
        </p:spPr>
      </p:pic>
      <p:pic>
        <p:nvPicPr>
          <p:cNvPr id="1028" name="图片 3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403"/>
          <a:stretch>
            <a:fillRect/>
          </a:stretch>
        </p:blipFill>
        <p:spPr bwMode="auto">
          <a:xfrm>
            <a:off x="-28575" y="3105150"/>
            <a:ext cx="9169400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图形 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4770438"/>
            <a:ext cx="376238" cy="37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矩形 2"/>
          <p:cNvSpPr>
            <a:spLocks noChangeArrowheads="1"/>
          </p:cNvSpPr>
          <p:nvPr/>
        </p:nvSpPr>
        <p:spPr bwMode="auto">
          <a:xfrm>
            <a:off x="2871488" y="2001905"/>
            <a:ext cx="4429125" cy="7683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4400" b="1" dirty="0">
                <a:solidFill>
                  <a:srgbClr val="000000"/>
                </a:solidFill>
                <a:latin typeface="+mn-lt"/>
                <a:ea typeface="+mn-ea"/>
              </a:rPr>
              <a:t>亿以内数的写法</a:t>
            </a:r>
          </a:p>
        </p:txBody>
      </p:sp>
      <p:pic>
        <p:nvPicPr>
          <p:cNvPr id="15363" name="图片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1923132" y="1843155"/>
            <a:ext cx="1083912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16"/>
          <p:cNvSpPr>
            <a:spLocks noChangeArrowheads="1"/>
          </p:cNvSpPr>
          <p:nvPr/>
        </p:nvSpPr>
        <p:spPr bwMode="auto">
          <a:xfrm>
            <a:off x="227214" y="307917"/>
            <a:ext cx="5971310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一、复习旧知，引入新课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D0C0368-374B-5CB7-757D-785E26E733D6}"/>
              </a:ext>
            </a:extLst>
          </p:cNvPr>
          <p:cNvSpPr/>
          <p:nvPr/>
        </p:nvSpPr>
        <p:spPr>
          <a:xfrm>
            <a:off x="5708087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4C3925C-578B-34B3-453B-3DA9731AF036}"/>
              </a:ext>
            </a:extLst>
          </p:cNvPr>
          <p:cNvSpPr/>
          <p:nvPr/>
        </p:nvSpPr>
        <p:spPr>
          <a:xfrm>
            <a:off x="5708087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位</a:t>
            </a:r>
            <a:endParaRPr lang="zh-CN" altLang="en-US" sz="160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E7742F-6A91-0564-086C-A8C9453A45D3}"/>
              </a:ext>
            </a:extLst>
          </p:cNvPr>
          <p:cNvSpPr/>
          <p:nvPr/>
        </p:nvSpPr>
        <p:spPr>
          <a:xfrm>
            <a:off x="5256221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BA81F75-406F-C81E-33E1-D0D5CF1C423C}"/>
              </a:ext>
            </a:extLst>
          </p:cNvPr>
          <p:cNvSpPr/>
          <p:nvPr/>
        </p:nvSpPr>
        <p:spPr>
          <a:xfrm>
            <a:off x="5256221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位</a:t>
            </a:r>
            <a:endParaRPr lang="zh-CN" altLang="en-US" sz="16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754F4E6-E9D8-F8CB-7014-AE48ABAB0FDE}"/>
              </a:ext>
            </a:extLst>
          </p:cNvPr>
          <p:cNvSpPr/>
          <p:nvPr/>
        </p:nvSpPr>
        <p:spPr>
          <a:xfrm>
            <a:off x="4811338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5D7D9CA-6582-555E-B730-AD80629DA4BA}"/>
              </a:ext>
            </a:extLst>
          </p:cNvPr>
          <p:cNvSpPr/>
          <p:nvPr/>
        </p:nvSpPr>
        <p:spPr>
          <a:xfrm>
            <a:off x="4811338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位</a:t>
            </a:r>
            <a:endParaRPr lang="zh-CN" altLang="en-US" sz="160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D99542F-6247-58EC-2AAE-1F9472B0A2C5}"/>
              </a:ext>
            </a:extLst>
          </p:cNvPr>
          <p:cNvSpPr/>
          <p:nvPr/>
        </p:nvSpPr>
        <p:spPr>
          <a:xfrm>
            <a:off x="4359472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67A7157-55AA-A7E0-937A-367428A3FC4A}"/>
              </a:ext>
            </a:extLst>
          </p:cNvPr>
          <p:cNvSpPr/>
          <p:nvPr/>
        </p:nvSpPr>
        <p:spPr>
          <a:xfrm>
            <a:off x="4359472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位</a:t>
            </a:r>
            <a:endParaRPr lang="zh-CN" altLang="en-US" sz="160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F94DBFC-F264-BDE9-6B29-5A6D0E727782}"/>
              </a:ext>
            </a:extLst>
          </p:cNvPr>
          <p:cNvSpPr/>
          <p:nvPr/>
        </p:nvSpPr>
        <p:spPr>
          <a:xfrm>
            <a:off x="3911456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67FFC998-2130-B7D6-8072-27565D65397A}"/>
              </a:ext>
            </a:extLst>
          </p:cNvPr>
          <p:cNvSpPr/>
          <p:nvPr/>
        </p:nvSpPr>
        <p:spPr>
          <a:xfrm>
            <a:off x="3911456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位</a:t>
            </a:r>
            <a:endParaRPr lang="zh-CN" altLang="en-US" sz="160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8014DC3-8755-D69C-ACE2-E0EF6CD1676F}"/>
              </a:ext>
            </a:extLst>
          </p:cNvPr>
          <p:cNvSpPr/>
          <p:nvPr/>
        </p:nvSpPr>
        <p:spPr>
          <a:xfrm>
            <a:off x="3459590" y="1622927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6D9E6E4-954D-AD19-8B55-E9DD9318F1E2}"/>
              </a:ext>
            </a:extLst>
          </p:cNvPr>
          <p:cNvSpPr/>
          <p:nvPr/>
        </p:nvSpPr>
        <p:spPr>
          <a:xfrm>
            <a:off x="3459590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十万位</a:t>
            </a:r>
            <a:endParaRPr lang="zh-CN" altLang="en-US" sz="1600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0D80417-2AFB-CD8D-DCD2-1963FD7990DC}"/>
              </a:ext>
            </a:extLst>
          </p:cNvPr>
          <p:cNvSpPr/>
          <p:nvPr/>
        </p:nvSpPr>
        <p:spPr>
          <a:xfrm>
            <a:off x="3014707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183284CA-D8FA-6795-3563-8F340072C090}"/>
              </a:ext>
            </a:extLst>
          </p:cNvPr>
          <p:cNvSpPr/>
          <p:nvPr/>
        </p:nvSpPr>
        <p:spPr>
          <a:xfrm>
            <a:off x="3014707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百万位</a:t>
            </a:r>
            <a:endParaRPr lang="zh-CN" altLang="en-US" sz="1600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A940639-80BD-3DED-F604-E4EBC70C92DE}"/>
              </a:ext>
            </a:extLst>
          </p:cNvPr>
          <p:cNvSpPr/>
          <p:nvPr/>
        </p:nvSpPr>
        <p:spPr>
          <a:xfrm>
            <a:off x="2562841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517909E-FA82-FE24-1120-915430337BAB}"/>
              </a:ext>
            </a:extLst>
          </p:cNvPr>
          <p:cNvSpPr/>
          <p:nvPr/>
        </p:nvSpPr>
        <p:spPr>
          <a:xfrm>
            <a:off x="2562841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千万位</a:t>
            </a:r>
            <a:endParaRPr lang="zh-CN" altLang="en-US" sz="1600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21B55768-9FDE-F2AB-6160-BD9C07751C62}"/>
              </a:ext>
            </a:extLst>
          </p:cNvPr>
          <p:cNvSpPr/>
          <p:nvPr/>
        </p:nvSpPr>
        <p:spPr>
          <a:xfrm>
            <a:off x="2112987" y="1622930"/>
            <a:ext cx="451866" cy="132250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9481006-6D29-85F2-9A24-11AE7A934E0D}"/>
              </a:ext>
            </a:extLst>
          </p:cNvPr>
          <p:cNvSpPr/>
          <p:nvPr/>
        </p:nvSpPr>
        <p:spPr>
          <a:xfrm>
            <a:off x="2104231" y="1627167"/>
            <a:ext cx="451866" cy="157484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defRPr/>
            </a:pPr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  位</a:t>
            </a:r>
            <a:endParaRPr lang="zh-CN" altLang="en-US" sz="1600" dirty="0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4044A41-25AD-AD79-5E70-52E7D28D26EE}"/>
              </a:ext>
            </a:extLst>
          </p:cNvPr>
          <p:cNvSpPr/>
          <p:nvPr/>
        </p:nvSpPr>
        <p:spPr>
          <a:xfrm>
            <a:off x="1286282" y="1622930"/>
            <a:ext cx="823333" cy="130362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b="1">
                <a:solidFill>
                  <a:schemeClr val="tx1"/>
                </a:solidFill>
              </a:rPr>
              <a:t>……</a:t>
            </a:r>
            <a:endParaRPr lang="zh-CN" altLang="en-US" sz="1200" b="1">
              <a:solidFill>
                <a:schemeClr val="tx1"/>
              </a:solidFill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5249503-DA6C-483D-716B-979ED4202DC8}"/>
              </a:ext>
            </a:extLst>
          </p:cNvPr>
          <p:cNvSpPr/>
          <p:nvPr/>
        </p:nvSpPr>
        <p:spPr bwMode="auto">
          <a:xfrm>
            <a:off x="5708092" y="2928850"/>
            <a:ext cx="451969" cy="943513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24" name="矩形 203">
            <a:extLst>
              <a:ext uri="{FF2B5EF4-FFF2-40B4-BE49-F238E27FC236}">
                <a16:creationId xmlns:a16="http://schemas.microsoft.com/office/drawing/2014/main" id="{35722F99-770F-4431-C907-13C74E400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08251" y="2933085"/>
            <a:ext cx="451810" cy="6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9D64C64-E80A-38B3-CA5C-4F3009A861F0}"/>
              </a:ext>
            </a:extLst>
          </p:cNvPr>
          <p:cNvSpPr/>
          <p:nvPr/>
        </p:nvSpPr>
        <p:spPr bwMode="auto">
          <a:xfrm>
            <a:off x="5256121" y="2928850"/>
            <a:ext cx="451971" cy="943513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27" name="矩形 205">
            <a:extLst>
              <a:ext uri="{FF2B5EF4-FFF2-40B4-BE49-F238E27FC236}">
                <a16:creationId xmlns:a16="http://schemas.microsoft.com/office/drawing/2014/main" id="{A777C7E2-8881-E59E-4327-10014984C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56439" y="2933085"/>
            <a:ext cx="451810" cy="6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十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2DC1BBC6-0E55-00CB-DFD6-AD53B84E1B3C}"/>
              </a:ext>
            </a:extLst>
          </p:cNvPr>
          <p:cNvSpPr/>
          <p:nvPr/>
        </p:nvSpPr>
        <p:spPr bwMode="auto">
          <a:xfrm>
            <a:off x="4812483" y="2928850"/>
            <a:ext cx="451969" cy="943513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30" name="矩形 207">
            <a:extLst>
              <a:ext uri="{FF2B5EF4-FFF2-40B4-BE49-F238E27FC236}">
                <a16:creationId xmlns:a16="http://schemas.microsoft.com/office/drawing/2014/main" id="{B298B5AA-CDA3-D62C-FFFE-F1526BF6AE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1609" y="2933085"/>
            <a:ext cx="451810" cy="6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百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DFD1314A-58E6-98CD-5467-2CFED74EE2AB}"/>
              </a:ext>
            </a:extLst>
          </p:cNvPr>
          <p:cNvSpPr/>
          <p:nvPr/>
        </p:nvSpPr>
        <p:spPr bwMode="auto">
          <a:xfrm>
            <a:off x="4360512" y="2928850"/>
            <a:ext cx="451970" cy="943513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33" name="矩形 209">
            <a:extLst>
              <a:ext uri="{FF2B5EF4-FFF2-40B4-BE49-F238E27FC236}">
                <a16:creationId xmlns:a16="http://schemas.microsoft.com/office/drawing/2014/main" id="{06E5A1B1-BF96-5813-941E-BF6E3745B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798" y="2933085"/>
            <a:ext cx="451810" cy="6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千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7A19259D-7773-DB28-A048-FADFBF70DCAC}"/>
              </a:ext>
            </a:extLst>
          </p:cNvPr>
          <p:cNvSpPr/>
          <p:nvPr/>
        </p:nvSpPr>
        <p:spPr bwMode="auto">
          <a:xfrm>
            <a:off x="3912708" y="2928850"/>
            <a:ext cx="451970" cy="943513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36" name="矩形 211">
            <a:extLst>
              <a:ext uri="{FF2B5EF4-FFF2-40B4-BE49-F238E27FC236}">
                <a16:creationId xmlns:a16="http://schemas.microsoft.com/office/drawing/2014/main" id="{9217D187-FFE1-CDBC-4F0C-2C4898B8CD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1836" y="2933085"/>
            <a:ext cx="451811" cy="6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en-US" altLang="zh-CN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7A943F2A-5F47-4D40-5899-30CE461A1DEE}"/>
              </a:ext>
            </a:extLst>
          </p:cNvPr>
          <p:cNvSpPr/>
          <p:nvPr/>
        </p:nvSpPr>
        <p:spPr bwMode="auto">
          <a:xfrm>
            <a:off x="3460738" y="2928850"/>
            <a:ext cx="451970" cy="943514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39" name="矩形 213">
            <a:extLst>
              <a:ext uri="{FF2B5EF4-FFF2-40B4-BE49-F238E27FC236}">
                <a16:creationId xmlns:a16="http://schemas.microsoft.com/office/drawing/2014/main" id="{04F76CF0-3338-6E44-0889-F1F1BC6617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60024" y="2933085"/>
            <a:ext cx="451810" cy="109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十万</a:t>
            </a:r>
            <a:endParaRPr lang="zh-CN" altLang="en-US" sz="1600" dirty="0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4550F782-2B6E-8585-C9CC-427C2950FE86}"/>
              </a:ext>
            </a:extLst>
          </p:cNvPr>
          <p:cNvSpPr/>
          <p:nvPr/>
        </p:nvSpPr>
        <p:spPr bwMode="auto">
          <a:xfrm>
            <a:off x="3015016" y="2928850"/>
            <a:ext cx="451971" cy="943514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42" name="矩形 215">
            <a:extLst>
              <a:ext uri="{FF2B5EF4-FFF2-40B4-BE49-F238E27FC236}">
                <a16:creationId xmlns:a16="http://schemas.microsoft.com/office/drawing/2014/main" id="{FBD5C406-2367-847B-798E-E51484560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5194" y="2933085"/>
            <a:ext cx="451811" cy="109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百万</a:t>
            </a:r>
            <a:endParaRPr lang="zh-CN" altLang="en-US" sz="1600" dirty="0"/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408D8F47-18AA-0602-94A8-B46A267393BE}"/>
              </a:ext>
            </a:extLst>
          </p:cNvPr>
          <p:cNvSpPr/>
          <p:nvPr/>
        </p:nvSpPr>
        <p:spPr bwMode="auto">
          <a:xfrm>
            <a:off x="2563046" y="2928850"/>
            <a:ext cx="451970" cy="943514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45" name="矩形 217">
            <a:extLst>
              <a:ext uri="{FF2B5EF4-FFF2-40B4-BE49-F238E27FC236}">
                <a16:creationId xmlns:a16="http://schemas.microsoft.com/office/drawing/2014/main" id="{ADCEA5B9-DD4F-2E56-CDBA-8268816BC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3383" y="2933085"/>
            <a:ext cx="451811" cy="109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dirty="0">
                <a:latin typeface="楷体" panose="02010609060101010101" pitchFamily="49" charset="-122"/>
                <a:ea typeface="楷体" panose="02010609060101010101" pitchFamily="49" charset="-122"/>
              </a:rPr>
              <a:t>千万</a:t>
            </a:r>
            <a:endParaRPr lang="zh-CN" altLang="en-US" sz="1600" dirty="0"/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98004144-1620-189A-AB27-2755BBA68F2C}"/>
              </a:ext>
            </a:extLst>
          </p:cNvPr>
          <p:cNvSpPr/>
          <p:nvPr/>
        </p:nvSpPr>
        <p:spPr bwMode="auto">
          <a:xfrm>
            <a:off x="2113159" y="2928850"/>
            <a:ext cx="451970" cy="943513"/>
          </a:xfrm>
          <a:prstGeom prst="rect">
            <a:avLst/>
          </a:prstGeom>
          <a:solidFill>
            <a:srgbClr val="FDFAB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0"/>
          </a:p>
        </p:txBody>
      </p:sp>
      <p:sp>
        <p:nvSpPr>
          <p:cNvPr id="48" name="矩形 219">
            <a:extLst>
              <a:ext uri="{FF2B5EF4-FFF2-40B4-BE49-F238E27FC236}">
                <a16:creationId xmlns:a16="http://schemas.microsoft.com/office/drawing/2014/main" id="{1D8F95D9-B948-2507-2B79-B81DA264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04828" y="2933085"/>
            <a:ext cx="451811" cy="605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>
                <a:latin typeface="楷体" panose="02010609060101010101" pitchFamily="49" charset="-122"/>
                <a:ea typeface="楷体" panose="02010609060101010101" pitchFamily="49" charset="-122"/>
              </a:rPr>
              <a:t>亿</a:t>
            </a:r>
            <a:endParaRPr lang="en-US" altLang="zh-CN" sz="240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FEAD6249-B009-89B4-E9DF-6DF421B189B4}"/>
              </a:ext>
            </a:extLst>
          </p:cNvPr>
          <p:cNvGrpSpPr/>
          <p:nvPr/>
        </p:nvGrpSpPr>
        <p:grpSpPr bwMode="auto">
          <a:xfrm>
            <a:off x="6791154" y="3133577"/>
            <a:ext cx="2169590" cy="686469"/>
            <a:chOff x="6314062" y="2871551"/>
            <a:chExt cx="1654406" cy="524686"/>
          </a:xfrm>
        </p:grpSpPr>
        <p:sp>
          <p:nvSpPr>
            <p:cNvPr id="50" name="矩形 222">
              <a:extLst>
                <a:ext uri="{FF2B5EF4-FFF2-40B4-BE49-F238E27FC236}">
                  <a16:creationId xmlns:a16="http://schemas.microsoft.com/office/drawing/2014/main" id="{EB954410-8D99-8D1B-CE02-7DD9E6182B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347" y="2871551"/>
              <a:ext cx="1628121" cy="5246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计数单位</a:t>
              </a:r>
              <a:endParaRPr lang="zh-CN" altLang="en-US" sz="2400" dirty="0"/>
            </a:p>
          </p:txBody>
        </p:sp>
        <p:sp>
          <p:nvSpPr>
            <p:cNvPr id="51" name="矩形: 圆角 50">
              <a:extLst>
                <a:ext uri="{FF2B5EF4-FFF2-40B4-BE49-F238E27FC236}">
                  <a16:creationId xmlns:a16="http://schemas.microsoft.com/office/drawing/2014/main" id="{E3367129-BF83-0C1C-DFBF-6744A1829E43}"/>
                </a:ext>
              </a:extLst>
            </p:cNvPr>
            <p:cNvSpPr/>
            <p:nvPr/>
          </p:nvSpPr>
          <p:spPr>
            <a:xfrm>
              <a:off x="6314062" y="2904516"/>
              <a:ext cx="1421469" cy="337493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/>
            </a:p>
          </p:txBody>
        </p:sp>
      </p:grpSp>
      <p:cxnSp>
        <p:nvCxnSpPr>
          <p:cNvPr id="52" name="直接箭头连接符 51">
            <a:extLst>
              <a:ext uri="{FF2B5EF4-FFF2-40B4-BE49-F238E27FC236}">
                <a16:creationId xmlns:a16="http://schemas.microsoft.com/office/drawing/2014/main" id="{280072BE-4C3C-3A5D-F18E-0CC27B0DEC5B}"/>
              </a:ext>
            </a:extLst>
          </p:cNvPr>
          <p:cNvCxnSpPr/>
          <p:nvPr/>
        </p:nvCxnSpPr>
        <p:spPr>
          <a:xfrm flipH="1">
            <a:off x="6276699" y="3397483"/>
            <a:ext cx="39156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2F339135-BEDB-457B-FBD1-241A67EF72A7}"/>
              </a:ext>
            </a:extLst>
          </p:cNvPr>
          <p:cNvGrpSpPr/>
          <p:nvPr/>
        </p:nvGrpSpPr>
        <p:grpSpPr bwMode="auto">
          <a:xfrm>
            <a:off x="6791155" y="2115795"/>
            <a:ext cx="1223211" cy="686469"/>
            <a:chOff x="6314062" y="2865647"/>
            <a:chExt cx="931700" cy="522882"/>
          </a:xfrm>
        </p:grpSpPr>
        <p:sp>
          <p:nvSpPr>
            <p:cNvPr id="54" name="矩形 253">
              <a:extLst>
                <a:ext uri="{FF2B5EF4-FFF2-40B4-BE49-F238E27FC236}">
                  <a16:creationId xmlns:a16="http://schemas.microsoft.com/office/drawing/2014/main" id="{9CE1D87D-77BC-9BD7-4CAA-640F1F729E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347" y="2865647"/>
              <a:ext cx="905415" cy="522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数位</a:t>
              </a:r>
              <a:endParaRPr lang="zh-CN" altLang="en-US" sz="2400" dirty="0"/>
            </a:p>
          </p:txBody>
        </p:sp>
        <p:sp>
          <p:nvSpPr>
            <p:cNvPr id="55" name="矩形: 圆角 54">
              <a:extLst>
                <a:ext uri="{FF2B5EF4-FFF2-40B4-BE49-F238E27FC236}">
                  <a16:creationId xmlns:a16="http://schemas.microsoft.com/office/drawing/2014/main" id="{AF005A1B-1C44-4EBE-84DB-123BB20728D8}"/>
                </a:ext>
              </a:extLst>
            </p:cNvPr>
            <p:cNvSpPr/>
            <p:nvPr/>
          </p:nvSpPr>
          <p:spPr>
            <a:xfrm>
              <a:off x="6314062" y="2904304"/>
              <a:ext cx="802741" cy="337919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/>
            </a:p>
          </p:txBody>
        </p:sp>
      </p:grp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5B288699-2D91-50D9-9A2D-7E48F9EB7D7C}"/>
              </a:ext>
            </a:extLst>
          </p:cNvPr>
          <p:cNvCxnSpPr/>
          <p:nvPr/>
        </p:nvCxnSpPr>
        <p:spPr>
          <a:xfrm flipH="1">
            <a:off x="6276699" y="2387319"/>
            <a:ext cx="39156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矩形 56">
            <a:extLst>
              <a:ext uri="{FF2B5EF4-FFF2-40B4-BE49-F238E27FC236}">
                <a16:creationId xmlns:a16="http://schemas.microsoft.com/office/drawing/2014/main" id="{DE96D2B1-A474-5C22-68EE-397487CFA965}"/>
              </a:ext>
            </a:extLst>
          </p:cNvPr>
          <p:cNvSpPr/>
          <p:nvPr/>
        </p:nvSpPr>
        <p:spPr>
          <a:xfrm>
            <a:off x="4356346" y="1197322"/>
            <a:ext cx="1803715" cy="424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 级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2ECC03BA-637B-8F38-5716-1B53E3D1A37F}"/>
              </a:ext>
            </a:extLst>
          </p:cNvPr>
          <p:cNvSpPr/>
          <p:nvPr/>
        </p:nvSpPr>
        <p:spPr>
          <a:xfrm>
            <a:off x="2552631" y="1197322"/>
            <a:ext cx="1803715" cy="424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 级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6D4B4D98-047D-49C6-E0A2-B4EACA2DC345}"/>
              </a:ext>
            </a:extLst>
          </p:cNvPr>
          <p:cNvSpPr/>
          <p:nvPr/>
        </p:nvSpPr>
        <p:spPr>
          <a:xfrm>
            <a:off x="1286282" y="1197322"/>
            <a:ext cx="1274681" cy="4248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0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 级</a:t>
            </a:r>
          </a:p>
        </p:txBody>
      </p: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C47959F3-D3C5-DA98-EDFD-4667047C64C9}"/>
              </a:ext>
            </a:extLst>
          </p:cNvPr>
          <p:cNvGrpSpPr/>
          <p:nvPr/>
        </p:nvGrpSpPr>
        <p:grpSpPr bwMode="auto">
          <a:xfrm>
            <a:off x="6791152" y="1128542"/>
            <a:ext cx="1223174" cy="686469"/>
            <a:chOff x="6314062" y="2865647"/>
            <a:chExt cx="932655" cy="522882"/>
          </a:xfrm>
        </p:grpSpPr>
        <p:sp>
          <p:nvSpPr>
            <p:cNvPr id="61" name="矩形 263">
              <a:extLst>
                <a:ext uri="{FF2B5EF4-FFF2-40B4-BE49-F238E27FC236}">
                  <a16:creationId xmlns:a16="http://schemas.microsoft.com/office/drawing/2014/main" id="{3BA86EA2-E2A1-B2F2-798E-AB79BBF69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340347" y="2865647"/>
              <a:ext cx="906370" cy="522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数级</a:t>
              </a:r>
              <a:endParaRPr lang="zh-CN" altLang="en-US" sz="2400" dirty="0"/>
            </a:p>
          </p:txBody>
        </p:sp>
        <p:sp>
          <p:nvSpPr>
            <p:cNvPr id="62" name="矩形: 圆角 61">
              <a:extLst>
                <a:ext uri="{FF2B5EF4-FFF2-40B4-BE49-F238E27FC236}">
                  <a16:creationId xmlns:a16="http://schemas.microsoft.com/office/drawing/2014/main" id="{49DD3686-2748-5227-6BB7-E413BE02CD1E}"/>
                </a:ext>
              </a:extLst>
            </p:cNvPr>
            <p:cNvSpPr/>
            <p:nvPr/>
          </p:nvSpPr>
          <p:spPr>
            <a:xfrm>
              <a:off x="6314062" y="2904304"/>
              <a:ext cx="855995" cy="337919"/>
            </a:xfrm>
            <a:prstGeom prst="roundRect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000"/>
            </a:p>
          </p:txBody>
        </p:sp>
      </p:grpSp>
      <p:cxnSp>
        <p:nvCxnSpPr>
          <p:cNvPr id="63" name="直接箭头连接符 62">
            <a:extLst>
              <a:ext uri="{FF2B5EF4-FFF2-40B4-BE49-F238E27FC236}">
                <a16:creationId xmlns:a16="http://schemas.microsoft.com/office/drawing/2014/main" id="{8BB9E1AB-7166-BBA8-6285-25DBA951E1C8}"/>
              </a:ext>
            </a:extLst>
          </p:cNvPr>
          <p:cNvCxnSpPr/>
          <p:nvPr/>
        </p:nvCxnSpPr>
        <p:spPr>
          <a:xfrm flipH="1">
            <a:off x="6276699" y="1402149"/>
            <a:ext cx="391569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8393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10" grpId="0" animBg="1"/>
      <p:bldP spid="12" grpId="0" animBg="1"/>
      <p:bldP spid="14" grpId="0" animBg="1"/>
      <p:bldP spid="16" grpId="0" animBg="1"/>
      <p:bldP spid="18" grpId="0" animBg="1"/>
      <p:bldP spid="20" grpId="0" animBg="1"/>
      <p:bldP spid="24" grpId="0"/>
      <p:bldP spid="27" grpId="0"/>
      <p:bldP spid="30" grpId="0"/>
      <p:bldP spid="33" grpId="0"/>
      <p:bldP spid="36" grpId="0"/>
      <p:bldP spid="39" grpId="0"/>
      <p:bldP spid="42" grpId="0"/>
      <p:bldP spid="45" grpId="0"/>
      <p:bldP spid="4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1204913" y="460058"/>
            <a:ext cx="342042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写出信息中的数据。</a:t>
            </a:r>
          </a:p>
        </p:txBody>
      </p:sp>
      <p:pic>
        <p:nvPicPr>
          <p:cNvPr id="16388" name="图片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613" y="1228725"/>
            <a:ext cx="4422775" cy="155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TextBox 5"/>
          <p:cNvSpPr txBox="1">
            <a:spLocks noChangeArrowheads="1"/>
          </p:cNvSpPr>
          <p:nvPr/>
        </p:nvSpPr>
        <p:spPr bwMode="auto">
          <a:xfrm>
            <a:off x="741363" y="2857500"/>
            <a:ext cx="8069262" cy="10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南京长江大桥公路桥长四千五百八十九米，</a:t>
            </a:r>
            <a:endParaRPr lang="en-US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铁路桥长六千七百七十二米。</a:t>
            </a:r>
          </a:p>
        </p:txBody>
      </p:sp>
      <p:cxnSp>
        <p:nvCxnSpPr>
          <p:cNvPr id="22" name="直接连接符 21"/>
          <p:cNvCxnSpPr/>
          <p:nvPr/>
        </p:nvCxnSpPr>
        <p:spPr bwMode="auto">
          <a:xfrm flipH="1">
            <a:off x="4849813" y="3386138"/>
            <a:ext cx="2690812" cy="22225"/>
          </a:xfrm>
          <a:prstGeom prst="line">
            <a:avLst/>
          </a:prstGeom>
          <a:ln w="254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 bwMode="auto">
          <a:xfrm flipH="1">
            <a:off x="3836988" y="3900488"/>
            <a:ext cx="2592387" cy="12700"/>
          </a:xfrm>
          <a:prstGeom prst="line">
            <a:avLst/>
          </a:prstGeom>
          <a:ln w="25400" cmpd="sng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2351088" y="4050348"/>
            <a:ext cx="2347912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/>
            <a:r>
              <a:rPr lang="zh-CN" altLang="en-US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写作：</a:t>
            </a:r>
            <a:r>
              <a:rPr lang="en-US" altLang="zh-CN" sz="32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4589</a:t>
            </a: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4699000" y="4050348"/>
            <a:ext cx="1577975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atinLnBrk="1"/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6772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 bwMode="auto">
          <a:xfrm>
            <a:off x="884238" y="819150"/>
            <a:ext cx="7321550" cy="3270249"/>
            <a:chOff x="585" y="1345"/>
            <a:chExt cx="4612" cy="2060"/>
          </a:xfrm>
        </p:grpSpPr>
        <p:sp>
          <p:nvSpPr>
            <p:cNvPr id="18442" name="Rectangle 14"/>
            <p:cNvSpPr>
              <a:spLocks noChangeArrowheads="1"/>
            </p:cNvSpPr>
            <p:nvPr/>
          </p:nvSpPr>
          <p:spPr bwMode="auto">
            <a:xfrm>
              <a:off x="585" y="1345"/>
              <a:ext cx="3024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北京大钟寺的永乐大钟内外共铸了</a:t>
              </a:r>
              <a:r>
                <a:rPr lang="zh-CN" altLang="en-US" sz="2800" b="1" u="sng" dirty="0">
                  <a:solidFill>
                    <a:srgbClr val="FF0000"/>
                  </a:solidFill>
                  <a:uFill>
                    <a:solidFill>
                      <a:schemeClr val="tx1"/>
                    </a:solidFill>
                  </a:uFill>
                  <a:latin typeface="楷体" panose="02010609060101010101" pitchFamily="49" charset="-122"/>
                  <a:ea typeface="楷体" panose="02010609060101010101" pitchFamily="49" charset="-122"/>
                </a:rPr>
                <a:t>二十三万零一百八十四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个字。</a:t>
              </a:r>
            </a:p>
          </p:txBody>
        </p:sp>
        <p:pic>
          <p:nvPicPr>
            <p:cNvPr id="18443" name="Picture 1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7" y="1404"/>
              <a:ext cx="1500" cy="2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1267" name="Rectangle 16"/>
          <p:cNvSpPr>
            <a:spLocks noChangeArrowheads="1"/>
          </p:cNvSpPr>
          <p:nvPr/>
        </p:nvSpPr>
        <p:spPr bwMode="auto">
          <a:xfrm>
            <a:off x="277090" y="202623"/>
            <a:ext cx="4869873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二、经历过程，探究新知</a:t>
            </a:r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356913" y="2329498"/>
            <a:ext cx="3439560" cy="1870075"/>
            <a:chOff x="1357364" y="2027971"/>
            <a:chExt cx="3439608" cy="1870929"/>
          </a:xfrm>
        </p:grpSpPr>
        <p:grpSp>
          <p:nvGrpSpPr>
            <p:cNvPr id="18438" name="组合 2"/>
            <p:cNvGrpSpPr/>
            <p:nvPr/>
          </p:nvGrpSpPr>
          <p:grpSpPr bwMode="auto">
            <a:xfrm>
              <a:off x="1357364" y="2027971"/>
              <a:ext cx="3439608" cy="1870929"/>
              <a:chOff x="1712168" y="2651913"/>
              <a:chExt cx="3439871" cy="1870572"/>
            </a:xfrm>
          </p:grpSpPr>
          <p:sp>
            <p:nvSpPr>
              <p:cNvPr id="4101" name="椭圆形标注 1"/>
              <p:cNvSpPr>
                <a:spLocks noChangeArrowheads="1"/>
              </p:cNvSpPr>
              <p:nvPr/>
            </p:nvSpPr>
            <p:spPr bwMode="auto">
              <a:xfrm>
                <a:off x="2692779" y="2651913"/>
                <a:ext cx="2459260" cy="1246518"/>
              </a:xfrm>
              <a:prstGeom prst="wedgeEllipseCallout">
                <a:avLst>
                  <a:gd name="adj1" fmla="val -53023"/>
                  <a:gd name="adj2" fmla="val 28731"/>
                </a:avLst>
              </a:prstGeom>
              <a:solidFill>
                <a:schemeClr val="bg1"/>
              </a:solidFill>
              <a:ln w="12700">
                <a:solidFill>
                  <a:schemeClr val="accent1">
                    <a:lumMod val="75000"/>
                  </a:schemeClr>
                </a:solidFill>
                <a:miter lim="800000"/>
              </a:ln>
            </p:spPr>
            <p:txBody>
              <a:bodyPr/>
              <a:lstStyle>
                <a:lvl1pPr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latinLnBrk="1" hangingPunct="1">
                  <a:buFont typeface="Arial" panose="020B0604020202020204" pitchFamily="34" charset="0"/>
                  <a:buNone/>
                  <a:defRPr/>
                </a:pPr>
                <a:endParaRPr lang="zh-CN" altLang="en-US" sz="2800" b="1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8441" name="图片 4" descr="E:\李琪洲\素材图\人物图以及学习文件等\笔记娃娃\夏路半.png夏路半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1712168" y="3275437"/>
                <a:ext cx="927184" cy="12470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8439" name="矩形 1"/>
            <p:cNvSpPr>
              <a:spLocks noChangeArrowheads="1"/>
            </p:cNvSpPr>
            <p:nvPr/>
          </p:nvSpPr>
          <p:spPr bwMode="auto">
            <a:xfrm>
              <a:off x="2532237" y="2155919"/>
              <a:ext cx="2177650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latinLnBrk="1" hangingPunct="1"/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你能写出横线上的数吗？</a:t>
              </a:r>
            </a:p>
          </p:txBody>
        </p:sp>
      </p:grpSp>
      <p:sp>
        <p:nvSpPr>
          <p:cNvPr id="3" name="椭圆 2">
            <a:extLst>
              <a:ext uri="{FF2B5EF4-FFF2-40B4-BE49-F238E27FC236}">
                <a16:creationId xmlns:a16="http://schemas.microsoft.com/office/drawing/2014/main" id="{126F946F-8E30-3865-5C45-820D68DAECE8}"/>
              </a:ext>
            </a:extLst>
          </p:cNvPr>
          <p:cNvSpPr/>
          <p:nvPr/>
        </p:nvSpPr>
        <p:spPr>
          <a:xfrm>
            <a:off x="403966" y="887776"/>
            <a:ext cx="457188" cy="457188"/>
          </a:xfrm>
          <a:prstGeom prst="ellipse">
            <a:avLst/>
          </a:prstGeom>
          <a:solidFill>
            <a:srgbClr val="FFFFFF"/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14">
            <a:extLst>
              <a:ext uri="{FF2B5EF4-FFF2-40B4-BE49-F238E27FC236}">
                <a16:creationId xmlns:a16="http://schemas.microsoft.com/office/drawing/2014/main" id="{6ECD3676-BEC0-4554-9753-37767F12D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7362" y="1247297"/>
            <a:ext cx="6092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u="sng" dirty="0">
                <a:solidFill>
                  <a:srgbClr val="0000FF"/>
                </a:solidFill>
                <a:highlight>
                  <a:srgbClr val="FFFF00"/>
                </a:highlight>
                <a:uFill>
                  <a:solidFill>
                    <a:schemeClr val="tx1"/>
                  </a:solidFill>
                </a:u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  <a:endParaRPr lang="zh-CN" altLang="en-US" sz="2800" b="1" u="sng" dirty="0">
              <a:solidFill>
                <a:srgbClr val="0000FF"/>
              </a:solidFill>
              <a:highlight>
                <a:srgbClr val="FFFF00"/>
              </a:highligh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7"/>
          <p:cNvGrpSpPr/>
          <p:nvPr/>
        </p:nvGrpSpPr>
        <p:grpSpPr bwMode="auto">
          <a:xfrm>
            <a:off x="4522788" y="847725"/>
            <a:ext cx="4398962" cy="4021138"/>
            <a:chOff x="2608917" y="742998"/>
            <a:chExt cx="4399236" cy="4021458"/>
          </a:xfrm>
        </p:grpSpPr>
        <p:sp>
          <p:nvSpPr>
            <p:cNvPr id="7" name="TextBox 6"/>
            <p:cNvSpPr txBox="1"/>
            <p:nvPr/>
          </p:nvSpPr>
          <p:spPr>
            <a:xfrm>
              <a:off x="2612727" y="805868"/>
              <a:ext cx="4317634" cy="1613663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indent="0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  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万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19488" name="直接连接符 3"/>
            <p:cNvCxnSpPr>
              <a:cxnSpLocks noChangeShapeType="1"/>
            </p:cNvCxnSpPr>
            <p:nvPr/>
          </p:nvCxnSpPr>
          <p:spPr bwMode="auto">
            <a:xfrm>
              <a:off x="2608917" y="2343156"/>
              <a:ext cx="4399236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89" name="直接连接符 5"/>
            <p:cNvCxnSpPr>
              <a:cxnSpLocks noChangeShapeType="1"/>
            </p:cNvCxnSpPr>
            <p:nvPr/>
          </p:nvCxnSpPr>
          <p:spPr bwMode="auto">
            <a:xfrm>
              <a:off x="4778349" y="742998"/>
              <a:ext cx="0" cy="4021458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730875" y="2455863"/>
            <a:ext cx="952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3" name="Rectangle 2"/>
          <p:cNvSpPr>
            <a:spLocks noChangeArrowheads="1"/>
          </p:cNvSpPr>
          <p:nvPr/>
        </p:nvSpPr>
        <p:spPr bwMode="auto">
          <a:xfrm>
            <a:off x="6729413" y="2455863"/>
            <a:ext cx="4746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</a:p>
        </p:txBody>
      </p:sp>
      <p:sp>
        <p:nvSpPr>
          <p:cNvPr id="2" name="圆角矩形标注 1"/>
          <p:cNvSpPr>
            <a:spLocks noChangeArrowheads="1"/>
          </p:cNvSpPr>
          <p:nvPr/>
        </p:nvSpPr>
        <p:spPr bwMode="auto">
          <a:xfrm>
            <a:off x="1350963" y="909638"/>
            <a:ext cx="1789112" cy="877887"/>
          </a:xfrm>
          <a:prstGeom prst="wedgeRoundRectCallout">
            <a:avLst>
              <a:gd name="adj1" fmla="val -58657"/>
              <a:gd name="adj2" fmla="val 36574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400" b="1">
                <a:latin typeface="楷体" panose="02010609060101010101" pitchFamily="49" charset="-122"/>
                <a:ea typeface="楷体" panose="02010609060101010101" pitchFamily="49" charset="-122"/>
              </a:rPr>
              <a:t>先写出数位顺序表。</a:t>
            </a:r>
          </a:p>
        </p:txBody>
      </p:sp>
      <p:sp>
        <p:nvSpPr>
          <p:cNvPr id="20" name="圆角矩形标注 19"/>
          <p:cNvSpPr>
            <a:spLocks noChangeArrowheads="1"/>
          </p:cNvSpPr>
          <p:nvPr/>
        </p:nvSpPr>
        <p:spPr bwMode="auto">
          <a:xfrm>
            <a:off x="1231900" y="847725"/>
            <a:ext cx="2308225" cy="1304925"/>
          </a:xfrm>
          <a:prstGeom prst="wedgeRoundRectCallout">
            <a:avLst>
              <a:gd name="adj1" fmla="val -59597"/>
              <a:gd name="adj2" fmla="val 27801"/>
              <a:gd name="adj3" fmla="val 16667"/>
            </a:avLst>
          </a:prstGeom>
          <a:solidFill>
            <a:schemeClr val="bg1"/>
          </a:solidFill>
          <a:ln w="28575">
            <a:solidFill>
              <a:srgbClr val="0070C0"/>
            </a:solidFill>
            <a:round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latinLnBrk="1" hangingPunct="1">
              <a:buFont typeface="Arial" panose="020B0604020202020204" pitchFamily="34" charset="0"/>
              <a:buNone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在相对应的每个数位上写上对应的数字。</a:t>
            </a:r>
          </a:p>
        </p:txBody>
      </p:sp>
      <p:sp>
        <p:nvSpPr>
          <p:cNvPr id="21" name="Rectangle 14"/>
          <p:cNvSpPr>
            <a:spLocks noChangeArrowheads="1"/>
          </p:cNvSpPr>
          <p:nvPr/>
        </p:nvSpPr>
        <p:spPr bwMode="auto">
          <a:xfrm>
            <a:off x="74613" y="2457450"/>
            <a:ext cx="4343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二十三万零一百八十四</a:t>
            </a:r>
            <a:endParaRPr lang="zh-CN" altLang="en-US" sz="28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Rectangle 14"/>
          <p:cNvSpPr>
            <a:spLocks noChangeArrowheads="1"/>
          </p:cNvSpPr>
          <p:nvPr/>
        </p:nvSpPr>
        <p:spPr bwMode="auto">
          <a:xfrm>
            <a:off x="396875" y="2455863"/>
            <a:ext cx="18827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二十三万</a:t>
            </a:r>
          </a:p>
        </p:txBody>
      </p:sp>
      <p:sp>
        <p:nvSpPr>
          <p:cNvPr id="23" name="Rectangle 14"/>
          <p:cNvSpPr>
            <a:spLocks noChangeArrowheads="1"/>
          </p:cNvSpPr>
          <p:nvPr/>
        </p:nvSpPr>
        <p:spPr bwMode="auto">
          <a:xfrm>
            <a:off x="1992313" y="2457450"/>
            <a:ext cx="6397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零</a:t>
            </a: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2281238" y="2455863"/>
            <a:ext cx="106521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一百</a:t>
            </a: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7251700" y="2455863"/>
            <a:ext cx="47625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</a:t>
            </a:r>
          </a:p>
        </p:txBody>
      </p:sp>
      <p:sp>
        <p:nvSpPr>
          <p:cNvPr id="26" name="Rectangle 14"/>
          <p:cNvSpPr>
            <a:spLocks noChangeArrowheads="1"/>
          </p:cNvSpPr>
          <p:nvPr/>
        </p:nvSpPr>
        <p:spPr bwMode="auto">
          <a:xfrm>
            <a:off x="2889250" y="2455863"/>
            <a:ext cx="11731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八十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7775575" y="2455863"/>
            <a:ext cx="4746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3724275" y="2457450"/>
            <a:ext cx="6937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0033CC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8297863" y="2455863"/>
            <a:ext cx="47466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</a:p>
        </p:txBody>
      </p:sp>
      <p:pic>
        <p:nvPicPr>
          <p:cNvPr id="55" name="图片 4" descr="E:\李琪洲\素材图\人物图以及学习文件等\笔记娃娃\夏路半.png夏路半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37503" y="1285875"/>
            <a:ext cx="639445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6"/>
          <p:cNvSpPr txBox="1">
            <a:spLocks noChangeArrowheads="1"/>
          </p:cNvSpPr>
          <p:nvPr/>
        </p:nvSpPr>
        <p:spPr bwMode="auto">
          <a:xfrm>
            <a:off x="508000" y="3041650"/>
            <a:ext cx="3883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十万二千三百四十五</a:t>
            </a:r>
          </a:p>
        </p:txBody>
      </p:sp>
      <p:sp>
        <p:nvSpPr>
          <p:cNvPr id="32" name="TextBox 13"/>
          <p:cNvSpPr txBox="1">
            <a:spLocks noChangeArrowheads="1"/>
          </p:cNvSpPr>
          <p:nvPr/>
        </p:nvSpPr>
        <p:spPr bwMode="auto">
          <a:xfrm>
            <a:off x="1336675" y="3625850"/>
            <a:ext cx="30543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三百零二万六千</a:t>
            </a:r>
          </a:p>
        </p:txBody>
      </p:sp>
      <p:sp>
        <p:nvSpPr>
          <p:cNvPr id="33" name="TextBox 16"/>
          <p:cNvSpPr txBox="1">
            <a:spLocks noChangeArrowheads="1"/>
          </p:cNvSpPr>
          <p:nvPr/>
        </p:nvSpPr>
        <p:spPr bwMode="auto">
          <a:xfrm>
            <a:off x="508000" y="4210050"/>
            <a:ext cx="38830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二千零四十万零七百</a:t>
            </a:r>
          </a:p>
        </p:txBody>
      </p:sp>
      <p:sp>
        <p:nvSpPr>
          <p:cNvPr id="34" name="椭圆 33"/>
          <p:cNvSpPr/>
          <p:nvPr/>
        </p:nvSpPr>
        <p:spPr>
          <a:xfrm>
            <a:off x="1793475" y="2459355"/>
            <a:ext cx="415373" cy="5362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r">
              <a:defRPr/>
            </a:pPr>
            <a:endParaRPr lang="zh-CN" altLang="en-US" sz="1600" dirty="0"/>
          </a:p>
        </p:txBody>
      </p:sp>
      <p:sp>
        <p:nvSpPr>
          <p:cNvPr id="35" name="椭圆 34"/>
          <p:cNvSpPr/>
          <p:nvPr/>
        </p:nvSpPr>
        <p:spPr>
          <a:xfrm>
            <a:off x="1399858" y="3068955"/>
            <a:ext cx="414020" cy="5362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r">
              <a:defRPr/>
            </a:pPr>
            <a:endParaRPr lang="zh-CN" altLang="en-US" sz="1600" dirty="0"/>
          </a:p>
        </p:txBody>
      </p:sp>
      <p:sp>
        <p:nvSpPr>
          <p:cNvPr id="36" name="Rectangle 2"/>
          <p:cNvSpPr>
            <a:spLocks noChangeArrowheads="1"/>
          </p:cNvSpPr>
          <p:nvPr/>
        </p:nvSpPr>
        <p:spPr bwMode="auto">
          <a:xfrm>
            <a:off x="5730875" y="3009900"/>
            <a:ext cx="9525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1   0   </a:t>
            </a:r>
          </a:p>
        </p:txBody>
      </p:sp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6665913" y="3009900"/>
            <a:ext cx="208756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2   3   4   5</a:t>
            </a:r>
          </a:p>
        </p:txBody>
      </p:sp>
      <p:sp>
        <p:nvSpPr>
          <p:cNvPr id="38" name="椭圆 37"/>
          <p:cNvSpPr/>
          <p:nvPr/>
        </p:nvSpPr>
        <p:spPr>
          <a:xfrm>
            <a:off x="3204528" y="3616643"/>
            <a:ext cx="414020" cy="5362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r">
              <a:defRPr/>
            </a:pPr>
            <a:endParaRPr lang="zh-CN" altLang="en-US" sz="1600" dirty="0"/>
          </a:p>
        </p:txBody>
      </p:sp>
      <p:sp>
        <p:nvSpPr>
          <p:cNvPr id="39" name="椭圆 38"/>
          <p:cNvSpPr/>
          <p:nvPr/>
        </p:nvSpPr>
        <p:spPr>
          <a:xfrm>
            <a:off x="2834640" y="4226243"/>
            <a:ext cx="414020" cy="53625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r">
              <a:defRPr/>
            </a:pPr>
            <a:endParaRPr lang="zh-CN" altLang="en-US" sz="1600" dirty="0"/>
          </a:p>
        </p:txBody>
      </p:sp>
      <p:sp>
        <p:nvSpPr>
          <p:cNvPr id="40" name="Rectangle 2"/>
          <p:cNvSpPr>
            <a:spLocks noChangeArrowheads="1"/>
          </p:cNvSpPr>
          <p:nvPr/>
        </p:nvSpPr>
        <p:spPr bwMode="auto">
          <a:xfrm>
            <a:off x="5353050" y="3656013"/>
            <a:ext cx="13636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3  0   2   </a:t>
            </a:r>
          </a:p>
        </p:txBody>
      </p:sp>
      <p:sp>
        <p:nvSpPr>
          <p:cNvPr id="41" name="Rectangle 2"/>
          <p:cNvSpPr>
            <a:spLocks noChangeArrowheads="1"/>
          </p:cNvSpPr>
          <p:nvPr/>
        </p:nvSpPr>
        <p:spPr bwMode="auto">
          <a:xfrm>
            <a:off x="6748463" y="3656013"/>
            <a:ext cx="20431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6   0   0   0   </a:t>
            </a:r>
          </a:p>
        </p:txBody>
      </p:sp>
      <p:sp>
        <p:nvSpPr>
          <p:cNvPr id="42" name="Rectangle 2"/>
          <p:cNvSpPr>
            <a:spLocks noChangeArrowheads="1"/>
          </p:cNvSpPr>
          <p:nvPr/>
        </p:nvSpPr>
        <p:spPr bwMode="auto">
          <a:xfrm>
            <a:off x="4697413" y="4217988"/>
            <a:ext cx="19939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0   4   0  </a:t>
            </a:r>
          </a:p>
        </p:txBody>
      </p:sp>
      <p:sp>
        <p:nvSpPr>
          <p:cNvPr id="43" name="Rectangle 2"/>
          <p:cNvSpPr>
            <a:spLocks noChangeArrowheads="1"/>
          </p:cNvSpPr>
          <p:nvPr/>
        </p:nvSpPr>
        <p:spPr bwMode="auto">
          <a:xfrm>
            <a:off x="6727825" y="4217988"/>
            <a:ext cx="209073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en-US" altLang="zh-CN" sz="32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7   0   0  </a:t>
            </a:r>
          </a:p>
        </p:txBody>
      </p:sp>
      <p:sp>
        <p:nvSpPr>
          <p:cNvPr id="44" name="Rectangle 16"/>
          <p:cNvSpPr>
            <a:spLocks noChangeArrowheads="1"/>
          </p:cNvSpPr>
          <p:nvPr/>
        </p:nvSpPr>
        <p:spPr bwMode="auto">
          <a:xfrm>
            <a:off x="277090" y="202623"/>
            <a:ext cx="4869873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二、经历过程，探究新知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6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 tmFilter="0, 0; .2, .5; .8, .5; 1, 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4" dur="250" autoRev="1" fill="hold"/>
                                        <p:tgtEl>
                                          <p:spTgt spid="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5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6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2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6" presetClass="emph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6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2" grpId="0" animBg="1"/>
      <p:bldP spid="2" grpId="1" animBg="1"/>
      <p:bldP spid="20" grpId="0" animBg="1"/>
      <p:bldP spid="22" grpId="0"/>
      <p:bldP spid="22" grpId="1"/>
      <p:bldP spid="23" grpId="0"/>
      <p:bldP spid="23" grpId="1"/>
      <p:bldP spid="24" grpId="0"/>
      <p:bldP spid="24" grpId="1"/>
      <p:bldP spid="25" grpId="0"/>
      <p:bldP spid="26" grpId="0"/>
      <p:bldP spid="26" grpId="1"/>
      <p:bldP spid="27" grpId="0"/>
      <p:bldP spid="28" grpId="0"/>
      <p:bldP spid="28" grpId="1"/>
      <p:bldP spid="29" grpId="0"/>
      <p:bldP spid="31" grpId="0"/>
      <p:bldP spid="32" grpId="0"/>
      <p:bldP spid="33" grpId="0"/>
      <p:bldP spid="34" grpId="0" animBg="1"/>
      <p:bldP spid="35" grpId="0" animBg="1"/>
      <p:bldP spid="36" grpId="0"/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 bwMode="auto">
          <a:xfrm>
            <a:off x="710790" y="878523"/>
            <a:ext cx="4613050" cy="901700"/>
            <a:chOff x="1968968" y="931356"/>
            <a:chExt cx="4613261" cy="902258"/>
          </a:xfrm>
        </p:grpSpPr>
        <p:grpSp>
          <p:nvGrpSpPr>
            <p:cNvPr id="21514" name="组合 14"/>
            <p:cNvGrpSpPr/>
            <p:nvPr/>
          </p:nvGrpSpPr>
          <p:grpSpPr bwMode="auto">
            <a:xfrm>
              <a:off x="3171371" y="1110342"/>
              <a:ext cx="3410858" cy="544286"/>
              <a:chOff x="3171371" y="1088571"/>
              <a:chExt cx="3410858" cy="544286"/>
            </a:xfrm>
          </p:grpSpPr>
          <p:sp>
            <p:nvSpPr>
              <p:cNvPr id="14" name="对话气泡: 圆角矩形 13"/>
              <p:cNvSpPr/>
              <p:nvPr/>
            </p:nvSpPr>
            <p:spPr>
              <a:xfrm>
                <a:off x="3172123" y="1089083"/>
                <a:ext cx="3410106" cy="543261"/>
              </a:xfrm>
              <a:prstGeom prst="wedgeRoundRectCallout">
                <a:avLst>
                  <a:gd name="adj1" fmla="val -62748"/>
                  <a:gd name="adj2" fmla="val 41167"/>
                  <a:gd name="adj3" fmla="val 16667"/>
                </a:avLst>
              </a:prstGeom>
              <a:solidFill>
                <a:schemeClr val="bg1"/>
              </a:solidFill>
              <a:ln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3253090" y="1109734"/>
                <a:ext cx="3278337" cy="4606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400" b="1" kern="0" dirty="0">
                    <a:latin typeface="楷体" panose="02010609060101010101" pitchFamily="49" charset="-122"/>
                    <a:ea typeface="楷体" panose="02010609060101010101" pitchFamily="49" charset="-122"/>
                  </a:rPr>
                  <a:t>含有两级的数怎么写？</a:t>
                </a:r>
                <a:endParaRPr lang="zh-CN" altLang="en-US" sz="2400" b="1" dirty="0"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</p:grpSp>
        <p:pic>
          <p:nvPicPr>
            <p:cNvPr id="21515" name="图片 16" descr="E:\李琪洲\素材图\人物图以及学习文件等\笔记娃娃\夏路半.png夏路半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968968" y="931356"/>
              <a:ext cx="670591" cy="9022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4" name="组合 23"/>
          <p:cNvGrpSpPr/>
          <p:nvPr/>
        </p:nvGrpSpPr>
        <p:grpSpPr bwMode="auto">
          <a:xfrm>
            <a:off x="957263" y="1912941"/>
            <a:ext cx="7381875" cy="1759899"/>
            <a:chOff x="957941" y="2308898"/>
            <a:chExt cx="7380516" cy="1759788"/>
          </a:xfrm>
        </p:grpSpPr>
        <p:sp>
          <p:nvSpPr>
            <p:cNvPr id="23" name="矩形: 圆角 22"/>
            <p:cNvSpPr/>
            <p:nvPr/>
          </p:nvSpPr>
          <p:spPr>
            <a:xfrm>
              <a:off x="957941" y="2308898"/>
              <a:ext cx="7380516" cy="1759788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513" name="矩形 18"/>
            <p:cNvSpPr>
              <a:spLocks noChangeArrowheads="1"/>
            </p:cNvSpPr>
            <p:nvPr/>
          </p:nvSpPr>
          <p:spPr bwMode="auto">
            <a:xfrm>
              <a:off x="1030513" y="2314931"/>
              <a:ext cx="7235373" cy="169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⒈ 先写＿＿＿级，再写＿＿＿级。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⒉ 哪个数位上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一个也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没有，就在那个数位上写＿＿＿。</a:t>
              </a:r>
            </a:p>
          </p:txBody>
        </p:sp>
      </p:grpSp>
      <p:sp>
        <p:nvSpPr>
          <p:cNvPr id="20" name="文本框 109"/>
          <p:cNvSpPr txBox="1">
            <a:spLocks noChangeArrowheads="1"/>
          </p:cNvSpPr>
          <p:nvPr/>
        </p:nvSpPr>
        <p:spPr bwMode="auto">
          <a:xfrm>
            <a:off x="1771015" y="2931277"/>
            <a:ext cx="447675" cy="66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1" name="文本框 110"/>
          <p:cNvSpPr txBox="1">
            <a:spLocks noChangeArrowheads="1"/>
          </p:cNvSpPr>
          <p:nvPr/>
        </p:nvSpPr>
        <p:spPr bwMode="auto">
          <a:xfrm>
            <a:off x="2578100" y="1858010"/>
            <a:ext cx="7953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22" name="文本框 111"/>
          <p:cNvSpPr txBox="1">
            <a:spLocks noChangeArrowheads="1"/>
          </p:cNvSpPr>
          <p:nvPr/>
        </p:nvSpPr>
        <p:spPr bwMode="auto">
          <a:xfrm>
            <a:off x="5040630" y="1839913"/>
            <a:ext cx="7985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77090" y="202623"/>
            <a:ext cx="4869873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二、经历过程，探究新知</a:t>
            </a:r>
          </a:p>
        </p:txBody>
      </p: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A191015E-39AB-85C1-BD36-E0D0FE034EFF}"/>
              </a:ext>
            </a:extLst>
          </p:cNvPr>
          <p:cNvSpPr/>
          <p:nvPr/>
        </p:nvSpPr>
        <p:spPr bwMode="auto">
          <a:xfrm>
            <a:off x="1911984" y="1056005"/>
            <a:ext cx="6262370" cy="542925"/>
          </a:xfrm>
          <a:prstGeom prst="wedgeRoundRectCallout">
            <a:avLst>
              <a:gd name="adj1" fmla="val -57475"/>
              <a:gd name="adj2" fmla="val 44676"/>
              <a:gd name="adj3" fmla="val 16667"/>
            </a:avLst>
          </a:prstGeom>
          <a:solidFill>
            <a:schemeClr val="bg1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亿以内数与万以内数写法有什么异同？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824BD2A-3EEE-BE10-42BF-E3FAB8AA26BD}"/>
              </a:ext>
            </a:extLst>
          </p:cNvPr>
          <p:cNvSpPr txBox="1"/>
          <p:nvPr/>
        </p:nvSpPr>
        <p:spPr>
          <a:xfrm>
            <a:off x="495300" y="3775055"/>
            <a:ext cx="84658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0" dirty="0">
                <a:solidFill>
                  <a:srgbClr val="0033CC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都是从高位开始写，哪个数位上一个也没有，就 </a:t>
            </a:r>
            <a:r>
              <a:rPr lang="en-US" altLang="zh-CN" sz="2400" b="0" dirty="0">
                <a:solidFill>
                  <a:srgbClr val="0033CC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0 </a:t>
            </a:r>
            <a:r>
              <a:rPr lang="zh-CN" altLang="en-US" sz="2400" b="0" dirty="0">
                <a:solidFill>
                  <a:srgbClr val="0033CC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写占位。</a:t>
            </a:r>
            <a:endParaRPr lang="zh-CN" altLang="en-US" sz="2400" dirty="0">
              <a:solidFill>
                <a:srgbClr val="00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F986FC53-E7B2-58F8-5404-BAC4CB654AE1}"/>
              </a:ext>
            </a:extLst>
          </p:cNvPr>
          <p:cNvSpPr txBox="1"/>
          <p:nvPr/>
        </p:nvSpPr>
        <p:spPr>
          <a:xfrm>
            <a:off x="495300" y="4282440"/>
            <a:ext cx="84658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/>
            <a:r>
              <a:rPr lang="zh-CN" altLang="en-US" sz="2400" b="0" dirty="0">
                <a:solidFill>
                  <a:srgbClr val="0033CC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区别是亿以内的数有两级，要先写万级的数再写个级的数。</a:t>
            </a:r>
            <a:endParaRPr lang="zh-CN" altLang="en-US" sz="2400" dirty="0">
              <a:solidFill>
                <a:srgbClr val="0033CC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" grpId="0" animBg="1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7">
            <a:extLst>
              <a:ext uri="{FF2B5EF4-FFF2-40B4-BE49-F238E27FC236}">
                <a16:creationId xmlns:a16="http://schemas.microsoft.com/office/drawing/2014/main" id="{7AC6C3D0-460C-A28F-9B96-E39045561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393" y="762953"/>
            <a:ext cx="373188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写出下面各数。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对话气泡: 圆角矩形 31"/>
          <p:cNvSpPr/>
          <p:nvPr/>
        </p:nvSpPr>
        <p:spPr>
          <a:xfrm>
            <a:off x="2142499" y="967796"/>
            <a:ext cx="2322709" cy="1207438"/>
          </a:xfrm>
          <a:prstGeom prst="wedgeRoundRectCallout">
            <a:avLst>
              <a:gd name="adj1" fmla="val -42853"/>
              <a:gd name="adj2" fmla="val 6077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写数时，先找分级的标记“万”字，再按级数写。</a:t>
            </a:r>
          </a:p>
        </p:txBody>
      </p:sp>
      <p:sp>
        <p:nvSpPr>
          <p:cNvPr id="22530" name="圆角矩形 31"/>
          <p:cNvSpPr>
            <a:spLocks noChangeArrowheads="1"/>
          </p:cNvSpPr>
          <p:nvPr/>
        </p:nvSpPr>
        <p:spPr bwMode="auto">
          <a:xfrm>
            <a:off x="138113" y="4562475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P6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  <p:grpSp>
        <p:nvGrpSpPr>
          <p:cNvPr id="22531" name="组合 7"/>
          <p:cNvGrpSpPr/>
          <p:nvPr/>
        </p:nvGrpSpPr>
        <p:grpSpPr bwMode="auto">
          <a:xfrm>
            <a:off x="4288155" y="608965"/>
            <a:ext cx="4398645" cy="3943985"/>
            <a:chOff x="2608917" y="535999"/>
            <a:chExt cx="4399236" cy="4092995"/>
          </a:xfrm>
        </p:grpSpPr>
        <p:sp>
          <p:nvSpPr>
            <p:cNvPr id="14" name="TextBox 13"/>
            <p:cNvSpPr txBox="1"/>
            <p:nvPr/>
          </p:nvSpPr>
          <p:spPr>
            <a:xfrm>
              <a:off x="2612416" y="535999"/>
              <a:ext cx="4317945" cy="1883311"/>
            </a:xfrm>
            <a:prstGeom prst="rect">
              <a:avLst/>
            </a:prstGeom>
            <a:noFill/>
          </p:spPr>
          <p:txBody>
            <a:bodyPr vert="eaVert"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个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marL="0" indent="0"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</a:t>
              </a:r>
              <a:r>
                <a:rPr lang="en-US" altLang="zh-CN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</a:t>
              </a: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万   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十 万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百 万 位</a:t>
              </a:r>
              <a:endPara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  <a:buNone/>
                <a:defRPr/>
              </a:pPr>
              <a:r>
                <a:rPr lang="zh-CN" altLang="en-US" sz="2800" b="1" dirty="0">
                  <a:latin typeface="楷体" panose="02010609060101010101" pitchFamily="49" charset="-122"/>
                  <a:ea typeface="楷体" panose="02010609060101010101" pitchFamily="49" charset="-122"/>
                </a:rPr>
                <a:t>千 万 位</a:t>
              </a:r>
            </a:p>
          </p:txBody>
        </p:sp>
        <p:cxnSp>
          <p:nvCxnSpPr>
            <p:cNvPr id="22547" name="直接连接符 3"/>
            <p:cNvCxnSpPr>
              <a:cxnSpLocks noChangeShapeType="1"/>
            </p:cNvCxnSpPr>
            <p:nvPr/>
          </p:nvCxnSpPr>
          <p:spPr bwMode="auto">
            <a:xfrm>
              <a:off x="2608917" y="2191038"/>
              <a:ext cx="4399236" cy="0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8" name="直接连接符 5"/>
            <p:cNvCxnSpPr>
              <a:cxnSpLocks noChangeShapeType="1"/>
            </p:cNvCxnSpPr>
            <p:nvPr/>
          </p:nvCxnSpPr>
          <p:spPr bwMode="auto">
            <a:xfrm flipH="1">
              <a:off x="4769639" y="742998"/>
              <a:ext cx="8711" cy="3885996"/>
            </a:xfrm>
            <a:prstGeom prst="line">
              <a:avLst/>
            </a:prstGeom>
            <a:noFill/>
            <a:ln w="19050">
              <a:solidFill>
                <a:srgbClr val="0070C0"/>
              </a:solidFill>
              <a:prstDash val="sys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2532" name="TextBox 16"/>
          <p:cNvSpPr txBox="1">
            <a:spLocks noChangeArrowheads="1"/>
          </p:cNvSpPr>
          <p:nvPr/>
        </p:nvSpPr>
        <p:spPr bwMode="auto">
          <a:xfrm>
            <a:off x="116712" y="2266950"/>
            <a:ext cx="4514479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三百二十六万七千五百 写作：</a:t>
            </a:r>
          </a:p>
        </p:txBody>
      </p:sp>
      <p:sp>
        <p:nvSpPr>
          <p:cNvPr id="19" name="Rectangle 2"/>
          <p:cNvSpPr>
            <a:spLocks noChangeArrowheads="1"/>
          </p:cNvSpPr>
          <p:nvPr/>
        </p:nvSpPr>
        <p:spPr bwMode="auto">
          <a:xfrm>
            <a:off x="5013325" y="2190750"/>
            <a:ext cx="35734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3   2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</a:t>
            </a:r>
          </a:p>
        </p:txBody>
      </p:sp>
      <p:sp>
        <p:nvSpPr>
          <p:cNvPr id="22534" name="TextBox 19"/>
          <p:cNvSpPr txBox="1">
            <a:spLocks noChangeArrowheads="1"/>
          </p:cNvSpPr>
          <p:nvPr/>
        </p:nvSpPr>
        <p:spPr bwMode="auto">
          <a:xfrm>
            <a:off x="1772037" y="2802848"/>
            <a:ext cx="2859154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四万零九十 写作：</a:t>
            </a:r>
          </a:p>
        </p:txBody>
      </p:sp>
      <p:sp>
        <p:nvSpPr>
          <p:cNvPr id="21" name="Rectangle 2"/>
          <p:cNvSpPr>
            <a:spLocks noChangeArrowheads="1"/>
          </p:cNvSpPr>
          <p:nvPr/>
        </p:nvSpPr>
        <p:spPr bwMode="auto">
          <a:xfrm>
            <a:off x="6038850" y="2724150"/>
            <a:ext cx="261461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22536" name="TextBox 25"/>
          <p:cNvSpPr txBox="1">
            <a:spLocks noChangeArrowheads="1"/>
          </p:cNvSpPr>
          <p:nvPr/>
        </p:nvSpPr>
        <p:spPr bwMode="auto">
          <a:xfrm>
            <a:off x="438945" y="3338746"/>
            <a:ext cx="4192246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 dirty="0">
                <a:latin typeface="楷体" panose="02010609060101010101" pitchFamily="49" charset="-122"/>
                <a:ea typeface="楷体" panose="02010609060101010101" pitchFamily="49" charset="-122"/>
              </a:rPr>
              <a:t>九千零二十万零三百 写作：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4495800" y="3257550"/>
            <a:ext cx="41449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0   2   0</a:t>
            </a:r>
          </a:p>
        </p:txBody>
      </p:sp>
      <p:sp>
        <p:nvSpPr>
          <p:cNvPr id="22538" name="TextBox 29"/>
          <p:cNvSpPr txBox="1">
            <a:spLocks noChangeArrowheads="1"/>
          </p:cNvSpPr>
          <p:nvPr/>
        </p:nvSpPr>
        <p:spPr bwMode="auto">
          <a:xfrm>
            <a:off x="2424411" y="3874643"/>
            <a:ext cx="2240642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600" b="1">
                <a:latin typeface="楷体" panose="02010609060101010101" pitchFamily="49" charset="-122"/>
                <a:ea typeface="楷体" panose="02010609060101010101" pitchFamily="49" charset="-122"/>
              </a:rPr>
              <a:t>一百万 写作：</a:t>
            </a:r>
          </a:p>
        </p:txBody>
      </p:sp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4495800" y="3794125"/>
            <a:ext cx="414496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    1   0   0</a:t>
            </a:r>
          </a:p>
        </p:txBody>
      </p:sp>
      <p:sp>
        <p:nvSpPr>
          <p:cNvPr id="15372" name="Rectangle 16"/>
          <p:cNvSpPr>
            <a:spLocks noChangeArrowheads="1"/>
          </p:cNvSpPr>
          <p:nvPr/>
        </p:nvSpPr>
        <p:spPr bwMode="auto">
          <a:xfrm>
            <a:off x="207817" y="140277"/>
            <a:ext cx="5652656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三、巩固练习，实践应用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6525895" y="2266088"/>
            <a:ext cx="23436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7   5   0   0</a:t>
            </a:r>
            <a:endParaRPr lang="zh-CN" altLang="en-US" sz="3200" dirty="0"/>
          </a:p>
        </p:txBody>
      </p:sp>
      <p:sp>
        <p:nvSpPr>
          <p:cNvPr id="28" name="文本框 27"/>
          <p:cNvSpPr txBox="1"/>
          <p:nvPr/>
        </p:nvSpPr>
        <p:spPr>
          <a:xfrm>
            <a:off x="6525895" y="2782283"/>
            <a:ext cx="219443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0   0   9   0</a:t>
            </a:r>
            <a:endParaRPr lang="zh-CN" altLang="en-US" sz="3200" dirty="0"/>
          </a:p>
        </p:txBody>
      </p:sp>
      <p:sp>
        <p:nvSpPr>
          <p:cNvPr id="33" name="文本框 32"/>
          <p:cNvSpPr txBox="1"/>
          <p:nvPr/>
        </p:nvSpPr>
        <p:spPr>
          <a:xfrm>
            <a:off x="6525896" y="3320098"/>
            <a:ext cx="24007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0   3   0   0</a:t>
            </a:r>
            <a:endParaRPr lang="zh-CN" altLang="en-US" sz="3200" dirty="0"/>
          </a:p>
        </p:txBody>
      </p:sp>
      <p:sp>
        <p:nvSpPr>
          <p:cNvPr id="34" name="文本框 33"/>
          <p:cNvSpPr txBox="1"/>
          <p:nvPr/>
        </p:nvSpPr>
        <p:spPr>
          <a:xfrm>
            <a:off x="6525827" y="3859153"/>
            <a:ext cx="25038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0   0   0   0</a:t>
            </a:r>
            <a:endParaRPr lang="zh-CN" altLang="en-US" sz="3200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id="{E6CE1F26-7DE4-4984-916E-62E19AED2147}"/>
              </a:ext>
            </a:extLst>
          </p:cNvPr>
          <p:cNvSpPr/>
          <p:nvPr/>
        </p:nvSpPr>
        <p:spPr>
          <a:xfrm>
            <a:off x="1774683" y="2240068"/>
            <a:ext cx="487363" cy="5857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id="{611CC449-CF41-44B1-BC30-44FA059A4E7A}"/>
              </a:ext>
            </a:extLst>
          </p:cNvPr>
          <p:cNvSpPr/>
          <p:nvPr/>
        </p:nvSpPr>
        <p:spPr>
          <a:xfrm>
            <a:off x="2131063" y="2784962"/>
            <a:ext cx="485775" cy="58578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7" name="椭圆 36">
            <a:extLst>
              <a:ext uri="{FF2B5EF4-FFF2-40B4-BE49-F238E27FC236}">
                <a16:creationId xmlns:a16="http://schemas.microsoft.com/office/drawing/2014/main" id="{A86008D2-8D4D-401E-B473-F55C60CFB674}"/>
              </a:ext>
            </a:extLst>
          </p:cNvPr>
          <p:cNvSpPr/>
          <p:nvPr/>
        </p:nvSpPr>
        <p:spPr>
          <a:xfrm>
            <a:off x="2101190" y="3306812"/>
            <a:ext cx="485775" cy="5857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8" name="椭圆 37">
            <a:extLst>
              <a:ext uri="{FF2B5EF4-FFF2-40B4-BE49-F238E27FC236}">
                <a16:creationId xmlns:a16="http://schemas.microsoft.com/office/drawing/2014/main" id="{6FC2F8E0-2201-4EAC-959C-765BC590D3F7}"/>
              </a:ext>
            </a:extLst>
          </p:cNvPr>
          <p:cNvSpPr/>
          <p:nvPr/>
        </p:nvSpPr>
        <p:spPr>
          <a:xfrm>
            <a:off x="3118258" y="3844131"/>
            <a:ext cx="485775" cy="58578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2" name="对话气泡: 圆角矩形 1"/>
          <p:cNvSpPr/>
          <p:nvPr/>
        </p:nvSpPr>
        <p:spPr>
          <a:xfrm>
            <a:off x="256876" y="1258949"/>
            <a:ext cx="1431761" cy="1170713"/>
          </a:xfrm>
          <a:prstGeom prst="wedgeRoundRectCallout">
            <a:avLst>
              <a:gd name="adj1" fmla="val 75063"/>
              <a:gd name="adj2" fmla="val 93782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要保证个级上有</a:t>
            </a:r>
            <a:r>
              <a:rPr lang="en-US" altLang="zh-CN" sz="2200" dirty="0">
                <a:solidFill>
                  <a:srgbClr val="FF0000"/>
                </a:solidFill>
                <a:latin typeface="+mj-ea"/>
                <a:ea typeface="+mj-ea"/>
              </a:rPr>
              <a:t>4</a:t>
            </a:r>
            <a:r>
              <a:rPr lang="zh-CN" altLang="en-US" sz="2200" dirty="0">
                <a:solidFill>
                  <a:srgbClr val="FF0000"/>
                </a:solidFill>
                <a:latin typeface="+mj-ea"/>
                <a:ea typeface="+mj-ea"/>
              </a:rPr>
              <a:t>个数字。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9" grpId="0"/>
      <p:bldP spid="21" grpId="0"/>
      <p:bldP spid="29" grpId="0"/>
      <p:bldP spid="31" grpId="0"/>
      <p:bldP spid="23" grpId="0"/>
      <p:bldP spid="28" grpId="0"/>
      <p:bldP spid="33" grpId="0"/>
      <p:bldP spid="34" grpId="0"/>
      <p:bldP spid="35" grpId="0" animBg="1"/>
      <p:bldP spid="36" grpId="0" animBg="1"/>
      <p:bldP spid="37" grpId="0" animBg="1"/>
      <p:bldP spid="38" grpId="0" animBg="1"/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31">
            <a:extLst>
              <a:ext uri="{FF2B5EF4-FFF2-40B4-BE49-F238E27FC236}">
                <a16:creationId xmlns:a16="http://schemas.microsoft.com/office/drawing/2014/main" id="{9CEF6B03-40F2-8FA2-CEDE-13B9CA015A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3" y="4562475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P7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  <p:sp>
        <p:nvSpPr>
          <p:cNvPr id="2" name="Text Box 7">
            <a:extLst>
              <a:ext uri="{FF2B5EF4-FFF2-40B4-BE49-F238E27FC236}">
                <a16:creationId xmlns:a16="http://schemas.microsoft.com/office/drawing/2014/main" id="{8AD1CD91-1448-F13F-E799-4A39759F5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713" y="423136"/>
            <a:ext cx="472281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2. 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写出横线上的数。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9864AD-297B-B02C-2611-CD6A4A8DE5D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9" y="985127"/>
            <a:ext cx="6870023" cy="2921959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700390" y="3904034"/>
            <a:ext cx="1666152" cy="461665"/>
            <a:chOff x="3550373" y="2823419"/>
            <a:chExt cx="1666152" cy="461665"/>
          </a:xfrm>
        </p:grpSpPr>
        <p:sp>
          <p:nvSpPr>
            <p:cNvPr id="13" name="TextBox 8"/>
            <p:cNvSpPr txBox="1">
              <a:spLocks noChangeArrowheads="1"/>
            </p:cNvSpPr>
            <p:nvPr/>
          </p:nvSpPr>
          <p:spPr bwMode="auto">
            <a:xfrm>
              <a:off x="3550373" y="2823419"/>
              <a:ext cx="166615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299800</a:t>
              </a:r>
              <a:endPara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944979" y="2885891"/>
              <a:ext cx="0" cy="36576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椭圆 3">
            <a:extLst>
              <a:ext uri="{FF2B5EF4-FFF2-40B4-BE49-F238E27FC236}">
                <a16:creationId xmlns:a16="http://schemas.microsoft.com/office/drawing/2014/main" id="{3F485D32-234C-12F9-F096-2EF4938E6015}"/>
              </a:ext>
            </a:extLst>
          </p:cNvPr>
          <p:cNvSpPr/>
          <p:nvPr/>
        </p:nvSpPr>
        <p:spPr>
          <a:xfrm>
            <a:off x="1602729" y="3444251"/>
            <a:ext cx="258266" cy="294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51BA359D-3168-4C77-8751-48D46C768A63}"/>
              </a:ext>
            </a:extLst>
          </p:cNvPr>
          <p:cNvCxnSpPr/>
          <p:nvPr/>
        </p:nvCxnSpPr>
        <p:spPr>
          <a:xfrm>
            <a:off x="1900238" y="3395663"/>
            <a:ext cx="0" cy="359568"/>
          </a:xfrm>
          <a:prstGeom prst="line">
            <a:avLst/>
          </a:prstGeom>
          <a:ln w="19050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id="{41EC098D-A173-A534-4145-948C91E52D78}"/>
              </a:ext>
            </a:extLst>
          </p:cNvPr>
          <p:cNvGrpSpPr/>
          <p:nvPr/>
        </p:nvGrpSpPr>
        <p:grpSpPr>
          <a:xfrm>
            <a:off x="6248400" y="3916734"/>
            <a:ext cx="1512342" cy="461665"/>
            <a:chOff x="3704183" y="2823419"/>
            <a:chExt cx="1512342" cy="461665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A5AB63-5515-B8B4-17B7-D0B0AB0F93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4183" y="2823419"/>
              <a:ext cx="151234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4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28000</a:t>
              </a:r>
              <a:endParaRPr lang="zh-CN" altLang="en-US" sz="2400" b="1" dirty="0">
                <a:solidFill>
                  <a:srgbClr val="0033CC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60150ACC-D75F-A1F3-032F-714898828B00}"/>
                </a:ext>
              </a:extLst>
            </p:cNvPr>
            <p:cNvCxnSpPr/>
            <p:nvPr/>
          </p:nvCxnSpPr>
          <p:spPr>
            <a:xfrm>
              <a:off x="3944979" y="2885891"/>
              <a:ext cx="0" cy="365760"/>
            </a:xfrm>
            <a:prstGeom prst="line">
              <a:avLst/>
            </a:prstGeom>
            <a:ln w="12700">
              <a:solidFill>
                <a:srgbClr val="FF000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id="{DE5102FA-3655-1921-9FEA-BB5A104C90FA}"/>
              </a:ext>
            </a:extLst>
          </p:cNvPr>
          <p:cNvSpPr/>
          <p:nvPr/>
        </p:nvSpPr>
        <p:spPr>
          <a:xfrm>
            <a:off x="6377929" y="3044201"/>
            <a:ext cx="258266" cy="29431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0B4E5B7-FBA2-E3C8-39C5-DD79728111D2}"/>
              </a:ext>
            </a:extLst>
          </p:cNvPr>
          <p:cNvCxnSpPr/>
          <p:nvPr/>
        </p:nvCxnSpPr>
        <p:spPr>
          <a:xfrm>
            <a:off x="6675438" y="2995613"/>
            <a:ext cx="0" cy="359568"/>
          </a:xfrm>
          <a:prstGeom prst="line">
            <a:avLst/>
          </a:prstGeom>
          <a:ln w="19050">
            <a:solidFill>
              <a:srgbClr val="FF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772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Box 22"/>
          <p:cNvSpPr txBox="1">
            <a:spLocks noChangeArrowheads="1"/>
          </p:cNvSpPr>
          <p:nvPr/>
        </p:nvSpPr>
        <p:spPr bwMode="auto">
          <a:xfrm>
            <a:off x="947738" y="567690"/>
            <a:ext cx="5430202" cy="52322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2800" b="1" dirty="0">
                <a:latin typeface="+mn-lt"/>
                <a:ea typeface="楷体" panose="02010609060101010101" pitchFamily="49" charset="-122"/>
              </a:rPr>
              <a:t>3. </a:t>
            </a:r>
            <a:r>
              <a:rPr lang="zh-CN" altLang="en-US" sz="2800" b="1" dirty="0">
                <a:latin typeface="+mn-lt"/>
                <a:ea typeface="楷体" panose="02010609060101010101" pitchFamily="49" charset="-122"/>
              </a:rPr>
              <a:t>听老师读数，看谁写的对。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604" name="TextBox 22"/>
          <p:cNvSpPr txBox="1">
            <a:spLocks noChangeArrowheads="1"/>
          </p:cNvSpPr>
          <p:nvPr/>
        </p:nvSpPr>
        <p:spPr bwMode="auto">
          <a:xfrm>
            <a:off x="1219200" y="1188654"/>
            <a:ext cx="32613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四千八百三十二万</a:t>
            </a:r>
          </a:p>
        </p:txBody>
      </p:sp>
      <p:sp>
        <p:nvSpPr>
          <p:cNvPr id="25605" name="TextBox 22"/>
          <p:cNvSpPr txBox="1">
            <a:spLocks noChangeArrowheads="1"/>
          </p:cNvSpPr>
          <p:nvPr/>
        </p:nvSpPr>
        <p:spPr bwMode="auto">
          <a:xfrm>
            <a:off x="5019675" y="1188809"/>
            <a:ext cx="3455988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二万八千五百八十七</a:t>
            </a:r>
          </a:p>
        </p:txBody>
      </p:sp>
      <p:sp>
        <p:nvSpPr>
          <p:cNvPr id="25606" name="TextBox 22"/>
          <p:cNvSpPr txBox="1">
            <a:spLocks noChangeArrowheads="1"/>
          </p:cNvSpPr>
          <p:nvPr/>
        </p:nvSpPr>
        <p:spPr bwMode="auto">
          <a:xfrm>
            <a:off x="1219200" y="2335670"/>
            <a:ext cx="3121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七百零三万五千</a:t>
            </a:r>
          </a:p>
        </p:txBody>
      </p:sp>
      <p:sp>
        <p:nvSpPr>
          <p:cNvPr id="25607" name="TextBox 22"/>
          <p:cNvSpPr txBox="1">
            <a:spLocks noChangeArrowheads="1"/>
          </p:cNvSpPr>
          <p:nvPr/>
        </p:nvSpPr>
        <p:spPr bwMode="auto">
          <a:xfrm>
            <a:off x="5019675" y="2335202"/>
            <a:ext cx="34559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十四万二千九百五十</a:t>
            </a:r>
          </a:p>
        </p:txBody>
      </p:sp>
      <p:sp>
        <p:nvSpPr>
          <p:cNvPr id="25608" name="TextBox 22"/>
          <p:cNvSpPr txBox="1">
            <a:spLocks noChangeArrowheads="1"/>
          </p:cNvSpPr>
          <p:nvPr/>
        </p:nvSpPr>
        <p:spPr bwMode="auto">
          <a:xfrm>
            <a:off x="1219200" y="3484928"/>
            <a:ext cx="3121025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六万零一百二十三</a:t>
            </a:r>
          </a:p>
        </p:txBody>
      </p:sp>
      <p:sp>
        <p:nvSpPr>
          <p:cNvPr id="25609" name="TextBox 22"/>
          <p:cNvSpPr txBox="1">
            <a:spLocks noChangeArrowheads="1"/>
          </p:cNvSpPr>
          <p:nvPr/>
        </p:nvSpPr>
        <p:spPr bwMode="auto">
          <a:xfrm>
            <a:off x="5019675" y="3484770"/>
            <a:ext cx="3455988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800" b="1">
                <a:latin typeface="楷体" panose="02010609060101010101" pitchFamily="49" charset="-122"/>
                <a:ea typeface="楷体" panose="02010609060101010101" pitchFamily="49" charset="-122"/>
              </a:rPr>
              <a:t>三千七百万零四十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3784918" y="1208088"/>
            <a:ext cx="421322" cy="5064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 bwMode="auto">
          <a:xfrm>
            <a:off x="1219200" y="1718178"/>
            <a:ext cx="2918460" cy="611188"/>
            <a:chOff x="1219198" y="1720831"/>
            <a:chExt cx="2918214" cy="612000"/>
          </a:xfrm>
        </p:grpSpPr>
        <p:sp>
          <p:nvSpPr>
            <p:cNvPr id="25632" name="Rectangle 2"/>
            <p:cNvSpPr>
              <a:spLocks noChangeArrowheads="1"/>
            </p:cNvSpPr>
            <p:nvPr/>
          </p:nvSpPr>
          <p:spPr bwMode="auto">
            <a:xfrm>
              <a:off x="1219198" y="1720831"/>
              <a:ext cx="2918214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写作：</a:t>
              </a:r>
              <a:r>
                <a:rPr lang="en-US" altLang="zh-CN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48320000</a:t>
              </a:r>
            </a:p>
          </p:txBody>
        </p:sp>
        <p:cxnSp>
          <p:nvCxnSpPr>
            <p:cNvPr id="4" name="直接连接符 3"/>
            <p:cNvCxnSpPr/>
            <p:nvPr/>
          </p:nvCxnSpPr>
          <p:spPr>
            <a:xfrm>
              <a:off x="3246581" y="1779647"/>
              <a:ext cx="0" cy="553184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椭圆 20"/>
          <p:cNvSpPr/>
          <p:nvPr/>
        </p:nvSpPr>
        <p:spPr>
          <a:xfrm>
            <a:off x="5455285" y="1223328"/>
            <a:ext cx="407988" cy="506412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5019675" y="1717555"/>
            <a:ext cx="2455545" cy="611188"/>
            <a:chOff x="1219198" y="1720831"/>
            <a:chExt cx="2456795" cy="612000"/>
          </a:xfrm>
        </p:grpSpPr>
        <p:sp>
          <p:nvSpPr>
            <p:cNvPr id="25630" name="Rectangle 2"/>
            <p:cNvSpPr>
              <a:spLocks noChangeArrowheads="1"/>
            </p:cNvSpPr>
            <p:nvPr/>
          </p:nvSpPr>
          <p:spPr bwMode="auto">
            <a:xfrm>
              <a:off x="1219198" y="1720831"/>
              <a:ext cx="2456795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写作：</a:t>
              </a:r>
              <a:r>
                <a:rPr lang="en-US" altLang="zh-CN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28587</a:t>
              </a: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2710937" y="1779647"/>
              <a:ext cx="0" cy="553184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椭圆 29"/>
          <p:cNvSpPr/>
          <p:nvPr/>
        </p:nvSpPr>
        <p:spPr>
          <a:xfrm>
            <a:off x="2721293" y="2359025"/>
            <a:ext cx="409575" cy="504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2" name="椭圆 31"/>
          <p:cNvSpPr/>
          <p:nvPr/>
        </p:nvSpPr>
        <p:spPr>
          <a:xfrm>
            <a:off x="5792153" y="2381885"/>
            <a:ext cx="407987" cy="504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4" name="椭圆 33"/>
          <p:cNvSpPr/>
          <p:nvPr/>
        </p:nvSpPr>
        <p:spPr>
          <a:xfrm>
            <a:off x="1624013" y="3521393"/>
            <a:ext cx="409575" cy="504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sp>
        <p:nvSpPr>
          <p:cNvPr id="35" name="椭圆 34"/>
          <p:cNvSpPr/>
          <p:nvPr/>
        </p:nvSpPr>
        <p:spPr>
          <a:xfrm>
            <a:off x="6514783" y="3521393"/>
            <a:ext cx="407987" cy="50482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anchor="ctr"/>
          <a:lstStyle/>
          <a:p>
            <a:pPr algn="ctr">
              <a:defRPr/>
            </a:pPr>
            <a:endParaRPr lang="zh-CN" altLang="en-US" dirty="0"/>
          </a:p>
        </p:txBody>
      </p:sp>
      <p:grpSp>
        <p:nvGrpSpPr>
          <p:cNvPr id="36" name="组合 35"/>
          <p:cNvGrpSpPr/>
          <p:nvPr/>
        </p:nvGrpSpPr>
        <p:grpSpPr bwMode="auto">
          <a:xfrm>
            <a:off x="1219200" y="2865849"/>
            <a:ext cx="2689860" cy="612775"/>
            <a:chOff x="1219198" y="1720831"/>
            <a:chExt cx="2689850" cy="612000"/>
          </a:xfrm>
        </p:grpSpPr>
        <p:sp>
          <p:nvSpPr>
            <p:cNvPr id="25628" name="Rectangle 2"/>
            <p:cNvSpPr>
              <a:spLocks noChangeArrowheads="1"/>
            </p:cNvSpPr>
            <p:nvPr/>
          </p:nvSpPr>
          <p:spPr bwMode="auto">
            <a:xfrm>
              <a:off x="1219198" y="1720831"/>
              <a:ext cx="2689850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写作：</a:t>
              </a:r>
              <a:r>
                <a:rPr lang="en-US" altLang="zh-CN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7035000</a:t>
              </a: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3030845" y="1771567"/>
              <a:ext cx="0" cy="553337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组合 38"/>
          <p:cNvGrpSpPr/>
          <p:nvPr/>
        </p:nvGrpSpPr>
        <p:grpSpPr bwMode="auto">
          <a:xfrm>
            <a:off x="5019675" y="2865536"/>
            <a:ext cx="2691765" cy="612775"/>
            <a:chOff x="1219198" y="1720831"/>
            <a:chExt cx="2692647" cy="612000"/>
          </a:xfrm>
        </p:grpSpPr>
        <p:sp>
          <p:nvSpPr>
            <p:cNvPr id="25626" name="Rectangle 2"/>
            <p:cNvSpPr>
              <a:spLocks noChangeArrowheads="1"/>
            </p:cNvSpPr>
            <p:nvPr/>
          </p:nvSpPr>
          <p:spPr bwMode="auto">
            <a:xfrm>
              <a:off x="1219198" y="1720831"/>
              <a:ext cx="2692647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写作：</a:t>
              </a:r>
              <a:r>
                <a:rPr lang="en-US" altLang="zh-CN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142950</a:t>
              </a: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2941248" y="1743028"/>
              <a:ext cx="0" cy="551751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 bwMode="auto">
          <a:xfrm>
            <a:off x="1219200" y="4013518"/>
            <a:ext cx="2424113" cy="612775"/>
            <a:chOff x="1219198" y="1720831"/>
            <a:chExt cx="2423888" cy="612000"/>
          </a:xfrm>
        </p:grpSpPr>
        <p:sp>
          <p:nvSpPr>
            <p:cNvPr id="25624" name="Rectangle 2"/>
            <p:cNvSpPr>
              <a:spLocks noChangeArrowheads="1"/>
            </p:cNvSpPr>
            <p:nvPr/>
          </p:nvSpPr>
          <p:spPr bwMode="auto">
            <a:xfrm>
              <a:off x="1219198" y="1720831"/>
              <a:ext cx="2423888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写作：</a:t>
              </a:r>
              <a:r>
                <a:rPr lang="en-US" altLang="zh-CN" sz="2800" b="1" dirty="0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60123</a:t>
              </a: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2673531" y="1771567"/>
              <a:ext cx="0" cy="553336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" name="组合 44"/>
          <p:cNvGrpSpPr/>
          <p:nvPr/>
        </p:nvGrpSpPr>
        <p:grpSpPr bwMode="auto">
          <a:xfrm>
            <a:off x="5019675" y="4013518"/>
            <a:ext cx="2886075" cy="612775"/>
            <a:chOff x="1219197" y="1720831"/>
            <a:chExt cx="2833233" cy="612000"/>
          </a:xfrm>
        </p:grpSpPr>
        <p:sp>
          <p:nvSpPr>
            <p:cNvPr id="25622" name="Rectangle 2"/>
            <p:cNvSpPr>
              <a:spLocks noChangeArrowheads="1"/>
            </p:cNvSpPr>
            <p:nvPr/>
          </p:nvSpPr>
          <p:spPr bwMode="auto">
            <a:xfrm>
              <a:off x="1219197" y="1720831"/>
              <a:ext cx="2833233" cy="61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dist" eaLnBrk="1" hangingPunct="1">
                <a:buFont typeface="Arial" panose="020B0604020202020204" pitchFamily="34" charset="0"/>
                <a:buNone/>
              </a:pPr>
              <a:r>
                <a:rPr lang="zh-CN" altLang="en-US" sz="2800" b="1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写作：</a:t>
              </a:r>
              <a:r>
                <a:rPr lang="en-US" altLang="zh-CN" sz="2800" b="1">
                  <a:solidFill>
                    <a:srgbClr val="FF00FF"/>
                  </a:solidFill>
                  <a:latin typeface="Times New Roman" panose="02020603050405020304" pitchFamily="18" charset="0"/>
                  <a:ea typeface="楷体" panose="02010609060101010101" pitchFamily="49" charset="-122"/>
                </a:rPr>
                <a:t>37000040</a:t>
              </a:r>
              <a:endParaRPr lang="en-US" altLang="zh-CN" sz="2800" b="1" dirty="0">
                <a:solidFill>
                  <a:srgbClr val="FF00FF"/>
                </a:solidFill>
                <a:latin typeface="Times New Roman" panose="02020603050405020304" pitchFamily="18" charset="0"/>
                <a:ea typeface="楷体" panose="0201060906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3206824" y="1771567"/>
              <a:ext cx="0" cy="553336"/>
            </a:xfrm>
            <a:prstGeom prst="line">
              <a:avLst/>
            </a:prstGeom>
            <a:ln w="12700">
              <a:solidFill>
                <a:srgbClr val="FF0000"/>
              </a:solidFill>
              <a:prstDash val="lg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圆角矩形 31">
            <a:extLst>
              <a:ext uri="{FF2B5EF4-FFF2-40B4-BE49-F238E27FC236}">
                <a16:creationId xmlns:a16="http://schemas.microsoft.com/office/drawing/2014/main" id="{34FAC99D-155D-423B-DEB3-C12E73F50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8113" y="4562475"/>
            <a:ext cx="928687" cy="457200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教材</a:t>
            </a:r>
            <a:r>
              <a:rPr lang="en-US" altLang="zh-CN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P7  </a:t>
            </a: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 dirty="0">
                <a:latin typeface="楷体" panose="02010609060101010101" pitchFamily="49" charset="-122"/>
                <a:ea typeface="楷体" panose="02010609060101010101" pitchFamily="49" charset="-122"/>
              </a:rPr>
              <a:t>做一做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1" grpId="0" animBg="1"/>
      <p:bldP spid="30" grpId="0" animBg="1"/>
      <p:bldP spid="32" grpId="0" animBg="1"/>
      <p:bldP spid="34" grpId="0" animBg="1"/>
      <p:bldP spid="3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BC02EBD-8A35-CD17-BDD7-16DD5914B449}"/>
              </a:ext>
            </a:extLst>
          </p:cNvPr>
          <p:cNvSpPr/>
          <p:nvPr/>
        </p:nvSpPr>
        <p:spPr>
          <a:xfrm>
            <a:off x="1996440" y="220466"/>
            <a:ext cx="5875020" cy="4709673"/>
          </a:xfrm>
          <a:prstGeom prst="roundRect">
            <a:avLst>
              <a:gd name="adj" fmla="val 5766"/>
            </a:avLst>
          </a:prstGeom>
          <a:solidFill>
            <a:srgbClr val="E7E6F4"/>
          </a:solidFill>
          <a:ln>
            <a:solidFill>
              <a:srgbClr val="E7E6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5B4650B5-4203-E5CC-89A3-8525D8E8D6E4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039425" y="272243"/>
            <a:ext cx="5842390" cy="4583775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CAEF8084-3EE7-7829-2481-97B577057FCD}"/>
              </a:ext>
            </a:extLst>
          </p:cNvPr>
          <p:cNvSpPr txBox="1"/>
          <p:nvPr/>
        </p:nvSpPr>
        <p:spPr>
          <a:xfrm>
            <a:off x="45720" y="365803"/>
            <a:ext cx="224452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你知道吗？</a:t>
            </a:r>
          </a:p>
        </p:txBody>
      </p:sp>
    </p:spTree>
    <p:extLst>
      <p:ext uri="{BB962C8B-B14F-4D97-AF65-F5344CB8AC3E}">
        <p14:creationId xmlns:p14="http://schemas.microsoft.com/office/powerpoint/2010/main" val="17385809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6"/>
          <p:cNvSpPr>
            <a:spLocks noChangeArrowheads="1"/>
          </p:cNvSpPr>
          <p:nvPr/>
        </p:nvSpPr>
        <p:spPr bwMode="auto">
          <a:xfrm>
            <a:off x="277090" y="188768"/>
            <a:ext cx="6809509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四、课堂小结，总结提升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3166CAAC-B75B-8E3D-1401-ABA84030D129}"/>
              </a:ext>
            </a:extLst>
          </p:cNvPr>
          <p:cNvGrpSpPr/>
          <p:nvPr/>
        </p:nvGrpSpPr>
        <p:grpSpPr bwMode="auto">
          <a:xfrm>
            <a:off x="957263" y="2072962"/>
            <a:ext cx="7381875" cy="1942780"/>
            <a:chOff x="957941" y="2171744"/>
            <a:chExt cx="7380516" cy="1942657"/>
          </a:xfrm>
        </p:grpSpPr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D17ABF58-228E-DEC3-AC09-D6C045FED5A5}"/>
                </a:ext>
              </a:extLst>
            </p:cNvPr>
            <p:cNvSpPr/>
            <p:nvPr/>
          </p:nvSpPr>
          <p:spPr>
            <a:xfrm>
              <a:off x="957941" y="2171744"/>
              <a:ext cx="7380516" cy="194265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CCCC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" name="矩形 18">
              <a:extLst>
                <a:ext uri="{FF2B5EF4-FFF2-40B4-BE49-F238E27FC236}">
                  <a16:creationId xmlns:a16="http://schemas.microsoft.com/office/drawing/2014/main" id="{3E0BD6ED-2A2E-1554-29B5-E5C3342E4D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513" y="2314931"/>
              <a:ext cx="7235373" cy="16932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⒈ 先写＿＿＿级，再写＿＿＿级。</a:t>
              </a:r>
              <a:endPara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  <a:p>
              <a:pPr eaLnBrk="1" hangingPunct="1">
                <a:lnSpc>
                  <a:spcPct val="130000"/>
                </a:lnSpc>
              </a:pP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⒉ 哪个数位上</a:t>
              </a:r>
              <a:r>
                <a:rPr lang="zh-CN" altLang="en-US" sz="28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一个也</a:t>
              </a:r>
              <a:r>
                <a:rPr lang="zh-CN" altLang="en-US" sz="2800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没有，就在那个数位上写＿＿＿。</a:t>
              </a:r>
            </a:p>
          </p:txBody>
        </p:sp>
      </p:grpSp>
      <p:sp>
        <p:nvSpPr>
          <p:cNvPr id="6" name="文本框 109">
            <a:extLst>
              <a:ext uri="{FF2B5EF4-FFF2-40B4-BE49-F238E27FC236}">
                <a16:creationId xmlns:a16="http://schemas.microsoft.com/office/drawing/2014/main" id="{A1664A00-78F7-8F92-0C6D-7B2EF6399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1492" y="3247902"/>
            <a:ext cx="447675" cy="662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0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7" name="文本框 110">
            <a:extLst>
              <a:ext uri="{FF2B5EF4-FFF2-40B4-BE49-F238E27FC236}">
                <a16:creationId xmlns:a16="http://schemas.microsoft.com/office/drawing/2014/main" id="{FCD34104-9F7A-21A3-42EA-DCF176DCEF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8100" y="2155190"/>
            <a:ext cx="795338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万</a:t>
            </a:r>
          </a:p>
        </p:txBody>
      </p:sp>
      <p:sp>
        <p:nvSpPr>
          <p:cNvPr id="8" name="文本框 111">
            <a:extLst>
              <a:ext uri="{FF2B5EF4-FFF2-40B4-BE49-F238E27FC236}">
                <a16:creationId xmlns:a16="http://schemas.microsoft.com/office/drawing/2014/main" id="{21809381-669E-9E1B-4038-8732CA0A54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40630" y="2137093"/>
            <a:ext cx="798513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917" tIns="60958" rIns="121917" bIns="60958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</a:t>
            </a: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69EDC124-BDD9-8B71-EAC4-C2A92AE337A1}"/>
              </a:ext>
            </a:extLst>
          </p:cNvPr>
          <p:cNvSpPr/>
          <p:nvPr/>
        </p:nvSpPr>
        <p:spPr>
          <a:xfrm>
            <a:off x="685800" y="1069795"/>
            <a:ext cx="3657606" cy="53344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4">
            <a:extLst>
              <a:ext uri="{FF2B5EF4-FFF2-40B4-BE49-F238E27FC236}">
                <a16:creationId xmlns:a16="http://schemas.microsoft.com/office/drawing/2014/main" id="{86B190C4-2D0F-9B13-1E27-8F43A8B3A0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070688"/>
            <a:ext cx="38100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含有两级的数的写法：</a:t>
            </a:r>
            <a:endParaRPr lang="zh-CN" altLang="en-US" sz="1600" dirty="0"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26"/>
          <p:cNvSpPr>
            <a:spLocks noChangeArrowheads="1"/>
          </p:cNvSpPr>
          <p:nvPr/>
        </p:nvSpPr>
        <p:spPr bwMode="auto">
          <a:xfrm>
            <a:off x="304912" y="209612"/>
            <a:ext cx="2722562" cy="5847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 dirty="0">
                <a:ln w="10160">
                  <a:solidFill>
                    <a:srgbClr val="E75A4F"/>
                  </a:solidFill>
                </a:ln>
                <a:solidFill>
                  <a:srgbClr val="E75A4F"/>
                </a:solidFill>
                <a:latin typeface="+mj-lt"/>
                <a:ea typeface="+mn-ea"/>
              </a:rPr>
              <a:t>五、提升训练</a:t>
            </a:r>
          </a:p>
        </p:txBody>
      </p:sp>
      <p:sp>
        <p:nvSpPr>
          <p:cNvPr id="27651" name="文本框 1"/>
          <p:cNvSpPr txBox="1">
            <a:spLocks noChangeArrowheads="1"/>
          </p:cNvSpPr>
          <p:nvPr/>
        </p:nvSpPr>
        <p:spPr bwMode="auto">
          <a:xfrm>
            <a:off x="781050" y="758190"/>
            <a:ext cx="7336790" cy="3881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1.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仔细想，认真填。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(1)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一个七位数，它的最高位上的数字是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，万位上的数字是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8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，个位上的数字是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，其余各位上的数字是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，这个数写作（              ）。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</a:endParaRP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(2)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在写四千零六万零八百时，要写出（       ）个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(3)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由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7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个千万、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7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个十万、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5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个万和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4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个百组成的数写作（               ）。</a:t>
            </a:r>
          </a:p>
          <a:p>
            <a:pPr eaLnBrk="1" hangingPunct="1"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(4)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由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50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个万、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个千和</a:t>
            </a:r>
            <a:r>
              <a:rPr lang="en-US" altLang="zh-CN" sz="2400" b="1" dirty="0">
                <a:solidFill>
                  <a:srgbClr val="000000"/>
                </a:solidFill>
                <a:latin typeface="+mn-lt"/>
                <a:ea typeface="+mj-ea"/>
              </a:rPr>
              <a:t>90</a:t>
            </a:r>
            <a:r>
              <a:rPr lang="zh-CN" altLang="en-US" sz="2400" b="1" dirty="0">
                <a:solidFill>
                  <a:srgbClr val="000000"/>
                </a:solidFill>
                <a:latin typeface="+mn-lt"/>
                <a:ea typeface="+mj-ea"/>
              </a:rPr>
              <a:t>个一组成的数是（            ）。</a:t>
            </a:r>
            <a:endParaRPr lang="en-US" altLang="zh-CN" sz="2400" b="1" dirty="0">
              <a:solidFill>
                <a:srgbClr val="000000"/>
              </a:solidFill>
              <a:latin typeface="+mn-lt"/>
              <a:ea typeface="+mj-ea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639695" y="2235993"/>
            <a:ext cx="1681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5080003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6249670" y="2690971"/>
            <a:ext cx="457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1046164" y="3649027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70750400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6507480" y="4164965"/>
            <a:ext cx="1447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 dirty="0">
                <a:solidFill>
                  <a:srgbClr val="FF0000"/>
                </a:solidFill>
                <a:latin typeface="+mn-lt"/>
                <a:ea typeface="+mj-ea"/>
              </a:rPr>
              <a:t>503090</a:t>
            </a:r>
            <a:endParaRPr lang="zh-CN" altLang="en-US" sz="2400" b="1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27656" name="圆角矩形 31"/>
          <p:cNvSpPr>
            <a:spLocks noChangeArrowheads="1"/>
          </p:cNvSpPr>
          <p:nvPr/>
        </p:nvSpPr>
        <p:spPr bwMode="auto">
          <a:xfrm>
            <a:off x="138113" y="4711700"/>
            <a:ext cx="1952625" cy="334963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+mn-lt"/>
                <a:ea typeface="+mj-ea"/>
              </a:rPr>
              <a:t>选自</a:t>
            </a:r>
            <a:r>
              <a:rPr lang="en-US" altLang="zh-CN" sz="1600" b="1">
                <a:latin typeface="+mn-lt"/>
                <a:ea typeface="+mj-ea"/>
              </a:rPr>
              <a:t>《</a:t>
            </a:r>
            <a:r>
              <a:rPr lang="zh-CN" altLang="en-US" sz="1600" b="1">
                <a:latin typeface="+mn-lt"/>
                <a:ea typeface="+mj-ea"/>
              </a:rPr>
              <a:t>状元作业本</a:t>
            </a:r>
            <a:r>
              <a:rPr lang="en-US" altLang="zh-CN" sz="1600" b="1">
                <a:latin typeface="+mn-lt"/>
                <a:ea typeface="+mj-ea"/>
              </a:rPr>
              <a:t>》</a:t>
            </a:r>
            <a:endParaRPr lang="zh-CN" altLang="en-US" sz="1600" b="1"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2"/>
          <p:cNvSpPr txBox="1">
            <a:spLocks noChangeArrowheads="1"/>
          </p:cNvSpPr>
          <p:nvPr/>
        </p:nvSpPr>
        <p:spPr bwMode="auto">
          <a:xfrm>
            <a:off x="914400" y="1119188"/>
            <a:ext cx="7010400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+mn-ea"/>
                <a:ea typeface="+mn-ea"/>
              </a:rPr>
              <a:t>2</a:t>
            </a:r>
            <a:r>
              <a:rPr lang="zh-CN" altLang="en-US" sz="2400" b="1" dirty="0">
                <a:solidFill>
                  <a:srgbClr val="000000"/>
                </a:solidFill>
                <a:latin typeface="+mn-ea"/>
                <a:ea typeface="+mn-ea"/>
              </a:rPr>
              <a:t>.写出下面各数。</a:t>
            </a: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二万四千五百六十三       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    )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六千零三十万八千         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    )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七千三百万零六           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    )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九千万零五十             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    )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八千零八万八千零八       </a:t>
            </a: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(              )</a:t>
            </a:r>
            <a:endParaRPr lang="zh-CN" altLang="en-US" sz="24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5" name="文本框 5"/>
          <p:cNvSpPr txBox="1">
            <a:spLocks noChangeArrowheads="1"/>
          </p:cNvSpPr>
          <p:nvPr/>
        </p:nvSpPr>
        <p:spPr bwMode="auto">
          <a:xfrm>
            <a:off x="1315497" y="1707591"/>
            <a:ext cx="381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6" name="文本框 6"/>
          <p:cNvSpPr txBox="1">
            <a:spLocks noChangeArrowheads="1"/>
          </p:cNvSpPr>
          <p:nvPr/>
        </p:nvSpPr>
        <p:spPr bwMode="auto">
          <a:xfrm>
            <a:off x="2514600" y="2190750"/>
            <a:ext cx="381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7" name="文本框 7"/>
          <p:cNvSpPr txBox="1">
            <a:spLocks noChangeArrowheads="1"/>
          </p:cNvSpPr>
          <p:nvPr/>
        </p:nvSpPr>
        <p:spPr bwMode="auto">
          <a:xfrm>
            <a:off x="2209800" y="2647950"/>
            <a:ext cx="381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8" name="文本框 8"/>
          <p:cNvSpPr txBox="1">
            <a:spLocks noChangeArrowheads="1"/>
          </p:cNvSpPr>
          <p:nvPr/>
        </p:nvSpPr>
        <p:spPr bwMode="auto">
          <a:xfrm>
            <a:off x="1600200" y="3105150"/>
            <a:ext cx="381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679" name="文本框 9"/>
          <p:cNvSpPr txBox="1">
            <a:spLocks noChangeArrowheads="1"/>
          </p:cNvSpPr>
          <p:nvPr/>
        </p:nvSpPr>
        <p:spPr bwMode="auto">
          <a:xfrm>
            <a:off x="2209800" y="3638550"/>
            <a:ext cx="38100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</a:t>
            </a:r>
            <a:endParaRPr lang="zh-CN" altLang="en-US" sz="2400" b="1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5562600" y="1603375"/>
            <a:ext cx="1681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24563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5334000" y="2076450"/>
            <a:ext cx="1681163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60308000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5334000" y="2571750"/>
            <a:ext cx="1681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73000006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5334000" y="3028950"/>
            <a:ext cx="1681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90000050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5334000" y="3562350"/>
            <a:ext cx="16811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80088008</a:t>
            </a:r>
            <a:endParaRPr lang="zh-CN" altLang="en-US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28685" name="圆角矩形 31"/>
          <p:cNvSpPr>
            <a:spLocks noChangeArrowheads="1"/>
          </p:cNvSpPr>
          <p:nvPr/>
        </p:nvSpPr>
        <p:spPr bwMode="auto">
          <a:xfrm>
            <a:off x="138113" y="4711700"/>
            <a:ext cx="1952625" cy="334963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文本框 2"/>
          <p:cNvSpPr txBox="1">
            <a:spLocks noChangeArrowheads="1"/>
          </p:cNvSpPr>
          <p:nvPr/>
        </p:nvSpPr>
        <p:spPr bwMode="auto">
          <a:xfrm>
            <a:off x="762000" y="1106488"/>
            <a:ext cx="7924800" cy="1465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3</a:t>
            </a:r>
            <a:r>
              <a:rPr lang="zh-CN" altLang="en-US" sz="24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.才才在读一个数时,将百万位上的9看成了0,结果读成了三千零一十二万零五百,这个数正确的读法和写法分别是什么?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057400" y="2724150"/>
            <a:ext cx="4800600" cy="100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读法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:</a:t>
            </a: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三千九百一十二万零五百</a:t>
            </a:r>
            <a:endParaRPr lang="en-US" altLang="zh-CN" sz="2400" b="1">
              <a:solidFill>
                <a:srgbClr val="FF0000"/>
              </a:solidFill>
              <a:latin typeface="+mn-lt"/>
              <a:ea typeface="楷体" panose="02010609060101010101" pitchFamily="49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写法</a:t>
            </a:r>
            <a:r>
              <a:rPr lang="en-US" altLang="zh-CN" sz="2400" b="1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:39120500</a:t>
            </a:r>
          </a:p>
        </p:txBody>
      </p:sp>
      <p:sp>
        <p:nvSpPr>
          <p:cNvPr id="29700" name="圆角矩形 31"/>
          <p:cNvSpPr>
            <a:spLocks noChangeArrowheads="1"/>
          </p:cNvSpPr>
          <p:nvPr/>
        </p:nvSpPr>
        <p:spPr bwMode="auto">
          <a:xfrm>
            <a:off x="138113" y="4711700"/>
            <a:ext cx="1952625" cy="334963"/>
          </a:xfrm>
          <a:prstGeom prst="roundRect">
            <a:avLst>
              <a:gd name="adj" fmla="val 16667"/>
            </a:avLst>
          </a:prstGeom>
          <a:solidFill>
            <a:srgbClr val="BDECC9"/>
          </a:solidFill>
          <a:ln w="15875">
            <a:solidFill>
              <a:srgbClr val="2185BA"/>
            </a:solidFill>
            <a:round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选自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1600" b="1">
                <a:latin typeface="楷体" panose="02010609060101010101" pitchFamily="49" charset="-122"/>
                <a:ea typeface="楷体" panose="02010609060101010101" pitchFamily="49" charset="-122"/>
              </a:rPr>
              <a:t>状元作业本</a:t>
            </a:r>
            <a:r>
              <a:rPr lang="en-US" altLang="zh-CN" sz="1600" b="1"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endParaRPr lang="zh-CN" altLang="en-US" sz="16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716</Words>
  <Application>Microsoft Office PowerPoint</Application>
  <PresentationFormat>全屏显示(16:9)</PresentationFormat>
  <Paragraphs>177</Paragraphs>
  <Slides>16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黑体</vt:lpstr>
      <vt:lpstr>楷体</vt:lpstr>
      <vt:lpstr>微软雅黑</vt:lpstr>
      <vt:lpstr>Arial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状元成才路; 吾课网</dc:creator>
  <cp:lastModifiedBy>Admin</cp:lastModifiedBy>
  <cp:revision>106</cp:revision>
  <dcterms:created xsi:type="dcterms:W3CDTF">2016-04-21T10:21:00Z</dcterms:created>
  <dcterms:modified xsi:type="dcterms:W3CDTF">2026-06-06T05:21:00Z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2052-11.8.2.8411</vt:lpwstr>
  </property>
  <property fmtid="{D5CDD505-2E9C-101B-9397-08002B2CF9AE}" pid="4" name="ICV">
    <vt:lpwstr>3F970B3820F14D24AB5952C80EACE72A</vt:lpwstr>
  </property>
</Properties>
</file>