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2" r:id="rId2"/>
    <p:sldId id="364" r:id="rId3"/>
    <p:sldId id="367" r:id="rId4"/>
    <p:sldId id="368" r:id="rId5"/>
    <p:sldId id="369" r:id="rId6"/>
    <p:sldId id="370" r:id="rId7"/>
    <p:sldId id="277" r:id="rId8"/>
    <p:sldId id="281" r:id="rId9"/>
    <p:sldId id="304" r:id="rId10"/>
    <p:sldId id="327" r:id="rId11"/>
    <p:sldId id="311" r:id="rId12"/>
    <p:sldId id="303" r:id="rId13"/>
    <p:sldId id="371" r:id="rId14"/>
    <p:sldId id="276" r:id="rId15"/>
    <p:sldId id="312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8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8C"/>
    <a:srgbClr val="0000FF"/>
    <a:srgbClr val="F0F1E6"/>
    <a:srgbClr val="E75A4F"/>
    <a:srgbClr val="3399FF"/>
    <a:srgbClr val="0099FF"/>
    <a:srgbClr val="3D87C6"/>
    <a:srgbClr val="A96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6349" autoAdjust="0"/>
  </p:normalViewPr>
  <p:slideViewPr>
    <p:cSldViewPr>
      <p:cViewPr varScale="1">
        <p:scale>
          <a:sx n="86" d="100"/>
          <a:sy n="86" d="100"/>
        </p:scale>
        <p:origin x="66" y="984"/>
      </p:cViewPr>
      <p:guideLst>
        <p:guide orient="horz" pos="1778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8222805-A21B-43E8-AB44-C4E62DA77098}" type="datetimeFigureOut">
              <a:rPr lang="zh-CN" altLang="en-US"/>
              <a:t>2026/8/20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AECA3EAD-735A-43A4-8E4C-D94DFF0BDEA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648C44F2-FC1B-473E-BCF7-FD5BA5662628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4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569BAD67-FB3A-4257-A563-3C12D763567A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7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9FA5FFAE-39B9-4AA9-8002-E9C9D0620530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59" y="2170113"/>
            <a:ext cx="7895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4211564" y="2212975"/>
            <a:ext cx="417686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latin typeface="黑体" panose="02010609060101010101" pitchFamily="49" charset="-122"/>
              </a:rPr>
              <a:t>亿以上数的认识及读法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26"/>
          <p:cNvSpPr>
            <a:spLocks noChangeArrowheads="1"/>
          </p:cNvSpPr>
          <p:nvPr/>
        </p:nvSpPr>
        <p:spPr bwMode="auto">
          <a:xfrm>
            <a:off x="59324" y="229817"/>
            <a:ext cx="314452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一、复习导入</a:t>
            </a:r>
          </a:p>
        </p:txBody>
      </p:sp>
      <p:graphicFrame>
        <p:nvGraphicFramePr>
          <p:cNvPr id="58" name="表格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434624"/>
              </p:ext>
            </p:extLst>
          </p:nvPr>
        </p:nvGraphicFramePr>
        <p:xfrm>
          <a:off x="1382124" y="1004813"/>
          <a:ext cx="6379752" cy="235902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19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963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332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亿级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dirty="0"/>
                    </a:p>
                  </a:txBody>
                  <a:tcPr marT="45714" marB="45714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万级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个级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5584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亿   </a:t>
                      </a:r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千万位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百万位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十万位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万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百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十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个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021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计数单位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亿</a:t>
                      </a: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千万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>
                          <a:latin typeface="+mj-ea"/>
                          <a:ea typeface="+mj-ea"/>
                        </a:rPr>
                        <a:t>百万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>
                          <a:latin typeface="+mj-ea"/>
                          <a:ea typeface="+mj-ea"/>
                        </a:rPr>
                        <a:t>十万</a:t>
                      </a:r>
                    </a:p>
                  </a:txBody>
                  <a:tcPr marL="91424" marR="91424" marT="39777" marB="39777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  <a:sym typeface="+mn-ea"/>
                        </a:rPr>
                        <a:t>万</a:t>
                      </a: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</a:t>
                      </a: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百</a:t>
                      </a: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十</a:t>
                      </a: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个</a:t>
                      </a:r>
                    </a:p>
                  </a:txBody>
                  <a:tcPr marL="91424" marR="91424" marT="39777" marB="39777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" name="图片 28" descr="E:\李琪洲\素材图\人物图以及学习文件等\笔记娃娃\夏路半.png夏路半">
            <a:extLst>
              <a:ext uri="{FF2B5EF4-FFF2-40B4-BE49-F238E27FC236}">
                <a16:creationId xmlns:a16="http://schemas.microsoft.com/office/drawing/2014/main" id="{1E7C2C8B-72B8-E5EF-2CEC-56BA4D3B0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3723878"/>
            <a:ext cx="8890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AutoShape 27">
            <a:extLst>
              <a:ext uri="{FF2B5EF4-FFF2-40B4-BE49-F238E27FC236}">
                <a16:creationId xmlns:a16="http://schemas.microsoft.com/office/drawing/2014/main" id="{D4C2523B-8B3B-3130-44F1-212E27F16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0922" y="3651870"/>
            <a:ext cx="5832475" cy="928688"/>
          </a:xfrm>
          <a:prstGeom prst="wedgeRoundRectCallout">
            <a:avLst>
              <a:gd name="adj1" fmla="val -54579"/>
              <a:gd name="adj2" fmla="val 29051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从个位起，第五位是什么位？第九位是什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么位？亿位在第几位？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千亿位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</a:p>
        </p:txBody>
      </p:sp>
    </p:spTree>
    <p:extLst>
      <p:ext uri="{BB962C8B-B14F-4D97-AF65-F5344CB8AC3E}">
        <p14:creationId xmlns:p14="http://schemas.microsoft.com/office/powerpoint/2010/main" val="405327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67544" y="1145406"/>
            <a:ext cx="7777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在生产和生活中往往会遇到比亿大的数。</a:t>
            </a:r>
          </a:p>
        </p:txBody>
      </p:sp>
      <p:sp>
        <p:nvSpPr>
          <p:cNvPr id="4" name="矩形 3"/>
          <p:cNvSpPr/>
          <p:nvPr/>
        </p:nvSpPr>
        <p:spPr>
          <a:xfrm>
            <a:off x="467544" y="1779662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）现代科学研究表明，人一生心跳25亿～30亿次。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2643758"/>
            <a:ext cx="7488832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）第七次全国人口普查结果:全国总人口为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latinLnBrk="1" hangingPunct="1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1443497378人。</a:t>
            </a:r>
          </a:p>
        </p:txBody>
      </p:sp>
      <p:sp>
        <p:nvSpPr>
          <p:cNvPr id="3" name="Rectangle 26"/>
          <p:cNvSpPr>
            <a:spLocks noChangeArrowheads="1"/>
          </p:cNvSpPr>
          <p:nvPr/>
        </p:nvSpPr>
        <p:spPr bwMode="auto">
          <a:xfrm>
            <a:off x="107504" y="296724"/>
            <a:ext cx="295232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6"/>
          <p:cNvGrpSpPr/>
          <p:nvPr/>
        </p:nvGrpSpPr>
        <p:grpSpPr bwMode="auto">
          <a:xfrm>
            <a:off x="471488" y="1131888"/>
            <a:ext cx="4100512" cy="2411412"/>
            <a:chOff x="1919288" y="1754387"/>
            <a:chExt cx="4100512" cy="2411213"/>
          </a:xfrm>
        </p:grpSpPr>
        <p:pic>
          <p:nvPicPr>
            <p:cNvPr id="18470" name="Picture 9" descr="3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288" y="1755775"/>
              <a:ext cx="4100512" cy="240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3"/>
            <p:cNvSpPr>
              <a:spLocks noChangeArrowheads="1"/>
            </p:cNvSpPr>
            <p:nvPr/>
          </p:nvSpPr>
          <p:spPr bwMode="auto">
            <a:xfrm>
              <a:off x="3048000" y="1755974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6" name="矩形 4"/>
            <p:cNvSpPr>
              <a:spLocks noChangeArrowheads="1"/>
            </p:cNvSpPr>
            <p:nvPr/>
          </p:nvSpPr>
          <p:spPr bwMode="auto">
            <a:xfrm>
              <a:off x="2725738" y="1755974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2389188" y="1760736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8" name="矩形 6"/>
            <p:cNvSpPr>
              <a:spLocks noChangeArrowheads="1"/>
            </p:cNvSpPr>
            <p:nvPr/>
          </p:nvSpPr>
          <p:spPr bwMode="auto">
            <a:xfrm>
              <a:off x="2062163" y="1760736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9" name="矩形 7"/>
            <p:cNvSpPr>
              <a:spLocks noChangeArrowheads="1"/>
            </p:cNvSpPr>
            <p:nvPr/>
          </p:nvSpPr>
          <p:spPr bwMode="auto">
            <a:xfrm>
              <a:off x="4343400" y="1754387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 dirty="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0" name="矩形 8"/>
            <p:cNvSpPr>
              <a:spLocks noChangeArrowheads="1"/>
            </p:cNvSpPr>
            <p:nvPr/>
          </p:nvSpPr>
          <p:spPr bwMode="auto">
            <a:xfrm>
              <a:off x="4021138" y="1754387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3694113" y="1759149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3371850" y="1759149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3" name="矩形 11"/>
            <p:cNvSpPr>
              <a:spLocks noChangeArrowheads="1"/>
            </p:cNvSpPr>
            <p:nvPr/>
          </p:nvSpPr>
          <p:spPr bwMode="auto">
            <a:xfrm>
              <a:off x="5661025" y="1755974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4" name="矩形 12"/>
            <p:cNvSpPr>
              <a:spLocks noChangeArrowheads="1"/>
            </p:cNvSpPr>
            <p:nvPr/>
          </p:nvSpPr>
          <p:spPr bwMode="auto">
            <a:xfrm>
              <a:off x="5338763" y="1760736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5" name="矩形 13"/>
            <p:cNvSpPr>
              <a:spLocks noChangeArrowheads="1"/>
            </p:cNvSpPr>
            <p:nvPr/>
          </p:nvSpPr>
          <p:spPr bwMode="auto">
            <a:xfrm>
              <a:off x="5002213" y="1755974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6" name="矩形 14"/>
            <p:cNvSpPr>
              <a:spLocks noChangeArrowheads="1"/>
            </p:cNvSpPr>
            <p:nvPr/>
          </p:nvSpPr>
          <p:spPr bwMode="auto">
            <a:xfrm>
              <a:off x="4679950" y="1755974"/>
              <a:ext cx="76200" cy="1730232"/>
            </a:xfrm>
            <a:prstGeom prst="rect">
              <a:avLst/>
            </a:prstGeom>
            <a:solidFill>
              <a:schemeClr val="accent6"/>
            </a:solidFill>
            <a:ln w="9525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1485900" y="27114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8" name="椭圆 1"/>
          <p:cNvSpPr>
            <a:spLocks noChangeArrowheads="1"/>
          </p:cNvSpPr>
          <p:nvPr/>
        </p:nvSpPr>
        <p:spPr bwMode="auto">
          <a:xfrm>
            <a:off x="1485900" y="25590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9" name="椭圆 1"/>
          <p:cNvSpPr>
            <a:spLocks noChangeArrowheads="1"/>
          </p:cNvSpPr>
          <p:nvPr/>
        </p:nvSpPr>
        <p:spPr bwMode="auto">
          <a:xfrm>
            <a:off x="1485900" y="24066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0" name="椭圆 1"/>
          <p:cNvSpPr>
            <a:spLocks noChangeArrowheads="1"/>
          </p:cNvSpPr>
          <p:nvPr/>
        </p:nvSpPr>
        <p:spPr bwMode="auto">
          <a:xfrm>
            <a:off x="1485900" y="22542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1485900" y="21018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2" name="椭圆 1"/>
          <p:cNvSpPr>
            <a:spLocks noChangeArrowheads="1"/>
          </p:cNvSpPr>
          <p:nvPr/>
        </p:nvSpPr>
        <p:spPr bwMode="auto">
          <a:xfrm>
            <a:off x="1489075" y="19494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3" name="椭圆 1"/>
          <p:cNvSpPr>
            <a:spLocks noChangeArrowheads="1"/>
          </p:cNvSpPr>
          <p:nvPr/>
        </p:nvSpPr>
        <p:spPr bwMode="auto">
          <a:xfrm>
            <a:off x="1489075" y="17970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" name="椭圆 1"/>
          <p:cNvSpPr>
            <a:spLocks noChangeArrowheads="1"/>
          </p:cNvSpPr>
          <p:nvPr/>
        </p:nvSpPr>
        <p:spPr bwMode="auto">
          <a:xfrm>
            <a:off x="1489075" y="16446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5" name="椭圆 1"/>
          <p:cNvSpPr>
            <a:spLocks noChangeArrowheads="1"/>
          </p:cNvSpPr>
          <p:nvPr/>
        </p:nvSpPr>
        <p:spPr bwMode="auto">
          <a:xfrm>
            <a:off x="1489075" y="14922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6" name="椭圆 1"/>
          <p:cNvSpPr>
            <a:spLocks noChangeArrowheads="1"/>
          </p:cNvSpPr>
          <p:nvPr/>
        </p:nvSpPr>
        <p:spPr bwMode="auto">
          <a:xfrm>
            <a:off x="1489075" y="1339850"/>
            <a:ext cx="3048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7" name="椭圆 1"/>
          <p:cNvSpPr>
            <a:spLocks noChangeArrowheads="1"/>
          </p:cNvSpPr>
          <p:nvPr/>
        </p:nvSpPr>
        <p:spPr bwMode="auto">
          <a:xfrm>
            <a:off x="1177925" y="2713038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5478462" y="1104056"/>
            <a:ext cx="3148806" cy="16677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j-ea"/>
                <a:ea typeface="+mj-ea"/>
              </a:rPr>
              <a:t>10</a:t>
            </a:r>
            <a:r>
              <a:rPr lang="zh-CN" altLang="en-US" sz="2400" b="1" dirty="0">
                <a:latin typeface="+mj-ea"/>
                <a:ea typeface="+mj-ea"/>
              </a:rPr>
              <a:t>个一亿是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十亿</a:t>
            </a:r>
            <a:r>
              <a:rPr lang="zh-CN" altLang="en-US" sz="2400" b="1" dirty="0">
                <a:latin typeface="+mj-ea"/>
                <a:ea typeface="+mj-ea"/>
              </a:rPr>
              <a:t>，</a:t>
            </a:r>
            <a:endParaRPr lang="en-US" altLang="zh-CN" sz="2400" b="1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j-ea"/>
                <a:ea typeface="+mj-ea"/>
              </a:rPr>
              <a:t>10</a:t>
            </a:r>
            <a:r>
              <a:rPr lang="zh-CN" altLang="en-US" sz="2400" b="1" dirty="0">
                <a:latin typeface="+mj-ea"/>
                <a:ea typeface="+mj-ea"/>
              </a:rPr>
              <a:t>个十亿是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一百亿</a:t>
            </a:r>
            <a:r>
              <a:rPr lang="zh-CN" altLang="en-US" sz="2400" b="1" dirty="0">
                <a:latin typeface="+mj-ea"/>
                <a:ea typeface="+mj-ea"/>
              </a:rPr>
              <a:t>，</a:t>
            </a:r>
            <a:endParaRPr lang="en-US" altLang="zh-CN" sz="2400" b="1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j-ea"/>
                <a:ea typeface="+mj-ea"/>
              </a:rPr>
              <a:t>10</a:t>
            </a:r>
            <a:r>
              <a:rPr lang="zh-CN" altLang="en-US" sz="2400" b="1" dirty="0">
                <a:latin typeface="+mj-ea"/>
                <a:ea typeface="+mj-ea"/>
              </a:rPr>
              <a:t>个百亿是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一千亿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</a:p>
        </p:txBody>
      </p:sp>
      <p:sp>
        <p:nvSpPr>
          <p:cNvPr id="29" name="椭圆 1"/>
          <p:cNvSpPr>
            <a:spLocks noChangeArrowheads="1"/>
          </p:cNvSpPr>
          <p:nvPr/>
        </p:nvSpPr>
        <p:spPr bwMode="auto">
          <a:xfrm>
            <a:off x="1176338" y="25590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0" name="椭圆 1"/>
          <p:cNvSpPr>
            <a:spLocks noChangeArrowheads="1"/>
          </p:cNvSpPr>
          <p:nvPr/>
        </p:nvSpPr>
        <p:spPr bwMode="auto">
          <a:xfrm>
            <a:off x="1168400" y="24066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2" name="椭圆 1"/>
          <p:cNvSpPr>
            <a:spLocks noChangeArrowheads="1"/>
          </p:cNvSpPr>
          <p:nvPr/>
        </p:nvSpPr>
        <p:spPr bwMode="auto">
          <a:xfrm>
            <a:off x="1168400" y="22542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3" name="椭圆 1"/>
          <p:cNvSpPr>
            <a:spLocks noChangeArrowheads="1"/>
          </p:cNvSpPr>
          <p:nvPr/>
        </p:nvSpPr>
        <p:spPr bwMode="auto">
          <a:xfrm>
            <a:off x="1168400" y="21018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4" name="椭圆 1"/>
          <p:cNvSpPr>
            <a:spLocks noChangeArrowheads="1"/>
          </p:cNvSpPr>
          <p:nvPr/>
        </p:nvSpPr>
        <p:spPr bwMode="auto">
          <a:xfrm>
            <a:off x="1173163" y="19494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5" name="椭圆 1"/>
          <p:cNvSpPr>
            <a:spLocks noChangeArrowheads="1"/>
          </p:cNvSpPr>
          <p:nvPr/>
        </p:nvSpPr>
        <p:spPr bwMode="auto">
          <a:xfrm>
            <a:off x="1173163" y="17970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6" name="椭圆 1"/>
          <p:cNvSpPr>
            <a:spLocks noChangeArrowheads="1"/>
          </p:cNvSpPr>
          <p:nvPr/>
        </p:nvSpPr>
        <p:spPr bwMode="auto">
          <a:xfrm>
            <a:off x="1173163" y="16446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7" name="椭圆 1"/>
          <p:cNvSpPr>
            <a:spLocks noChangeArrowheads="1"/>
          </p:cNvSpPr>
          <p:nvPr/>
        </p:nvSpPr>
        <p:spPr bwMode="auto">
          <a:xfrm>
            <a:off x="1173163" y="14922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8" name="椭圆 1"/>
          <p:cNvSpPr>
            <a:spLocks noChangeArrowheads="1"/>
          </p:cNvSpPr>
          <p:nvPr/>
        </p:nvSpPr>
        <p:spPr bwMode="auto">
          <a:xfrm>
            <a:off x="1173163" y="1339850"/>
            <a:ext cx="304800" cy="152400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9" name="椭圆 1"/>
          <p:cNvSpPr>
            <a:spLocks noChangeArrowheads="1"/>
          </p:cNvSpPr>
          <p:nvPr/>
        </p:nvSpPr>
        <p:spPr bwMode="auto">
          <a:xfrm>
            <a:off x="838200" y="27114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0" name="椭圆 1"/>
          <p:cNvSpPr>
            <a:spLocks noChangeArrowheads="1"/>
          </p:cNvSpPr>
          <p:nvPr/>
        </p:nvSpPr>
        <p:spPr bwMode="auto">
          <a:xfrm>
            <a:off x="835025" y="25590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1" name="椭圆 1"/>
          <p:cNvSpPr>
            <a:spLocks noChangeArrowheads="1"/>
          </p:cNvSpPr>
          <p:nvPr/>
        </p:nvSpPr>
        <p:spPr bwMode="auto">
          <a:xfrm>
            <a:off x="835025" y="24066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2" name="椭圆 1"/>
          <p:cNvSpPr>
            <a:spLocks noChangeArrowheads="1"/>
          </p:cNvSpPr>
          <p:nvPr/>
        </p:nvSpPr>
        <p:spPr bwMode="auto">
          <a:xfrm>
            <a:off x="838200" y="22542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3" name="椭圆 1"/>
          <p:cNvSpPr>
            <a:spLocks noChangeArrowheads="1"/>
          </p:cNvSpPr>
          <p:nvPr/>
        </p:nvSpPr>
        <p:spPr bwMode="auto">
          <a:xfrm>
            <a:off x="835025" y="21018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4" name="椭圆 1"/>
          <p:cNvSpPr>
            <a:spLocks noChangeArrowheads="1"/>
          </p:cNvSpPr>
          <p:nvPr/>
        </p:nvSpPr>
        <p:spPr bwMode="auto">
          <a:xfrm>
            <a:off x="835025" y="19494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5" name="椭圆 1"/>
          <p:cNvSpPr>
            <a:spLocks noChangeArrowheads="1"/>
          </p:cNvSpPr>
          <p:nvPr/>
        </p:nvSpPr>
        <p:spPr bwMode="auto">
          <a:xfrm>
            <a:off x="838200" y="17970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6" name="椭圆 1"/>
          <p:cNvSpPr>
            <a:spLocks noChangeArrowheads="1"/>
          </p:cNvSpPr>
          <p:nvPr/>
        </p:nvSpPr>
        <p:spPr bwMode="auto">
          <a:xfrm>
            <a:off x="841375" y="16446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7" name="椭圆 1"/>
          <p:cNvSpPr>
            <a:spLocks noChangeArrowheads="1"/>
          </p:cNvSpPr>
          <p:nvPr/>
        </p:nvSpPr>
        <p:spPr bwMode="auto">
          <a:xfrm>
            <a:off x="838200" y="14922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8" name="椭圆 1"/>
          <p:cNvSpPr>
            <a:spLocks noChangeArrowheads="1"/>
          </p:cNvSpPr>
          <p:nvPr/>
        </p:nvSpPr>
        <p:spPr bwMode="auto">
          <a:xfrm>
            <a:off x="838200" y="1339850"/>
            <a:ext cx="304800" cy="1524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9" name="椭圆 1"/>
          <p:cNvSpPr>
            <a:spLocks noChangeArrowheads="1"/>
          </p:cNvSpPr>
          <p:nvPr/>
        </p:nvSpPr>
        <p:spPr bwMode="auto">
          <a:xfrm>
            <a:off x="500063" y="2711450"/>
            <a:ext cx="3048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42913" y="3651870"/>
            <a:ext cx="8223250" cy="111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个（一）、十、百、千、万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亿、十亿、百亿、千亿都是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计数单位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51" name="矩形 50"/>
          <p:cNvSpPr/>
          <p:nvPr/>
        </p:nvSpPr>
        <p:spPr>
          <a:xfrm>
            <a:off x="381000" y="2787650"/>
            <a:ext cx="4335463" cy="8175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745410" y="2986975"/>
            <a:ext cx="194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计数单位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381000" y="365026"/>
            <a:ext cx="7777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从一亿开始，还可以继续数下去：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0"/>
                            </p:stCondLst>
                            <p:childTnLst>
                              <p:par>
                                <p:cTn id="1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000"/>
                            </p:stCondLst>
                            <p:childTnLst>
                              <p:par>
                                <p:cTn id="1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000"/>
                            </p:stCondLst>
                            <p:childTnLst>
                              <p:par>
                                <p:cTn id="2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500"/>
                            </p:stCondLst>
                            <p:childTnLst>
                              <p:par>
                                <p:cTn id="2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3000"/>
                            </p:stCondLst>
                            <p:childTnLst>
                              <p:par>
                                <p:cTn id="2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500"/>
                            </p:stCondLst>
                            <p:childTnLst>
                              <p:par>
                                <p:cTn id="2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500"/>
                            </p:stCondLst>
                            <p:childTnLst>
                              <p:par>
                                <p:cTn id="29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1000"/>
                            </p:stCondLst>
                            <p:childTnLst>
                              <p:par>
                                <p:cTn id="2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8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50" grpId="0"/>
      <p:bldP spid="51" grpId="0" animBg="1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81037" y="3787775"/>
            <a:ext cx="20145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填一填。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76263" y="809625"/>
          <a:ext cx="7991477" cy="28194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1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963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177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……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亿级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T="45714" marB="45714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T="45714" marB="45714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T="45714" marB="45714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万级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个级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9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  <a:sym typeface="+mn-ea"/>
                      </a:endParaRPr>
                    </a:p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  <a:sym typeface="+mn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亿   </a:t>
                      </a:r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千万位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百万位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十万位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万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百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十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个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47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计数单位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亿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千万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百万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十万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  <a:sym typeface="+mn-ea"/>
                        </a:rPr>
                        <a:t>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千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百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十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个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536" name="文本框 9215"/>
          <p:cNvSpPr txBox="1">
            <a:spLocks noChangeArrowheads="1"/>
          </p:cNvSpPr>
          <p:nvPr/>
        </p:nvSpPr>
        <p:spPr bwMode="auto">
          <a:xfrm>
            <a:off x="3186113" y="1203325"/>
            <a:ext cx="508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3190875" y="140017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十</a:t>
            </a:r>
            <a:endParaRPr lang="en-US" altLang="zh-CN" sz="2100" b="1" dirty="0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20538" name="文本框 49"/>
          <p:cNvSpPr txBox="1">
            <a:spLocks noChangeArrowheads="1"/>
          </p:cNvSpPr>
          <p:nvPr/>
        </p:nvSpPr>
        <p:spPr bwMode="auto">
          <a:xfrm>
            <a:off x="3186113" y="2584450"/>
            <a:ext cx="50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</a:t>
            </a:r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0539" name="文本框 9215"/>
          <p:cNvSpPr txBox="1">
            <a:spLocks noChangeArrowheads="1"/>
          </p:cNvSpPr>
          <p:nvPr/>
        </p:nvSpPr>
        <p:spPr bwMode="auto">
          <a:xfrm>
            <a:off x="2647950" y="1203325"/>
            <a:ext cx="508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0540" name="文本框 49"/>
          <p:cNvSpPr txBox="1">
            <a:spLocks noChangeArrowheads="1"/>
          </p:cNvSpPr>
          <p:nvPr/>
        </p:nvSpPr>
        <p:spPr bwMode="auto">
          <a:xfrm>
            <a:off x="2647950" y="2584450"/>
            <a:ext cx="50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</a:t>
            </a:r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0541" name="文本框 9215"/>
          <p:cNvSpPr txBox="1">
            <a:spLocks noChangeArrowheads="1"/>
          </p:cNvSpPr>
          <p:nvPr/>
        </p:nvSpPr>
        <p:spPr bwMode="auto">
          <a:xfrm>
            <a:off x="2112963" y="1203325"/>
            <a:ext cx="508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0542" name="文本框 49"/>
          <p:cNvSpPr txBox="1">
            <a:spLocks noChangeArrowheads="1"/>
          </p:cNvSpPr>
          <p:nvPr/>
        </p:nvSpPr>
        <p:spPr bwMode="auto">
          <a:xfrm>
            <a:off x="2112963" y="2584450"/>
            <a:ext cx="50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</a:t>
            </a:r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3190875" y="277812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十</a:t>
            </a:r>
            <a:endParaRPr lang="en-US" altLang="zh-CN" sz="21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2647950" y="277812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百亿</a:t>
            </a:r>
          </a:p>
        </p:txBody>
      </p:sp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2647950" y="140017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百亿</a:t>
            </a: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2112963" y="277812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千亿</a:t>
            </a:r>
          </a:p>
        </p:txBody>
      </p: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2120900" y="1395413"/>
            <a:ext cx="457200" cy="738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千亿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453903" y="4032706"/>
            <a:ext cx="6022727" cy="430887"/>
          </a:xfrm>
          <a:prstGeom prst="rect">
            <a:avLst/>
          </a:prstGeom>
          <a:solidFill>
            <a:srgbClr val="FFFF8C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F0000"/>
                </a:solidFill>
              </a:rPr>
              <a:t>易错点：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要正确区分数级、数位和计数单位。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76263" y="809625"/>
          <a:ext cx="7991477" cy="28194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1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72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963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177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……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亿级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T="45714" marB="45714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T="45714" marB="45714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T="45714" marB="45714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万级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个级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91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  <a:sym typeface="+mn-ea"/>
                      </a:endParaRPr>
                    </a:p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  <a:sym typeface="+mn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亿   </a:t>
                      </a:r>
                      <a:endParaRPr lang="en-US" altLang="zh-CN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千万位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百万位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十万位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万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千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百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十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个</a:t>
                      </a:r>
                    </a:p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47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+mj-ea"/>
                          <a:ea typeface="+mj-ea"/>
                        </a:rPr>
                        <a:t>计数单位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1" dirty="0"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latin typeface="+mj-ea"/>
                        <a:ea typeface="+mj-ea"/>
                      </a:endParaRP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亿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千万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百万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十万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  <a:sym typeface="+mn-ea"/>
                        </a:rPr>
                        <a:t>万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千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百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十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个</a:t>
                      </a:r>
                    </a:p>
                  </a:txBody>
                  <a:tcPr marL="91424" marR="91424" marT="39768" marB="39768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59" name="文本框 9215"/>
          <p:cNvSpPr txBox="1">
            <a:spLocks noChangeArrowheads="1"/>
          </p:cNvSpPr>
          <p:nvPr/>
        </p:nvSpPr>
        <p:spPr bwMode="auto">
          <a:xfrm>
            <a:off x="3186113" y="1203325"/>
            <a:ext cx="508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3190875" y="140017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十</a:t>
            </a:r>
            <a:endParaRPr lang="en-US" altLang="zh-CN" sz="2100" b="1" dirty="0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21561" name="文本框 9215"/>
          <p:cNvSpPr txBox="1">
            <a:spLocks noChangeArrowheads="1"/>
          </p:cNvSpPr>
          <p:nvPr/>
        </p:nvSpPr>
        <p:spPr bwMode="auto">
          <a:xfrm>
            <a:off x="2647950" y="1203325"/>
            <a:ext cx="508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1562" name="文本框 9215"/>
          <p:cNvSpPr txBox="1">
            <a:spLocks noChangeArrowheads="1"/>
          </p:cNvSpPr>
          <p:nvPr/>
        </p:nvSpPr>
        <p:spPr bwMode="auto">
          <a:xfrm>
            <a:off x="2112963" y="1203325"/>
            <a:ext cx="5080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190875" y="277812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十</a:t>
            </a:r>
            <a:endParaRPr lang="en-US" altLang="zh-CN" sz="21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2647950" y="277812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百亿</a:t>
            </a: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2647950" y="140017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百亿</a:t>
            </a: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112963" y="2778125"/>
            <a:ext cx="457200" cy="73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ea"/>
                <a:ea typeface="+mj-ea"/>
              </a:rPr>
              <a:t>千亿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2120900" y="1395413"/>
            <a:ext cx="457200" cy="738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100" b="1" dirty="0">
                <a:solidFill>
                  <a:srgbClr val="0000FF"/>
                </a:solidFill>
                <a:latin typeface="+mj-ea"/>
                <a:ea typeface="+mj-ea"/>
              </a:rPr>
              <a:t>千亿</a:t>
            </a: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7775575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13" name="右弧形箭头 15"/>
          <p:cNvSpPr>
            <a:spLocks noChangeArrowheads="1"/>
          </p:cNvSpPr>
          <p:nvPr/>
        </p:nvSpPr>
        <p:spPr bwMode="auto">
          <a:xfrm rot="5400000">
            <a:off x="788670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14" name="右弧形箭头 33"/>
          <p:cNvSpPr>
            <a:spLocks noChangeArrowheads="1"/>
          </p:cNvSpPr>
          <p:nvPr/>
        </p:nvSpPr>
        <p:spPr bwMode="auto">
          <a:xfrm rot="5400000">
            <a:off x="734695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15" name="TextBox 34"/>
          <p:cNvSpPr txBox="1">
            <a:spLocks noChangeArrowheads="1"/>
          </p:cNvSpPr>
          <p:nvPr/>
        </p:nvSpPr>
        <p:spPr bwMode="auto">
          <a:xfrm>
            <a:off x="7232650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6689725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n-lt"/>
                <a:ea typeface="+mj-ea"/>
              </a:rPr>
              <a:t>10</a:t>
            </a:r>
            <a:endParaRPr lang="zh-CN" altLang="en-US" sz="2400" b="1">
              <a:latin typeface="+mn-lt"/>
              <a:ea typeface="+mj-ea"/>
            </a:endParaRPr>
          </a:p>
        </p:txBody>
      </p:sp>
      <p:sp>
        <p:nvSpPr>
          <p:cNvPr id="17" name="右弧形箭头 36"/>
          <p:cNvSpPr>
            <a:spLocks noChangeArrowheads="1"/>
          </p:cNvSpPr>
          <p:nvPr/>
        </p:nvSpPr>
        <p:spPr bwMode="auto">
          <a:xfrm rot="5400000">
            <a:off x="680720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18" name="右弧形箭头 37"/>
          <p:cNvSpPr>
            <a:spLocks noChangeArrowheads="1"/>
          </p:cNvSpPr>
          <p:nvPr/>
        </p:nvSpPr>
        <p:spPr bwMode="auto">
          <a:xfrm rot="5400000">
            <a:off x="626745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19" name="TextBox 38"/>
          <p:cNvSpPr txBox="1">
            <a:spLocks noChangeArrowheads="1"/>
          </p:cNvSpPr>
          <p:nvPr/>
        </p:nvSpPr>
        <p:spPr bwMode="auto">
          <a:xfrm>
            <a:off x="6146800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20" name="TextBox 39"/>
          <p:cNvSpPr txBox="1">
            <a:spLocks noChangeArrowheads="1"/>
          </p:cNvSpPr>
          <p:nvPr/>
        </p:nvSpPr>
        <p:spPr bwMode="auto">
          <a:xfrm>
            <a:off x="5602288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21" name="右弧形箭头 40"/>
          <p:cNvSpPr>
            <a:spLocks noChangeArrowheads="1"/>
          </p:cNvSpPr>
          <p:nvPr/>
        </p:nvSpPr>
        <p:spPr bwMode="auto">
          <a:xfrm rot="5400000">
            <a:off x="572770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22" name="右弧形箭头 41"/>
          <p:cNvSpPr>
            <a:spLocks noChangeArrowheads="1"/>
          </p:cNvSpPr>
          <p:nvPr/>
        </p:nvSpPr>
        <p:spPr bwMode="auto">
          <a:xfrm rot="5400000">
            <a:off x="518795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23" name="TextBox 42"/>
          <p:cNvSpPr txBox="1">
            <a:spLocks noChangeArrowheads="1"/>
          </p:cNvSpPr>
          <p:nvPr/>
        </p:nvSpPr>
        <p:spPr bwMode="auto">
          <a:xfrm>
            <a:off x="5059363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24" name="TextBox 43"/>
          <p:cNvSpPr txBox="1">
            <a:spLocks noChangeArrowheads="1"/>
          </p:cNvSpPr>
          <p:nvPr/>
        </p:nvSpPr>
        <p:spPr bwMode="auto">
          <a:xfrm>
            <a:off x="4516438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25" name="右弧形箭头 44"/>
          <p:cNvSpPr>
            <a:spLocks noChangeArrowheads="1"/>
          </p:cNvSpPr>
          <p:nvPr/>
        </p:nvSpPr>
        <p:spPr bwMode="auto">
          <a:xfrm rot="5400000">
            <a:off x="464820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26" name="右弧形箭头 45"/>
          <p:cNvSpPr>
            <a:spLocks noChangeArrowheads="1"/>
          </p:cNvSpPr>
          <p:nvPr/>
        </p:nvSpPr>
        <p:spPr bwMode="auto">
          <a:xfrm rot="5400000">
            <a:off x="410845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27" name="TextBox 46"/>
          <p:cNvSpPr txBox="1">
            <a:spLocks noChangeArrowheads="1"/>
          </p:cNvSpPr>
          <p:nvPr/>
        </p:nvSpPr>
        <p:spPr bwMode="auto">
          <a:xfrm>
            <a:off x="3973513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28" name="TextBox 48"/>
          <p:cNvSpPr txBox="1">
            <a:spLocks noChangeArrowheads="1"/>
          </p:cNvSpPr>
          <p:nvPr/>
        </p:nvSpPr>
        <p:spPr bwMode="auto">
          <a:xfrm>
            <a:off x="3429000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10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12775" y="4048125"/>
            <a:ext cx="64404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每相邻两个计数单位之间有什么关系？</a:t>
            </a:r>
          </a:p>
        </p:txBody>
      </p:sp>
      <p:sp>
        <p:nvSpPr>
          <p:cNvPr id="30" name="右弧形箭头 45"/>
          <p:cNvSpPr>
            <a:spLocks noChangeArrowheads="1"/>
          </p:cNvSpPr>
          <p:nvPr/>
        </p:nvSpPr>
        <p:spPr bwMode="auto">
          <a:xfrm rot="5400000">
            <a:off x="356870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15516" y="4217988"/>
            <a:ext cx="8712968" cy="430887"/>
          </a:xfrm>
          <a:prstGeom prst="rect">
            <a:avLst/>
          </a:prstGeom>
          <a:solidFill>
            <a:srgbClr val="F5F8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每相邻两个计数单位之间的进率都是</a:t>
            </a: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的计数方法叫作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十进制计数法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2" name="TextBox 48"/>
          <p:cNvSpPr txBox="1">
            <a:spLocks noChangeArrowheads="1"/>
          </p:cNvSpPr>
          <p:nvPr/>
        </p:nvSpPr>
        <p:spPr bwMode="auto">
          <a:xfrm>
            <a:off x="2886075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10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33" name="右弧形箭头 45"/>
          <p:cNvSpPr>
            <a:spLocks noChangeArrowheads="1"/>
          </p:cNvSpPr>
          <p:nvPr/>
        </p:nvSpPr>
        <p:spPr bwMode="auto">
          <a:xfrm rot="5400000">
            <a:off x="302895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34" name="TextBox 48"/>
          <p:cNvSpPr txBox="1">
            <a:spLocks noChangeArrowheads="1"/>
          </p:cNvSpPr>
          <p:nvPr/>
        </p:nvSpPr>
        <p:spPr bwMode="auto">
          <a:xfrm>
            <a:off x="2343150" y="3670300"/>
            <a:ext cx="838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10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35" name="右弧形箭头 45"/>
          <p:cNvSpPr>
            <a:spLocks noChangeArrowheads="1"/>
          </p:cNvSpPr>
          <p:nvPr/>
        </p:nvSpPr>
        <p:spPr bwMode="auto">
          <a:xfrm rot="5400000">
            <a:off x="2489200" y="3467100"/>
            <a:ext cx="228600" cy="381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CFFCC"/>
          </a:solidFill>
          <a:ln w="9525">
            <a:solidFill>
              <a:srgbClr val="00B05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2800" b="1">
              <a:latin typeface="+mn-lt"/>
              <a:ea typeface="+mj-ea"/>
            </a:endParaRPr>
          </a:p>
        </p:txBody>
      </p:sp>
      <p:sp>
        <p:nvSpPr>
          <p:cNvPr id="21592" name="文本框 49"/>
          <p:cNvSpPr txBox="1">
            <a:spLocks noChangeArrowheads="1"/>
          </p:cNvSpPr>
          <p:nvPr/>
        </p:nvSpPr>
        <p:spPr bwMode="auto">
          <a:xfrm>
            <a:off x="3186113" y="2584450"/>
            <a:ext cx="50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</a:t>
            </a:r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1593" name="文本框 49"/>
          <p:cNvSpPr txBox="1">
            <a:spLocks noChangeArrowheads="1"/>
          </p:cNvSpPr>
          <p:nvPr/>
        </p:nvSpPr>
        <p:spPr bwMode="auto">
          <a:xfrm>
            <a:off x="2647950" y="2584450"/>
            <a:ext cx="50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</a:t>
            </a:r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sp>
        <p:nvSpPr>
          <p:cNvPr id="21594" name="文本框 49"/>
          <p:cNvSpPr txBox="1">
            <a:spLocks noChangeArrowheads="1"/>
          </p:cNvSpPr>
          <p:nvPr/>
        </p:nvSpPr>
        <p:spPr bwMode="auto">
          <a:xfrm>
            <a:off x="2112963" y="2584450"/>
            <a:ext cx="50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（  </a:t>
            </a:r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 ）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  <p:bldP spid="14" grpId="0" bldLvl="0" animBg="1"/>
      <p:bldP spid="15" grpId="0"/>
      <p:bldP spid="16" grpId="0"/>
      <p:bldP spid="17" grpId="0" bldLvl="0" animBg="1"/>
      <p:bldP spid="18" grpId="0" bldLvl="0" animBg="1"/>
      <p:bldP spid="19" grpId="0"/>
      <p:bldP spid="20" grpId="0"/>
      <p:bldP spid="21" grpId="0" bldLvl="0" animBg="1"/>
      <p:bldP spid="22" grpId="0" bldLvl="0" animBg="1"/>
      <p:bldP spid="23" grpId="0"/>
      <p:bldP spid="24" grpId="0"/>
      <p:bldP spid="25" grpId="0" bldLvl="0" animBg="1"/>
      <p:bldP spid="26" grpId="0" bldLvl="0" animBg="1"/>
      <p:bldP spid="27" grpId="0"/>
      <p:bldP spid="28" grpId="0"/>
      <p:bldP spid="29" grpId="0"/>
      <p:bldP spid="29" grpId="1"/>
      <p:bldP spid="30" grpId="0" bldLvl="0" animBg="1"/>
      <p:bldP spid="31" grpId="0" bldLvl="0" animBg="1"/>
      <p:bldP spid="32" grpId="0"/>
      <p:bldP spid="33" grpId="0" bldLvl="0" animBg="1"/>
      <p:bldP spid="34" grpId="0"/>
      <p:bldP spid="3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771550"/>
            <a:ext cx="6245476" cy="3342469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9AD2488F-FFC3-8899-0215-6426CEA4CFB7}"/>
              </a:ext>
            </a:extLst>
          </p:cNvPr>
          <p:cNvSpPr/>
          <p:nvPr/>
        </p:nvSpPr>
        <p:spPr>
          <a:xfrm>
            <a:off x="934416" y="758810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1043608" y="502751"/>
            <a:ext cx="59769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读出下面各数。</a:t>
            </a:r>
          </a:p>
        </p:txBody>
      </p:sp>
      <p:sp>
        <p:nvSpPr>
          <p:cNvPr id="15364" name="文本框 74"/>
          <p:cNvSpPr txBox="1">
            <a:spLocks noChangeArrowheads="1"/>
          </p:cNvSpPr>
          <p:nvPr/>
        </p:nvSpPr>
        <p:spPr bwMode="auto">
          <a:xfrm>
            <a:off x="2917825" y="1780257"/>
            <a:ext cx="55403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十万位</a:t>
            </a:r>
          </a:p>
        </p:txBody>
      </p:sp>
      <p:sp>
        <p:nvSpPr>
          <p:cNvPr id="15365" name="文本框 75"/>
          <p:cNvSpPr txBox="1">
            <a:spLocks noChangeArrowheads="1"/>
          </p:cNvSpPr>
          <p:nvPr/>
        </p:nvSpPr>
        <p:spPr bwMode="auto">
          <a:xfrm>
            <a:off x="2503488" y="1780257"/>
            <a:ext cx="55403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百万位</a:t>
            </a:r>
          </a:p>
        </p:txBody>
      </p:sp>
      <p:sp>
        <p:nvSpPr>
          <p:cNvPr id="15366" name="文本框 76"/>
          <p:cNvSpPr txBox="1">
            <a:spLocks noChangeArrowheads="1"/>
          </p:cNvSpPr>
          <p:nvPr/>
        </p:nvSpPr>
        <p:spPr bwMode="auto">
          <a:xfrm>
            <a:off x="2090738" y="1780257"/>
            <a:ext cx="55403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千万位</a:t>
            </a:r>
          </a:p>
        </p:txBody>
      </p:sp>
      <p:sp>
        <p:nvSpPr>
          <p:cNvPr id="15367" name="文本框 77"/>
          <p:cNvSpPr txBox="1">
            <a:spLocks noChangeArrowheads="1"/>
          </p:cNvSpPr>
          <p:nvPr/>
        </p:nvSpPr>
        <p:spPr bwMode="auto">
          <a:xfrm>
            <a:off x="3330575" y="1780257"/>
            <a:ext cx="55403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万  位</a:t>
            </a:r>
          </a:p>
        </p:txBody>
      </p:sp>
      <p:sp>
        <p:nvSpPr>
          <p:cNvPr id="15368" name="文本框 78"/>
          <p:cNvSpPr txBox="1">
            <a:spLocks noChangeArrowheads="1"/>
          </p:cNvSpPr>
          <p:nvPr/>
        </p:nvSpPr>
        <p:spPr bwMode="auto">
          <a:xfrm>
            <a:off x="3743325" y="1781844"/>
            <a:ext cx="5540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千  位</a:t>
            </a:r>
          </a:p>
        </p:txBody>
      </p:sp>
      <p:sp>
        <p:nvSpPr>
          <p:cNvPr id="15369" name="文本框 79"/>
          <p:cNvSpPr txBox="1">
            <a:spLocks noChangeArrowheads="1"/>
          </p:cNvSpPr>
          <p:nvPr/>
        </p:nvSpPr>
        <p:spPr bwMode="auto">
          <a:xfrm>
            <a:off x="4157663" y="1780257"/>
            <a:ext cx="55245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百  位</a:t>
            </a:r>
          </a:p>
        </p:txBody>
      </p:sp>
      <p:sp>
        <p:nvSpPr>
          <p:cNvPr id="15370" name="文本框 80"/>
          <p:cNvSpPr txBox="1">
            <a:spLocks noChangeArrowheads="1"/>
          </p:cNvSpPr>
          <p:nvPr/>
        </p:nvSpPr>
        <p:spPr bwMode="auto">
          <a:xfrm>
            <a:off x="4570413" y="1780257"/>
            <a:ext cx="55403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十  位</a:t>
            </a:r>
          </a:p>
        </p:txBody>
      </p:sp>
      <p:sp>
        <p:nvSpPr>
          <p:cNvPr id="15371" name="文本框 81"/>
          <p:cNvSpPr txBox="1">
            <a:spLocks noChangeArrowheads="1"/>
          </p:cNvSpPr>
          <p:nvPr/>
        </p:nvSpPr>
        <p:spPr bwMode="auto">
          <a:xfrm>
            <a:off x="4983163" y="1780257"/>
            <a:ext cx="55403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个  位</a:t>
            </a:r>
          </a:p>
        </p:txBody>
      </p:sp>
      <p:sp>
        <p:nvSpPr>
          <p:cNvPr id="15372" name="文本框 74"/>
          <p:cNvSpPr txBox="1">
            <a:spLocks noChangeArrowheads="1"/>
          </p:cNvSpPr>
          <p:nvPr/>
        </p:nvSpPr>
        <p:spPr bwMode="auto">
          <a:xfrm>
            <a:off x="1265238" y="1780257"/>
            <a:ext cx="55403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十亿位</a:t>
            </a:r>
          </a:p>
        </p:txBody>
      </p:sp>
      <p:sp>
        <p:nvSpPr>
          <p:cNvPr id="15373" name="文本框 75"/>
          <p:cNvSpPr txBox="1">
            <a:spLocks noChangeArrowheads="1"/>
          </p:cNvSpPr>
          <p:nvPr/>
        </p:nvSpPr>
        <p:spPr bwMode="auto">
          <a:xfrm>
            <a:off x="850900" y="1780257"/>
            <a:ext cx="55403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百亿位</a:t>
            </a:r>
          </a:p>
        </p:txBody>
      </p:sp>
      <p:sp>
        <p:nvSpPr>
          <p:cNvPr id="15374" name="文本框 76"/>
          <p:cNvSpPr txBox="1">
            <a:spLocks noChangeArrowheads="1"/>
          </p:cNvSpPr>
          <p:nvPr/>
        </p:nvSpPr>
        <p:spPr bwMode="auto">
          <a:xfrm>
            <a:off x="438150" y="1780257"/>
            <a:ext cx="55403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千亿位</a:t>
            </a:r>
          </a:p>
        </p:txBody>
      </p:sp>
      <p:sp>
        <p:nvSpPr>
          <p:cNvPr id="15375" name="文本框 77"/>
          <p:cNvSpPr txBox="1">
            <a:spLocks noChangeArrowheads="1"/>
          </p:cNvSpPr>
          <p:nvPr/>
        </p:nvSpPr>
        <p:spPr bwMode="auto">
          <a:xfrm>
            <a:off x="1677988" y="1781844"/>
            <a:ext cx="554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  位</a:t>
            </a:r>
          </a:p>
        </p:txBody>
      </p:sp>
      <p:cxnSp>
        <p:nvCxnSpPr>
          <p:cNvPr id="16" name="直接连接符 15"/>
          <p:cNvCxnSpPr/>
          <p:nvPr/>
        </p:nvCxnSpPr>
        <p:spPr bwMode="auto">
          <a:xfrm>
            <a:off x="434975" y="2877219"/>
            <a:ext cx="5102225" cy="0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 bwMode="auto">
          <a:xfrm flipV="1">
            <a:off x="3802063" y="1759619"/>
            <a:ext cx="0" cy="2900363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 bwMode="auto">
          <a:xfrm flipV="1">
            <a:off x="2135188" y="1759619"/>
            <a:ext cx="0" cy="2900363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149475" y="2924844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0 0 0 0</a:t>
            </a:r>
            <a:endParaRPr lang="zh-CN" altLang="en-US" b="1" spc="210" dirty="0"/>
          </a:p>
        </p:txBody>
      </p:sp>
      <p:sp>
        <p:nvSpPr>
          <p:cNvPr id="26" name="矩形 25"/>
          <p:cNvSpPr/>
          <p:nvPr/>
        </p:nvSpPr>
        <p:spPr>
          <a:xfrm>
            <a:off x="3802063" y="2924844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0 0 0 0</a:t>
            </a:r>
            <a:endParaRPr lang="zh-CN" altLang="en-US" b="1" spc="210" dirty="0"/>
          </a:p>
        </p:txBody>
      </p:sp>
      <p:sp>
        <p:nvSpPr>
          <p:cNvPr id="27" name="矩形 26"/>
          <p:cNvSpPr/>
          <p:nvPr/>
        </p:nvSpPr>
        <p:spPr>
          <a:xfrm>
            <a:off x="908050" y="3505869"/>
            <a:ext cx="12255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1 0 0</a:t>
            </a:r>
            <a:endParaRPr lang="zh-CN" altLang="en-US" b="1" spc="210" dirty="0"/>
          </a:p>
        </p:txBody>
      </p:sp>
      <p:sp>
        <p:nvSpPr>
          <p:cNvPr id="28" name="矩形 27"/>
          <p:cNvSpPr/>
          <p:nvPr/>
        </p:nvSpPr>
        <p:spPr>
          <a:xfrm>
            <a:off x="1325563" y="2926432"/>
            <a:ext cx="8080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 </a:t>
            </a: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b="1" spc="210" dirty="0"/>
          </a:p>
        </p:txBody>
      </p:sp>
      <p:sp>
        <p:nvSpPr>
          <p:cNvPr id="29" name="矩形 28"/>
          <p:cNvSpPr/>
          <p:nvPr/>
        </p:nvSpPr>
        <p:spPr>
          <a:xfrm>
            <a:off x="2149475" y="3505869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4 0 0 0</a:t>
            </a:r>
            <a:endParaRPr lang="zh-CN" altLang="en-US" b="1" spc="210" dirty="0"/>
          </a:p>
        </p:txBody>
      </p:sp>
      <p:sp>
        <p:nvSpPr>
          <p:cNvPr id="30" name="矩形 29"/>
          <p:cNvSpPr/>
          <p:nvPr/>
        </p:nvSpPr>
        <p:spPr>
          <a:xfrm>
            <a:off x="3805238" y="3505869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2 0 0 0</a:t>
            </a:r>
            <a:endParaRPr lang="zh-CN" altLang="en-US" b="1" spc="210" dirty="0"/>
          </a:p>
        </p:txBody>
      </p:sp>
      <p:sp>
        <p:nvSpPr>
          <p:cNvPr id="31" name="矩形 30"/>
          <p:cNvSpPr/>
          <p:nvPr/>
        </p:nvSpPr>
        <p:spPr>
          <a:xfrm>
            <a:off x="2149475" y="4083719"/>
            <a:ext cx="1631950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0 5 0 0</a:t>
            </a:r>
            <a:endParaRPr lang="zh-CN" altLang="en-US" b="1" spc="210" dirty="0"/>
          </a:p>
        </p:txBody>
      </p:sp>
      <p:sp>
        <p:nvSpPr>
          <p:cNvPr id="32" name="矩形 31"/>
          <p:cNvSpPr/>
          <p:nvPr/>
        </p:nvSpPr>
        <p:spPr>
          <a:xfrm>
            <a:off x="3805238" y="4083719"/>
            <a:ext cx="1631950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0 0 0 0</a:t>
            </a:r>
            <a:endParaRPr lang="zh-CN" altLang="en-US" b="1" spc="210" dirty="0"/>
          </a:p>
        </p:txBody>
      </p:sp>
      <p:sp>
        <p:nvSpPr>
          <p:cNvPr id="33" name="矩形 32"/>
          <p:cNvSpPr/>
          <p:nvPr/>
        </p:nvSpPr>
        <p:spPr>
          <a:xfrm>
            <a:off x="488950" y="4083719"/>
            <a:ext cx="1631950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4 0 0 3</a:t>
            </a:r>
            <a:endParaRPr lang="zh-CN" altLang="en-US" b="1" spc="210" dirty="0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486400" y="3567782"/>
            <a:ext cx="3529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</a:rPr>
              <a:t>读作：一百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49" charset="-122"/>
              </a:rPr>
              <a:t>亿</a:t>
            </a: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</a:rPr>
              <a:t>四千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49" charset="-122"/>
              </a:rPr>
              <a:t>万</a:t>
            </a: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</a:rPr>
              <a:t>二千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486400" y="2985169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</a:rPr>
              <a:t>读作：八十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49" charset="-122"/>
              </a:rPr>
              <a:t>亿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486400" y="4148807"/>
            <a:ext cx="3529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</a:rPr>
              <a:t>读作：四千零三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49" charset="-122"/>
              </a:rPr>
              <a:t>亿</a:t>
            </a:r>
            <a:r>
              <a:rPr lang="zh-CN" altLang="en-US" sz="2000" b="1">
                <a:solidFill>
                  <a:srgbClr val="000000"/>
                </a:solidFill>
                <a:latin typeface="黑体" panose="02010609060101010101" pitchFamily="49" charset="-122"/>
              </a:rPr>
              <a:t>零五百</a:t>
            </a:r>
            <a:r>
              <a:rPr lang="zh-CN" altLang="en-US" sz="2000" b="1">
                <a:solidFill>
                  <a:srgbClr val="FF0000"/>
                </a:solidFill>
                <a:latin typeface="黑体" panose="02010609060101010101" pitchFamily="49" charset="-122"/>
              </a:rPr>
              <a:t>万</a:t>
            </a:r>
            <a:endParaRPr lang="zh-CN" altLang="en-US" sz="2000" b="1">
              <a:solidFill>
                <a:srgbClr val="000000"/>
              </a:solidFill>
              <a:latin typeface="黑体" panose="02010609060101010101" pitchFamily="49" charset="-122"/>
            </a:endParaRPr>
          </a:p>
        </p:txBody>
      </p:sp>
      <p:pic>
        <p:nvPicPr>
          <p:cNvPr id="40" name="图片 31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9833" y="2046957"/>
            <a:ext cx="103886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AutoShape 27"/>
          <p:cNvSpPr>
            <a:spLocks noChangeArrowheads="1"/>
          </p:cNvSpPr>
          <p:nvPr/>
        </p:nvSpPr>
        <p:spPr bwMode="auto">
          <a:xfrm>
            <a:off x="4427984" y="411510"/>
            <a:ext cx="3454400" cy="1298575"/>
          </a:xfrm>
          <a:prstGeom prst="wedgeRoundRectCallout">
            <a:avLst>
              <a:gd name="adj1" fmla="val 37532"/>
              <a:gd name="adj2" fmla="val 68171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再读一读这些数，边读边想，你是怎么读出每一级上的数的？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F2EF6B8-502A-BE89-2B76-C9E9AA793F37}"/>
              </a:ext>
            </a:extLst>
          </p:cNvPr>
          <p:cNvSpPr/>
          <p:nvPr/>
        </p:nvSpPr>
        <p:spPr>
          <a:xfrm>
            <a:off x="574376" y="542786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354" y="2011362"/>
            <a:ext cx="1465880" cy="19939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038" y="285750"/>
            <a:ext cx="6501385" cy="2286000"/>
          </a:xfrm>
          <a:prstGeom prst="rect">
            <a:avLst/>
          </a:prstGeom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763713" y="2589213"/>
            <a:ext cx="2163762" cy="911225"/>
          </a:xfrm>
          <a:prstGeom prst="wedgeRoundRectCallout">
            <a:avLst>
              <a:gd name="adj1" fmla="val -65169"/>
              <a:gd name="adj2" fmla="val -1256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先分级，再从最高级读起。</a:t>
            </a:r>
            <a:endParaRPr lang="zh-CN" altLang="zh-CN" sz="24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52675" y="1208088"/>
            <a:ext cx="26511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矩形 8"/>
          <p:cNvSpPr/>
          <p:nvPr/>
        </p:nvSpPr>
        <p:spPr>
          <a:xfrm>
            <a:off x="2698750" y="1208088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矩形 9"/>
          <p:cNvSpPr/>
          <p:nvPr/>
        </p:nvSpPr>
        <p:spPr>
          <a:xfrm>
            <a:off x="3956050" y="1204913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矩形 10"/>
          <p:cNvSpPr/>
          <p:nvPr/>
        </p:nvSpPr>
        <p:spPr>
          <a:xfrm>
            <a:off x="2058988" y="1638300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2" name="矩形 11"/>
          <p:cNvSpPr/>
          <p:nvPr/>
        </p:nvSpPr>
        <p:spPr>
          <a:xfrm>
            <a:off x="3000375" y="1636713"/>
            <a:ext cx="858838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3" name="矩形 12"/>
          <p:cNvSpPr/>
          <p:nvPr/>
        </p:nvSpPr>
        <p:spPr>
          <a:xfrm>
            <a:off x="4195763" y="1638300"/>
            <a:ext cx="92075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4" name="矩形 13"/>
          <p:cNvSpPr/>
          <p:nvPr/>
        </p:nvSpPr>
        <p:spPr>
          <a:xfrm>
            <a:off x="1736725" y="2081213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5" name="矩形 14"/>
          <p:cNvSpPr/>
          <p:nvPr/>
        </p:nvSpPr>
        <p:spPr>
          <a:xfrm>
            <a:off x="2698750" y="2081213"/>
            <a:ext cx="26511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6" name="矩形 15"/>
          <p:cNvSpPr/>
          <p:nvPr/>
        </p:nvSpPr>
        <p:spPr>
          <a:xfrm>
            <a:off x="3300413" y="2076450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7" name="矩形 16"/>
          <p:cNvSpPr/>
          <p:nvPr/>
        </p:nvSpPr>
        <p:spPr>
          <a:xfrm>
            <a:off x="3956050" y="2081213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8" name="图片 28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8250" y="3678238"/>
            <a:ext cx="88900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2338388" y="3881438"/>
            <a:ext cx="4460875" cy="928687"/>
          </a:xfrm>
          <a:prstGeom prst="wedgeRoundRectCallout">
            <a:avLst>
              <a:gd name="adj1" fmla="val -54880"/>
              <a:gd name="adj2" fmla="val -20181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对于中间或末尾有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的数，读的时候我们该注意些什么呢？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3266" y="1853915"/>
            <a:ext cx="1598047" cy="2082969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4451478" y="2500313"/>
            <a:ext cx="3014663" cy="1304925"/>
          </a:xfrm>
          <a:prstGeom prst="wedgeRoundRectCallout">
            <a:avLst>
              <a:gd name="adj1" fmla="val 61663"/>
              <a:gd name="adj2" fmla="val -3443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读完亿级或万级的数，要加“亿”字或“万”字。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ldLvl="0" animBg="1"/>
      <p:bldP spid="8" grpId="1" animBg="1"/>
      <p:bldP spid="9" grpId="0" bldLvl="0" animBg="1"/>
      <p:bldP spid="9" grpId="1" animBg="1"/>
      <p:bldP spid="10" grpId="0" bldLvl="0" animBg="1"/>
      <p:bldP spid="10" grpId="1" animBg="1"/>
      <p:bldP spid="11" grpId="0" bldLvl="0" animBg="1"/>
      <p:bldP spid="11" grpId="1" animBg="1"/>
      <p:bldP spid="12" grpId="0" bldLvl="0" animBg="1"/>
      <p:bldP spid="12" grpId="1" animBg="1"/>
      <p:bldP spid="13" grpId="0" bldLvl="0" animBg="1"/>
      <p:bldP spid="13" grpId="1" animBg="1"/>
      <p:bldP spid="14" grpId="0" bldLvl="0" animBg="1"/>
      <p:bldP spid="14" grpId="1" animBg="1"/>
      <p:bldP spid="15" grpId="0" bldLvl="0" animBg="1"/>
      <p:bldP spid="15" grpId="1" animBg="1"/>
      <p:bldP spid="16" grpId="0" bldLvl="0" animBg="1"/>
      <p:bldP spid="16" grpId="1" animBg="1"/>
      <p:bldP spid="17" grpId="0" bldLvl="0" animBg="1"/>
      <p:bldP spid="17" grpId="1" animBg="1"/>
      <p:bldP spid="19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038" y="285750"/>
            <a:ext cx="6501385" cy="2286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52675" y="1208088"/>
            <a:ext cx="26511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/>
        </p:nvSpPr>
        <p:spPr>
          <a:xfrm>
            <a:off x="2698750" y="1208088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" name="矩形 4"/>
          <p:cNvSpPr/>
          <p:nvPr/>
        </p:nvSpPr>
        <p:spPr>
          <a:xfrm>
            <a:off x="3956050" y="1204913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矩形 5"/>
          <p:cNvSpPr/>
          <p:nvPr/>
        </p:nvSpPr>
        <p:spPr>
          <a:xfrm>
            <a:off x="2058988" y="1638300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7" name="矩形 6"/>
          <p:cNvSpPr/>
          <p:nvPr/>
        </p:nvSpPr>
        <p:spPr>
          <a:xfrm>
            <a:off x="3000375" y="1636713"/>
            <a:ext cx="858838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8" name="矩形 7"/>
          <p:cNvSpPr/>
          <p:nvPr/>
        </p:nvSpPr>
        <p:spPr>
          <a:xfrm>
            <a:off x="4195763" y="1638300"/>
            <a:ext cx="92075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矩形 8"/>
          <p:cNvSpPr/>
          <p:nvPr/>
        </p:nvSpPr>
        <p:spPr>
          <a:xfrm>
            <a:off x="1736725" y="2081213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矩形 9"/>
          <p:cNvSpPr/>
          <p:nvPr/>
        </p:nvSpPr>
        <p:spPr>
          <a:xfrm>
            <a:off x="2698750" y="2081213"/>
            <a:ext cx="26511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矩形 10"/>
          <p:cNvSpPr/>
          <p:nvPr/>
        </p:nvSpPr>
        <p:spPr>
          <a:xfrm>
            <a:off x="3300413" y="2076450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2" name="矩形 11"/>
          <p:cNvSpPr/>
          <p:nvPr/>
        </p:nvSpPr>
        <p:spPr>
          <a:xfrm>
            <a:off x="3956050" y="2081213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4" name="圆角矩形 3"/>
          <p:cNvSpPr/>
          <p:nvPr/>
        </p:nvSpPr>
        <p:spPr bwMode="auto">
          <a:xfrm>
            <a:off x="820738" y="2760663"/>
            <a:ext cx="7429500" cy="1044575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每级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末尾的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不读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每级中间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连续有几个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，都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只读一个零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39750" y="1084263"/>
            <a:ext cx="2592388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读出下面各数。</a:t>
            </a:r>
          </a:p>
        </p:txBody>
      </p:sp>
      <p:sp>
        <p:nvSpPr>
          <p:cNvPr id="18436" name="文本框 57"/>
          <p:cNvSpPr txBox="1">
            <a:spLocks noChangeArrowheads="1"/>
          </p:cNvSpPr>
          <p:nvPr/>
        </p:nvSpPr>
        <p:spPr bwMode="auto">
          <a:xfrm>
            <a:off x="2987824" y="1222375"/>
            <a:ext cx="24923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“做一做”  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T1】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39813" y="1708150"/>
            <a:ext cx="2252662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9200000000</a:t>
            </a:r>
            <a:endParaRPr lang="zh-CN" altLang="en-US" sz="1600" spc="200" dirty="0"/>
          </a:p>
        </p:txBody>
      </p:sp>
      <p:sp>
        <p:nvSpPr>
          <p:cNvPr id="6" name="矩形 5"/>
          <p:cNvSpPr/>
          <p:nvPr/>
        </p:nvSpPr>
        <p:spPr>
          <a:xfrm>
            <a:off x="1039813" y="2365375"/>
            <a:ext cx="24590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26705000000</a:t>
            </a:r>
            <a:endParaRPr lang="zh-CN" altLang="en-US" sz="2800" b="1" spc="2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39813" y="3022600"/>
            <a:ext cx="266541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508040003000</a:t>
            </a:r>
            <a:endParaRPr lang="zh-CN" altLang="en-US" sz="2800" b="1" spc="2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39813" y="3681413"/>
            <a:ext cx="2044700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300700400</a:t>
            </a:r>
            <a:endParaRPr lang="zh-CN" altLang="en-US" sz="2800" b="1" spc="2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441" name="直接连接符 8"/>
          <p:cNvCxnSpPr>
            <a:cxnSpLocks noChangeShapeType="1"/>
          </p:cNvCxnSpPr>
          <p:nvPr/>
        </p:nvCxnSpPr>
        <p:spPr bwMode="auto">
          <a:xfrm>
            <a:off x="2346325" y="1757363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2" name="直接连接符 9"/>
          <p:cNvCxnSpPr>
            <a:cxnSpLocks noChangeShapeType="1"/>
          </p:cNvCxnSpPr>
          <p:nvPr/>
        </p:nvCxnSpPr>
        <p:spPr bwMode="auto">
          <a:xfrm>
            <a:off x="1527175" y="1757363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3" name="直接连接符 10"/>
          <p:cNvCxnSpPr>
            <a:cxnSpLocks noChangeShapeType="1"/>
          </p:cNvCxnSpPr>
          <p:nvPr/>
        </p:nvCxnSpPr>
        <p:spPr bwMode="auto">
          <a:xfrm>
            <a:off x="2549525" y="2436813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4" name="直接连接符 11"/>
          <p:cNvCxnSpPr>
            <a:cxnSpLocks noChangeShapeType="1"/>
          </p:cNvCxnSpPr>
          <p:nvPr/>
        </p:nvCxnSpPr>
        <p:spPr bwMode="auto">
          <a:xfrm>
            <a:off x="1738313" y="2436813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5" name="直接连接符 12"/>
          <p:cNvCxnSpPr>
            <a:cxnSpLocks noChangeShapeType="1"/>
          </p:cNvCxnSpPr>
          <p:nvPr/>
        </p:nvCxnSpPr>
        <p:spPr bwMode="auto">
          <a:xfrm>
            <a:off x="2759075" y="3101975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6" name="直接连接符 13"/>
          <p:cNvCxnSpPr>
            <a:cxnSpLocks noChangeShapeType="1"/>
          </p:cNvCxnSpPr>
          <p:nvPr/>
        </p:nvCxnSpPr>
        <p:spPr bwMode="auto">
          <a:xfrm>
            <a:off x="1933575" y="3101975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7" name="直接连接符 14"/>
          <p:cNvCxnSpPr>
            <a:cxnSpLocks noChangeShapeType="1"/>
          </p:cNvCxnSpPr>
          <p:nvPr/>
        </p:nvCxnSpPr>
        <p:spPr bwMode="auto">
          <a:xfrm>
            <a:off x="2143125" y="3752850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8" name="直接连接符 15"/>
          <p:cNvCxnSpPr>
            <a:cxnSpLocks noChangeShapeType="1"/>
          </p:cNvCxnSpPr>
          <p:nvPr/>
        </p:nvCxnSpPr>
        <p:spPr bwMode="auto">
          <a:xfrm>
            <a:off x="1325563" y="3752850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ectangle 21"/>
          <p:cNvSpPr txBox="1">
            <a:spLocks noChangeArrowheads="1"/>
          </p:cNvSpPr>
          <p:nvPr/>
        </p:nvSpPr>
        <p:spPr bwMode="auto">
          <a:xfrm>
            <a:off x="3794125" y="1708150"/>
            <a:ext cx="26352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marL="455930" indent="-45593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读作：九十二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Rectangle 21"/>
          <p:cNvSpPr txBox="1">
            <a:spLocks noChangeArrowheads="1"/>
          </p:cNvSpPr>
          <p:nvPr/>
        </p:nvSpPr>
        <p:spPr bwMode="auto">
          <a:xfrm>
            <a:off x="3794125" y="2374900"/>
            <a:ext cx="4999038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marL="455930" indent="-45593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读作：二百六十七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零五百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19" name="Rectangle 21"/>
          <p:cNvSpPr txBox="1">
            <a:spLocks noChangeArrowheads="1"/>
          </p:cNvSpPr>
          <p:nvPr/>
        </p:nvSpPr>
        <p:spPr bwMode="auto">
          <a:xfrm>
            <a:off x="3794125" y="3043238"/>
            <a:ext cx="499903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marL="455930" indent="-45593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读作：五千零八十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四千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三千 </a:t>
            </a:r>
          </a:p>
        </p:txBody>
      </p:sp>
      <p:sp>
        <p:nvSpPr>
          <p:cNvPr id="20" name="Rectangle 21"/>
          <p:cNvSpPr txBox="1">
            <a:spLocks noChangeArrowheads="1"/>
          </p:cNvSpPr>
          <p:nvPr/>
        </p:nvSpPr>
        <p:spPr>
          <a:xfrm>
            <a:off x="3794125" y="3702050"/>
            <a:ext cx="4700588" cy="501650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9pPr>
          </a:lstStyle>
          <a:p>
            <a:pPr>
              <a:buFontTx/>
              <a:buNone/>
              <a:defRPr/>
            </a:pP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读作：三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零七十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零四百</a:t>
            </a:r>
            <a:endParaRPr lang="en-US" altLang="zh-CN" sz="2400" b="1" kern="0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1176FE9A-2D56-60D5-B939-3E0F2DB6C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296724"/>
            <a:ext cx="489654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三、巩固练习，加深理解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038" y="285750"/>
            <a:ext cx="6501385" cy="2286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52675" y="1208088"/>
            <a:ext cx="26511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/>
        </p:nvSpPr>
        <p:spPr>
          <a:xfrm>
            <a:off x="2698750" y="1208088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" name="矩形 4"/>
          <p:cNvSpPr/>
          <p:nvPr/>
        </p:nvSpPr>
        <p:spPr>
          <a:xfrm>
            <a:off x="3956050" y="1204913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矩形 5"/>
          <p:cNvSpPr/>
          <p:nvPr/>
        </p:nvSpPr>
        <p:spPr>
          <a:xfrm>
            <a:off x="2058988" y="1638300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7" name="矩形 6"/>
          <p:cNvSpPr/>
          <p:nvPr/>
        </p:nvSpPr>
        <p:spPr>
          <a:xfrm>
            <a:off x="3000375" y="1636713"/>
            <a:ext cx="858838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8" name="矩形 7"/>
          <p:cNvSpPr/>
          <p:nvPr/>
        </p:nvSpPr>
        <p:spPr>
          <a:xfrm>
            <a:off x="4195763" y="1638300"/>
            <a:ext cx="92075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矩形 8"/>
          <p:cNvSpPr/>
          <p:nvPr/>
        </p:nvSpPr>
        <p:spPr>
          <a:xfrm>
            <a:off x="1736725" y="2081213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矩形 9"/>
          <p:cNvSpPr/>
          <p:nvPr/>
        </p:nvSpPr>
        <p:spPr>
          <a:xfrm>
            <a:off x="2698750" y="2081213"/>
            <a:ext cx="26511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矩形 10"/>
          <p:cNvSpPr/>
          <p:nvPr/>
        </p:nvSpPr>
        <p:spPr>
          <a:xfrm>
            <a:off x="3300413" y="2076450"/>
            <a:ext cx="558800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2" name="矩形 11"/>
          <p:cNvSpPr/>
          <p:nvPr/>
        </p:nvSpPr>
        <p:spPr>
          <a:xfrm>
            <a:off x="3956050" y="2081213"/>
            <a:ext cx="1160463" cy="37465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712788" y="2625725"/>
            <a:ext cx="7716837" cy="21240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①先分级，再从最（  ）位读起。</a:t>
            </a:r>
          </a:p>
          <a:p>
            <a:pPr marL="266700" indent="-2667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②读完亿级的数，要在后面加 （   ）字；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66700" indent="-2667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读完万级的数，要在后面加 （   ）字。</a:t>
            </a:r>
          </a:p>
          <a:p>
            <a:pPr marL="266700" indent="-2667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③一个数（             ）的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都不读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,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（    ）数位不管有几个“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”，都只读（  ）个零</a:t>
            </a: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6091238" y="3868738"/>
            <a:ext cx="701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其他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2"/>
          <p:cNvSpPr>
            <a:spLocks noChangeArrowheads="1"/>
          </p:cNvSpPr>
          <p:nvPr/>
        </p:nvSpPr>
        <p:spPr bwMode="auto">
          <a:xfrm>
            <a:off x="2136775" y="3868738"/>
            <a:ext cx="1992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末尾或每级末尾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矩形 29"/>
          <p:cNvSpPr>
            <a:spLocks noChangeArrowheads="1"/>
          </p:cNvSpPr>
          <p:nvPr/>
        </p:nvSpPr>
        <p:spPr bwMode="auto">
          <a:xfrm>
            <a:off x="3941763" y="4268788"/>
            <a:ext cx="442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30"/>
          <p:cNvSpPr>
            <a:spLocks noChangeArrowheads="1"/>
          </p:cNvSpPr>
          <p:nvPr/>
        </p:nvSpPr>
        <p:spPr bwMode="auto">
          <a:xfrm>
            <a:off x="3254375" y="2662238"/>
            <a:ext cx="442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矩形 29"/>
          <p:cNvSpPr>
            <a:spLocks noChangeArrowheads="1"/>
          </p:cNvSpPr>
          <p:nvPr/>
        </p:nvSpPr>
        <p:spPr bwMode="auto">
          <a:xfrm>
            <a:off x="4873625" y="3468688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29"/>
          <p:cNvSpPr>
            <a:spLocks noChangeArrowheads="1"/>
          </p:cNvSpPr>
          <p:nvPr/>
        </p:nvSpPr>
        <p:spPr bwMode="auto">
          <a:xfrm>
            <a:off x="4873625" y="3068638"/>
            <a:ext cx="442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zh-CN" altLang="en-US" sz="2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4D1DA91F-0A62-D2BF-9B51-FB4BEF88A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15" y="627534"/>
            <a:ext cx="41042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读出下面横线上的数。</a:t>
            </a:r>
          </a:p>
        </p:txBody>
      </p:sp>
      <p:sp>
        <p:nvSpPr>
          <p:cNvPr id="3" name="文本框 57">
            <a:extLst>
              <a:ext uri="{FF2B5EF4-FFF2-40B4-BE49-F238E27FC236}">
                <a16:creationId xmlns:a16="http://schemas.microsoft.com/office/drawing/2014/main" id="{E7F6C097-107C-EE78-574E-70841A53E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701" y="765646"/>
            <a:ext cx="2376264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“做一做”  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T2】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BA1D8FB7-3FDF-B3DB-CE6F-9A6E78BEB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555" y="1580016"/>
            <a:ext cx="6336704" cy="22382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        2019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年，故宫博物院全年接待观众累计 </a:t>
            </a:r>
            <a:r>
              <a:rPr lang="en-US" altLang="zh-CN" sz="2400" b="1" u="sng" dirty="0">
                <a:solidFill>
                  <a:schemeClr val="tx1"/>
                </a:solidFill>
                <a:latin typeface="+mn-lt"/>
                <a:ea typeface="+mj-ea"/>
              </a:rPr>
              <a:t>19336275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人次。根据故宫博物院有档案记载的观众数据，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1949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年至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2019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年故宫博物院接待观众累计 </a:t>
            </a:r>
            <a:r>
              <a:rPr lang="en-US" altLang="zh-CN" sz="2400" b="1" u="sng" dirty="0">
                <a:solidFill>
                  <a:schemeClr val="tx1"/>
                </a:solidFill>
                <a:latin typeface="+mn-lt"/>
                <a:ea typeface="+mj-ea"/>
              </a:rPr>
              <a:t>456146658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人次。</a:t>
            </a:r>
          </a:p>
        </p:txBody>
      </p:sp>
      <p:cxnSp>
        <p:nvCxnSpPr>
          <p:cNvPr id="7" name="直接连接符 12">
            <a:extLst>
              <a:ext uri="{FF2B5EF4-FFF2-40B4-BE49-F238E27FC236}">
                <a16:creationId xmlns:a16="http://schemas.microsoft.com/office/drawing/2014/main" id="{DC92B6A7-5F5F-D21A-6480-2318D21F67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46588" y="2283718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12">
            <a:extLst>
              <a:ext uri="{FF2B5EF4-FFF2-40B4-BE49-F238E27FC236}">
                <a16:creationId xmlns:a16="http://schemas.microsoft.com/office/drawing/2014/main" id="{C9F99F2F-EE48-8B89-CAAA-ED3CADCD89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16308" y="3374886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12">
            <a:extLst>
              <a:ext uri="{FF2B5EF4-FFF2-40B4-BE49-F238E27FC236}">
                <a16:creationId xmlns:a16="http://schemas.microsoft.com/office/drawing/2014/main" id="{AE7072CC-ED82-746F-ABFB-4C1A26D0ED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09764" y="3374886"/>
            <a:ext cx="0" cy="431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21">
            <a:extLst>
              <a:ext uri="{FF2B5EF4-FFF2-40B4-BE49-F238E27FC236}">
                <a16:creationId xmlns:a16="http://schemas.microsoft.com/office/drawing/2014/main" id="{E63AB4D8-1767-506A-1E25-58C29EB91504}"/>
              </a:ext>
            </a:extLst>
          </p:cNvPr>
          <p:cNvSpPr txBox="1">
            <a:spLocks noChangeArrowheads="1"/>
          </p:cNvSpPr>
          <p:nvPr/>
        </p:nvSpPr>
        <p:spPr>
          <a:xfrm>
            <a:off x="899592" y="1131590"/>
            <a:ext cx="5328592" cy="501650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一千九百三十三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六千二百七十五</a:t>
            </a:r>
            <a:endParaRPr lang="en-US" altLang="zh-CN" sz="2400" b="1" kern="0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3FFC114-3CA2-0C38-5CE6-91B7FA0F9613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4011910"/>
            <a:ext cx="5976664" cy="501650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五千六百一十四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六千六百五十八</a:t>
            </a:r>
            <a:endParaRPr lang="en-US" altLang="zh-CN" sz="2400" b="1" kern="0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528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9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752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5" name="Rectangle 26">
            <a:extLst>
              <a:ext uri="{FF2B5EF4-FFF2-40B4-BE49-F238E27FC236}">
                <a16:creationId xmlns:a16="http://schemas.microsoft.com/office/drawing/2014/main" id="{541B009A-F91D-E73B-1642-695835A47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296724"/>
            <a:ext cx="489654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四、课堂小结，畅谈收获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作业设计</a:t>
            </a: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539750" y="1131590"/>
            <a:ext cx="8064500" cy="2692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读出下面各数。</a:t>
            </a:r>
            <a:endParaRPr lang="en-US" altLang="zh-CN" sz="2400" b="1" dirty="0">
              <a:latin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    在</a:t>
            </a:r>
            <a:r>
              <a:rPr lang="en-US" altLang="zh-CN" sz="2400" b="1" dirty="0">
                <a:latin typeface="楷体" panose="02010609060101010101" pitchFamily="49" charset="-122"/>
              </a:rPr>
              <a:t>2019</a:t>
            </a:r>
            <a:r>
              <a:rPr lang="zh-CN" altLang="en-US" sz="2400" b="1" dirty="0">
                <a:latin typeface="楷体" panose="02010609060101010101" pitchFamily="49" charset="-122"/>
              </a:rPr>
              <a:t>某软件公开课</a:t>
            </a:r>
            <a:r>
              <a:rPr lang="en-US" altLang="zh-CN" sz="2400" b="1" dirty="0">
                <a:latin typeface="楷体" panose="02010609060101010101" pitchFamily="49" charset="-122"/>
              </a:rPr>
              <a:t>PRO</a:t>
            </a:r>
            <a:r>
              <a:rPr lang="zh-CN" altLang="en-US" sz="2400" b="1" dirty="0">
                <a:latin typeface="楷体" panose="02010609060101010101" pitchFamily="49" charset="-122"/>
              </a:rPr>
              <a:t>上，该公司公布了</a:t>
            </a:r>
            <a:r>
              <a:rPr lang="en-US" altLang="zh-CN" sz="2400" b="1" dirty="0">
                <a:latin typeface="楷体" panose="02010609060101010101" pitchFamily="49" charset="-122"/>
              </a:rPr>
              <a:t>《2018</a:t>
            </a:r>
            <a:r>
              <a:rPr lang="zh-CN" altLang="en-US" sz="2400" b="1" dirty="0">
                <a:latin typeface="楷体" panose="02010609060101010101" pitchFamily="49" charset="-122"/>
              </a:rPr>
              <a:t>年度数据报告</a:t>
            </a:r>
            <a:r>
              <a:rPr lang="en-US" altLang="zh-CN" sz="2400" b="1" dirty="0">
                <a:latin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</a:rPr>
              <a:t>，超</a:t>
            </a:r>
            <a:r>
              <a:rPr lang="en-US" altLang="zh-CN" sz="2400" b="1" dirty="0">
                <a:latin typeface="楷体" panose="02010609060101010101" pitchFamily="49" charset="-122"/>
              </a:rPr>
              <a:t>1000000000</a:t>
            </a:r>
            <a:r>
              <a:rPr lang="zh-CN" altLang="en-US" sz="2400" b="1" dirty="0">
                <a:latin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楷体" panose="02010609060101010101" pitchFamily="49" charset="-122"/>
              </a:rPr>
              <a:t>(</a:t>
            </a:r>
            <a:r>
              <a:rPr lang="zh-CN" altLang="en-US" sz="2400" b="1" dirty="0">
                <a:latin typeface="楷体" panose="02010609060101010101" pitchFamily="49" charset="-122"/>
              </a:rPr>
              <a:t>读作</a:t>
            </a:r>
            <a:r>
              <a:rPr lang="en-US" altLang="zh-CN" sz="2400" b="1" dirty="0">
                <a:latin typeface="楷体" panose="02010609060101010101" pitchFamily="49" charset="-122"/>
              </a:rPr>
              <a:t>:_________)</a:t>
            </a:r>
            <a:r>
              <a:rPr lang="zh-CN" altLang="en-US" sz="2400" b="1" dirty="0">
                <a:latin typeface="楷体" panose="02010609060101010101" pitchFamily="49" charset="-122"/>
              </a:rPr>
              <a:t>人登录应用，其中</a:t>
            </a:r>
            <a:r>
              <a:rPr lang="en-US" altLang="zh-CN" sz="2400" b="1" dirty="0">
                <a:latin typeface="楷体" panose="02010609060101010101" pitchFamily="49" charset="-122"/>
              </a:rPr>
              <a:t>55</a:t>
            </a:r>
            <a:r>
              <a:rPr lang="zh-CN" altLang="en-US" sz="2400" b="1" dirty="0">
                <a:latin typeface="楷体" panose="02010609060101010101" pitchFamily="49" charset="-122"/>
              </a:rPr>
              <a:t>岁以上用户就有</a:t>
            </a:r>
            <a:r>
              <a:rPr lang="en-US" altLang="zh-CN" sz="2400" b="1" dirty="0">
                <a:latin typeface="楷体" panose="02010609060101010101" pitchFamily="49" charset="-122"/>
              </a:rPr>
              <a:t>6000000(</a:t>
            </a:r>
            <a:r>
              <a:rPr lang="zh-CN" altLang="en-US" sz="2400" b="1" dirty="0">
                <a:latin typeface="楷体" panose="02010609060101010101" pitchFamily="49" charset="-122"/>
              </a:rPr>
              <a:t>读作</a:t>
            </a:r>
            <a:r>
              <a:rPr lang="en-US" altLang="zh-CN" sz="2400" b="1" dirty="0">
                <a:latin typeface="楷体" panose="02010609060101010101" pitchFamily="49" charset="-122"/>
              </a:rPr>
              <a:t>:_________)</a:t>
            </a:r>
            <a:r>
              <a:rPr lang="zh-CN" altLang="en-US" sz="2400" b="1" dirty="0">
                <a:latin typeface="楷体" panose="02010609060101010101" pitchFamily="49" charset="-122"/>
              </a:rPr>
              <a:t>人。每天发送消息达</a:t>
            </a:r>
            <a:r>
              <a:rPr lang="en-US" altLang="zh-CN" sz="2400" b="1" dirty="0">
                <a:latin typeface="楷体" panose="02010609060101010101" pitchFamily="49" charset="-122"/>
              </a:rPr>
              <a:t>45000000000(</a:t>
            </a:r>
            <a:r>
              <a:rPr lang="zh-CN" altLang="en-US" sz="2400" b="1" dirty="0">
                <a:latin typeface="楷体" panose="02010609060101010101" pitchFamily="49" charset="-122"/>
              </a:rPr>
              <a:t>读作</a:t>
            </a:r>
            <a:r>
              <a:rPr lang="en-US" altLang="zh-CN" sz="2400" b="1" dirty="0">
                <a:latin typeface="楷体" panose="02010609060101010101" pitchFamily="49" charset="-122"/>
              </a:rPr>
              <a:t>:_____________)</a:t>
            </a:r>
            <a:r>
              <a:rPr lang="zh-CN" altLang="en-US" sz="2400" b="1" dirty="0">
                <a:latin typeface="楷体" panose="02010609060101010101" pitchFamily="49" charset="-122"/>
              </a:rPr>
              <a:t>次，每日进行音、视频通话约</a:t>
            </a:r>
            <a:r>
              <a:rPr lang="en-US" altLang="zh-CN" sz="2400" b="1" dirty="0">
                <a:latin typeface="楷体" panose="02010609060101010101" pitchFamily="49" charset="-122"/>
              </a:rPr>
              <a:t>410000000(</a:t>
            </a:r>
            <a:r>
              <a:rPr lang="zh-CN" altLang="en-US" sz="2400" b="1" dirty="0">
                <a:latin typeface="楷体" panose="02010609060101010101" pitchFamily="49" charset="-122"/>
              </a:rPr>
              <a:t>读作</a:t>
            </a:r>
            <a:r>
              <a:rPr lang="en-US" altLang="zh-CN" sz="2400" b="1" dirty="0">
                <a:latin typeface="楷体" panose="02010609060101010101" pitchFamily="49" charset="-122"/>
              </a:rPr>
              <a:t>:_____________)</a:t>
            </a:r>
            <a:r>
              <a:rPr lang="zh-CN" altLang="en-US" sz="2400" b="1" dirty="0">
                <a:latin typeface="楷体" panose="02010609060101010101" pitchFamily="49" charset="-122"/>
              </a:rPr>
              <a:t>次。</a:t>
            </a:r>
          </a:p>
        </p:txBody>
      </p:sp>
      <p:sp>
        <p:nvSpPr>
          <p:cNvPr id="5" name="TextBox 31"/>
          <p:cNvSpPr txBox="1">
            <a:spLocks noChangeArrowheads="1"/>
          </p:cNvSpPr>
          <p:nvPr/>
        </p:nvSpPr>
        <p:spPr bwMode="auto">
          <a:xfrm>
            <a:off x="5651500" y="1987252"/>
            <a:ext cx="1008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十亿</a:t>
            </a:r>
          </a:p>
        </p:txBody>
      </p:sp>
      <p:sp>
        <p:nvSpPr>
          <p:cNvPr id="6" name="TextBox 31"/>
          <p:cNvSpPr txBox="1">
            <a:spLocks noChangeArrowheads="1"/>
          </p:cNvSpPr>
          <p:nvPr/>
        </p:nvSpPr>
        <p:spPr bwMode="auto">
          <a:xfrm>
            <a:off x="5795963" y="2439690"/>
            <a:ext cx="1296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六百万</a:t>
            </a:r>
          </a:p>
        </p:txBody>
      </p:sp>
      <p:sp>
        <p:nvSpPr>
          <p:cNvPr id="7" name="TextBox 31"/>
          <p:cNvSpPr txBox="1">
            <a:spLocks noChangeArrowheads="1"/>
          </p:cNvSpPr>
          <p:nvPr/>
        </p:nvSpPr>
        <p:spPr bwMode="auto">
          <a:xfrm>
            <a:off x="4859338" y="2858790"/>
            <a:ext cx="1873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四百五十亿</a:t>
            </a:r>
          </a:p>
        </p:txBody>
      </p:sp>
      <p:sp>
        <p:nvSpPr>
          <p:cNvPr id="8" name="TextBox 31"/>
          <p:cNvSpPr txBox="1">
            <a:spLocks noChangeArrowheads="1"/>
          </p:cNvSpPr>
          <p:nvPr/>
        </p:nvSpPr>
        <p:spPr bwMode="auto">
          <a:xfrm>
            <a:off x="5508625" y="3289002"/>
            <a:ext cx="1871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四亿一千万</a:t>
            </a:r>
          </a:p>
        </p:txBody>
      </p: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3693274" y="2090440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3085460" y="2103140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4152652" y="2519065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3235598" y="2949277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2627784" y="2961977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3849762" y="3404890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3241948" y="3417590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817</Words>
  <Application>Microsoft Office PowerPoint</Application>
  <PresentationFormat>全屏显示(16:9)</PresentationFormat>
  <Paragraphs>262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黑体</vt:lpstr>
      <vt:lpstr>楷体</vt:lpstr>
      <vt:lpstr>楷体_GB2312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WF</cp:lastModifiedBy>
  <cp:revision>557</cp:revision>
  <dcterms:created xsi:type="dcterms:W3CDTF">2015-08-27T07:30:00Z</dcterms:created>
  <dcterms:modified xsi:type="dcterms:W3CDTF">2026-08-20T11:09:23Z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  <property fmtid="{D5CDD505-2E9C-101B-9397-08002B2CF9AE}" pid="3" name="ICV">
    <vt:lpwstr>7631752C70A748C180C9D60F465482A2</vt:lpwstr>
  </property>
</Properties>
</file>