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2" r:id="rId2"/>
    <p:sldId id="364" r:id="rId3"/>
    <p:sldId id="367" r:id="rId4"/>
    <p:sldId id="369" r:id="rId5"/>
    <p:sldId id="368" r:id="rId6"/>
    <p:sldId id="311" r:id="rId7"/>
    <p:sldId id="370" r:id="rId8"/>
    <p:sldId id="276" r:id="rId9"/>
    <p:sldId id="325" r:id="rId1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8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8C"/>
    <a:srgbClr val="FFFFFF"/>
    <a:srgbClr val="CCFFFF"/>
    <a:srgbClr val="FFFFCC"/>
    <a:srgbClr val="0000FF"/>
    <a:srgbClr val="F0F1E6"/>
    <a:srgbClr val="E75A4F"/>
    <a:srgbClr val="3399FF"/>
    <a:srgbClr val="0099FF"/>
    <a:srgbClr val="3D87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6349" autoAdjust="0"/>
  </p:normalViewPr>
  <p:slideViewPr>
    <p:cSldViewPr>
      <p:cViewPr varScale="1">
        <p:scale>
          <a:sx n="149" d="100"/>
          <a:sy n="149" d="100"/>
        </p:scale>
        <p:origin x="546" y="114"/>
      </p:cViewPr>
      <p:guideLst>
        <p:guide orient="horz" pos="1778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8222805-A21B-43E8-AB44-C4E62DA77098}" type="datetimeFigureOut">
              <a:rPr lang="zh-CN" altLang="en-US"/>
              <a:t>2026/6/6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AECA3EAD-735A-43A4-8E4C-D94DFF0BDEA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FA5FFAE-39B9-4AA9-8002-E9C9D0620530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6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70113"/>
            <a:ext cx="7895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4211564" y="2212975"/>
            <a:ext cx="41768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</a:rPr>
              <a:t>亿以上数的写法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6"/>
          <p:cNvSpPr>
            <a:spLocks noChangeArrowheads="1"/>
          </p:cNvSpPr>
          <p:nvPr/>
        </p:nvSpPr>
        <p:spPr bwMode="auto">
          <a:xfrm>
            <a:off x="59324" y="229817"/>
            <a:ext cx="516074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一、复习铺垫，揭示课题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15616" y="1203598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写出下面各数。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3B404F-2D5E-808C-713B-0A26CED52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1923678"/>
            <a:ext cx="77771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四十八万九千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		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　五百六十九万零七十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147BD88-7D23-3171-1EBF-7ECE99E23C9E}"/>
              </a:ext>
            </a:extLst>
          </p:cNvPr>
          <p:cNvSpPr/>
          <p:nvPr/>
        </p:nvSpPr>
        <p:spPr>
          <a:xfrm>
            <a:off x="2244884" y="1972826"/>
            <a:ext cx="432048" cy="432048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6DF696-2C4D-A6B9-36CB-A0B0F9862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2931790"/>
            <a:ext cx="1512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489000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F8C18E-E360-9916-68CC-FA031BAC6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2931790"/>
            <a:ext cx="18722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5690070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247E4C4-EB74-2E68-B9D8-8C37363136F5}"/>
              </a:ext>
            </a:extLst>
          </p:cNvPr>
          <p:cNvSpPr/>
          <p:nvPr/>
        </p:nvSpPr>
        <p:spPr>
          <a:xfrm>
            <a:off x="6948264" y="1972826"/>
            <a:ext cx="432048" cy="432048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A1ABA3F-D194-AF7A-8DCC-C4FDDFF82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867894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怎样写亿以内的数呢？</a:t>
            </a:r>
          </a:p>
        </p:txBody>
      </p:sp>
    </p:spTree>
    <p:extLst>
      <p:ext uri="{BB962C8B-B14F-4D97-AF65-F5344CB8AC3E}">
        <p14:creationId xmlns:p14="http://schemas.microsoft.com/office/powerpoint/2010/main" val="405327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/>
        </p:nvSpPr>
        <p:spPr bwMode="auto">
          <a:xfrm>
            <a:off x="107504" y="296724"/>
            <a:ext cx="295232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二、探究新知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F2EF6B8-502A-BE89-2B76-C9E9AA793F37}"/>
              </a:ext>
            </a:extLst>
          </p:cNvPr>
          <p:cNvSpPr/>
          <p:nvPr/>
        </p:nvSpPr>
        <p:spPr>
          <a:xfrm>
            <a:off x="755576" y="1044342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7" name="组合 17"/>
          <p:cNvGrpSpPr/>
          <p:nvPr/>
        </p:nvGrpSpPr>
        <p:grpSpPr bwMode="auto">
          <a:xfrm>
            <a:off x="3513138" y="1578878"/>
            <a:ext cx="5141912" cy="2900362"/>
            <a:chOff x="3150705" y="789285"/>
            <a:chExt cx="5143169" cy="2900314"/>
          </a:xfrm>
        </p:grpSpPr>
        <p:sp>
          <p:nvSpPr>
            <p:cNvPr id="21536" name="文本框 74"/>
            <p:cNvSpPr txBox="1">
              <a:spLocks noChangeArrowheads="1"/>
            </p:cNvSpPr>
            <p:nvPr/>
          </p:nvSpPr>
          <p:spPr bwMode="auto">
            <a:xfrm>
              <a:off x="5629803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十万位</a:t>
              </a:r>
            </a:p>
          </p:txBody>
        </p:sp>
        <p:sp>
          <p:nvSpPr>
            <p:cNvPr id="21537" name="文本框 75"/>
            <p:cNvSpPr txBox="1">
              <a:spLocks noChangeArrowheads="1"/>
            </p:cNvSpPr>
            <p:nvPr/>
          </p:nvSpPr>
          <p:spPr bwMode="auto">
            <a:xfrm>
              <a:off x="5216620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百万位</a:t>
              </a:r>
            </a:p>
          </p:txBody>
        </p:sp>
        <p:sp>
          <p:nvSpPr>
            <p:cNvPr id="21538" name="文本框 76"/>
            <p:cNvSpPr txBox="1">
              <a:spLocks noChangeArrowheads="1"/>
            </p:cNvSpPr>
            <p:nvPr/>
          </p:nvSpPr>
          <p:spPr bwMode="auto">
            <a:xfrm>
              <a:off x="4803437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千万位</a:t>
              </a:r>
            </a:p>
          </p:txBody>
        </p:sp>
        <p:sp>
          <p:nvSpPr>
            <p:cNvPr id="21539" name="文本框 77"/>
            <p:cNvSpPr txBox="1">
              <a:spLocks noChangeArrowheads="1"/>
            </p:cNvSpPr>
            <p:nvPr/>
          </p:nvSpPr>
          <p:spPr bwMode="auto">
            <a:xfrm>
              <a:off x="6042986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万  位</a:t>
              </a:r>
            </a:p>
          </p:txBody>
        </p:sp>
        <p:sp>
          <p:nvSpPr>
            <p:cNvPr id="21540" name="文本框 78"/>
            <p:cNvSpPr txBox="1">
              <a:spLocks noChangeArrowheads="1"/>
            </p:cNvSpPr>
            <p:nvPr/>
          </p:nvSpPr>
          <p:spPr bwMode="auto">
            <a:xfrm>
              <a:off x="6456169" y="810524"/>
              <a:ext cx="553998" cy="114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千  位</a:t>
              </a:r>
            </a:p>
          </p:txBody>
        </p:sp>
        <p:sp>
          <p:nvSpPr>
            <p:cNvPr id="21541" name="文本框 79"/>
            <p:cNvSpPr txBox="1">
              <a:spLocks noChangeArrowheads="1"/>
            </p:cNvSpPr>
            <p:nvPr/>
          </p:nvSpPr>
          <p:spPr bwMode="auto">
            <a:xfrm>
              <a:off x="6869352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百  位</a:t>
              </a:r>
            </a:p>
          </p:txBody>
        </p:sp>
        <p:sp>
          <p:nvSpPr>
            <p:cNvPr id="21542" name="文本框 80"/>
            <p:cNvSpPr txBox="1">
              <a:spLocks noChangeArrowheads="1"/>
            </p:cNvSpPr>
            <p:nvPr/>
          </p:nvSpPr>
          <p:spPr bwMode="auto">
            <a:xfrm>
              <a:off x="7282535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十  位</a:t>
              </a:r>
            </a:p>
          </p:txBody>
        </p:sp>
        <p:sp>
          <p:nvSpPr>
            <p:cNvPr id="21543" name="文本框 81"/>
            <p:cNvSpPr txBox="1">
              <a:spLocks noChangeArrowheads="1"/>
            </p:cNvSpPr>
            <p:nvPr/>
          </p:nvSpPr>
          <p:spPr bwMode="auto">
            <a:xfrm>
              <a:off x="7695720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个  位</a:t>
              </a:r>
            </a:p>
          </p:txBody>
        </p:sp>
        <p:sp>
          <p:nvSpPr>
            <p:cNvPr id="21544" name="文本框 74"/>
            <p:cNvSpPr txBox="1">
              <a:spLocks noChangeArrowheads="1"/>
            </p:cNvSpPr>
            <p:nvPr/>
          </p:nvSpPr>
          <p:spPr bwMode="auto">
            <a:xfrm>
              <a:off x="3977071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十亿位</a:t>
              </a:r>
            </a:p>
          </p:txBody>
        </p:sp>
        <p:sp>
          <p:nvSpPr>
            <p:cNvPr id="21545" name="文本框 75"/>
            <p:cNvSpPr txBox="1">
              <a:spLocks noChangeArrowheads="1"/>
            </p:cNvSpPr>
            <p:nvPr/>
          </p:nvSpPr>
          <p:spPr bwMode="auto">
            <a:xfrm>
              <a:off x="3563888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百亿位</a:t>
              </a:r>
            </a:p>
          </p:txBody>
        </p:sp>
        <p:sp>
          <p:nvSpPr>
            <p:cNvPr id="21546" name="文本框 76"/>
            <p:cNvSpPr txBox="1">
              <a:spLocks noChangeArrowheads="1"/>
            </p:cNvSpPr>
            <p:nvPr/>
          </p:nvSpPr>
          <p:spPr bwMode="auto">
            <a:xfrm>
              <a:off x="3150705" y="809501"/>
              <a:ext cx="553998" cy="1146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千亿位</a:t>
              </a:r>
            </a:p>
          </p:txBody>
        </p:sp>
        <p:sp>
          <p:nvSpPr>
            <p:cNvPr id="21547" name="文本框 77"/>
            <p:cNvSpPr txBox="1">
              <a:spLocks noChangeArrowheads="1"/>
            </p:cNvSpPr>
            <p:nvPr/>
          </p:nvSpPr>
          <p:spPr bwMode="auto">
            <a:xfrm>
              <a:off x="4390254" y="810524"/>
              <a:ext cx="553998" cy="114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亿  位</a:t>
              </a:r>
            </a:p>
          </p:txBody>
        </p:sp>
        <p:cxnSp>
          <p:nvCxnSpPr>
            <p:cNvPr id="15" name="直接连接符 14"/>
            <p:cNvCxnSpPr/>
            <p:nvPr/>
          </p:nvCxnSpPr>
          <p:spPr bwMode="auto">
            <a:xfrm>
              <a:off x="3191990" y="1906867"/>
              <a:ext cx="5101884" cy="0"/>
            </a:xfrm>
            <a:prstGeom prst="line">
              <a:avLst/>
            </a:prstGeom>
            <a:ln w="1270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auto">
            <a:xfrm flipV="1">
              <a:off x="6513852" y="789285"/>
              <a:ext cx="0" cy="2900314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 bwMode="auto">
            <a:xfrm flipV="1">
              <a:off x="4848157" y="789285"/>
              <a:ext cx="0" cy="2900314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 bwMode="auto">
            <a:xfrm>
              <a:off x="3191990" y="2500582"/>
              <a:ext cx="5101884" cy="0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 bwMode="auto">
            <a:xfrm>
              <a:off x="3191990" y="3095884"/>
              <a:ext cx="5101884" cy="0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 bwMode="auto">
            <a:xfrm>
              <a:off x="3191990" y="3689599"/>
              <a:ext cx="5101884" cy="0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08" name="文本框 39"/>
          <p:cNvSpPr txBox="1">
            <a:spLocks noChangeArrowheads="1"/>
          </p:cNvSpPr>
          <p:nvPr/>
        </p:nvSpPr>
        <p:spPr bwMode="auto">
          <a:xfrm>
            <a:off x="2643188" y="2818715"/>
            <a:ext cx="13700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三亿：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09" name="文本框 62"/>
          <p:cNvSpPr txBox="1">
            <a:spLocks noChangeArrowheads="1"/>
          </p:cNvSpPr>
          <p:nvPr/>
        </p:nvSpPr>
        <p:spPr bwMode="auto">
          <a:xfrm>
            <a:off x="1414463" y="3404503"/>
            <a:ext cx="25987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三十亿九千万：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10" name="文本框 87"/>
          <p:cNvSpPr txBox="1">
            <a:spLocks noChangeArrowheads="1"/>
          </p:cNvSpPr>
          <p:nvPr/>
        </p:nvSpPr>
        <p:spPr bwMode="auto">
          <a:xfrm>
            <a:off x="496888" y="3990290"/>
            <a:ext cx="35163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七千零三亿零二十万：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31"/>
          <p:cNvSpPr txBox="1">
            <a:spLocks noChangeArrowheads="1"/>
          </p:cNvSpPr>
          <p:nvPr/>
        </p:nvSpPr>
        <p:spPr bwMode="auto">
          <a:xfrm>
            <a:off x="2979738" y="2834590"/>
            <a:ext cx="51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61" name="TextBox 31"/>
          <p:cNvSpPr txBox="1">
            <a:spLocks noChangeArrowheads="1"/>
          </p:cNvSpPr>
          <p:nvPr/>
        </p:nvSpPr>
        <p:spPr bwMode="auto">
          <a:xfrm>
            <a:off x="2673350" y="2834590"/>
            <a:ext cx="6334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</a:p>
        </p:txBody>
      </p:sp>
      <p:sp>
        <p:nvSpPr>
          <p:cNvPr id="62" name="矩形 61"/>
          <p:cNvSpPr/>
          <p:nvPr/>
        </p:nvSpPr>
        <p:spPr>
          <a:xfrm>
            <a:off x="4826000" y="2767915"/>
            <a:ext cx="3921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226050" y="2767915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886575" y="2767915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65" name="TextBox 31"/>
          <p:cNvSpPr txBox="1">
            <a:spLocks noChangeArrowheads="1"/>
          </p:cNvSpPr>
          <p:nvPr/>
        </p:nvSpPr>
        <p:spPr bwMode="auto">
          <a:xfrm>
            <a:off x="2058988" y="3420378"/>
            <a:ext cx="511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66" name="TextBox 31"/>
          <p:cNvSpPr txBox="1">
            <a:spLocks noChangeArrowheads="1"/>
          </p:cNvSpPr>
          <p:nvPr/>
        </p:nvSpPr>
        <p:spPr bwMode="auto">
          <a:xfrm>
            <a:off x="2979738" y="3418790"/>
            <a:ext cx="51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67" name="TextBox 31"/>
          <p:cNvSpPr txBox="1">
            <a:spLocks noChangeArrowheads="1"/>
          </p:cNvSpPr>
          <p:nvPr/>
        </p:nvSpPr>
        <p:spPr bwMode="auto">
          <a:xfrm>
            <a:off x="1444625" y="3418790"/>
            <a:ext cx="1006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三十</a:t>
            </a:r>
          </a:p>
        </p:txBody>
      </p:sp>
      <p:sp>
        <p:nvSpPr>
          <p:cNvPr id="88" name="矩形 87"/>
          <p:cNvSpPr/>
          <p:nvPr/>
        </p:nvSpPr>
        <p:spPr>
          <a:xfrm>
            <a:off x="4405313" y="3355290"/>
            <a:ext cx="8080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89" name="TextBox 31"/>
          <p:cNvSpPr txBox="1">
            <a:spLocks noChangeArrowheads="1"/>
          </p:cNvSpPr>
          <p:nvPr/>
        </p:nvSpPr>
        <p:spPr bwMode="auto">
          <a:xfrm>
            <a:off x="2363788" y="3418790"/>
            <a:ext cx="1008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九千</a:t>
            </a:r>
          </a:p>
        </p:txBody>
      </p:sp>
      <p:sp>
        <p:nvSpPr>
          <p:cNvPr id="90" name="矩形 89"/>
          <p:cNvSpPr/>
          <p:nvPr/>
        </p:nvSpPr>
        <p:spPr>
          <a:xfrm>
            <a:off x="5226050" y="3355290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9 0 0 0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886575" y="3355290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93" name="TextBox 31"/>
          <p:cNvSpPr txBox="1">
            <a:spLocks noChangeArrowheads="1"/>
          </p:cNvSpPr>
          <p:nvPr/>
        </p:nvSpPr>
        <p:spPr bwMode="auto">
          <a:xfrm>
            <a:off x="1751013" y="4004578"/>
            <a:ext cx="511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94" name="TextBox 31"/>
          <p:cNvSpPr txBox="1">
            <a:spLocks noChangeArrowheads="1"/>
          </p:cNvSpPr>
          <p:nvPr/>
        </p:nvSpPr>
        <p:spPr bwMode="auto">
          <a:xfrm>
            <a:off x="2979738" y="4002990"/>
            <a:ext cx="51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95" name="TextBox 31"/>
          <p:cNvSpPr txBox="1">
            <a:spLocks noChangeArrowheads="1"/>
          </p:cNvSpPr>
          <p:nvPr/>
        </p:nvSpPr>
        <p:spPr bwMode="auto">
          <a:xfrm>
            <a:off x="523875" y="4001403"/>
            <a:ext cx="1676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七千零三</a:t>
            </a:r>
          </a:p>
        </p:txBody>
      </p:sp>
      <p:sp>
        <p:nvSpPr>
          <p:cNvPr id="96" name="矩形 95"/>
          <p:cNvSpPr/>
          <p:nvPr/>
        </p:nvSpPr>
        <p:spPr>
          <a:xfrm>
            <a:off x="3578225" y="3947428"/>
            <a:ext cx="16398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7 0 0 3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97" name="TextBox 31"/>
          <p:cNvSpPr txBox="1">
            <a:spLocks noChangeArrowheads="1"/>
          </p:cNvSpPr>
          <p:nvPr/>
        </p:nvSpPr>
        <p:spPr bwMode="auto">
          <a:xfrm>
            <a:off x="2363788" y="4001403"/>
            <a:ext cx="1008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</a:t>
            </a:r>
          </a:p>
        </p:txBody>
      </p:sp>
      <p:sp>
        <p:nvSpPr>
          <p:cNvPr id="98" name="矩形 97"/>
          <p:cNvSpPr/>
          <p:nvPr/>
        </p:nvSpPr>
        <p:spPr>
          <a:xfrm>
            <a:off x="6048375" y="3947428"/>
            <a:ext cx="80803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886575" y="3947428"/>
            <a:ext cx="16319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0 0 0 0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226050" y="3947428"/>
            <a:ext cx="8096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spc="21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0 0</a:t>
            </a:r>
            <a:endParaRPr lang="zh-CN" altLang="en-US" b="1" spc="21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0484" y="987574"/>
            <a:ext cx="27283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</a:rPr>
              <a:t>写出下面各数。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1" grpId="0"/>
      <p:bldP spid="61" grpId="1"/>
      <p:bldP spid="62" grpId="0"/>
      <p:bldP spid="63" grpId="0"/>
      <p:bldP spid="64" grpId="0"/>
      <p:bldP spid="65" grpId="0"/>
      <p:bldP spid="65" grpId="1"/>
      <p:bldP spid="66" grpId="0"/>
      <p:bldP spid="66" grpId="1"/>
      <p:bldP spid="67" grpId="0"/>
      <p:bldP spid="67" grpId="1"/>
      <p:bldP spid="88" grpId="0"/>
      <p:bldP spid="89" grpId="0"/>
      <p:bldP spid="89" grpId="1"/>
      <p:bldP spid="90" grpId="0"/>
      <p:bldP spid="92" grpId="0"/>
      <p:bldP spid="93" grpId="0"/>
      <p:bldP spid="93" grpId="1"/>
      <p:bldP spid="94" grpId="0"/>
      <p:bldP spid="94" grpId="1"/>
      <p:bldP spid="95" grpId="0"/>
      <p:bldP spid="95" grpId="1"/>
      <p:bldP spid="96" grpId="0"/>
      <p:bldP spid="97" grpId="0"/>
      <p:bldP spid="97" grpId="1"/>
      <p:bldP spid="98" grpId="0"/>
      <p:bldP spid="99" grpId="0"/>
      <p:bldP spid="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E84FBC88-F497-A7BE-9F9C-0F738DDCCDE1}"/>
              </a:ext>
            </a:extLst>
          </p:cNvPr>
          <p:cNvSpPr/>
          <p:nvPr/>
        </p:nvSpPr>
        <p:spPr>
          <a:xfrm>
            <a:off x="4864001" y="2067694"/>
            <a:ext cx="2513930" cy="459988"/>
          </a:xfrm>
          <a:prstGeom prst="roundRect">
            <a:avLst/>
          </a:prstGeom>
          <a:solidFill>
            <a:srgbClr val="CC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1A2A130-FDC2-4FA0-754F-C6295001D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98357"/>
            <a:ext cx="6806950" cy="254945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9FA6B68-CCE6-29E7-736E-EFDBD4B166E3}"/>
              </a:ext>
            </a:extLst>
          </p:cNvPr>
          <p:cNvSpPr txBox="1"/>
          <p:nvPr/>
        </p:nvSpPr>
        <p:spPr>
          <a:xfrm>
            <a:off x="899592" y="3219822"/>
            <a:ext cx="734481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       这些数包含几级？写数时，先写哪一级？再写哪一级？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58C33B-DB89-C30F-09EF-D5467CF02AA8}"/>
              </a:ext>
            </a:extLst>
          </p:cNvPr>
          <p:cNvSpPr txBox="1"/>
          <p:nvPr/>
        </p:nvSpPr>
        <p:spPr>
          <a:xfrm>
            <a:off x="755576" y="699542"/>
            <a:ext cx="4104456" cy="919401"/>
          </a:xfrm>
          <a:prstGeom prst="wedgeRoundRectCallout">
            <a:avLst>
              <a:gd name="adj1" fmla="val 47449"/>
              <a:gd name="adj2" fmla="val 103112"/>
              <a:gd name="adj3" fmla="val 16667"/>
            </a:avLst>
          </a:prstGeom>
          <a:solidFill>
            <a:srgbClr val="FFFF8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</a:rPr>
              <a:t>一千五百从百万位到万位为什么都写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</a:rPr>
              <a:t> 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80655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98357"/>
            <a:ext cx="6806950" cy="25494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2" t="51400" r="12223" b="17801"/>
          <a:stretch>
            <a:fillRect/>
          </a:stretch>
        </p:blipFill>
        <p:spPr>
          <a:xfrm>
            <a:off x="323528" y="411510"/>
            <a:ext cx="1800201" cy="67126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24206" y="47875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总结</a:t>
            </a:r>
          </a:p>
        </p:txBody>
      </p:sp>
      <p:pic>
        <p:nvPicPr>
          <p:cNvPr id="10" name="图片 31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0177" y="3374472"/>
            <a:ext cx="1256665" cy="139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184491" y="3291830"/>
            <a:ext cx="5175077" cy="1559841"/>
          </a:xfrm>
          <a:prstGeom prst="wedgeRoundRectCallout">
            <a:avLst>
              <a:gd name="adj1" fmla="val 55856"/>
              <a:gd name="adj2" fmla="val 14491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先根据“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”和“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”这些关键字分级，看这个数有几级，再从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最高级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写起，一级一级地往下写，哪个数位上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</a:rPr>
              <a:t>一个也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没有，就在那个数位上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7688" y="1464986"/>
            <a:ext cx="7272808" cy="111376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易错点：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写数时，除了最高级外，后面的每个数级都要保证有四个数字，不要漏掉万级或个级的0。</a:t>
            </a:r>
          </a:p>
        </p:txBody>
      </p:sp>
    </p:spTree>
    <p:extLst>
      <p:ext uri="{BB962C8B-B14F-4D97-AF65-F5344CB8AC3E}">
        <p14:creationId xmlns:p14="http://schemas.microsoft.com/office/powerpoint/2010/main" val="142022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>
            <a:extLst>
              <a:ext uri="{FF2B5EF4-FFF2-40B4-BE49-F238E27FC236}">
                <a16:creationId xmlns:a16="http://schemas.microsoft.com/office/drawing/2014/main" id="{1176FE9A-2D56-60D5-B939-3E0F2DB6C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96724"/>
            <a:ext cx="489654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三、巩固练习，加深理解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71601" y="1056208"/>
            <a:ext cx="295116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写出下面各组数。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579" name="文本框 57"/>
          <p:cNvSpPr txBox="1">
            <a:spLocks noChangeArrowheads="1"/>
          </p:cNvSpPr>
          <p:nvPr/>
        </p:nvSpPr>
        <p:spPr bwMode="auto">
          <a:xfrm>
            <a:off x="4139730" y="1173683"/>
            <a:ext cx="24923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“做一做”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971600" y="1635646"/>
            <a:ext cx="770485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）三十 </a:t>
            </a:r>
            <a:r>
              <a:rPr lang="en-US" altLang="zh-CN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		 </a:t>
            </a: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三十万               </a:t>
            </a:r>
            <a:r>
              <a:rPr lang="en-US" altLang="zh-CN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	    </a:t>
            </a: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三十亿</a:t>
            </a:r>
          </a:p>
        </p:txBody>
      </p:sp>
      <p:sp>
        <p:nvSpPr>
          <p:cNvPr id="24581" name="矩形 4"/>
          <p:cNvSpPr>
            <a:spLocks noChangeArrowheads="1"/>
          </p:cNvSpPr>
          <p:nvPr/>
        </p:nvSpPr>
        <p:spPr bwMode="auto">
          <a:xfrm>
            <a:off x="971600" y="3003798"/>
            <a:ext cx="785326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）一百零七          一百零七万</a:t>
            </a:r>
            <a:r>
              <a:rPr lang="en-US" altLang="zh-CN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          	</a:t>
            </a:r>
            <a:r>
              <a:rPr lang="zh-CN" altLang="en-US" sz="2400" b="1" dirty="0">
                <a:solidFill>
                  <a:srgbClr val="000000"/>
                </a:solidFill>
                <a:ea typeface="楷体" panose="02010609060101010101" pitchFamily="49" charset="-122"/>
              </a:rPr>
              <a:t>一百零七亿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259410" y="2326866"/>
            <a:ext cx="25304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写作：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30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3203849" y="2321308"/>
            <a:ext cx="2304256" cy="471489"/>
            <a:chOff x="3491880" y="2211708"/>
            <a:chExt cx="2304256" cy="470726"/>
          </a:xfrm>
        </p:grpSpPr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3491880" y="2211708"/>
              <a:ext cx="2304256" cy="461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ea"/>
                  <a:ea typeface="+mj-ea"/>
                </a:rPr>
                <a:t>写作：</a:t>
              </a:r>
              <a:r>
                <a:rPr lang="en-US" alt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300000</a:t>
              </a:r>
              <a:endParaRPr lang="zh-CN" altLang="en-US" sz="2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25612" name="直接连接符 6"/>
            <p:cNvCxnSpPr>
              <a:cxnSpLocks noChangeShapeType="1"/>
            </p:cNvCxnSpPr>
            <p:nvPr/>
          </p:nvCxnSpPr>
          <p:spPr bwMode="auto">
            <a:xfrm>
              <a:off x="4807758" y="2250634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组合 11"/>
          <p:cNvGrpSpPr/>
          <p:nvPr/>
        </p:nvGrpSpPr>
        <p:grpSpPr bwMode="auto">
          <a:xfrm>
            <a:off x="5795914" y="2319722"/>
            <a:ext cx="2918023" cy="474663"/>
            <a:chOff x="3491879" y="3073212"/>
            <a:chExt cx="2918023" cy="474821"/>
          </a:xfrm>
        </p:grpSpPr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3491879" y="3073212"/>
              <a:ext cx="2918023" cy="4621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ea"/>
                  <a:ea typeface="+mj-ea"/>
                </a:rPr>
                <a:t>写作：</a:t>
              </a:r>
              <a:r>
                <a:rPr lang="en-US" alt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3000000000</a:t>
              </a:r>
              <a:endParaRPr lang="zh-CN" altLang="en-US" sz="2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25609" name="直接连接符 9"/>
            <p:cNvCxnSpPr>
              <a:cxnSpLocks noChangeShapeType="1"/>
            </p:cNvCxnSpPr>
            <p:nvPr/>
          </p:nvCxnSpPr>
          <p:spPr bwMode="auto">
            <a:xfrm>
              <a:off x="5430091" y="3116233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10" name="直接连接符 10"/>
            <p:cNvCxnSpPr>
              <a:cxnSpLocks noChangeShapeType="1"/>
            </p:cNvCxnSpPr>
            <p:nvPr/>
          </p:nvCxnSpPr>
          <p:spPr bwMode="auto">
            <a:xfrm>
              <a:off x="4810656" y="3116233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187625" y="3839034"/>
            <a:ext cx="194421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写作：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107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3276079" y="3833478"/>
            <a:ext cx="2376264" cy="471487"/>
            <a:chOff x="3491880" y="2211710"/>
            <a:chExt cx="2376264" cy="470724"/>
          </a:xfrm>
        </p:grpSpPr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3491880" y="2211710"/>
              <a:ext cx="2376264" cy="461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ea"/>
                  <a:ea typeface="+mj-ea"/>
                </a:rPr>
                <a:t>写作：</a:t>
              </a:r>
              <a:r>
                <a:rPr lang="en-US" alt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1070000</a:t>
              </a:r>
              <a:endParaRPr lang="zh-CN" altLang="en-US" sz="2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26636" name="直接连接符 7"/>
            <p:cNvCxnSpPr>
              <a:cxnSpLocks noChangeShapeType="1"/>
            </p:cNvCxnSpPr>
            <p:nvPr/>
          </p:nvCxnSpPr>
          <p:spPr bwMode="auto">
            <a:xfrm>
              <a:off x="4965642" y="2250634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组合 20"/>
          <p:cNvGrpSpPr/>
          <p:nvPr/>
        </p:nvGrpSpPr>
        <p:grpSpPr bwMode="auto">
          <a:xfrm>
            <a:off x="5796136" y="3831890"/>
            <a:ext cx="3457575" cy="474663"/>
            <a:chOff x="3491879" y="3073212"/>
            <a:chExt cx="3457575" cy="474821"/>
          </a:xfrm>
        </p:grpSpPr>
        <p:sp>
          <p:nvSpPr>
            <p:cNvPr id="22" name="TextBox 13"/>
            <p:cNvSpPr txBox="1">
              <a:spLocks noChangeArrowheads="1"/>
            </p:cNvSpPr>
            <p:nvPr/>
          </p:nvSpPr>
          <p:spPr bwMode="auto">
            <a:xfrm>
              <a:off x="3491879" y="3073212"/>
              <a:ext cx="3457575" cy="4621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ea"/>
                  <a:ea typeface="+mj-ea"/>
                </a:rPr>
                <a:t>写作：</a:t>
              </a:r>
              <a:r>
                <a:rPr lang="en-US" altLang="zh-CN" sz="2400" b="1" dirty="0">
                  <a:solidFill>
                    <a:srgbClr val="FF0000"/>
                  </a:solidFill>
                  <a:latin typeface="+mj-ea"/>
                  <a:ea typeface="+mj-ea"/>
                </a:rPr>
                <a:t>10700000000</a:t>
              </a:r>
              <a:endParaRPr lang="zh-CN" altLang="en-US" sz="2400" b="1" dirty="0">
                <a:solidFill>
                  <a:srgbClr val="FF0000"/>
                </a:solidFill>
                <a:latin typeface="+mj-ea"/>
                <a:ea typeface="+mj-ea"/>
              </a:endParaRPr>
            </a:p>
          </p:txBody>
        </p:sp>
        <p:cxnSp>
          <p:nvCxnSpPr>
            <p:cNvPr id="26633" name="直接连接符 10"/>
            <p:cNvCxnSpPr>
              <a:cxnSpLocks noChangeShapeType="1"/>
            </p:cNvCxnSpPr>
            <p:nvPr/>
          </p:nvCxnSpPr>
          <p:spPr bwMode="auto">
            <a:xfrm>
              <a:off x="5581390" y="3116233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4" name="直接连接符 11"/>
            <p:cNvCxnSpPr>
              <a:cxnSpLocks noChangeShapeType="1"/>
            </p:cNvCxnSpPr>
            <p:nvPr/>
          </p:nvCxnSpPr>
          <p:spPr bwMode="auto">
            <a:xfrm>
              <a:off x="4961955" y="3116233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1043360" y="1634827"/>
            <a:ext cx="7343775" cy="22382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二十五亿                         写作：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_____________</a:t>
            </a:r>
            <a:r>
              <a:rPr lang="zh-CN" altLang="en-US" sz="2400" b="1" u="sng" dirty="0">
                <a:solidFill>
                  <a:srgbClr val="000000"/>
                </a:solidFill>
                <a:latin typeface="+mn-lt"/>
                <a:ea typeface="+mj-ea"/>
              </a:rPr>
              <a:t>         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四百九十亿零六十万     写作：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_____________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五千零四亿零七百万一千三百零六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                                        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写作：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_____________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11560" y="1131590"/>
            <a:ext cx="29511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写出下面各数。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557" name="文本框 57"/>
          <p:cNvSpPr txBox="1">
            <a:spLocks noChangeArrowheads="1"/>
          </p:cNvSpPr>
          <p:nvPr/>
        </p:nvSpPr>
        <p:spPr bwMode="auto">
          <a:xfrm>
            <a:off x="4283968" y="1247477"/>
            <a:ext cx="24923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“做一做”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291510" y="1736427"/>
            <a:ext cx="2305050" cy="461963"/>
            <a:chOff x="5148064" y="1736560"/>
            <a:chExt cx="2305050" cy="461665"/>
          </a:xfrm>
        </p:grpSpPr>
        <p:sp>
          <p:nvSpPr>
            <p:cNvPr id="23572" name="TextBox 7"/>
            <p:cNvSpPr txBox="1">
              <a:spLocks noChangeArrowheads="1"/>
            </p:cNvSpPr>
            <p:nvPr/>
          </p:nvSpPr>
          <p:spPr bwMode="auto">
            <a:xfrm>
              <a:off x="5148064" y="1736560"/>
              <a:ext cx="23050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2500000000</a:t>
              </a:r>
            </a:p>
          </p:txBody>
        </p:sp>
        <p:cxnSp>
          <p:nvCxnSpPr>
            <p:cNvPr id="23573" name="直接连接符 7"/>
            <p:cNvCxnSpPr>
              <a:cxnSpLocks noChangeShapeType="1"/>
            </p:cNvCxnSpPr>
            <p:nvPr/>
          </p:nvCxnSpPr>
          <p:spPr bwMode="auto">
            <a:xfrm>
              <a:off x="6162754" y="1766425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4" name="直接连接符 8"/>
            <p:cNvCxnSpPr>
              <a:cxnSpLocks noChangeShapeType="1"/>
            </p:cNvCxnSpPr>
            <p:nvPr/>
          </p:nvCxnSpPr>
          <p:spPr bwMode="auto">
            <a:xfrm>
              <a:off x="5547572" y="1766425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9"/>
          <p:cNvGrpSpPr/>
          <p:nvPr/>
        </p:nvGrpSpPr>
        <p:grpSpPr bwMode="auto">
          <a:xfrm>
            <a:off x="5232772" y="2260302"/>
            <a:ext cx="2305050" cy="481013"/>
            <a:chOff x="5089847" y="2260091"/>
            <a:chExt cx="2305050" cy="481547"/>
          </a:xfrm>
        </p:grpSpPr>
        <p:sp>
          <p:nvSpPr>
            <p:cNvPr id="23569" name="TextBox 7"/>
            <p:cNvSpPr txBox="1">
              <a:spLocks noChangeArrowheads="1"/>
            </p:cNvSpPr>
            <p:nvPr/>
          </p:nvSpPr>
          <p:spPr bwMode="auto">
            <a:xfrm>
              <a:off x="5089847" y="2260091"/>
              <a:ext cx="23050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49000600000</a:t>
              </a:r>
            </a:p>
          </p:txBody>
        </p:sp>
        <p:cxnSp>
          <p:nvCxnSpPr>
            <p:cNvPr id="23570" name="直接连接符 13"/>
            <p:cNvCxnSpPr>
              <a:cxnSpLocks noChangeShapeType="1"/>
            </p:cNvCxnSpPr>
            <p:nvPr/>
          </p:nvCxnSpPr>
          <p:spPr bwMode="auto">
            <a:xfrm>
              <a:off x="6257783" y="2309838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1" name="直接连接符 14"/>
            <p:cNvCxnSpPr>
              <a:cxnSpLocks noChangeShapeType="1"/>
            </p:cNvCxnSpPr>
            <p:nvPr/>
          </p:nvCxnSpPr>
          <p:spPr bwMode="auto">
            <a:xfrm>
              <a:off x="5643161" y="2309838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组合 15"/>
          <p:cNvGrpSpPr/>
          <p:nvPr/>
        </p:nvGrpSpPr>
        <p:grpSpPr bwMode="auto">
          <a:xfrm>
            <a:off x="5180385" y="3363838"/>
            <a:ext cx="2411412" cy="471488"/>
            <a:chOff x="5036665" y="2822670"/>
            <a:chExt cx="2411413" cy="471556"/>
          </a:xfrm>
        </p:grpSpPr>
        <p:sp>
          <p:nvSpPr>
            <p:cNvPr id="23566" name="TextBox 7"/>
            <p:cNvSpPr txBox="1">
              <a:spLocks noChangeArrowheads="1"/>
            </p:cNvSpPr>
            <p:nvPr/>
          </p:nvSpPr>
          <p:spPr bwMode="auto">
            <a:xfrm>
              <a:off x="5036665" y="2822670"/>
              <a:ext cx="24114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500407001306</a:t>
              </a:r>
            </a:p>
          </p:txBody>
        </p:sp>
        <p:cxnSp>
          <p:nvCxnSpPr>
            <p:cNvPr id="23567" name="直接连接符 19"/>
            <p:cNvCxnSpPr>
              <a:cxnSpLocks noChangeShapeType="1"/>
            </p:cNvCxnSpPr>
            <p:nvPr/>
          </p:nvCxnSpPr>
          <p:spPr bwMode="auto">
            <a:xfrm>
              <a:off x="6359500" y="2862426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68" name="直接连接符 20"/>
            <p:cNvCxnSpPr>
              <a:cxnSpLocks noChangeShapeType="1"/>
            </p:cNvCxnSpPr>
            <p:nvPr/>
          </p:nvCxnSpPr>
          <p:spPr bwMode="auto">
            <a:xfrm>
              <a:off x="5745557" y="2862426"/>
              <a:ext cx="0" cy="4318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TextBox 31">
            <a:extLst>
              <a:ext uri="{FF2B5EF4-FFF2-40B4-BE49-F238E27FC236}">
                <a16:creationId xmlns:a16="http://schemas.microsoft.com/office/drawing/2014/main" id="{16061EAC-9373-4742-8C68-364F2D892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593" y="1643249"/>
            <a:ext cx="51117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87702174-6CB3-42BD-BFDC-FF0B0D22F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617" y="2189048"/>
            <a:ext cx="51117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DE1ECB54-EA60-4A7D-ABEE-39C97C9E9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656" y="2186558"/>
            <a:ext cx="51117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CF654E32-2668-425A-8049-D85D144E6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208" y="2725282"/>
            <a:ext cx="51117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B45E74-8D60-465B-89EC-3AC71FED8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486" y="2723694"/>
            <a:ext cx="511175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</p:spTree>
    <p:extLst>
      <p:ext uri="{BB962C8B-B14F-4D97-AF65-F5344CB8AC3E}">
        <p14:creationId xmlns:p14="http://schemas.microsoft.com/office/powerpoint/2010/main" val="63452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752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5" name="Rectangle 26">
            <a:extLst>
              <a:ext uri="{FF2B5EF4-FFF2-40B4-BE49-F238E27FC236}">
                <a16:creationId xmlns:a16="http://schemas.microsoft.com/office/drawing/2014/main" id="{541B009A-F91D-E73B-1642-695835A47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96724"/>
            <a:ext cx="489654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四、课堂小结，畅谈收获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9750" y="843558"/>
            <a:ext cx="8280722" cy="4766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用</a:t>
            </a:r>
            <a:r>
              <a:rPr lang="en-US" altLang="zh-CN" sz="2400" b="1" dirty="0">
                <a:latin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7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楷体" panose="02010609060101010101" pitchFamily="49" charset="-122"/>
              </a:rPr>
              <a:t>组成符合下列要求的九位数。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539750" y="1521842"/>
            <a:ext cx="4787900" cy="936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1</a:t>
            </a:r>
            <a:r>
              <a:rPr lang="zh-CN" altLang="en-US" sz="2400" b="1" dirty="0">
                <a:latin typeface="+mn-lt"/>
              </a:rPr>
              <a:t>）只读一个</a:t>
            </a:r>
            <a:r>
              <a:rPr lang="en-US" altLang="zh-CN" sz="2400" b="1" dirty="0">
                <a:latin typeface="+mn-lt"/>
              </a:rPr>
              <a:t>0</a:t>
            </a:r>
            <a:r>
              <a:rPr lang="zh-CN" altLang="en-US" sz="2400" b="1" dirty="0">
                <a:latin typeface="+mn-lt"/>
              </a:rPr>
              <a:t>。（写两个）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</a:rPr>
              <a:t>___________________________</a:t>
            </a:r>
            <a:endParaRPr lang="zh-CN" altLang="en-US" sz="2400" b="1" dirty="0">
              <a:latin typeface="楷体" panose="02010609060101010101" pitchFamily="49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9750" y="2541017"/>
            <a:ext cx="4787900" cy="936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）读出</a:t>
            </a:r>
            <a:r>
              <a:rPr lang="en-US" altLang="zh-CN" sz="2400" b="1" dirty="0">
                <a:latin typeface="+mn-lt"/>
              </a:rPr>
              <a:t>3</a:t>
            </a:r>
            <a:r>
              <a:rPr lang="zh-CN" altLang="en-US" sz="2400" b="1" dirty="0">
                <a:latin typeface="+mn-lt"/>
              </a:rPr>
              <a:t>个</a:t>
            </a:r>
            <a:r>
              <a:rPr lang="en-US" altLang="zh-CN" sz="2400" b="1" dirty="0">
                <a:latin typeface="+mn-lt"/>
              </a:rPr>
              <a:t>0</a:t>
            </a:r>
            <a:r>
              <a:rPr lang="zh-CN" altLang="en-US" sz="2400" b="1" dirty="0">
                <a:latin typeface="+mn-lt"/>
              </a:rPr>
              <a:t>。（写两个）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</a:rPr>
              <a:t>___________________________</a:t>
            </a:r>
            <a:endParaRPr lang="zh-CN" altLang="en-US" sz="2400" b="1" dirty="0">
              <a:latin typeface="楷体" panose="02010609060101010101" pitchFamily="49" charset="-122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39750" y="3560192"/>
            <a:ext cx="5761038" cy="935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）一个</a:t>
            </a:r>
            <a:r>
              <a:rPr lang="en-US" altLang="zh-CN" sz="2400" b="1" dirty="0">
                <a:latin typeface="+mn-lt"/>
              </a:rPr>
              <a:t>0</a:t>
            </a:r>
            <a:r>
              <a:rPr lang="zh-CN" altLang="en-US" sz="2400" b="1" dirty="0">
                <a:latin typeface="+mn-lt"/>
              </a:rPr>
              <a:t>也不读的最小九位数。</a:t>
            </a:r>
            <a:r>
              <a:rPr lang="en-US" altLang="zh-CN" sz="2400" b="1" dirty="0">
                <a:latin typeface="+mn-lt"/>
              </a:rPr>
              <a:t>___________________________</a:t>
            </a:r>
            <a:endParaRPr lang="zh-CN" altLang="en-US" sz="2400" b="1" dirty="0">
              <a:latin typeface="楷体" panose="02010609060101010101" pitchFamily="49" charset="-122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647700" y="1923480"/>
            <a:ext cx="58324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203479000  200347900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（答案不唯一）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647700" y="2953767"/>
            <a:ext cx="58324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203040790  203400709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（答案不唯一）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647700" y="3990405"/>
            <a:ext cx="20875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230004790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1495390" y="1975952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887576" y="1988652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3203848" y="1995686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2596034" y="2008386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1494250" y="2997676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886436" y="3010376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3202708" y="301741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2594894" y="3030110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1500318" y="4031644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892504" y="4044344"/>
            <a:ext cx="0" cy="358775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427</Words>
  <Application>Microsoft Office PowerPoint</Application>
  <PresentationFormat>全屏显示(16:9)</PresentationFormat>
  <Paragraphs>87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等线</vt:lpstr>
      <vt:lpstr>黑体</vt:lpstr>
      <vt:lpstr>楷体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565</cp:revision>
  <dcterms:created xsi:type="dcterms:W3CDTF">2015-08-27T07:30:00Z</dcterms:created>
  <dcterms:modified xsi:type="dcterms:W3CDTF">2026-06-06T06:37:18Z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7631752C70A748C180C9D60F465482A2</vt:lpwstr>
  </property>
</Properties>
</file>