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77" r:id="rId3"/>
    <p:sldId id="276" r:id="rId4"/>
    <p:sldId id="370" r:id="rId5"/>
    <p:sldId id="371" r:id="rId6"/>
    <p:sldId id="372" r:id="rId7"/>
    <p:sldId id="285" r:id="rId8"/>
    <p:sldId id="287" r:id="rId9"/>
    <p:sldId id="360" r:id="rId10"/>
    <p:sldId id="361" r:id="rId11"/>
    <p:sldId id="362" r:id="rId12"/>
    <p:sldId id="363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4">
          <p15:clr>
            <a:srgbClr val="A4A3A4"/>
          </p15:clr>
        </p15:guide>
        <p15:guide id="2" pos="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8DA"/>
    <a:srgbClr val="43CEFF"/>
    <a:srgbClr val="FFFFFF"/>
    <a:srgbClr val="FF00FF"/>
    <a:srgbClr val="CDFFCC"/>
    <a:srgbClr val="0066FF"/>
    <a:srgbClr val="F5BCD5"/>
    <a:srgbClr val="C6EDE8"/>
    <a:srgbClr val="F9CDAD"/>
    <a:srgbClr val="F5F2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209" autoAdjust="0"/>
  </p:normalViewPr>
  <p:slideViewPr>
    <p:cSldViewPr>
      <p:cViewPr varScale="1">
        <p:scale>
          <a:sx n="149" d="100"/>
          <a:sy n="149" d="100"/>
        </p:scale>
        <p:origin x="528" y="114"/>
      </p:cViewPr>
      <p:guideLst>
        <p:guide orient="horz" pos="1704"/>
        <p:guide pos="6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2026/6/6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3618"/>
            <a:ext cx="9144000" cy="2592000"/>
          </a:xfrm>
          <a:prstGeom prst="rect">
            <a:avLst/>
          </a:prstGeom>
          <a:solidFill>
            <a:srgbClr val="DCA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2551500"/>
            <a:ext cx="9144000" cy="2592000"/>
          </a:xfrm>
          <a:prstGeom prst="rect">
            <a:avLst/>
          </a:prstGeom>
          <a:solidFill>
            <a:srgbClr val="F8E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91880" y="476367"/>
            <a:ext cx="2280102" cy="4523624"/>
          </a:xfrm>
          <a:prstGeom prst="rect">
            <a:avLst/>
          </a:prstGeom>
        </p:spPr>
      </p:pic>
      <p:grpSp>
        <p:nvGrpSpPr>
          <p:cNvPr id="36" name="组合 35"/>
          <p:cNvGrpSpPr/>
          <p:nvPr userDrawn="1"/>
        </p:nvGrpSpPr>
        <p:grpSpPr>
          <a:xfrm>
            <a:off x="-549416" y="664640"/>
            <a:ext cx="10242832" cy="4002493"/>
            <a:chOff x="-486256" y="657489"/>
            <a:chExt cx="10242832" cy="4002493"/>
          </a:xfrm>
        </p:grpSpPr>
        <p:grpSp>
          <p:nvGrpSpPr>
            <p:cNvPr id="37" name="组合 36"/>
            <p:cNvGrpSpPr/>
            <p:nvPr userDrawn="1"/>
          </p:nvGrpSpPr>
          <p:grpSpPr>
            <a:xfrm>
              <a:off x="-486256" y="657489"/>
              <a:ext cx="10242832" cy="4002493"/>
              <a:chOff x="-497468" y="788375"/>
              <a:chExt cx="13354575" cy="5376497"/>
            </a:xfrm>
          </p:grpSpPr>
          <p:pic>
            <p:nvPicPr>
              <p:cNvPr id="39" name="PA_图片 15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97468" y="788375"/>
                <a:ext cx="1983368" cy="5281247"/>
              </a:xfrm>
              <a:prstGeom prst="rect">
                <a:avLst/>
              </a:prstGeom>
            </p:spPr>
          </p:pic>
          <p:pic>
            <p:nvPicPr>
              <p:cNvPr id="40" name="PA_图片 15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0873739" y="845525"/>
                <a:ext cx="1983368" cy="5319347"/>
              </a:xfrm>
              <a:prstGeom prst="rect">
                <a:avLst/>
              </a:prstGeom>
            </p:spPr>
          </p:pic>
        </p:grpSp>
        <p:sp>
          <p:nvSpPr>
            <p:cNvPr id="38" name="矩形 37"/>
            <p:cNvSpPr/>
            <p:nvPr userDrawn="1"/>
          </p:nvSpPr>
          <p:spPr>
            <a:xfrm>
              <a:off x="1034606" y="696752"/>
              <a:ext cx="7200800" cy="39632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仓耳玄三M W05" panose="02020400000000000000" pitchFamily="18" charset="-122"/>
              </a:endParaRPr>
            </a:p>
          </p:txBody>
        </p:sp>
      </p:grpSp>
      <p:pic>
        <p:nvPicPr>
          <p:cNvPr id="12" name="图片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099" y="-23139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752054"/>
            <a:ext cx="980405" cy="97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副标题 6"/>
          <p:cNvSpPr txBox="1">
            <a:spLocks noChangeArrowheads="1"/>
          </p:cNvSpPr>
          <p:nvPr userDrawn="1"/>
        </p:nvSpPr>
        <p:spPr bwMode="auto">
          <a:xfrm>
            <a:off x="-9420" y="-20319"/>
            <a:ext cx="168148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54" y="3757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642" y="4770375"/>
            <a:ext cx="376894" cy="376894"/>
          </a:xfrm>
          <a:prstGeom prst="rect">
            <a:avLst/>
          </a:prstGeom>
        </p:spPr>
      </p:pic>
      <p:sp>
        <p:nvSpPr>
          <p:cNvPr id="2" name="箭头: V 形 1"/>
          <p:cNvSpPr/>
          <p:nvPr userDrawn="1"/>
        </p:nvSpPr>
        <p:spPr>
          <a:xfrm>
            <a:off x="119017" y="132756"/>
            <a:ext cx="474606" cy="474606"/>
          </a:xfrm>
          <a:prstGeom prst="chevron">
            <a:avLst/>
          </a:prstGeom>
          <a:solidFill>
            <a:srgbClr val="FC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3" name="直接连接符 22"/>
          <p:cNvCxnSpPr/>
          <p:nvPr userDrawn="1"/>
        </p:nvCxnSpPr>
        <p:spPr bwMode="auto">
          <a:xfrm>
            <a:off x="651510" y="621665"/>
            <a:ext cx="5072380" cy="571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形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636" y="4770375"/>
            <a:ext cx="376894" cy="376894"/>
          </a:xfrm>
          <a:prstGeom prst="rect">
            <a:avLst/>
          </a:prstGeom>
        </p:spPr>
      </p:pic>
      <p:pic>
        <p:nvPicPr>
          <p:cNvPr id="26" name="图形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0604" y="4770375"/>
            <a:ext cx="376894" cy="376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54" y="3757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642" y="4770375"/>
            <a:ext cx="376894" cy="376894"/>
          </a:xfrm>
          <a:prstGeom prst="rect">
            <a:avLst/>
          </a:prstGeom>
        </p:spPr>
      </p:pic>
      <p:pic>
        <p:nvPicPr>
          <p:cNvPr id="25" name="图形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636" y="4770375"/>
            <a:ext cx="376894" cy="376894"/>
          </a:xfrm>
          <a:prstGeom prst="rect">
            <a:avLst/>
          </a:prstGeom>
        </p:spPr>
      </p:pic>
      <p:pic>
        <p:nvPicPr>
          <p:cNvPr id="26" name="图形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0604" y="4770375"/>
            <a:ext cx="376894" cy="376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54" y="3757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2699792" y="2139702"/>
            <a:ext cx="468052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数的大小比较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8612" y="2002410"/>
            <a:ext cx="1004844" cy="10081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915566"/>
            <a:ext cx="29787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比较大小。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0295" y="51723"/>
            <a:ext cx="5041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</a:rPr>
              <a:t>一、复习旧知，引入新课</a:t>
            </a:r>
          </a:p>
        </p:txBody>
      </p:sp>
      <p:sp>
        <p:nvSpPr>
          <p:cNvPr id="5" name="矩形 4"/>
          <p:cNvSpPr/>
          <p:nvPr/>
        </p:nvSpPr>
        <p:spPr>
          <a:xfrm>
            <a:off x="1043608" y="1921953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435          453  </a:t>
            </a:r>
            <a:endParaRPr lang="zh-CN" altLang="en-US" sz="2800" dirty="0"/>
          </a:p>
        </p:txBody>
      </p:sp>
      <p:sp>
        <p:nvSpPr>
          <p:cNvPr id="6" name="矩形 5"/>
          <p:cNvSpPr/>
          <p:nvPr/>
        </p:nvSpPr>
        <p:spPr>
          <a:xfrm>
            <a:off x="3563888" y="1923678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1089          989</a:t>
            </a:r>
            <a:endParaRPr lang="zh-CN" altLang="en-US" sz="2800" dirty="0"/>
          </a:p>
        </p:txBody>
      </p:sp>
      <p:sp>
        <p:nvSpPr>
          <p:cNvPr id="7" name="椭圆 6"/>
          <p:cNvSpPr/>
          <p:nvPr/>
        </p:nvSpPr>
        <p:spPr>
          <a:xfrm>
            <a:off x="1804763" y="1829415"/>
            <a:ext cx="708295" cy="70829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454596" y="1829415"/>
            <a:ext cx="708295" cy="70829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842649" y="1846449"/>
            <a:ext cx="6334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543683" y="1842224"/>
            <a:ext cx="6334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55576" y="2787774"/>
            <a:ext cx="6134282" cy="2170967"/>
            <a:chOff x="1534062" y="2561023"/>
            <a:chExt cx="6134282" cy="2170967"/>
          </a:xfrm>
        </p:grpSpPr>
        <p:pic>
          <p:nvPicPr>
            <p:cNvPr id="11" name="图片 10" descr="E:\李琪洲\素材图\人物图以及学习文件等\笔记娃娃\夏路半.png夏路半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534062" y="3348078"/>
              <a:ext cx="1029335" cy="1383912"/>
            </a:xfrm>
            <a:prstGeom prst="rect">
              <a:avLst/>
            </a:prstGeom>
          </p:spPr>
        </p:pic>
        <p:sp>
          <p:nvSpPr>
            <p:cNvPr id="12" name="思想气泡: 云 11"/>
            <p:cNvSpPr/>
            <p:nvPr/>
          </p:nvSpPr>
          <p:spPr>
            <a:xfrm>
              <a:off x="2801090" y="2561023"/>
              <a:ext cx="4867254" cy="1419630"/>
            </a:xfrm>
            <a:prstGeom prst="cloudCallout">
              <a:avLst>
                <a:gd name="adj1" fmla="val -51588"/>
                <a:gd name="adj2" fmla="val 60114"/>
              </a:avLst>
            </a:prstGeom>
            <a:solidFill>
              <a:srgbClr val="F5F2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你是怎么比较万以内数的大小的？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6228184" y="1923678"/>
            <a:ext cx="25186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4375          4357</a:t>
            </a:r>
            <a:endParaRPr lang="zh-CN" altLang="en-US" sz="2800" dirty="0"/>
          </a:p>
        </p:txBody>
      </p:sp>
      <p:sp>
        <p:nvSpPr>
          <p:cNvPr id="16" name="椭圆 15"/>
          <p:cNvSpPr/>
          <p:nvPr/>
        </p:nvSpPr>
        <p:spPr>
          <a:xfrm>
            <a:off x="7118892" y="1829415"/>
            <a:ext cx="708295" cy="70829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7197930" y="1842224"/>
            <a:ext cx="6334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FF3A655A-9E2E-190F-969D-F79387904F2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909" y="1204995"/>
            <a:ext cx="2371783" cy="154389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60EE766-FE75-0ABF-B9D5-91F086B0EB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78922" y="1203598"/>
            <a:ext cx="2295271" cy="14984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4BDFAC0-C093-E498-B531-F88F55AFF4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7424" y="3169078"/>
            <a:ext cx="2366753" cy="149849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256B8FB-688A-AB85-1B4B-CD7D663779A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9460" y="3179504"/>
            <a:ext cx="2274194" cy="1440019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460CD105-3FA1-9BD4-CB29-1C60CDB23A54}"/>
              </a:ext>
            </a:extLst>
          </p:cNvPr>
          <p:cNvSpPr/>
          <p:nvPr/>
        </p:nvSpPr>
        <p:spPr>
          <a:xfrm>
            <a:off x="827584" y="265236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稻谷：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207534900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42DA5B9-3ADD-EF69-A85E-08C343578074}"/>
              </a:ext>
            </a:extLst>
          </p:cNvPr>
          <p:cNvSpPr/>
          <p:nvPr/>
        </p:nvSpPr>
        <p:spPr>
          <a:xfrm>
            <a:off x="3779912" y="265236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小麦：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140099400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949017C-C8B7-6C58-0734-EED1E503C3F0}"/>
              </a:ext>
            </a:extLst>
          </p:cNvPr>
          <p:cNvSpPr/>
          <p:nvPr/>
        </p:nvSpPr>
        <p:spPr>
          <a:xfrm>
            <a:off x="827584" y="459671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玉米：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294916900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3935489-F1C3-658A-CE96-4D18AF858465}"/>
              </a:ext>
            </a:extLst>
          </p:cNvPr>
          <p:cNvSpPr/>
          <p:nvPr/>
        </p:nvSpPr>
        <p:spPr>
          <a:xfrm>
            <a:off x="3779912" y="459671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大豆：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20647800</a:t>
            </a:r>
          </a:p>
        </p:txBody>
      </p:sp>
      <p:sp>
        <p:nvSpPr>
          <p:cNvPr id="19" name="对话气泡: 圆角矩形 18"/>
          <p:cNvSpPr/>
          <p:nvPr/>
        </p:nvSpPr>
        <p:spPr>
          <a:xfrm>
            <a:off x="6444208" y="1923678"/>
            <a:ext cx="2232248" cy="1080383"/>
          </a:xfrm>
          <a:prstGeom prst="wedgeRoundRectCallout">
            <a:avLst>
              <a:gd name="adj1" fmla="val 32438"/>
              <a:gd name="adj2" fmla="val 67097"/>
              <a:gd name="adj3" fmla="val 16667"/>
            </a:avLst>
          </a:prstGeom>
          <a:solidFill>
            <a:srgbClr val="F5F8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读一读这些农产品的产量。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8793" y="51976"/>
            <a:ext cx="5256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</a:rPr>
              <a:t>二、自主合作，探究新知</a:t>
            </a:r>
          </a:p>
        </p:txBody>
      </p:sp>
      <p:sp>
        <p:nvSpPr>
          <p:cNvPr id="4" name="矩形 3"/>
          <p:cNvSpPr/>
          <p:nvPr/>
        </p:nvSpPr>
        <p:spPr>
          <a:xfrm>
            <a:off x="1043608" y="771550"/>
            <a:ext cx="8048387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年全国主要农产品的产量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12160" y="2198542"/>
            <a:ext cx="2520280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2592859" y="2736284"/>
            <a:ext cx="0" cy="36720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5549156" y="2736284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2591493" y="4673355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5397995" y="4673355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E:\李琪洲\素材图\人物图以及学习文件等\笔记娃娃\夏元半.png夏元半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668344" y="3579862"/>
            <a:ext cx="1252855" cy="1390008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DF1773DB-6BC4-A95E-F1C9-A2A500E896A4}"/>
              </a:ext>
            </a:extLst>
          </p:cNvPr>
          <p:cNvSpPr/>
          <p:nvPr/>
        </p:nvSpPr>
        <p:spPr>
          <a:xfrm>
            <a:off x="539552" y="794435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558B4B4-A8BD-3C0B-709B-07F781FB991D}"/>
              </a:ext>
            </a:extLst>
          </p:cNvPr>
          <p:cNvCxnSpPr>
            <a:cxnSpLocks/>
          </p:cNvCxnSpPr>
          <p:nvPr/>
        </p:nvCxnSpPr>
        <p:spPr>
          <a:xfrm>
            <a:off x="1986062" y="2736284"/>
            <a:ext cx="0" cy="36720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3BD0164-5AAD-9C29-9394-35D02FC79AD0}"/>
              </a:ext>
            </a:extLst>
          </p:cNvPr>
          <p:cNvCxnSpPr>
            <a:cxnSpLocks/>
          </p:cNvCxnSpPr>
          <p:nvPr/>
        </p:nvCxnSpPr>
        <p:spPr>
          <a:xfrm>
            <a:off x="4932040" y="2736284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C14C275-0409-1F05-7733-C084F3019D55}"/>
              </a:ext>
            </a:extLst>
          </p:cNvPr>
          <p:cNvCxnSpPr>
            <a:cxnSpLocks/>
          </p:cNvCxnSpPr>
          <p:nvPr/>
        </p:nvCxnSpPr>
        <p:spPr>
          <a:xfrm>
            <a:off x="1986855" y="4673355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2922538C-0BC8-0C36-4C8F-D296BBEAB662}"/>
              </a:ext>
            </a:extLst>
          </p:cNvPr>
          <p:cNvSpPr/>
          <p:nvPr/>
        </p:nvSpPr>
        <p:spPr>
          <a:xfrm>
            <a:off x="1017701" y="1491630"/>
            <a:ext cx="2206198" cy="7920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二亿零七百五十三万四千九百</a:t>
            </a:r>
            <a:endParaRPr lang="en-US" altLang="zh-CN" sz="2000" b="1" dirty="0">
              <a:solidFill>
                <a:srgbClr val="FF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610DF12-5491-2B08-1E89-64B70F0B227A}"/>
              </a:ext>
            </a:extLst>
          </p:cNvPr>
          <p:cNvSpPr/>
          <p:nvPr/>
        </p:nvSpPr>
        <p:spPr>
          <a:xfrm>
            <a:off x="3923458" y="1491630"/>
            <a:ext cx="2206198" cy="7920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一亿四千零九万九千四百</a:t>
            </a:r>
            <a:endParaRPr lang="en-US" altLang="zh-CN" sz="2000" b="1" dirty="0">
              <a:solidFill>
                <a:srgbClr val="FF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C517FDE-5847-262D-34D7-03125E5CC2E1}"/>
              </a:ext>
            </a:extLst>
          </p:cNvPr>
          <p:cNvSpPr/>
          <p:nvPr/>
        </p:nvSpPr>
        <p:spPr>
          <a:xfrm>
            <a:off x="1017701" y="3509119"/>
            <a:ext cx="2206198" cy="7920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二亿九千四百九十一万六千九百</a:t>
            </a:r>
            <a:endParaRPr lang="en-US" altLang="zh-CN" sz="2000" b="1" dirty="0">
              <a:solidFill>
                <a:srgbClr val="FF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E05F1E1-69BE-5F28-E141-3C4848EDBF17}"/>
              </a:ext>
            </a:extLst>
          </p:cNvPr>
          <p:cNvSpPr/>
          <p:nvPr/>
        </p:nvSpPr>
        <p:spPr>
          <a:xfrm>
            <a:off x="3923458" y="3509119"/>
            <a:ext cx="2206198" cy="7920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二千零六十四万七千八百</a:t>
            </a:r>
            <a:endParaRPr lang="en-US" altLang="zh-CN" sz="2000" b="1" dirty="0">
              <a:solidFill>
                <a:srgbClr val="FF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对话气泡: 圆角矩形 41">
            <a:extLst>
              <a:ext uri="{FF2B5EF4-FFF2-40B4-BE49-F238E27FC236}">
                <a16:creationId xmlns:a16="http://schemas.microsoft.com/office/drawing/2014/main" id="{0B105D12-2282-0257-8746-392D141D5B31}"/>
              </a:ext>
            </a:extLst>
          </p:cNvPr>
          <p:cNvSpPr/>
          <p:nvPr/>
        </p:nvSpPr>
        <p:spPr>
          <a:xfrm>
            <a:off x="6300192" y="1491630"/>
            <a:ext cx="2520280" cy="1584439"/>
          </a:xfrm>
          <a:prstGeom prst="wedgeRoundRectCallout">
            <a:avLst>
              <a:gd name="adj1" fmla="val 31092"/>
              <a:gd name="adj2" fmla="val 61810"/>
              <a:gd name="adj3" fmla="val 16667"/>
            </a:avLst>
          </a:prstGeom>
          <a:solidFill>
            <a:srgbClr val="F5F8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你知道哪种农产品的产量最多，哪种农产品的产量最少吗？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19" grpId="1" animBg="1"/>
      <p:bldP spid="32" grpId="0" animBg="1"/>
      <p:bldP spid="33" grpId="0" animBg="1"/>
      <p:bldP spid="34" grpId="0" animBg="1"/>
      <p:bldP spid="35" grpId="0" animBg="1"/>
      <p:bldP spid="4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542DD746-28B4-586A-8BBB-8ED6E77EC4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909" y="1204995"/>
            <a:ext cx="2371783" cy="154389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766211CD-4ACC-E6D2-817E-9AEF6F5BB9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78922" y="1203598"/>
            <a:ext cx="2295271" cy="149849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00A5AB49-39D0-7504-A1A0-03AC1D37BF5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7424" y="3169078"/>
            <a:ext cx="2366753" cy="149849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1FBEE130-1FB3-BA68-86E4-7DA6E0B7215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9460" y="3179504"/>
            <a:ext cx="2274194" cy="144001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756703E-DFFE-FAA3-47AD-9DFB990193CB}"/>
              </a:ext>
            </a:extLst>
          </p:cNvPr>
          <p:cNvSpPr/>
          <p:nvPr/>
        </p:nvSpPr>
        <p:spPr>
          <a:xfrm>
            <a:off x="827584" y="265236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稻谷：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207534900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C912C85-ACC8-FF31-140D-BA1022EF7A2E}"/>
              </a:ext>
            </a:extLst>
          </p:cNvPr>
          <p:cNvSpPr/>
          <p:nvPr/>
        </p:nvSpPr>
        <p:spPr>
          <a:xfrm>
            <a:off x="3779912" y="265236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小麦：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140099400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994397F-9330-536E-95A9-E0D8C2CAC7D2}"/>
              </a:ext>
            </a:extLst>
          </p:cNvPr>
          <p:cNvSpPr/>
          <p:nvPr/>
        </p:nvSpPr>
        <p:spPr>
          <a:xfrm>
            <a:off x="827584" y="459671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玉米：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294916900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EE2CB1B-6BE7-FC0E-EE8D-F2FE0C516881}"/>
              </a:ext>
            </a:extLst>
          </p:cNvPr>
          <p:cNvSpPr/>
          <p:nvPr/>
        </p:nvSpPr>
        <p:spPr>
          <a:xfrm>
            <a:off x="3779912" y="459671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大豆：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20647800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930A8CB0-3A00-4693-B3A6-4A5C899C411F}"/>
              </a:ext>
            </a:extLst>
          </p:cNvPr>
          <p:cNvCxnSpPr>
            <a:cxnSpLocks/>
          </p:cNvCxnSpPr>
          <p:nvPr/>
        </p:nvCxnSpPr>
        <p:spPr>
          <a:xfrm>
            <a:off x="2592859" y="2736284"/>
            <a:ext cx="0" cy="36720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2FAE268D-BF14-087E-08F9-E9F74838CE8F}"/>
              </a:ext>
            </a:extLst>
          </p:cNvPr>
          <p:cNvCxnSpPr>
            <a:cxnSpLocks/>
          </p:cNvCxnSpPr>
          <p:nvPr/>
        </p:nvCxnSpPr>
        <p:spPr>
          <a:xfrm>
            <a:off x="5549156" y="2736284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6C51CD2B-DE4C-3DCA-4ACE-B5878F6DDE21}"/>
              </a:ext>
            </a:extLst>
          </p:cNvPr>
          <p:cNvCxnSpPr>
            <a:cxnSpLocks/>
          </p:cNvCxnSpPr>
          <p:nvPr/>
        </p:nvCxnSpPr>
        <p:spPr>
          <a:xfrm>
            <a:off x="2591493" y="4673355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1DBAFE66-587D-638F-075F-AB1EE49465D0}"/>
              </a:ext>
            </a:extLst>
          </p:cNvPr>
          <p:cNvCxnSpPr>
            <a:cxnSpLocks/>
          </p:cNvCxnSpPr>
          <p:nvPr/>
        </p:nvCxnSpPr>
        <p:spPr>
          <a:xfrm>
            <a:off x="5397995" y="4673355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F8EC988-8D5C-9CE0-2A05-CD6B5AF11745}"/>
              </a:ext>
            </a:extLst>
          </p:cNvPr>
          <p:cNvCxnSpPr>
            <a:cxnSpLocks/>
          </p:cNvCxnSpPr>
          <p:nvPr/>
        </p:nvCxnSpPr>
        <p:spPr>
          <a:xfrm>
            <a:off x="1986062" y="2736284"/>
            <a:ext cx="0" cy="36720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A09A2D4D-6B64-B817-FAED-40A30036123D}"/>
              </a:ext>
            </a:extLst>
          </p:cNvPr>
          <p:cNvCxnSpPr>
            <a:cxnSpLocks/>
          </p:cNvCxnSpPr>
          <p:nvPr/>
        </p:nvCxnSpPr>
        <p:spPr>
          <a:xfrm>
            <a:off x="4932040" y="2736284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E0E69942-12E5-DCBE-FC10-2F0121213AEA}"/>
              </a:ext>
            </a:extLst>
          </p:cNvPr>
          <p:cNvCxnSpPr>
            <a:cxnSpLocks/>
          </p:cNvCxnSpPr>
          <p:nvPr/>
        </p:nvCxnSpPr>
        <p:spPr>
          <a:xfrm>
            <a:off x="1986855" y="4673355"/>
            <a:ext cx="0" cy="3672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616744" y="1275606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/>
          </a:lstStyle>
          <a:p>
            <a:r>
              <a:rPr lang="zh-CN" altLang="en-US" dirty="0"/>
              <a:t>九位数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522501" y="1275606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九位数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616744" y="3210530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九位数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522501" y="3210530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八位数</a:t>
            </a:r>
          </a:p>
        </p:txBody>
      </p:sp>
      <p:sp>
        <p:nvSpPr>
          <p:cNvPr id="21" name="矩形 20"/>
          <p:cNvSpPr/>
          <p:nvPr/>
        </p:nvSpPr>
        <p:spPr>
          <a:xfrm>
            <a:off x="538793" y="51976"/>
            <a:ext cx="5256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</a:rPr>
              <a:t>二、自主合作，探究新知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3154FA2-3F2C-C4D5-7BD4-AB872D10E1B6}"/>
              </a:ext>
            </a:extLst>
          </p:cNvPr>
          <p:cNvSpPr/>
          <p:nvPr/>
        </p:nvSpPr>
        <p:spPr>
          <a:xfrm>
            <a:off x="1043608" y="771550"/>
            <a:ext cx="8048387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年全国主要农产品的产量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ADBAE826-2EF3-A773-42A4-606A2AE474C2}"/>
              </a:ext>
            </a:extLst>
          </p:cNvPr>
          <p:cNvSpPr/>
          <p:nvPr/>
        </p:nvSpPr>
        <p:spPr>
          <a:xfrm>
            <a:off x="539552" y="794435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3201EE6-48E6-48B1-82A0-7ADDC84DCC0D}"/>
              </a:ext>
            </a:extLst>
          </p:cNvPr>
          <p:cNvSpPr txBox="1"/>
          <p:nvPr/>
        </p:nvSpPr>
        <p:spPr>
          <a:xfrm>
            <a:off x="6300192" y="1851670"/>
            <a:ext cx="2520280" cy="2105898"/>
          </a:xfrm>
          <a:prstGeom prst="rect">
            <a:avLst/>
          </a:prstGeom>
          <a:solidFill>
            <a:srgbClr val="F5F8DA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0" dirty="0">
                <a:solidFill>
                  <a:srgbClr val="002060"/>
                </a:solidFill>
                <a:effectLst/>
                <a:latin typeface="方正黑体_GBK" panose="03000509000000000000" pitchFamily="65" charset="-122"/>
                <a:ea typeface="方正黑体_GBK" panose="03000509000000000000" pitchFamily="65" charset="-122"/>
              </a:rPr>
              <a:t>小组合作</a:t>
            </a:r>
            <a:r>
              <a:rPr lang="zh-CN" altLang="en-US" sz="2000" b="0" dirty="0">
                <a:solidFill>
                  <a:srgbClr val="002060"/>
                </a:solidFill>
                <a:effectLst/>
                <a:latin typeface="E-FZ"/>
              </a:rPr>
              <a:t>，</a:t>
            </a:r>
            <a:r>
              <a:rPr lang="zh-CN" altLang="en-US" sz="2000" b="0" dirty="0">
                <a:solidFill>
                  <a:srgbClr val="002060"/>
                </a:solidFill>
                <a:effectLst/>
                <a:latin typeface="方正黑体_GBK" panose="03000509000000000000" pitchFamily="65" charset="-122"/>
                <a:ea typeface="方正黑体_GBK" panose="03000509000000000000" pitchFamily="65" charset="-122"/>
              </a:rPr>
              <a:t>自主探究</a:t>
            </a:r>
            <a:endParaRPr lang="en-US" altLang="zh-CN" sz="2000" b="0" dirty="0">
              <a:solidFill>
                <a:srgbClr val="002060"/>
              </a:solidFill>
              <a:effectLst/>
              <a:latin typeface="E-FZ"/>
            </a:endParaRPr>
          </a:p>
          <a:p>
            <a:pPr>
              <a:lnSpc>
                <a:spcPct val="120000"/>
              </a:lnSpc>
            </a:pPr>
            <a:r>
              <a:rPr lang="zh-CN" altLang="en-US" sz="1800" b="0" dirty="0">
                <a:solidFill>
                  <a:srgbClr val="000000"/>
                </a:solidFill>
                <a:effectLst/>
                <a:latin typeface="E-BZ"/>
              </a:rPr>
              <a:t>（</a:t>
            </a:r>
            <a:r>
              <a:rPr lang="en-US" altLang="zh-CN" sz="1800" b="0" dirty="0">
                <a:solidFill>
                  <a:srgbClr val="000000"/>
                </a:solidFill>
                <a:effectLst/>
                <a:latin typeface="E-BZ"/>
              </a:rPr>
              <a:t>1</a:t>
            </a:r>
            <a:r>
              <a:rPr lang="zh-CN" altLang="en-US" sz="1800" b="0" dirty="0">
                <a:solidFill>
                  <a:srgbClr val="000000"/>
                </a:solidFill>
                <a:effectLst/>
                <a:latin typeface="E-BZ"/>
              </a:rPr>
              <a:t>）</a:t>
            </a:r>
            <a:r>
              <a:rPr lang="zh-CN" altLang="en-US" sz="1800" b="0" dirty="0">
                <a:solidFill>
                  <a:srgbClr val="000000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任意选择两个数进行大小比较</a:t>
            </a:r>
            <a:r>
              <a:rPr lang="zh-CN" altLang="en-US" sz="1800" b="0" dirty="0">
                <a:solidFill>
                  <a:srgbClr val="000000"/>
                </a:solidFill>
                <a:effectLst/>
                <a:latin typeface="E-BZ"/>
              </a:rPr>
              <a:t>，</a:t>
            </a:r>
            <a:r>
              <a:rPr lang="zh-CN" altLang="en-US" sz="1800" b="0" dirty="0">
                <a:solidFill>
                  <a:srgbClr val="000000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组内交流讨论。</a:t>
            </a:r>
            <a:endParaRPr lang="en-US" altLang="zh-CN" sz="1800" b="0" dirty="0">
              <a:solidFill>
                <a:srgbClr val="000000"/>
              </a:solidFill>
              <a:effectLst/>
              <a:latin typeface="方正书宋_GBK" panose="03000509000000000000" pitchFamily="65" charset="-122"/>
              <a:ea typeface="方正书宋_GBK" panose="03000509000000000000" pitchFamily="65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000000"/>
                </a:solidFill>
                <a:latin typeface="方正书宋_GBK" panose="03000509000000000000" pitchFamily="65" charset="-122"/>
                <a:ea typeface="方正书宋_GBK" panose="03000509000000000000" pitchFamily="65" charset="-122"/>
              </a:rPr>
              <a:t>（</a:t>
            </a:r>
            <a:r>
              <a:rPr lang="en-US" altLang="zh-CN" dirty="0">
                <a:solidFill>
                  <a:srgbClr val="000000"/>
                </a:solidFill>
                <a:latin typeface="方正书宋_GBK" panose="03000509000000000000" pitchFamily="65" charset="-122"/>
                <a:ea typeface="方正书宋_GBK" panose="03000509000000000000" pitchFamily="65" charset="-122"/>
              </a:rPr>
              <a:t>2</a:t>
            </a:r>
            <a:r>
              <a:rPr lang="zh-CN" altLang="en-US" dirty="0">
                <a:solidFill>
                  <a:srgbClr val="000000"/>
                </a:solidFill>
                <a:latin typeface="方正书宋_GBK" panose="03000509000000000000" pitchFamily="65" charset="-122"/>
                <a:ea typeface="方正书宋_GBK" panose="03000509000000000000" pitchFamily="65" charset="-122"/>
              </a:rPr>
              <a:t>）</a:t>
            </a:r>
            <a:r>
              <a:rPr lang="zh-CN" altLang="en-US" sz="1800" b="0" dirty="0">
                <a:solidFill>
                  <a:srgbClr val="000000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学生汇报比较结果和比较方法</a:t>
            </a:r>
            <a:r>
              <a:rPr lang="zh-CN" altLang="en-US" dirty="0">
                <a:solidFill>
                  <a:srgbClr val="000000"/>
                </a:solidFill>
                <a:latin typeface="E-BZ"/>
                <a:ea typeface="方正书宋_GBK" panose="03000509000000000000" pitchFamily="65" charset="-122"/>
              </a:rPr>
              <a:t>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>
            <a:cxnSpLocks/>
          </p:cNvCxnSpPr>
          <p:nvPr/>
        </p:nvCxnSpPr>
        <p:spPr>
          <a:xfrm>
            <a:off x="395536" y="2787774"/>
            <a:ext cx="792088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385059" y="3034660"/>
            <a:ext cx="4979025" cy="5308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位数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多的数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zh-CN" altLang="en-US" sz="2200" b="1" u="sng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557741" y="3039913"/>
            <a:ext cx="463550" cy="4298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85059" y="3723878"/>
            <a:ext cx="4979027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altLang="zh-CN" sz="2200"/>
              <a:t>2.</a:t>
            </a:r>
            <a:r>
              <a:rPr lang="zh-CN" altLang="en-US" sz="2200"/>
              <a:t>位数相同的</a:t>
            </a:r>
            <a:r>
              <a:rPr lang="en-US" altLang="zh-CN" sz="2200"/>
              <a:t>,</a:t>
            </a:r>
            <a:r>
              <a:rPr lang="zh-CN" altLang="en-US" sz="2200"/>
              <a:t>从最高位比起</a:t>
            </a:r>
            <a:r>
              <a:rPr lang="en-US" altLang="zh-CN" sz="2200"/>
              <a:t>,</a:t>
            </a:r>
            <a:r>
              <a:rPr lang="zh-CN" altLang="en-US" sz="2200"/>
              <a:t>最高位上的数大的那个数就大</a:t>
            </a:r>
            <a:r>
              <a:rPr lang="en-US" altLang="zh-CN" sz="2200"/>
              <a:t>;</a:t>
            </a:r>
            <a:endParaRPr lang="en-US" altLang="zh-CN" sz="2200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6A7DAC69-BEA5-A948-2BC4-62516C59FB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762808"/>
            <a:ext cx="2371783" cy="1543896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8C65A5F9-ADE3-A51C-401E-21E20713E08E}"/>
              </a:ext>
            </a:extLst>
          </p:cNvPr>
          <p:cNvSpPr/>
          <p:nvPr/>
        </p:nvSpPr>
        <p:spPr>
          <a:xfrm>
            <a:off x="216203" y="2210179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稻谷：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207534900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568D26D-9403-DE1A-571A-6ABD1057A730}"/>
              </a:ext>
            </a:extLst>
          </p:cNvPr>
          <p:cNvSpPr txBox="1"/>
          <p:nvPr/>
        </p:nvSpPr>
        <p:spPr>
          <a:xfrm>
            <a:off x="1005363" y="833419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/>
          </a:lstStyle>
          <a:p>
            <a:r>
              <a:rPr lang="zh-CN" altLang="en-US" dirty="0"/>
              <a:t>九位数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B2683A36-2F2D-755F-8410-1A27DE749A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8842" y="762808"/>
            <a:ext cx="2295271" cy="1498490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5BF122D0-CCE3-A64A-DE3A-6E5D823138CF}"/>
              </a:ext>
            </a:extLst>
          </p:cNvPr>
          <p:cNvSpPr/>
          <p:nvPr/>
        </p:nvSpPr>
        <p:spPr>
          <a:xfrm>
            <a:off x="3059832" y="221157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小麦：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140099400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B990930-2CC8-C0BA-CF15-276492B7E19D}"/>
              </a:ext>
            </a:extLst>
          </p:cNvPr>
          <p:cNvSpPr txBox="1"/>
          <p:nvPr/>
        </p:nvSpPr>
        <p:spPr>
          <a:xfrm>
            <a:off x="3802421" y="834816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九位数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3A8C57D2-4D40-92D2-D318-45E05359872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152" y="762808"/>
            <a:ext cx="2366753" cy="1498490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2940BF5E-D98B-F6EE-2A4F-29D29EACC12B}"/>
              </a:ext>
            </a:extLst>
          </p:cNvPr>
          <p:cNvSpPr/>
          <p:nvPr/>
        </p:nvSpPr>
        <p:spPr>
          <a:xfrm>
            <a:off x="5830312" y="219044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玉米：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294916900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73BCEA5-5D7C-AAF4-E439-37D91C2D0E61}"/>
              </a:ext>
            </a:extLst>
          </p:cNvPr>
          <p:cNvSpPr txBox="1"/>
          <p:nvPr/>
        </p:nvSpPr>
        <p:spPr>
          <a:xfrm>
            <a:off x="6619472" y="804260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九位数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FD759C3E-ED14-BCB2-A556-A4C121FF665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160" y="2931790"/>
            <a:ext cx="2274194" cy="1440019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89439D0C-40FA-D9E2-F357-5CFBA3ADF924}"/>
              </a:ext>
            </a:extLst>
          </p:cNvPr>
          <p:cNvSpPr/>
          <p:nvPr/>
        </p:nvSpPr>
        <p:spPr>
          <a:xfrm>
            <a:off x="5902612" y="4348861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大豆：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20647800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7611E94-1D2F-011B-4875-77910107971C}"/>
              </a:ext>
            </a:extLst>
          </p:cNvPr>
          <p:cNvSpPr txBox="1"/>
          <p:nvPr/>
        </p:nvSpPr>
        <p:spPr>
          <a:xfrm>
            <a:off x="6645201" y="2962816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八位数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18C5E02-B7A5-1A4D-47EA-1E40AD856656}"/>
              </a:ext>
            </a:extLst>
          </p:cNvPr>
          <p:cNvSpPr txBox="1"/>
          <p:nvPr/>
        </p:nvSpPr>
        <p:spPr>
          <a:xfrm>
            <a:off x="5436096" y="209646"/>
            <a:ext cx="1800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＞</a:t>
            </a:r>
            <a:r>
              <a:rPr lang="en-US" altLang="zh-CN" sz="2000" b="1" dirty="0">
                <a:solidFill>
                  <a:srgbClr val="FF0000"/>
                </a:solidFill>
              </a:rPr>
              <a:t>20647800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975E9E0-21AF-A690-251E-986B1122F395}"/>
              </a:ext>
            </a:extLst>
          </p:cNvPr>
          <p:cNvSpPr txBox="1"/>
          <p:nvPr/>
        </p:nvSpPr>
        <p:spPr>
          <a:xfrm>
            <a:off x="3962520" y="209646"/>
            <a:ext cx="1905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＞</a:t>
            </a:r>
            <a:r>
              <a:rPr lang="en-US" altLang="zh-CN" sz="2000" b="1" dirty="0">
                <a:solidFill>
                  <a:srgbClr val="FF0000"/>
                </a:solidFill>
              </a:rPr>
              <a:t>140099400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/>
      <p:bldP spid="24" grpId="1"/>
      <p:bldP spid="26" grpId="0" bldLvl="0" animBg="1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385058" y="3291830"/>
            <a:ext cx="4979027" cy="768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altLang="zh-CN" sz="2200"/>
              <a:t>3.</a:t>
            </a:r>
            <a:r>
              <a:rPr lang="zh-CN" altLang="en-US" sz="2200"/>
              <a:t>如果最高位上的数相同</a:t>
            </a:r>
            <a:r>
              <a:rPr lang="en-US" altLang="zh-CN" sz="2200"/>
              <a:t>,</a:t>
            </a:r>
            <a:r>
              <a:rPr lang="zh-CN" altLang="en-US" sz="2200"/>
              <a:t>就比较下一个数位上的数。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8BE46EE-BFE4-6A35-5EFB-A53587715DE4}"/>
              </a:ext>
            </a:extLst>
          </p:cNvPr>
          <p:cNvSpPr txBox="1"/>
          <p:nvPr/>
        </p:nvSpPr>
        <p:spPr>
          <a:xfrm>
            <a:off x="1313433" y="210311"/>
            <a:ext cx="275451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294916900</a:t>
            </a:r>
            <a:r>
              <a:rPr lang="zh-CN" altLang="en-US" sz="2000" b="1" dirty="0">
                <a:solidFill>
                  <a:srgbClr val="FF0000"/>
                </a:solidFill>
              </a:rPr>
              <a:t>＞</a:t>
            </a:r>
            <a:r>
              <a:rPr lang="en-US" altLang="zh-CN" sz="2000" b="1" dirty="0">
                <a:solidFill>
                  <a:srgbClr val="FF0000"/>
                </a:solidFill>
              </a:rPr>
              <a:t>207534900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3BD3D24-DE4C-5FDC-24EF-092446054C5B}"/>
              </a:ext>
            </a:extLst>
          </p:cNvPr>
          <p:cNvSpPr txBox="1"/>
          <p:nvPr/>
        </p:nvSpPr>
        <p:spPr>
          <a:xfrm>
            <a:off x="5436096" y="209646"/>
            <a:ext cx="1800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＞</a:t>
            </a:r>
            <a:r>
              <a:rPr lang="en-US" altLang="zh-CN" sz="2000" b="1" dirty="0">
                <a:solidFill>
                  <a:srgbClr val="FF0000"/>
                </a:solidFill>
              </a:rPr>
              <a:t>20647800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721F1F9-575F-EF4E-ABEE-D96E11F7D241}"/>
              </a:ext>
            </a:extLst>
          </p:cNvPr>
          <p:cNvSpPr txBox="1"/>
          <p:nvPr/>
        </p:nvSpPr>
        <p:spPr>
          <a:xfrm>
            <a:off x="3962520" y="209646"/>
            <a:ext cx="1905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＞</a:t>
            </a:r>
            <a:r>
              <a:rPr lang="en-US" altLang="zh-CN" sz="2000" b="1" dirty="0">
                <a:solidFill>
                  <a:srgbClr val="FF0000"/>
                </a:solidFill>
              </a:rPr>
              <a:t>140099400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5536371-3C09-B164-54A9-5A5E29FCA9DC}"/>
              </a:ext>
            </a:extLst>
          </p:cNvPr>
          <p:cNvCxnSpPr>
            <a:cxnSpLocks/>
          </p:cNvCxnSpPr>
          <p:nvPr/>
        </p:nvCxnSpPr>
        <p:spPr>
          <a:xfrm>
            <a:off x="395536" y="2787774"/>
            <a:ext cx="792088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C4F248F1-DEE1-8928-C023-3743CCFCE3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762808"/>
            <a:ext cx="2371783" cy="154389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489FD564-863D-1B2A-52BC-6671D0AB3DD1}"/>
              </a:ext>
            </a:extLst>
          </p:cNvPr>
          <p:cNvSpPr/>
          <p:nvPr/>
        </p:nvSpPr>
        <p:spPr>
          <a:xfrm>
            <a:off x="216203" y="2210179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稻谷：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207534900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1118D18-749B-01BF-0A85-9B3144316173}"/>
              </a:ext>
            </a:extLst>
          </p:cNvPr>
          <p:cNvSpPr txBox="1"/>
          <p:nvPr/>
        </p:nvSpPr>
        <p:spPr>
          <a:xfrm>
            <a:off x="1005363" y="833419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/>
          </a:lstStyle>
          <a:p>
            <a:r>
              <a:rPr lang="zh-CN" altLang="en-US" dirty="0"/>
              <a:t>九位数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0819A98-CEAD-88AE-B75E-24517603F33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8842" y="762808"/>
            <a:ext cx="2295271" cy="1498490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9C13BB4A-CB58-3A87-5D33-D5148E37A360}"/>
              </a:ext>
            </a:extLst>
          </p:cNvPr>
          <p:cNvSpPr/>
          <p:nvPr/>
        </p:nvSpPr>
        <p:spPr>
          <a:xfrm>
            <a:off x="3059832" y="221157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小麦：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140099400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48D3F73-7026-A1CE-454A-E12B696EAD8F}"/>
              </a:ext>
            </a:extLst>
          </p:cNvPr>
          <p:cNvSpPr txBox="1"/>
          <p:nvPr/>
        </p:nvSpPr>
        <p:spPr>
          <a:xfrm>
            <a:off x="3802421" y="834816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九位数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65E56070-941B-70A5-B3FE-759EE928AE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152" y="762808"/>
            <a:ext cx="2366753" cy="149849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6ADF2896-345A-D4E3-A25F-2DF39B46FE06}"/>
              </a:ext>
            </a:extLst>
          </p:cNvPr>
          <p:cNvSpPr/>
          <p:nvPr/>
        </p:nvSpPr>
        <p:spPr>
          <a:xfrm>
            <a:off x="5830312" y="2190446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玉米：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294916900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5B9602F-811C-BD19-E2F6-B35C4AD713B8}"/>
              </a:ext>
            </a:extLst>
          </p:cNvPr>
          <p:cNvSpPr txBox="1"/>
          <p:nvPr/>
        </p:nvSpPr>
        <p:spPr>
          <a:xfrm>
            <a:off x="6619472" y="804260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九位数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225AA250-0717-6906-9E06-D94462355E4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160" y="2931790"/>
            <a:ext cx="2274194" cy="1440019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F7C254A1-A79F-A78E-C780-4D5984B22557}"/>
              </a:ext>
            </a:extLst>
          </p:cNvPr>
          <p:cNvSpPr/>
          <p:nvPr/>
        </p:nvSpPr>
        <p:spPr>
          <a:xfrm>
            <a:off x="5902612" y="4348861"/>
            <a:ext cx="2880320" cy="5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大豆：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20647800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CAEECA3-03B2-72BB-EABD-42C41EA9EA4E}"/>
              </a:ext>
            </a:extLst>
          </p:cNvPr>
          <p:cNvSpPr txBox="1"/>
          <p:nvPr/>
        </p:nvSpPr>
        <p:spPr>
          <a:xfrm>
            <a:off x="6645201" y="2962816"/>
            <a:ext cx="1008112" cy="369332"/>
          </a:xfrm>
          <a:prstGeom prst="rect">
            <a:avLst/>
          </a:prstGeom>
          <a:solidFill>
            <a:srgbClr val="43CE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八位数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/>
          <p:cNvSpPr txBox="1">
            <a:spLocks noChangeArrowheads="1"/>
          </p:cNvSpPr>
          <p:nvPr/>
        </p:nvSpPr>
        <p:spPr bwMode="auto">
          <a:xfrm>
            <a:off x="691188" y="1514490"/>
            <a:ext cx="8452812" cy="1716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ea typeface="楷体" panose="02010609060101010101" pitchFamily="49" charset="-122"/>
              </a:rPr>
              <a:t>92504         103600      830207000         1020010000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altLang="zh-CN" sz="2800" b="1" dirty="0"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ea typeface="楷体" panose="02010609060101010101" pitchFamily="49" charset="-122"/>
              </a:rPr>
              <a:t>28906          28890       100388770000         99385270000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  <p:sp>
        <p:nvSpPr>
          <p:cNvPr id="4" name="椭圆 1"/>
          <p:cNvSpPr>
            <a:spLocks noChangeArrowheads="1"/>
          </p:cNvSpPr>
          <p:nvPr/>
        </p:nvSpPr>
        <p:spPr bwMode="auto">
          <a:xfrm>
            <a:off x="1747646" y="1570449"/>
            <a:ext cx="599268" cy="59919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 sz="1600"/>
          </a:p>
        </p:txBody>
      </p:sp>
      <p:sp>
        <p:nvSpPr>
          <p:cNvPr id="7" name="椭圆 1"/>
          <p:cNvSpPr>
            <a:spLocks noChangeArrowheads="1"/>
          </p:cNvSpPr>
          <p:nvPr/>
        </p:nvSpPr>
        <p:spPr bwMode="auto">
          <a:xfrm>
            <a:off x="5806840" y="1570449"/>
            <a:ext cx="599268" cy="59919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8" name="椭圆 1"/>
          <p:cNvSpPr>
            <a:spLocks noChangeArrowheads="1"/>
          </p:cNvSpPr>
          <p:nvPr/>
        </p:nvSpPr>
        <p:spPr bwMode="auto">
          <a:xfrm>
            <a:off x="1747646" y="2681370"/>
            <a:ext cx="599268" cy="59919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 sz="1600"/>
          </a:p>
        </p:txBody>
      </p:sp>
      <p:sp>
        <p:nvSpPr>
          <p:cNvPr id="9" name="椭圆 1"/>
          <p:cNvSpPr>
            <a:spLocks noChangeArrowheads="1"/>
          </p:cNvSpPr>
          <p:nvPr/>
        </p:nvSpPr>
        <p:spPr bwMode="auto">
          <a:xfrm>
            <a:off x="6263743" y="2681370"/>
            <a:ext cx="599268" cy="59919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1835696" y="3435846"/>
            <a:ext cx="6149399" cy="1390008"/>
            <a:chOff x="1240364" y="3380933"/>
            <a:chExt cx="6149399" cy="1390008"/>
          </a:xfrm>
        </p:grpSpPr>
        <p:sp>
          <p:nvSpPr>
            <p:cNvPr id="10" name="圆角矩形标注 27"/>
            <p:cNvSpPr/>
            <p:nvPr/>
          </p:nvSpPr>
          <p:spPr bwMode="auto">
            <a:xfrm>
              <a:off x="1240364" y="3548532"/>
              <a:ext cx="4531615" cy="1205314"/>
            </a:xfrm>
            <a:prstGeom prst="wedgeRoundRectCallout">
              <a:avLst>
                <a:gd name="adj1" fmla="val 60135"/>
                <a:gd name="adj2" fmla="val 12528"/>
                <a:gd name="adj3" fmla="val 16667"/>
              </a:avLst>
            </a:prstGeom>
            <a:solidFill>
              <a:srgbClr val="F5BC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先看数位</a:t>
              </a:r>
              <a:r>
                <a: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,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数位相同的就从高位往低位比较。</a:t>
              </a:r>
            </a:p>
          </p:txBody>
        </p:sp>
        <p:pic>
          <p:nvPicPr>
            <p:cNvPr id="12" name="图片 11" descr="E:\李琪洲\素材图\人物图以及学习文件等\笔记娃娃\夏元半.png夏元半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136908" y="3380933"/>
              <a:ext cx="1252855" cy="1390008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18348" y="843558"/>
            <a:ext cx="8132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比较下面每组中两个数的大小。             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 flipH="1">
            <a:off x="949587" y="1591319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 flipH="1">
            <a:off x="2820948" y="1591319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791285" y="1623804"/>
            <a:ext cx="511990" cy="4927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 flipH="1">
            <a:off x="4973568" y="1591319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 flipH="1">
            <a:off x="7527756" y="1591319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828407" y="1623804"/>
            <a:ext cx="511990" cy="4927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 flipH="1">
            <a:off x="949587" y="2710966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 flipH="1">
            <a:off x="2726080" y="2710966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786681" y="2742674"/>
            <a:ext cx="495200" cy="4765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5" name="直接连接符 24"/>
          <p:cNvCxnSpPr>
            <a:cxnSpLocks noChangeShapeType="1"/>
          </p:cNvCxnSpPr>
          <p:nvPr/>
        </p:nvCxnSpPr>
        <p:spPr bwMode="auto">
          <a:xfrm flipH="1">
            <a:off x="5470004" y="2710966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cxnSp>
        <p:nvCxnSpPr>
          <p:cNvPr id="26" name="直接连接符 25"/>
          <p:cNvCxnSpPr>
            <a:cxnSpLocks noChangeShapeType="1"/>
          </p:cNvCxnSpPr>
          <p:nvPr/>
        </p:nvCxnSpPr>
        <p:spPr bwMode="auto">
          <a:xfrm flipH="1">
            <a:off x="8229168" y="2710966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6294084" y="2751724"/>
            <a:ext cx="495200" cy="4765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圆角矩形 31"/>
          <p:cNvSpPr>
            <a:spLocks noChangeArrowheads="1"/>
          </p:cNvSpPr>
          <p:nvPr/>
        </p:nvSpPr>
        <p:spPr bwMode="auto">
          <a:xfrm>
            <a:off x="107504" y="4515966"/>
            <a:ext cx="1044600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+mn-lt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P15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+mn-lt"/>
                <a:ea typeface="楷体" panose="02010609060101010101" pitchFamily="49" charset="-122"/>
              </a:rPr>
              <a:t>做一做</a:t>
            </a:r>
          </a:p>
        </p:txBody>
      </p:sp>
      <p:sp>
        <p:nvSpPr>
          <p:cNvPr id="31" name="矩形 30"/>
          <p:cNvSpPr/>
          <p:nvPr/>
        </p:nvSpPr>
        <p:spPr>
          <a:xfrm>
            <a:off x="610548" y="51723"/>
            <a:ext cx="5256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</a:rPr>
              <a:t>三、自主练习，巩固提升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C538E4A-1211-CAA3-B232-8AC1F3C2825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245868" y="1591319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3F39EDE-DA97-3A4A-0A63-588C0523C10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838156" y="1591319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5BFB189F-1BA8-A963-B4A2-F80AFF5454D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54116" y="2710966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36518CF-1CB4-DF46-B648-8BA10D2A9AE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524328" y="2710966"/>
            <a:ext cx="8163" cy="5400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  <p:bldP spid="24" grpId="0" autoUpdateAnimBg="0"/>
      <p:bldP spid="2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13" y="21066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177482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21717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12"/>
          <p:cNvGrpSpPr/>
          <p:nvPr/>
        </p:nvGrpSpPr>
        <p:grpSpPr bwMode="auto">
          <a:xfrm>
            <a:off x="998538" y="1438275"/>
            <a:ext cx="7269162" cy="2052638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538287" y="51976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</a:rPr>
              <a:t>四、课堂小结，畅谈收获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0042" y="51976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</a:rPr>
              <a:t>五、巩固练习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02325" y="843558"/>
            <a:ext cx="6905980" cy="711110"/>
            <a:chOff x="618349" y="843558"/>
            <a:chExt cx="6905980" cy="711110"/>
          </a:xfrm>
        </p:grpSpPr>
        <p:sp>
          <p:nvSpPr>
            <p:cNvPr id="7" name="矩形 6"/>
            <p:cNvSpPr/>
            <p:nvPr/>
          </p:nvSpPr>
          <p:spPr>
            <a:xfrm>
              <a:off x="618349" y="915566"/>
              <a:ext cx="690598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在    中填上“＞”“＜”或“＝”。              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椭圆 1"/>
            <p:cNvSpPr>
              <a:spLocks noChangeArrowheads="1"/>
            </p:cNvSpPr>
            <p:nvPr/>
          </p:nvSpPr>
          <p:spPr bwMode="auto">
            <a:xfrm>
              <a:off x="1475656" y="843558"/>
              <a:ext cx="711200" cy="71111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467544" y="1771488"/>
            <a:ext cx="8568952" cy="25545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ea typeface="楷体" panose="02010609060101010101" pitchFamily="49" charset="-122"/>
              </a:rPr>
              <a:t>7235700         723570      3028190         20381900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3200" b="1" dirty="0"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ea typeface="楷体" panose="02010609060101010101" pitchFamily="49" charset="-122"/>
              </a:rPr>
              <a:t>653400         654300      872340         872540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3200" b="1" dirty="0"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ea typeface="楷体" panose="02010609060101010101" pitchFamily="49" charset="-122"/>
              </a:rPr>
              <a:t>100</a:t>
            </a:r>
            <a:r>
              <a:rPr lang="zh-CN" altLang="en-US" sz="3200" b="1" dirty="0">
                <a:ea typeface="楷体" panose="02010609060101010101" pitchFamily="49" charset="-122"/>
              </a:rPr>
              <a:t>个一千        </a:t>
            </a:r>
            <a:r>
              <a:rPr lang="en-US" altLang="zh-CN" sz="3200" b="1" dirty="0">
                <a:ea typeface="楷体" panose="02010609060101010101" pitchFamily="49" charset="-122"/>
              </a:rPr>
              <a:t>100000</a:t>
            </a:r>
            <a:endParaRPr lang="zh-CN" altLang="en-US" sz="3200" b="1" dirty="0">
              <a:ea typeface="楷体" panose="02010609060101010101" pitchFamily="49" charset="-122"/>
            </a:endParaRPr>
          </a:p>
        </p:txBody>
      </p:sp>
      <p:sp>
        <p:nvSpPr>
          <p:cNvPr id="10" name="椭圆 1"/>
          <p:cNvSpPr>
            <a:spLocks noChangeArrowheads="1"/>
          </p:cNvSpPr>
          <p:nvPr/>
        </p:nvSpPr>
        <p:spPr bwMode="auto">
          <a:xfrm>
            <a:off x="2051720" y="1710058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1" name="椭圆 1"/>
          <p:cNvSpPr>
            <a:spLocks noChangeArrowheads="1"/>
          </p:cNvSpPr>
          <p:nvPr/>
        </p:nvSpPr>
        <p:spPr bwMode="auto">
          <a:xfrm>
            <a:off x="6228184" y="1710058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2" name="椭圆 1"/>
          <p:cNvSpPr>
            <a:spLocks noChangeArrowheads="1"/>
          </p:cNvSpPr>
          <p:nvPr/>
        </p:nvSpPr>
        <p:spPr bwMode="auto">
          <a:xfrm>
            <a:off x="1907704" y="2711091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3" name="椭圆 1"/>
          <p:cNvSpPr>
            <a:spLocks noChangeArrowheads="1"/>
          </p:cNvSpPr>
          <p:nvPr/>
        </p:nvSpPr>
        <p:spPr bwMode="auto">
          <a:xfrm>
            <a:off x="5817843" y="2711091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103511" y="1773355"/>
            <a:ext cx="60761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257903" y="1773355"/>
            <a:ext cx="60761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956458" y="2777721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5901798" y="2777721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椭圆 1"/>
          <p:cNvSpPr>
            <a:spLocks noChangeArrowheads="1"/>
          </p:cNvSpPr>
          <p:nvPr/>
        </p:nvSpPr>
        <p:spPr bwMode="auto">
          <a:xfrm>
            <a:off x="2435014" y="3657248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2483768" y="3723878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圆角矩形 31"/>
          <p:cNvSpPr>
            <a:spLocks noChangeArrowheads="1"/>
          </p:cNvSpPr>
          <p:nvPr/>
        </p:nvSpPr>
        <p:spPr bwMode="auto">
          <a:xfrm>
            <a:off x="138113" y="4711609"/>
            <a:ext cx="1952905" cy="334962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 flipH="1">
            <a:off x="1146295" y="1771488"/>
            <a:ext cx="8163" cy="66770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 flipH="1">
            <a:off x="3275856" y="1753724"/>
            <a:ext cx="8163" cy="66770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3" name="直接连接符 22"/>
          <p:cNvCxnSpPr>
            <a:cxnSpLocks noChangeShapeType="1"/>
          </p:cNvCxnSpPr>
          <p:nvPr/>
        </p:nvCxnSpPr>
        <p:spPr bwMode="auto">
          <a:xfrm flipH="1">
            <a:off x="5323830" y="1752732"/>
            <a:ext cx="8163" cy="66770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4" name="直接连接符 23"/>
          <p:cNvCxnSpPr>
            <a:cxnSpLocks noChangeShapeType="1"/>
          </p:cNvCxnSpPr>
          <p:nvPr/>
        </p:nvCxnSpPr>
        <p:spPr bwMode="auto">
          <a:xfrm flipH="1">
            <a:off x="7884740" y="1731761"/>
            <a:ext cx="8163" cy="66770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8" name="直接连接符 27"/>
          <p:cNvCxnSpPr>
            <a:cxnSpLocks noChangeShapeType="1"/>
          </p:cNvCxnSpPr>
          <p:nvPr/>
        </p:nvCxnSpPr>
        <p:spPr bwMode="auto">
          <a:xfrm flipH="1">
            <a:off x="958900" y="2697266"/>
            <a:ext cx="8163" cy="66770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9" name="直接连接符 28"/>
          <p:cNvCxnSpPr>
            <a:cxnSpLocks noChangeShapeType="1"/>
          </p:cNvCxnSpPr>
          <p:nvPr/>
        </p:nvCxnSpPr>
        <p:spPr bwMode="auto">
          <a:xfrm flipH="1">
            <a:off x="3087673" y="2710843"/>
            <a:ext cx="8163" cy="66770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30" name="直接连接符 29"/>
          <p:cNvCxnSpPr>
            <a:cxnSpLocks noChangeShapeType="1"/>
          </p:cNvCxnSpPr>
          <p:nvPr/>
        </p:nvCxnSpPr>
        <p:spPr bwMode="auto">
          <a:xfrm flipH="1">
            <a:off x="4919057" y="2721456"/>
            <a:ext cx="8163" cy="66770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31" name="直接连接符 30"/>
          <p:cNvCxnSpPr>
            <a:cxnSpLocks noChangeShapeType="1"/>
          </p:cNvCxnSpPr>
          <p:nvPr/>
        </p:nvCxnSpPr>
        <p:spPr bwMode="auto">
          <a:xfrm flipH="1">
            <a:off x="7047830" y="2735033"/>
            <a:ext cx="8163" cy="667704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9" grpId="0" autoUpdateAnimBg="0"/>
      <p:bldP spid="22" grpId="0" autoUpdateAnimBg="0"/>
      <p:bldP spid="25" grpId="0" autoUpdateAnimBg="0"/>
      <p:bldP spid="2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02325" y="627534"/>
            <a:ext cx="69059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把下列各数按从大到小的顺序排列起来。             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7544" y="1563638"/>
            <a:ext cx="7992888" cy="233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ea typeface="楷体" panose="02010609060101010101" pitchFamily="49" charset="-122"/>
              </a:rPr>
              <a:t>(1) 305670   305067   356700   3506700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ea typeface="楷体" panose="02010609060101010101" pitchFamily="49" charset="-122"/>
              </a:rPr>
              <a:t>    _____________________________________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ea typeface="楷体" panose="02010609060101010101" pitchFamily="49" charset="-122"/>
              </a:rPr>
              <a:t>(2)204380    240380   240308   204038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ea typeface="楷体" panose="02010609060101010101" pitchFamily="49" charset="-122"/>
              </a:rPr>
              <a:t>    _____________________________________</a:t>
            </a:r>
          </a:p>
        </p:txBody>
      </p:sp>
      <p:sp>
        <p:nvSpPr>
          <p:cNvPr id="7" name="矩形 6"/>
          <p:cNvSpPr/>
          <p:nvPr/>
        </p:nvSpPr>
        <p:spPr>
          <a:xfrm>
            <a:off x="1331640" y="2067694"/>
            <a:ext cx="6552728" cy="65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3506700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356700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 ＞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305670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305067</a:t>
            </a:r>
          </a:p>
        </p:txBody>
      </p:sp>
      <p:sp>
        <p:nvSpPr>
          <p:cNvPr id="8" name="矩形 7"/>
          <p:cNvSpPr/>
          <p:nvPr/>
        </p:nvSpPr>
        <p:spPr>
          <a:xfrm>
            <a:off x="1331640" y="3147814"/>
            <a:ext cx="5976664" cy="65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240380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240308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204380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204038</a:t>
            </a:r>
          </a:p>
        </p:txBody>
      </p:sp>
      <p:sp>
        <p:nvSpPr>
          <p:cNvPr id="9" name="圆角矩形 31"/>
          <p:cNvSpPr>
            <a:spLocks noChangeArrowheads="1"/>
          </p:cNvSpPr>
          <p:nvPr/>
        </p:nvSpPr>
        <p:spPr bwMode="auto">
          <a:xfrm>
            <a:off x="138113" y="4711609"/>
            <a:ext cx="1952905" cy="334962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1411811" y="1635646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2748940" y="1653560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4083184" y="1635646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5595352" y="1635646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1341371" y="2716213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2748940" y="2716213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>
            <a:off x="4072568" y="2716213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5436096" y="2716213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2325" y="627534"/>
            <a:ext cx="69059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    里填上合适的数。             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5" y="1347614"/>
            <a:ext cx="6984776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ea typeface="楷体" panose="02010609060101010101" pitchFamily="49" charset="-122"/>
              </a:rPr>
              <a:t>(1)6138900</a:t>
            </a:r>
            <a:r>
              <a:rPr lang="zh-CN" altLang="en-US" sz="2800" b="1" dirty="0">
                <a:ea typeface="楷体" panose="02010609060101010101" pitchFamily="49" charset="-122"/>
              </a:rPr>
              <a:t>＜</a:t>
            </a:r>
            <a:r>
              <a:rPr lang="en-US" altLang="zh-CN" sz="2800" b="1" dirty="0">
                <a:ea typeface="楷体" panose="02010609060101010101" pitchFamily="49" charset="-122"/>
              </a:rPr>
              <a:t>6       65700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ea typeface="楷体" panose="02010609060101010101" pitchFamily="49" charset="-122"/>
              </a:rPr>
              <a:t>(2)       930087 </a:t>
            </a:r>
            <a:r>
              <a:rPr lang="zh-CN" altLang="en-US" sz="2800" b="1" dirty="0">
                <a:ea typeface="楷体" panose="02010609060101010101" pitchFamily="49" charset="-122"/>
              </a:rPr>
              <a:t>＜</a:t>
            </a:r>
            <a:r>
              <a:rPr lang="en-US" altLang="zh-CN" sz="2800" b="1" dirty="0">
                <a:ea typeface="楷体" panose="02010609060101010101" pitchFamily="49" charset="-122"/>
              </a:rPr>
              <a:t>6089636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ea typeface="楷体" panose="02010609060101010101" pitchFamily="49" charset="-122"/>
              </a:rPr>
              <a:t>(3)1       270000</a:t>
            </a:r>
            <a:r>
              <a:rPr lang="zh-CN" altLang="en-US" sz="2800" b="1" dirty="0">
                <a:ea typeface="楷体" panose="02010609060101010101" pitchFamily="49" charset="-122"/>
              </a:rPr>
              <a:t>＜</a:t>
            </a:r>
            <a:r>
              <a:rPr lang="en-US" altLang="zh-CN" sz="2800" b="1" dirty="0">
                <a:ea typeface="楷体" panose="02010609060101010101" pitchFamily="49" charset="-122"/>
              </a:rPr>
              <a:t>16200000(</a:t>
            </a:r>
            <a:r>
              <a:rPr lang="zh-CN" altLang="en-US" sz="2800" b="1" dirty="0">
                <a:ea typeface="楷体" panose="02010609060101010101" pitchFamily="49" charset="-122"/>
              </a:rPr>
              <a:t>填最大数字</a:t>
            </a:r>
            <a:r>
              <a:rPr lang="en-US" altLang="zh-CN" sz="2800" b="1" dirty="0">
                <a:ea typeface="楷体" panose="02010609060101010101" pitchFamily="49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ea typeface="楷体" panose="02010609060101010101" pitchFamily="49" charset="-122"/>
              </a:rPr>
              <a:t>(4)367728</a:t>
            </a:r>
            <a:r>
              <a:rPr lang="zh-CN" altLang="en-US" sz="2800" b="1" dirty="0"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ea typeface="楷体" panose="02010609060101010101" pitchFamily="49" charset="-122"/>
              </a:rPr>
              <a:t>36       628(</a:t>
            </a:r>
            <a:r>
              <a:rPr lang="zh-CN" altLang="en-US" sz="2800" b="1" dirty="0">
                <a:ea typeface="楷体" panose="02010609060101010101" pitchFamily="49" charset="-122"/>
              </a:rPr>
              <a:t>填最小数字</a:t>
            </a:r>
            <a:r>
              <a:rPr lang="en-US" altLang="zh-CN" sz="2800" b="1" dirty="0">
                <a:ea typeface="楷体" panose="02010609060101010101" pitchFamily="49" charset="-122"/>
              </a:rPr>
              <a:t>)</a:t>
            </a:r>
          </a:p>
        </p:txBody>
      </p:sp>
      <p:sp>
        <p:nvSpPr>
          <p:cNvPr id="6" name="矩形 5"/>
          <p:cNvSpPr/>
          <p:nvPr/>
        </p:nvSpPr>
        <p:spPr>
          <a:xfrm>
            <a:off x="1331640" y="627534"/>
            <a:ext cx="504056" cy="5040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203848" y="1491630"/>
            <a:ext cx="504056" cy="5040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38139" y="2778249"/>
            <a:ext cx="504056" cy="5040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03648" y="2139702"/>
            <a:ext cx="504056" cy="5040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03848" y="3435846"/>
            <a:ext cx="504056" cy="5040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059832" y="1459814"/>
            <a:ext cx="86409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1~9</a:t>
            </a:r>
            <a:endParaRPr lang="zh-CN" altLang="zh-CN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257960" y="2082641"/>
            <a:ext cx="86409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1~5</a:t>
            </a:r>
            <a:endParaRPr lang="zh-CN" altLang="zh-CN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577808" y="2730794"/>
            <a:ext cx="86409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5</a:t>
            </a:r>
            <a:endParaRPr lang="zh-CN" altLang="zh-CN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244192" y="3390734"/>
            <a:ext cx="86409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0</a:t>
            </a:r>
            <a:endParaRPr lang="zh-CN" altLang="zh-CN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17" name="圆角矩形 31"/>
          <p:cNvSpPr>
            <a:spLocks noChangeArrowheads="1"/>
          </p:cNvSpPr>
          <p:nvPr/>
        </p:nvSpPr>
        <p:spPr bwMode="auto">
          <a:xfrm>
            <a:off x="138113" y="4711609"/>
            <a:ext cx="1952905" cy="334962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>
            <a:off x="1853047" y="1491630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>
            <a:off x="3908688" y="1500341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>
            <a:off x="2301652" y="2128025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3995936" y="2139702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>
            <a:off x="2483768" y="2778249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3" name="直接连接符 22"/>
          <p:cNvCxnSpPr>
            <a:cxnSpLocks noChangeShapeType="1"/>
          </p:cNvCxnSpPr>
          <p:nvPr/>
        </p:nvCxnSpPr>
        <p:spPr bwMode="auto">
          <a:xfrm>
            <a:off x="4265300" y="2770629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4" name="直接连接符 23"/>
          <p:cNvCxnSpPr>
            <a:cxnSpLocks noChangeShapeType="1"/>
          </p:cNvCxnSpPr>
          <p:nvPr/>
        </p:nvCxnSpPr>
        <p:spPr bwMode="auto">
          <a:xfrm>
            <a:off x="1688252" y="3412986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  <p:cxnSp>
        <p:nvCxnSpPr>
          <p:cNvPr id="25" name="直接连接符 24"/>
          <p:cNvCxnSpPr>
            <a:cxnSpLocks noChangeShapeType="1"/>
          </p:cNvCxnSpPr>
          <p:nvPr/>
        </p:nvCxnSpPr>
        <p:spPr bwMode="auto">
          <a:xfrm>
            <a:off x="3131840" y="3435846"/>
            <a:ext cx="0" cy="5040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2324" y="627534"/>
            <a:ext cx="8274131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先写出符合要求的数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再比一比谁组成的数大。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1563638"/>
            <a:ext cx="7557025" cy="13452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99592" y="3003798"/>
            <a:ext cx="7776864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答：元元组成的数是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1003468 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，</a:t>
            </a:r>
            <a:endParaRPr lang="en-US" altLang="zh-CN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        状状组成的数是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1002780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        1003468&gt; 1002780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，元元组成的数大。</a:t>
            </a:r>
          </a:p>
        </p:txBody>
      </p:sp>
      <p:sp>
        <p:nvSpPr>
          <p:cNvPr id="7" name="圆角矩形 31"/>
          <p:cNvSpPr>
            <a:spLocks noChangeArrowheads="1"/>
          </p:cNvSpPr>
          <p:nvPr/>
        </p:nvSpPr>
        <p:spPr bwMode="auto">
          <a:xfrm>
            <a:off x="138113" y="4711609"/>
            <a:ext cx="1952905" cy="334962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535</Words>
  <Application>Microsoft Office PowerPoint</Application>
  <PresentationFormat>全屏显示(16:9)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E-BZ</vt:lpstr>
      <vt:lpstr>E-FZ</vt:lpstr>
      <vt:lpstr>仓耳玄三M W05</vt:lpstr>
      <vt:lpstr>等线</vt:lpstr>
      <vt:lpstr>方正黑体_GBK</vt:lpstr>
      <vt:lpstr>方正书宋_GBK</vt:lpstr>
      <vt:lpstr>黑体</vt:lpstr>
      <vt:lpstr>楷体</vt:lpstr>
      <vt:lpstr>微软雅黑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322</cp:revision>
  <dcterms:created xsi:type="dcterms:W3CDTF">2015-08-27T07:30:00Z</dcterms:created>
  <dcterms:modified xsi:type="dcterms:W3CDTF">2026-06-06T08:07:05Z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