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2" r:id="rId2"/>
    <p:sldId id="357" r:id="rId3"/>
    <p:sldId id="275" r:id="rId4"/>
    <p:sldId id="277" r:id="rId5"/>
    <p:sldId id="278" r:id="rId6"/>
    <p:sldId id="364" r:id="rId7"/>
    <p:sldId id="366" r:id="rId8"/>
    <p:sldId id="367" r:id="rId9"/>
    <p:sldId id="279" r:id="rId10"/>
    <p:sldId id="284" r:id="rId11"/>
    <p:sldId id="358" r:id="rId12"/>
    <p:sldId id="359" r:id="rId13"/>
    <p:sldId id="360" r:id="rId14"/>
    <p:sldId id="361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14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EAFF56"/>
    <a:srgbClr val="FFFBF0"/>
    <a:srgbClr val="F9C7D3"/>
    <a:srgbClr val="F8E889"/>
    <a:srgbClr val="DCA297"/>
    <a:srgbClr val="6AB2E1"/>
    <a:srgbClr val="F090A5"/>
    <a:srgbClr val="FC6E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6209" autoAdjust="0"/>
  </p:normalViewPr>
  <p:slideViewPr>
    <p:cSldViewPr>
      <p:cViewPr varScale="1">
        <p:scale>
          <a:sx n="78" d="100"/>
          <a:sy n="78" d="100"/>
        </p:scale>
        <p:origin x="108" y="1272"/>
      </p:cViewPr>
      <p:guideLst>
        <p:guide pos="614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1332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2026/6/6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EEFFFDCF-F8D6-41DB-A794-87B223346EFC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6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3618"/>
            <a:ext cx="9144000" cy="2592000"/>
          </a:xfrm>
          <a:prstGeom prst="rect">
            <a:avLst/>
          </a:prstGeom>
          <a:solidFill>
            <a:srgbClr val="DCA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2551500"/>
            <a:ext cx="9144000" cy="2592000"/>
          </a:xfrm>
          <a:prstGeom prst="rect">
            <a:avLst/>
          </a:prstGeom>
          <a:solidFill>
            <a:srgbClr val="F8E8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491880" y="476367"/>
            <a:ext cx="2280102" cy="4523624"/>
          </a:xfrm>
          <a:prstGeom prst="rect">
            <a:avLst/>
          </a:prstGeom>
        </p:spPr>
      </p:pic>
      <p:grpSp>
        <p:nvGrpSpPr>
          <p:cNvPr id="36" name="组合 35"/>
          <p:cNvGrpSpPr/>
          <p:nvPr userDrawn="1"/>
        </p:nvGrpSpPr>
        <p:grpSpPr>
          <a:xfrm>
            <a:off x="-549416" y="664640"/>
            <a:ext cx="10242832" cy="4002493"/>
            <a:chOff x="-486256" y="657489"/>
            <a:chExt cx="10242832" cy="4002493"/>
          </a:xfrm>
        </p:grpSpPr>
        <p:grpSp>
          <p:nvGrpSpPr>
            <p:cNvPr id="37" name="组合 36"/>
            <p:cNvGrpSpPr/>
            <p:nvPr userDrawn="1"/>
          </p:nvGrpSpPr>
          <p:grpSpPr>
            <a:xfrm>
              <a:off x="-486256" y="657489"/>
              <a:ext cx="10242832" cy="4002493"/>
              <a:chOff x="-497468" y="788375"/>
              <a:chExt cx="13354575" cy="5376497"/>
            </a:xfrm>
          </p:grpSpPr>
          <p:pic>
            <p:nvPicPr>
              <p:cNvPr id="39" name="PA_图片 15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97468" y="788375"/>
                <a:ext cx="1983368" cy="5281247"/>
              </a:xfrm>
              <a:prstGeom prst="rect">
                <a:avLst/>
              </a:prstGeom>
            </p:spPr>
          </p:pic>
          <p:pic>
            <p:nvPicPr>
              <p:cNvPr id="40" name="PA_图片 15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0873739" y="845525"/>
                <a:ext cx="1983368" cy="5319347"/>
              </a:xfrm>
              <a:prstGeom prst="rect">
                <a:avLst/>
              </a:prstGeom>
            </p:spPr>
          </p:pic>
        </p:grpSp>
        <p:sp>
          <p:nvSpPr>
            <p:cNvPr id="38" name="矩形 37"/>
            <p:cNvSpPr/>
            <p:nvPr userDrawn="1"/>
          </p:nvSpPr>
          <p:spPr>
            <a:xfrm>
              <a:off x="1034606" y="696752"/>
              <a:ext cx="7200800" cy="39632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仓耳玄三M W05" panose="02020400000000000000" pitchFamily="18" charset="-122"/>
              </a:endParaRPr>
            </a:p>
          </p:txBody>
        </p:sp>
      </p:grpSp>
      <p:pic>
        <p:nvPicPr>
          <p:cNvPr id="12" name="图片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-23139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752054"/>
            <a:ext cx="980405" cy="97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副标题 6"/>
          <p:cNvSpPr txBox="1">
            <a:spLocks noChangeArrowheads="1"/>
          </p:cNvSpPr>
          <p:nvPr userDrawn="1"/>
        </p:nvSpPr>
        <p:spPr bwMode="auto">
          <a:xfrm>
            <a:off x="-9420" y="-20319"/>
            <a:ext cx="168148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四年级上册</a:t>
            </a:r>
          </a:p>
        </p:txBody>
      </p:sp>
      <p:pic>
        <p:nvPicPr>
          <p:cNvPr id="15" name="图形 1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8834273">
            <a:off x="8642391" y="4311414"/>
            <a:ext cx="667690" cy="6676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42" y="4770375"/>
            <a:ext cx="376894" cy="376894"/>
          </a:xfrm>
          <a:prstGeom prst="rect">
            <a:avLst/>
          </a:prstGeom>
        </p:spPr>
      </p:pic>
      <p:sp>
        <p:nvSpPr>
          <p:cNvPr id="2" name="箭头: V 形 1"/>
          <p:cNvSpPr/>
          <p:nvPr userDrawn="1"/>
        </p:nvSpPr>
        <p:spPr>
          <a:xfrm>
            <a:off x="119017" y="132756"/>
            <a:ext cx="474606" cy="474606"/>
          </a:xfrm>
          <a:prstGeom prst="chevron">
            <a:avLst/>
          </a:prstGeom>
          <a:solidFill>
            <a:srgbClr val="FC6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636" y="4770375"/>
            <a:ext cx="376894" cy="376894"/>
          </a:xfrm>
          <a:prstGeom prst="rect">
            <a:avLst/>
          </a:prstGeom>
        </p:spPr>
      </p:pic>
      <p:pic>
        <p:nvPicPr>
          <p:cNvPr id="26" name="图形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0604" y="4770375"/>
            <a:ext cx="376894" cy="376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形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642" y="4770375"/>
            <a:ext cx="376894" cy="376894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8636" y="4770375"/>
            <a:ext cx="376894" cy="376894"/>
          </a:xfrm>
          <a:prstGeom prst="rect">
            <a:avLst/>
          </a:prstGeom>
        </p:spPr>
      </p:pic>
      <p:pic>
        <p:nvPicPr>
          <p:cNvPr id="26" name="图形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0604" y="4770375"/>
            <a:ext cx="376894" cy="376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854" y="3757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2915816" y="1851670"/>
            <a:ext cx="3888432" cy="131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数的改写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6134" y="1995686"/>
            <a:ext cx="1084297" cy="1087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B29F3C1-79F6-17FA-D281-ADC8FDB5075B}"/>
              </a:ext>
            </a:extLst>
          </p:cNvPr>
          <p:cNvSpPr/>
          <p:nvPr/>
        </p:nvSpPr>
        <p:spPr>
          <a:xfrm>
            <a:off x="4367659" y="2571750"/>
            <a:ext cx="864096" cy="432048"/>
          </a:xfrm>
          <a:prstGeom prst="rect">
            <a:avLst/>
          </a:pr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E4C1FAD-A87D-8B57-76A7-32206537F852}"/>
              </a:ext>
            </a:extLst>
          </p:cNvPr>
          <p:cNvSpPr/>
          <p:nvPr/>
        </p:nvSpPr>
        <p:spPr>
          <a:xfrm>
            <a:off x="6739382" y="2571750"/>
            <a:ext cx="1721050" cy="432048"/>
          </a:xfrm>
          <a:prstGeom prst="rect">
            <a:avLst/>
          </a:pr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415F5DF-C395-F2C5-530E-C11DCF564A09}"/>
              </a:ext>
            </a:extLst>
          </p:cNvPr>
          <p:cNvSpPr/>
          <p:nvPr/>
        </p:nvSpPr>
        <p:spPr>
          <a:xfrm>
            <a:off x="1161433" y="2571750"/>
            <a:ext cx="864096" cy="432048"/>
          </a:xfrm>
          <a:prstGeom prst="rect">
            <a:avLst/>
          </a:prstGeom>
          <a:solidFill>
            <a:srgbClr val="EAFF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352822" y="51976"/>
            <a:ext cx="522729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一、复习旧知，揭示课题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75556" y="906792"/>
            <a:ext cx="4068452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写出下面各数。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39552" y="2491031"/>
            <a:ext cx="1668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</a:rPr>
              <a:t>250000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5856" y="2491031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</a:rPr>
              <a:t>4670000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56176" y="2491031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FF0000"/>
                </a:solidFill>
              </a:rPr>
              <a:t>3800000000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9A7E1E-9C45-AF08-0439-B694635EE8A6}"/>
              </a:ext>
            </a:extLst>
          </p:cNvPr>
          <p:cNvSpPr txBox="1"/>
          <p:nvPr/>
        </p:nvSpPr>
        <p:spPr>
          <a:xfrm>
            <a:off x="575556" y="1635646"/>
            <a:ext cx="8172908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二十五万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四百六十七万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   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三十八亿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E5CDA15-58AF-B367-6F45-DE9480B6322E}"/>
              </a:ext>
            </a:extLst>
          </p:cNvPr>
          <p:cNvSpPr txBox="1"/>
          <p:nvPr/>
        </p:nvSpPr>
        <p:spPr>
          <a:xfrm>
            <a:off x="575556" y="906792"/>
            <a:ext cx="507656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这些数有什么共同的特点？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CC51E1C-AC7F-8027-E7CA-9D84202C77AC}"/>
              </a:ext>
            </a:extLst>
          </p:cNvPr>
          <p:cNvSpPr txBox="1"/>
          <p:nvPr/>
        </p:nvSpPr>
        <p:spPr>
          <a:xfrm>
            <a:off x="629562" y="3507854"/>
            <a:ext cx="7884876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像这样的个级和万级全是</a:t>
            </a:r>
            <a:r>
              <a:rPr lang="en-US" altLang="zh-CN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的数，我们叫作</a:t>
            </a:r>
            <a:r>
              <a:rPr lang="zh-CN" altLang="en-US" sz="2800" b="1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整万、整亿数</a:t>
            </a:r>
            <a:r>
              <a:rPr lang="zh-CN" altLang="en-US" sz="2800" b="1" dirty="0">
                <a:uFill>
                  <a:solidFill>
                    <a:srgbClr val="FF0000"/>
                  </a:solidFill>
                </a:u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9" grpId="0" animBg="1"/>
      <p:bldP spid="3" grpId="0"/>
      <p:bldP spid="4" grpId="0"/>
      <p:bldP spid="10" grpId="0"/>
      <p:bldP spid="12" grpId="0"/>
      <p:bldP spid="8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1"/>
          <p:cNvGrpSpPr/>
          <p:nvPr/>
        </p:nvGrpSpPr>
        <p:grpSpPr bwMode="auto">
          <a:xfrm>
            <a:off x="899592" y="3130054"/>
            <a:ext cx="5499100" cy="1763712"/>
            <a:chOff x="388" y="2449"/>
            <a:chExt cx="3403" cy="1111"/>
          </a:xfrm>
        </p:grpSpPr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1373" y="2887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红细胞：  </a:t>
              </a:r>
              <a:r>
                <a:rPr lang="en-US" altLang="zh-CN" sz="2800" b="1" dirty="0">
                  <a:ea typeface="+mj-ea"/>
                </a:rPr>
                <a:t>25000000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431" y="2449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u="sng" dirty="0">
                  <a:ea typeface="+mj-ea"/>
                </a:rPr>
                <a:t>一小</a:t>
              </a:r>
              <a:r>
                <a:rPr lang="zh-CN" altLang="en-US" sz="2800" b="1" u="sng">
                  <a:ea typeface="+mj-ea"/>
                </a:rPr>
                <a:t>滴</a:t>
              </a:r>
              <a:r>
                <a:rPr lang="zh-CN" altLang="en-US" sz="2800" b="1">
                  <a:ea typeface="+mj-ea"/>
                </a:rPr>
                <a:t>血液大约含有</a:t>
              </a:r>
              <a:r>
                <a:rPr lang="zh-CN" altLang="en-US" sz="2800" b="1" dirty="0">
                  <a:ea typeface="+mj-ea"/>
                </a:rPr>
                <a:t>：</a:t>
              </a:r>
            </a:p>
          </p:txBody>
        </p:sp>
        <p:pic>
          <p:nvPicPr>
            <p:cNvPr id="15" name="Picture 13" descr="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" y="2740"/>
              <a:ext cx="985" cy="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373" y="3197"/>
              <a:ext cx="22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白细胞：</a:t>
              </a:r>
              <a:r>
                <a:rPr lang="en-US" altLang="zh-CN" sz="2800" b="1" dirty="0">
                  <a:ea typeface="+mj-ea"/>
                </a:rPr>
                <a:t>        30000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</p:grpSp>
      <p:sp>
        <p:nvSpPr>
          <p:cNvPr id="17" name="对话气泡: 圆角矩形 16"/>
          <p:cNvSpPr/>
          <p:nvPr/>
        </p:nvSpPr>
        <p:spPr>
          <a:xfrm>
            <a:off x="5508104" y="2427734"/>
            <a:ext cx="2921768" cy="1055687"/>
          </a:xfrm>
          <a:prstGeom prst="wedgeRoundRectCallout">
            <a:avLst>
              <a:gd name="adj1" fmla="val -41445"/>
              <a:gd name="adj2" fmla="val 72815"/>
              <a:gd name="adj3" fmla="val 16667"/>
            </a:avLst>
          </a:prstGeom>
          <a:solidFill>
            <a:srgbClr val="F8E8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读一读</a:t>
            </a:r>
            <a:r>
              <a:rPr lang="en-US" altLang="zh-CN" sz="2400" b="1" dirty="0">
                <a:solidFill>
                  <a:schemeClr val="tx1"/>
                </a:solidFill>
                <a:latin typeface="+mj-ea"/>
                <a:ea typeface="+mj-ea"/>
              </a:rPr>
              <a:t>,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这些数有什么特点？</a:t>
            </a: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209312" y="51976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二、探索新知，掌握方法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1640" y="753104"/>
            <a:ext cx="4063488" cy="2399480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B3A608CC-D1CE-0260-8849-D38F8C1A5F0D}"/>
              </a:ext>
            </a:extLst>
          </p:cNvPr>
          <p:cNvSpPr/>
          <p:nvPr/>
        </p:nvSpPr>
        <p:spPr>
          <a:xfrm>
            <a:off x="755576" y="794435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B307D461-4365-0116-7176-2A2CB1DCE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699542"/>
            <a:ext cx="32403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有时为了读、写方便，会把整万或整亿的数改写成用“万或“亿”作单位的数。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对话气泡: 圆角矩形 16"/>
          <p:cNvSpPr/>
          <p:nvPr/>
        </p:nvSpPr>
        <p:spPr>
          <a:xfrm>
            <a:off x="5292080" y="2283718"/>
            <a:ext cx="3312368" cy="1152128"/>
          </a:xfrm>
          <a:prstGeom prst="wedgeRoundRectCallout">
            <a:avLst>
              <a:gd name="adj1" fmla="val -38994"/>
              <a:gd name="adj2" fmla="val 74544"/>
              <a:gd name="adj3" fmla="val 16667"/>
            </a:avLst>
          </a:prstGeom>
          <a:solidFill>
            <a:srgbClr val="F9C7D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你能把他们改写成用“</a:t>
            </a:r>
            <a:r>
              <a:rPr lang="zh-CN" altLang="en-US" sz="2400" b="1" dirty="0">
                <a:solidFill>
                  <a:srgbClr val="00B0F0"/>
                </a:solidFill>
                <a:latin typeface="+mj-ea"/>
              </a:rPr>
              <a:t>万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”作单位的数吗？</a:t>
            </a:r>
          </a:p>
        </p:txBody>
      </p:sp>
      <p:grpSp>
        <p:nvGrpSpPr>
          <p:cNvPr id="5" name="Group 21"/>
          <p:cNvGrpSpPr/>
          <p:nvPr/>
        </p:nvGrpSpPr>
        <p:grpSpPr bwMode="auto">
          <a:xfrm>
            <a:off x="899592" y="3130054"/>
            <a:ext cx="5499100" cy="1763712"/>
            <a:chOff x="388" y="2449"/>
            <a:chExt cx="3403" cy="1111"/>
          </a:xfrm>
        </p:grpSpPr>
        <p:sp>
          <p:nvSpPr>
            <p:cNvPr id="6" name="Text Box 14"/>
            <p:cNvSpPr txBox="1">
              <a:spLocks noChangeArrowheads="1"/>
            </p:cNvSpPr>
            <p:nvPr/>
          </p:nvSpPr>
          <p:spPr bwMode="auto">
            <a:xfrm>
              <a:off x="1373" y="2887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红细胞</a:t>
              </a:r>
              <a:r>
                <a:rPr lang="zh-CN" altLang="en-US" sz="2800" b="1">
                  <a:ea typeface="+mj-ea"/>
                </a:rPr>
                <a:t>：  </a:t>
              </a:r>
              <a:r>
                <a:rPr lang="en-US" altLang="zh-CN" sz="2800" b="1">
                  <a:ea typeface="+mj-ea"/>
                </a:rPr>
                <a:t>25000000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431" y="2449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u="sng" dirty="0">
                  <a:ea typeface="+mj-ea"/>
                </a:rPr>
                <a:t>一小</a:t>
              </a:r>
              <a:r>
                <a:rPr lang="zh-CN" altLang="en-US" sz="2800" b="1" u="sng">
                  <a:ea typeface="+mj-ea"/>
                </a:rPr>
                <a:t>滴</a:t>
              </a:r>
              <a:r>
                <a:rPr lang="zh-CN" altLang="en-US" sz="2800" b="1">
                  <a:ea typeface="+mj-ea"/>
                </a:rPr>
                <a:t>血液大约含有</a:t>
              </a:r>
              <a:r>
                <a:rPr lang="zh-CN" altLang="en-US" sz="2800" b="1" dirty="0">
                  <a:ea typeface="+mj-ea"/>
                </a:rPr>
                <a:t>：</a:t>
              </a:r>
            </a:p>
          </p:txBody>
        </p:sp>
        <p:pic>
          <p:nvPicPr>
            <p:cNvPr id="8" name="Picture 13" descr="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" y="2740"/>
              <a:ext cx="985" cy="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1373" y="3197"/>
              <a:ext cx="22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白细胞</a:t>
              </a:r>
              <a:r>
                <a:rPr lang="zh-CN" altLang="en-US" sz="2800" b="1">
                  <a:ea typeface="+mj-ea"/>
                </a:rPr>
                <a:t>：</a:t>
              </a:r>
              <a:r>
                <a:rPr lang="en-US" altLang="zh-CN" sz="2800" b="1">
                  <a:ea typeface="+mj-ea"/>
                </a:rPr>
                <a:t>        30000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</p:grp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209312" y="51976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二、探索新知，掌握方法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1D8034E-F6FA-17D5-411F-84D5CCAAED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1640" y="753104"/>
            <a:ext cx="4063488" cy="2399480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A2B5E7D2-F47D-47EC-38C5-5B046063F611}"/>
              </a:ext>
            </a:extLst>
          </p:cNvPr>
          <p:cNvSpPr/>
          <p:nvPr/>
        </p:nvSpPr>
        <p:spPr>
          <a:xfrm>
            <a:off x="755576" y="794435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4898702" y="4417509"/>
            <a:ext cx="770811" cy="36036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800" b="1">
              <a:latin typeface="+mn-ea"/>
              <a:ea typeface="+mn-ea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887738" y="3907135"/>
            <a:ext cx="770811" cy="36036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800" b="1">
              <a:latin typeface="+mn-ea"/>
              <a:ea typeface="+mn-ea"/>
            </a:endParaRPr>
          </a:p>
        </p:txBody>
      </p:sp>
      <p:grpSp>
        <p:nvGrpSpPr>
          <p:cNvPr id="5" name="Group 21"/>
          <p:cNvGrpSpPr/>
          <p:nvPr/>
        </p:nvGrpSpPr>
        <p:grpSpPr bwMode="auto">
          <a:xfrm>
            <a:off x="899592" y="3130054"/>
            <a:ext cx="5499100" cy="1763712"/>
            <a:chOff x="388" y="2449"/>
            <a:chExt cx="3403" cy="1111"/>
          </a:xfrm>
        </p:grpSpPr>
        <p:sp>
          <p:nvSpPr>
            <p:cNvPr id="7" name="Text Box 14"/>
            <p:cNvSpPr txBox="1">
              <a:spLocks noChangeArrowheads="1"/>
            </p:cNvSpPr>
            <p:nvPr/>
          </p:nvSpPr>
          <p:spPr bwMode="auto">
            <a:xfrm>
              <a:off x="1373" y="2887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红细胞</a:t>
              </a:r>
              <a:r>
                <a:rPr lang="zh-CN" altLang="en-US" sz="2800" b="1">
                  <a:ea typeface="+mj-ea"/>
                </a:rPr>
                <a:t>：  </a:t>
              </a:r>
              <a:r>
                <a:rPr lang="en-US" altLang="zh-CN" sz="2800" b="1">
                  <a:ea typeface="+mj-ea"/>
                </a:rPr>
                <a:t>25000000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431" y="2449"/>
              <a:ext cx="241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zh-CN" altLang="en-US" sz="2800" b="1" u="sng" dirty="0">
                  <a:ea typeface="+mj-ea"/>
                </a:rPr>
                <a:t>一小</a:t>
              </a:r>
              <a:r>
                <a:rPr lang="zh-CN" altLang="en-US" sz="2800" b="1" u="sng">
                  <a:ea typeface="+mj-ea"/>
                </a:rPr>
                <a:t>滴</a:t>
              </a:r>
              <a:r>
                <a:rPr lang="zh-CN" altLang="en-US" sz="2800" b="1">
                  <a:ea typeface="+mj-ea"/>
                </a:rPr>
                <a:t>血液大约含有</a:t>
              </a:r>
              <a:r>
                <a:rPr lang="zh-CN" altLang="en-US" sz="2800" b="1" dirty="0">
                  <a:ea typeface="+mj-ea"/>
                </a:rPr>
                <a:t>：</a:t>
              </a:r>
            </a:p>
          </p:txBody>
        </p:sp>
        <p:pic>
          <p:nvPicPr>
            <p:cNvPr id="9" name="Picture 13" descr="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" y="2740"/>
              <a:ext cx="985" cy="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 Box 15"/>
            <p:cNvSpPr txBox="1">
              <a:spLocks noChangeArrowheads="1"/>
            </p:cNvSpPr>
            <p:nvPr/>
          </p:nvSpPr>
          <p:spPr bwMode="auto">
            <a:xfrm>
              <a:off x="1373" y="3197"/>
              <a:ext cx="224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defRPr/>
              </a:pPr>
              <a:r>
                <a:rPr lang="zh-CN" altLang="en-US" sz="2800" b="1" dirty="0">
                  <a:ea typeface="+mj-ea"/>
                </a:rPr>
                <a:t>白细胞</a:t>
              </a:r>
              <a:r>
                <a:rPr lang="zh-CN" altLang="en-US" sz="2800" b="1">
                  <a:ea typeface="+mj-ea"/>
                </a:rPr>
                <a:t>：</a:t>
              </a:r>
              <a:r>
                <a:rPr lang="en-US" altLang="zh-CN" sz="2800" b="1">
                  <a:ea typeface="+mj-ea"/>
                </a:rPr>
                <a:t>        30000</a:t>
              </a:r>
              <a:r>
                <a:rPr lang="zh-CN" altLang="en-US" sz="2800" b="1" dirty="0">
                  <a:ea typeface="+mj-ea"/>
                </a:rPr>
                <a:t>个</a:t>
              </a: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4898702" y="3666629"/>
            <a:ext cx="0" cy="130175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7"/>
          <p:cNvSpPr txBox="1">
            <a:spLocks noChangeArrowheads="1"/>
          </p:cNvSpPr>
          <p:nvPr/>
        </p:nvSpPr>
        <p:spPr bwMode="auto">
          <a:xfrm>
            <a:off x="5888368" y="3729814"/>
            <a:ext cx="2473606" cy="5906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ea typeface="+mj-ea"/>
              </a:rPr>
              <a:t>＝</a:t>
            </a:r>
            <a:r>
              <a:rPr lang="en-US" altLang="zh-CN" sz="2800" b="1">
                <a:ea typeface="+mj-ea"/>
              </a:rPr>
              <a:t>2500</a:t>
            </a:r>
            <a:r>
              <a:rPr lang="zh-CN" altLang="en-US" sz="2800" b="1" dirty="0">
                <a:solidFill>
                  <a:srgbClr val="FF0000"/>
                </a:solidFill>
                <a:ea typeface="+mj-ea"/>
              </a:rPr>
              <a:t>万</a:t>
            </a:r>
            <a:r>
              <a:rPr lang="zh-CN" altLang="en-US" sz="2800" b="1" dirty="0">
                <a:ea typeface="+mj-ea"/>
              </a:rPr>
              <a:t>个</a:t>
            </a:r>
          </a:p>
        </p:txBody>
      </p:sp>
      <p:sp>
        <p:nvSpPr>
          <p:cNvPr id="21" name="文本框 17"/>
          <p:cNvSpPr txBox="1">
            <a:spLocks noChangeArrowheads="1"/>
          </p:cNvSpPr>
          <p:nvPr/>
        </p:nvSpPr>
        <p:spPr bwMode="auto">
          <a:xfrm>
            <a:off x="5888368" y="4250709"/>
            <a:ext cx="1878977" cy="5906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ea typeface="+mj-ea"/>
              </a:rPr>
              <a:t>＝</a:t>
            </a:r>
            <a:r>
              <a:rPr lang="en-US" altLang="zh-CN" sz="2800" b="1">
                <a:ea typeface="+mj-ea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ea typeface="+mj-ea"/>
              </a:rPr>
              <a:t>万</a:t>
            </a:r>
            <a:r>
              <a:rPr lang="zh-CN" altLang="en-US" sz="2800" b="1" dirty="0">
                <a:ea typeface="+mj-ea"/>
              </a:rPr>
              <a:t>个</a:t>
            </a:r>
          </a:p>
        </p:txBody>
      </p:sp>
      <p:sp>
        <p:nvSpPr>
          <p:cNvPr id="4" name="Rectangle 26"/>
          <p:cNvSpPr>
            <a:spLocks noChangeArrowheads="1"/>
          </p:cNvSpPr>
          <p:nvPr/>
        </p:nvSpPr>
        <p:spPr bwMode="auto">
          <a:xfrm>
            <a:off x="209312" y="51976"/>
            <a:ext cx="57606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二、探索新知，掌握方法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7D194A6-61BA-6CBD-D312-1C2013F28C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1640" y="753104"/>
            <a:ext cx="4063488" cy="2399480"/>
          </a:xfrm>
          <a:prstGeom prst="rect">
            <a:avLst/>
          </a:prstGeom>
        </p:spPr>
      </p:pic>
      <p:sp>
        <p:nvSpPr>
          <p:cNvPr id="15" name="椭圆 14">
            <a:extLst>
              <a:ext uri="{FF2B5EF4-FFF2-40B4-BE49-F238E27FC236}">
                <a16:creationId xmlns:a16="http://schemas.microsoft.com/office/drawing/2014/main" id="{AD45803E-1495-A19E-F4C9-BB7DB73ED469}"/>
              </a:ext>
            </a:extLst>
          </p:cNvPr>
          <p:cNvSpPr/>
          <p:nvPr/>
        </p:nvSpPr>
        <p:spPr>
          <a:xfrm>
            <a:off x="755576" y="794435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1119188" y="1093267"/>
            <a:ext cx="69812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怎样把下面的数改写成用“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亿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”作单位的数？</a:t>
            </a:r>
          </a:p>
        </p:txBody>
      </p:sp>
      <p:sp>
        <p:nvSpPr>
          <p:cNvPr id="14342" name="内容占位符 2"/>
          <p:cNvSpPr txBox="1"/>
          <p:nvPr/>
        </p:nvSpPr>
        <p:spPr bwMode="auto">
          <a:xfrm>
            <a:off x="1243013" y="1902892"/>
            <a:ext cx="35290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 200000000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2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43" name="内容占位符 2"/>
          <p:cNvSpPr txBox="1"/>
          <p:nvPr/>
        </p:nvSpPr>
        <p:spPr bwMode="auto">
          <a:xfrm>
            <a:off x="1393825" y="2522017"/>
            <a:ext cx="3889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1000000000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＝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44" name="内容占位符 2"/>
          <p:cNvSpPr txBox="1"/>
          <p:nvPr/>
        </p:nvSpPr>
        <p:spPr bwMode="auto">
          <a:xfrm>
            <a:off x="1100138" y="3141142"/>
            <a:ext cx="43926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530500000000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＝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____ 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409825" y="2602979"/>
            <a:ext cx="0" cy="36353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792288" y="2602979"/>
            <a:ext cx="0" cy="36353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/>
          <p:cNvSpPr txBox="1">
            <a:spLocks noChangeArrowheads="1"/>
          </p:cNvSpPr>
          <p:nvPr/>
        </p:nvSpPr>
        <p:spPr bwMode="auto">
          <a:xfrm>
            <a:off x="3665538" y="2491854"/>
            <a:ext cx="7858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10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2424113" y="3215754"/>
            <a:ext cx="0" cy="36353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804988" y="3215754"/>
            <a:ext cx="0" cy="363538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 txBox="1">
            <a:spLocks noChangeArrowheads="1"/>
          </p:cNvSpPr>
          <p:nvPr/>
        </p:nvSpPr>
        <p:spPr bwMode="auto">
          <a:xfrm>
            <a:off x="3554413" y="3109392"/>
            <a:ext cx="11557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</a:rPr>
              <a:t>5305</a:t>
            </a:r>
          </a:p>
        </p:txBody>
      </p:sp>
      <p:pic>
        <p:nvPicPr>
          <p:cNvPr id="2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110" y="3219822"/>
            <a:ext cx="1372293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对话气泡: 圆角矩形 25"/>
          <p:cNvSpPr/>
          <p:nvPr/>
        </p:nvSpPr>
        <p:spPr>
          <a:xfrm>
            <a:off x="5226050" y="1843460"/>
            <a:ext cx="2794000" cy="1009650"/>
          </a:xfrm>
          <a:prstGeom prst="wedgeRoundRectCallout">
            <a:avLst>
              <a:gd name="adj1" fmla="val 36619"/>
              <a:gd name="adj2" fmla="val 78938"/>
              <a:gd name="adj3" fmla="val 16667"/>
            </a:avLst>
          </a:prstGeom>
          <a:solidFill>
            <a:srgbClr val="FFFFFF"/>
          </a:solidFill>
          <a:ln>
            <a:solidFill>
              <a:srgbClr val="3D87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可以先分级，找到亿位，再改写。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B7C04A3A-6796-63DE-AE3D-2EB37035B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9" y="410865"/>
            <a:ext cx="16526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6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11C5C48-13F9-7653-3D2B-E7CF2001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61" y="3197821"/>
            <a:ext cx="3545457" cy="1617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E39C283-6992-D94C-2F08-AB13DBD9F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50" y="2067694"/>
            <a:ext cx="3073332" cy="8518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49A4EF24-376A-85B3-5091-F9017B782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267494"/>
            <a:ext cx="7344816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把整万或整亿的数改写成用“万”或“亿”作单位的数，改写前后的两个数有什么联系？它们有什么不同呢？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733265-AA78-5AAB-76D2-A0D94CB7BB8E}"/>
              </a:ext>
            </a:extLst>
          </p:cNvPr>
          <p:cNvSpPr txBox="1"/>
          <p:nvPr/>
        </p:nvSpPr>
        <p:spPr>
          <a:xfrm>
            <a:off x="4788024" y="2427734"/>
            <a:ext cx="3024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大小不变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A9C2AB-37B1-0716-41B9-A091F742ACC0}"/>
              </a:ext>
            </a:extLst>
          </p:cNvPr>
          <p:cNvSpPr txBox="1"/>
          <p:nvPr/>
        </p:nvSpPr>
        <p:spPr>
          <a:xfrm>
            <a:off x="4788024" y="3363838"/>
            <a:ext cx="30243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计数单位不同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506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5C8C56-7F4B-8562-72DB-E4ED4A94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61" y="3197821"/>
            <a:ext cx="3545457" cy="1617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0E4E783-1303-222B-6150-00F3E978E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50" y="2065026"/>
            <a:ext cx="3073332" cy="8518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BF5D96-CBA3-10A5-FF44-87B858EED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11510"/>
            <a:ext cx="748883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怎样将整万的数改写成用“万”或“亿”作单位的数？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4427984" y="2060074"/>
            <a:ext cx="3888432" cy="861770"/>
          </a:xfrm>
          <a:prstGeom prst="rect">
            <a:avLst/>
          </a:prstGeom>
          <a:solidFill>
            <a:srgbClr val="FFFF8C">
              <a:alpha val="6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将整万数末尾的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去掉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再加上一个“万”字。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AAAF570-98F7-A240-130B-E74401E68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984" y="3575548"/>
            <a:ext cx="3888432" cy="861770"/>
          </a:xfrm>
          <a:prstGeom prst="rect">
            <a:avLst/>
          </a:prstGeom>
          <a:solidFill>
            <a:srgbClr val="FFFF8C">
              <a:alpha val="6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将整亿数末尾的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去掉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再加上一个“亿”字。</a:t>
            </a:r>
          </a:p>
        </p:txBody>
      </p:sp>
    </p:spTree>
    <p:extLst>
      <p:ext uri="{BB962C8B-B14F-4D97-AF65-F5344CB8AC3E}">
        <p14:creationId xmlns:p14="http://schemas.microsoft.com/office/powerpoint/2010/main" val="192673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8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610295" y="123731"/>
            <a:ext cx="46965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三、巩固练习，加深理解</a:t>
            </a:r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681567" y="1043022"/>
            <a:ext cx="81195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ea typeface="+mj-ea"/>
              </a:rPr>
              <a:t>把下面各数改写成用“万”或“亿”作单位的数。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132764" y="1520627"/>
            <a:ext cx="7687708" cy="254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250000 = ______</a:t>
            </a:r>
            <a:r>
              <a:rPr lang="zh-CN" altLang="en-US" sz="2800" b="1" dirty="0">
                <a:latin typeface="+mj-lt"/>
                <a:ea typeface="+mj-ea"/>
              </a:rPr>
              <a:t>万</a:t>
            </a:r>
            <a:r>
              <a:rPr lang="en-US" altLang="zh-CN" sz="2800" b="1" dirty="0">
                <a:latin typeface="+mj-lt"/>
                <a:ea typeface="+mj-ea"/>
              </a:rPr>
              <a:t>	35800000 ______</a:t>
            </a:r>
            <a:r>
              <a:rPr lang="zh-CN" altLang="en-US" sz="2800" b="1" dirty="0">
                <a:latin typeface="+mj-lt"/>
                <a:ea typeface="+mj-ea"/>
              </a:rPr>
              <a:t>万</a:t>
            </a:r>
            <a:endParaRPr lang="en-US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46000000000 = ______</a:t>
            </a:r>
            <a:r>
              <a:rPr lang="zh-CN" altLang="en-US" sz="2800" b="1" dirty="0">
                <a:latin typeface="+mj-lt"/>
                <a:ea typeface="+mj-ea"/>
              </a:rPr>
              <a:t>亿</a:t>
            </a:r>
            <a:endParaRPr lang="en-US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20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70500000000 = ______</a:t>
            </a:r>
            <a:r>
              <a:rPr lang="zh-CN" altLang="en-US" sz="2800" b="1" dirty="0">
                <a:latin typeface="+mj-lt"/>
                <a:ea typeface="+mj-ea"/>
              </a:rPr>
              <a:t>亿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581572" y="1830865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31"/>
          <p:cNvSpPr>
            <a:spLocks noChangeArrowheads="1"/>
          </p:cNvSpPr>
          <p:nvPr/>
        </p:nvSpPr>
        <p:spPr bwMode="auto">
          <a:xfrm>
            <a:off x="251520" y="4371950"/>
            <a:ext cx="1044600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+mn-lt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+mn-lt"/>
                <a:ea typeface="楷体" panose="02010609060101010101" pitchFamily="49" charset="-122"/>
              </a:rPr>
              <a:t>P16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+mn-lt"/>
                <a:ea typeface="楷体" panose="02010609060101010101" pitchFamily="49" charset="-122"/>
              </a:rPr>
              <a:t>做一做</a:t>
            </a:r>
          </a:p>
        </p:txBody>
      </p:sp>
      <p:sp>
        <p:nvSpPr>
          <p:cNvPr id="5" name="对话气泡: 圆角矩形 4"/>
          <p:cNvSpPr/>
          <p:nvPr/>
        </p:nvSpPr>
        <p:spPr>
          <a:xfrm>
            <a:off x="6012160" y="2787774"/>
            <a:ext cx="2520280" cy="1368152"/>
          </a:xfrm>
          <a:prstGeom prst="wedgeRoundRectCallout">
            <a:avLst>
              <a:gd name="adj1" fmla="val -69578"/>
              <a:gd name="adj2" fmla="val -1825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改写时要数清 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0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的个数</a:t>
            </a:r>
          </a:p>
        </p:txBody>
      </p:sp>
      <p:cxnSp>
        <p:nvCxnSpPr>
          <p:cNvPr id="14" name="直接连接符 13"/>
          <p:cNvCxnSpPr>
            <a:cxnSpLocks/>
          </p:cNvCxnSpPr>
          <p:nvPr/>
        </p:nvCxnSpPr>
        <p:spPr>
          <a:xfrm>
            <a:off x="1750104" y="2686489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2468910" y="2686489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8D347DC1-2CAC-B538-3C81-5B3833D9378B}"/>
              </a:ext>
            </a:extLst>
          </p:cNvPr>
          <p:cNvCxnSpPr/>
          <p:nvPr/>
        </p:nvCxnSpPr>
        <p:spPr>
          <a:xfrm>
            <a:off x="5589637" y="1830865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22AECCBB-1B0D-60F9-61FB-59C4087F063D}"/>
              </a:ext>
            </a:extLst>
          </p:cNvPr>
          <p:cNvCxnSpPr>
            <a:cxnSpLocks/>
          </p:cNvCxnSpPr>
          <p:nvPr/>
        </p:nvCxnSpPr>
        <p:spPr>
          <a:xfrm>
            <a:off x="1750104" y="3526904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37B20A05-FEF9-A889-FF65-307814A93EF9}"/>
              </a:ext>
            </a:extLst>
          </p:cNvPr>
          <p:cNvCxnSpPr>
            <a:cxnSpLocks/>
          </p:cNvCxnSpPr>
          <p:nvPr/>
        </p:nvCxnSpPr>
        <p:spPr>
          <a:xfrm>
            <a:off x="2468910" y="3526904"/>
            <a:ext cx="0" cy="504000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2802956" y="1707654"/>
            <a:ext cx="832940" cy="5539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ea typeface="+mj-ea"/>
              </a:rPr>
              <a:t>25</a:t>
            </a:r>
            <a:endParaRPr lang="zh-CN" altLang="en-US" sz="2800" b="1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11" name="TextBox 20"/>
          <p:cNvSpPr txBox="1">
            <a:spLocks noChangeArrowheads="1"/>
          </p:cNvSpPr>
          <p:nvPr/>
        </p:nvSpPr>
        <p:spPr bwMode="auto">
          <a:xfrm>
            <a:off x="6341044" y="1707654"/>
            <a:ext cx="1183284" cy="5539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ea typeface="+mj-ea"/>
              </a:rPr>
              <a:t>3580</a:t>
            </a:r>
            <a:endParaRPr lang="zh-CN" altLang="en-US" sz="2800" b="1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12" name="TextBox 22"/>
          <p:cNvSpPr txBox="1">
            <a:spLocks noChangeArrowheads="1"/>
          </p:cNvSpPr>
          <p:nvPr/>
        </p:nvSpPr>
        <p:spPr bwMode="auto">
          <a:xfrm>
            <a:off x="3595044" y="2571750"/>
            <a:ext cx="976956" cy="5539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ea typeface="+mj-ea"/>
              </a:rPr>
              <a:t>460</a:t>
            </a:r>
            <a:endParaRPr lang="zh-CN" altLang="en-US" sz="2800" b="1" dirty="0">
              <a:solidFill>
                <a:srgbClr val="FF0000"/>
              </a:solidFill>
              <a:ea typeface="+mj-ea"/>
            </a:endParaRPr>
          </a:p>
        </p:txBody>
      </p:sp>
      <p:sp>
        <p:nvSpPr>
          <p:cNvPr id="19" name="TextBox 22">
            <a:extLst>
              <a:ext uri="{FF2B5EF4-FFF2-40B4-BE49-F238E27FC236}">
                <a16:creationId xmlns:a16="http://schemas.microsoft.com/office/drawing/2014/main" id="{BCFA24CE-E5CE-B43C-B251-29C5F593C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044" y="3407271"/>
            <a:ext cx="976956" cy="5539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en-US" altLang="zh-CN" sz="2800" b="1" dirty="0">
                <a:solidFill>
                  <a:srgbClr val="FF0000"/>
                </a:solidFill>
                <a:ea typeface="+mj-ea"/>
              </a:rPr>
              <a:t>705</a:t>
            </a:r>
            <a:endParaRPr lang="zh-CN" altLang="en-US" sz="2800" b="1" dirty="0">
              <a:solidFill>
                <a:srgbClr val="FF0000"/>
              </a:solidFill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38540" y="51976"/>
            <a:ext cx="49685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四、课堂小结，拓展延伸</a:t>
            </a:r>
          </a:p>
        </p:txBody>
      </p:sp>
      <p:pic>
        <p:nvPicPr>
          <p:cNvPr id="3" name="图形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638" y="2648927"/>
            <a:ext cx="1431925" cy="1431925"/>
          </a:xfrm>
          <a:prstGeom prst="rect">
            <a:avLst/>
          </a:prstGeom>
        </p:spPr>
      </p:pic>
      <p:pic>
        <p:nvPicPr>
          <p:cNvPr id="4" name="图形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24208">
            <a:off x="1062038" y="2625115"/>
            <a:ext cx="1431925" cy="1431925"/>
          </a:xfrm>
          <a:prstGeom prst="rect">
            <a:avLst/>
          </a:prstGeom>
        </p:spPr>
      </p:pic>
      <p:pic>
        <p:nvPicPr>
          <p:cNvPr id="5" name="图形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2625115"/>
            <a:ext cx="1431925" cy="143192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2647" y="2879115"/>
            <a:ext cx="9144000" cy="0"/>
          </a:xfrm>
          <a:prstGeom prst="line">
            <a:avLst/>
          </a:prstGeom>
          <a:ln w="12700">
            <a:solidFill>
              <a:srgbClr val="9062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1309688" y="1885215"/>
            <a:ext cx="67770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通过本节课的学习，你有什么收获？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395030" y="51976"/>
            <a:ext cx="33123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五、提升训练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3568" y="915566"/>
            <a:ext cx="71287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+mj-lt"/>
                <a:ea typeface="+mj-ea"/>
              </a:rPr>
              <a:t>1.把下面的数改写成用“万”作单位的数。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1600" y="1419622"/>
            <a:ext cx="5040560" cy="27959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+mj-ea"/>
              </a:rPr>
              <a:t>5270000 =(                             </a:t>
            </a:r>
            <a:r>
              <a:rPr lang="en-US" altLang="zh-CN" sz="2400" b="1" dirty="0">
                <a:latin typeface="+mj-lt"/>
                <a:ea typeface="+mj-ea"/>
              </a:rPr>
              <a:t>)</a:t>
            </a:r>
            <a:endParaRPr lang="zh-CN" altLang="en-US" sz="2400" b="1" dirty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+mj-ea"/>
              </a:rPr>
              <a:t>9000000 =(                             </a:t>
            </a:r>
            <a:r>
              <a:rPr lang="en-US" altLang="zh-CN" sz="2400" b="1" dirty="0">
                <a:latin typeface="+mj-lt"/>
                <a:ea typeface="+mj-ea"/>
              </a:rPr>
              <a:t>)</a:t>
            </a:r>
            <a:endParaRPr lang="zh-CN" altLang="en-US" sz="2400" b="1" dirty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+mj-ea"/>
              </a:rPr>
              <a:t>10000 =(                             </a:t>
            </a:r>
            <a:r>
              <a:rPr lang="en-US" altLang="zh-CN" sz="2400" b="1" dirty="0">
                <a:latin typeface="+mj-lt"/>
                <a:ea typeface="+mj-ea"/>
              </a:rPr>
              <a:t>)</a:t>
            </a:r>
            <a:endParaRPr lang="zh-CN" altLang="en-US" sz="2400" b="1" dirty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+mj-ea"/>
              </a:rPr>
              <a:t>7340000 =(                             </a:t>
            </a:r>
            <a:r>
              <a:rPr lang="en-US" altLang="zh-CN" sz="2400" b="1" dirty="0">
                <a:latin typeface="+mj-lt"/>
                <a:ea typeface="+mj-ea"/>
              </a:rPr>
              <a:t>)</a:t>
            </a:r>
            <a:endParaRPr lang="zh-CN" altLang="en-US" sz="2400" b="1" dirty="0">
              <a:latin typeface="+mj-lt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lt"/>
                <a:ea typeface="+mj-ea"/>
              </a:rPr>
              <a:t>90700000 =(                             </a:t>
            </a:r>
            <a:r>
              <a:rPr lang="en-US" altLang="zh-CN" sz="2400" b="1" dirty="0">
                <a:latin typeface="+mj-lt"/>
                <a:ea typeface="+mj-ea"/>
              </a:rPr>
              <a:t>)</a:t>
            </a:r>
            <a:endParaRPr lang="zh-CN" altLang="en-US" sz="2400" b="1" dirty="0">
              <a:latin typeface="+mj-lt"/>
              <a:ea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4048" y="2787774"/>
            <a:ext cx="3870208" cy="134272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275856" y="156363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527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059832" y="206769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900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915816" y="271328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203848" y="3219822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734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347864" y="372387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9070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80112" y="329183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34970" y="3616228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17" name="圆角矩形 31"/>
          <p:cNvSpPr>
            <a:spLocks noChangeArrowheads="1"/>
          </p:cNvSpPr>
          <p:nvPr/>
        </p:nvSpPr>
        <p:spPr bwMode="auto">
          <a:xfrm>
            <a:off x="133350" y="4515966"/>
            <a:ext cx="2350418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1515914" y="1549049"/>
            <a:ext cx="0" cy="4263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515914" y="2088013"/>
            <a:ext cx="0" cy="43839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94397" y="2654134"/>
            <a:ext cx="0" cy="43839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515914" y="3209537"/>
            <a:ext cx="0" cy="43839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667083" y="3747145"/>
            <a:ext cx="0" cy="43839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18349" y="411510"/>
            <a:ext cx="6905980" cy="711110"/>
            <a:chOff x="618349" y="843558"/>
            <a:chExt cx="6905980" cy="711110"/>
          </a:xfrm>
        </p:grpSpPr>
        <p:sp>
          <p:nvSpPr>
            <p:cNvPr id="5" name="矩形 4"/>
            <p:cNvSpPr/>
            <p:nvPr/>
          </p:nvSpPr>
          <p:spPr>
            <a:xfrm>
              <a:off x="618349" y="915566"/>
              <a:ext cx="690598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2.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在     里填上“＞”“＜”或“＝”。              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6" name="椭圆 1"/>
            <p:cNvSpPr>
              <a:spLocks noChangeArrowheads="1"/>
            </p:cNvSpPr>
            <p:nvPr/>
          </p:nvSpPr>
          <p:spPr bwMode="auto">
            <a:xfrm>
              <a:off x="1475656" y="843558"/>
              <a:ext cx="711200" cy="71111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en-US"/>
            </a:p>
          </p:txBody>
        </p:sp>
      </p:grp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683568" y="1275606"/>
            <a:ext cx="7992888" cy="310769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8</a:t>
            </a:r>
            <a:r>
              <a:rPr lang="zh-CN" altLang="en-US" sz="2800" b="1" dirty="0">
                <a:ea typeface="楷体" panose="02010609060101010101" pitchFamily="49" charset="-122"/>
              </a:rPr>
              <a:t>万</a:t>
            </a:r>
            <a:r>
              <a:rPr lang="en-US" altLang="zh-CN" sz="2800" b="1" dirty="0">
                <a:ea typeface="楷体" panose="02010609060101010101" pitchFamily="49" charset="-122"/>
              </a:rPr>
              <a:t>         80001                   720000         72</a:t>
            </a:r>
            <a:r>
              <a:rPr lang="zh-CN" altLang="en-US" sz="2800" b="1" dirty="0">
                <a:ea typeface="楷体" panose="02010609060101010101" pitchFamily="49" charset="-122"/>
              </a:rPr>
              <a:t>万</a:t>
            </a:r>
            <a:endParaRPr lang="en-US" altLang="zh-CN" sz="2800" b="1" dirty="0"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800" b="1" dirty="0"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54</a:t>
            </a:r>
            <a:r>
              <a:rPr lang="zh-CN" altLang="en-US" sz="2800" b="1" dirty="0">
                <a:ea typeface="楷体" panose="02010609060101010101" pitchFamily="49" charset="-122"/>
              </a:rPr>
              <a:t>万</a:t>
            </a:r>
            <a:r>
              <a:rPr lang="en-US" altLang="zh-CN" sz="2800" b="1" dirty="0">
                <a:ea typeface="楷体" panose="02010609060101010101" pitchFamily="49" charset="-122"/>
              </a:rPr>
              <a:t>         54000000           302</a:t>
            </a:r>
            <a:r>
              <a:rPr lang="zh-CN" altLang="en-US" sz="2800" b="1" dirty="0">
                <a:ea typeface="楷体" panose="02010609060101010101" pitchFamily="49" charset="-122"/>
              </a:rPr>
              <a:t>万</a:t>
            </a:r>
            <a:r>
              <a:rPr lang="en-US" altLang="zh-CN" sz="2800" b="1" dirty="0">
                <a:ea typeface="楷体" panose="02010609060101010101" pitchFamily="49" charset="-122"/>
              </a:rPr>
              <a:t>         302000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800" b="1" dirty="0"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ea typeface="楷体" panose="02010609060101010101" pitchFamily="49" charset="-122"/>
              </a:rPr>
              <a:t>9600000</a:t>
            </a:r>
            <a:r>
              <a:rPr lang="zh-CN" altLang="en-US" sz="2800" b="1" dirty="0">
                <a:ea typeface="楷体" panose="02010609060101010101" pitchFamily="49" charset="-122"/>
              </a:rPr>
              <a:t>         </a:t>
            </a:r>
            <a:r>
              <a:rPr lang="en-US" altLang="zh-CN" sz="2800" b="1" dirty="0">
                <a:ea typeface="楷体" panose="02010609060101010101" pitchFamily="49" charset="-122"/>
              </a:rPr>
              <a:t>960</a:t>
            </a:r>
            <a:r>
              <a:rPr lang="zh-CN" altLang="en-US" sz="2800" b="1" dirty="0">
                <a:ea typeface="楷体" panose="02010609060101010101" pitchFamily="49" charset="-122"/>
              </a:rPr>
              <a:t>万           </a:t>
            </a:r>
            <a:r>
              <a:rPr lang="en-US" altLang="zh-CN" sz="2800" b="1" dirty="0">
                <a:ea typeface="楷体" panose="02010609060101010101" pitchFamily="49" charset="-122"/>
              </a:rPr>
              <a:t>700</a:t>
            </a:r>
            <a:r>
              <a:rPr lang="zh-CN" altLang="en-US" sz="2800" b="1" dirty="0">
                <a:ea typeface="楷体" panose="02010609060101010101" pitchFamily="49" charset="-122"/>
              </a:rPr>
              <a:t>万         </a:t>
            </a:r>
            <a:r>
              <a:rPr lang="en-US" altLang="zh-CN" sz="2800" b="1" dirty="0">
                <a:ea typeface="楷体" panose="02010609060101010101" pitchFamily="49" charset="-122"/>
              </a:rPr>
              <a:t>70000000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2800" b="1" dirty="0">
              <a:ea typeface="楷体" panose="02010609060101010101" pitchFamily="49" charset="-122"/>
            </a:endParaRPr>
          </a:p>
          <a:p>
            <a:r>
              <a:rPr lang="en-US" altLang="zh-CN" sz="2800" b="1" dirty="0">
                <a:ea typeface="楷体" panose="02010609060101010101" pitchFamily="49" charset="-122"/>
              </a:rPr>
              <a:t>845000</a:t>
            </a:r>
            <a:r>
              <a:rPr lang="zh-CN" altLang="en-US" sz="2800" b="1" dirty="0">
                <a:ea typeface="楷体" panose="02010609060101010101" pitchFamily="49" charset="-122"/>
              </a:rPr>
              <a:t>         </a:t>
            </a:r>
            <a:r>
              <a:rPr lang="en-US" altLang="zh-CN" sz="2800" b="1" dirty="0">
                <a:ea typeface="楷体" panose="02010609060101010101" pitchFamily="49" charset="-122"/>
              </a:rPr>
              <a:t>85</a:t>
            </a:r>
            <a:r>
              <a:rPr lang="zh-CN" altLang="en-US" sz="2800" b="1" dirty="0">
                <a:ea typeface="楷体" panose="02010609060101010101" pitchFamily="49" charset="-122"/>
              </a:rPr>
              <a:t>万               </a:t>
            </a:r>
            <a:r>
              <a:rPr lang="en-US" altLang="zh-CN" sz="2800" b="1" dirty="0">
                <a:ea typeface="楷体" panose="02010609060101010101" pitchFamily="49" charset="-122"/>
              </a:rPr>
              <a:t>6000000 </a:t>
            </a:r>
            <a:r>
              <a:rPr lang="zh-CN" altLang="en-US" sz="2800" b="1" dirty="0">
                <a:ea typeface="楷体" panose="02010609060101010101" pitchFamily="49" charset="-122"/>
              </a:rPr>
              <a:t>         </a:t>
            </a:r>
            <a:r>
              <a:rPr lang="en-US" altLang="zh-CN" sz="2800" b="1" dirty="0">
                <a:ea typeface="楷体" panose="02010609060101010101" pitchFamily="49" charset="-122"/>
              </a:rPr>
              <a:t>600</a:t>
            </a:r>
            <a:r>
              <a:rPr lang="zh-CN" altLang="en-US" sz="2800" b="1" dirty="0">
                <a:ea typeface="楷体" panose="02010609060101010101" pitchFamily="49" charset="-122"/>
              </a:rPr>
              <a:t>万  </a:t>
            </a:r>
          </a:p>
        </p:txBody>
      </p:sp>
      <p:sp>
        <p:nvSpPr>
          <p:cNvPr id="9" name="椭圆 1"/>
          <p:cNvSpPr>
            <a:spLocks noChangeArrowheads="1"/>
          </p:cNvSpPr>
          <p:nvPr/>
        </p:nvSpPr>
        <p:spPr bwMode="auto">
          <a:xfrm>
            <a:off x="1331640" y="121256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0" name="椭圆 1"/>
          <p:cNvSpPr>
            <a:spLocks noChangeArrowheads="1"/>
          </p:cNvSpPr>
          <p:nvPr/>
        </p:nvSpPr>
        <p:spPr bwMode="auto">
          <a:xfrm>
            <a:off x="5834373" y="1174783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1" name="椭圆 1"/>
          <p:cNvSpPr>
            <a:spLocks noChangeArrowheads="1"/>
          </p:cNvSpPr>
          <p:nvPr/>
        </p:nvSpPr>
        <p:spPr bwMode="auto">
          <a:xfrm>
            <a:off x="1547664" y="2019881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2" name="椭圆 1"/>
          <p:cNvSpPr>
            <a:spLocks noChangeArrowheads="1"/>
          </p:cNvSpPr>
          <p:nvPr/>
        </p:nvSpPr>
        <p:spPr bwMode="auto">
          <a:xfrm>
            <a:off x="5580112" y="2067694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383431" y="1275865"/>
            <a:ext cx="60761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864092" y="1238080"/>
            <a:ext cx="607618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596418" y="2090010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5664067" y="2134324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2051720" y="2868752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2100474" y="2935382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椭圆 1"/>
          <p:cNvSpPr>
            <a:spLocks noChangeArrowheads="1"/>
          </p:cNvSpPr>
          <p:nvPr/>
        </p:nvSpPr>
        <p:spPr bwMode="auto">
          <a:xfrm>
            <a:off x="5580112" y="2859782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0" name="椭圆 1"/>
          <p:cNvSpPr>
            <a:spLocks noChangeArrowheads="1"/>
          </p:cNvSpPr>
          <p:nvPr/>
        </p:nvSpPr>
        <p:spPr bwMode="auto">
          <a:xfrm>
            <a:off x="1907704" y="373284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6012160" y="3723878"/>
            <a:ext cx="711200" cy="71111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en-US"/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652120" y="2931790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907704" y="3795886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6084168" y="3795886"/>
            <a:ext cx="587694" cy="565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7" tIns="60958" rIns="121917" bIns="60958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endParaRPr lang="zh-CN" altLang="zh-CN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圆角矩形 31"/>
          <p:cNvSpPr>
            <a:spLocks noChangeArrowheads="1"/>
          </p:cNvSpPr>
          <p:nvPr/>
        </p:nvSpPr>
        <p:spPr bwMode="auto">
          <a:xfrm>
            <a:off x="133350" y="4515966"/>
            <a:ext cx="2350418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2281290" y="1311194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5035418" y="1334068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2994597" y="2173596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730133" y="2173596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1307043" y="3022149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7092280" y="3022149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129162" y="3859153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220072" y="3886245"/>
            <a:ext cx="0" cy="47524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8" grpId="0" autoUpdateAnimBg="0"/>
      <p:bldP spid="23" grpId="0" autoUpdateAnimBg="0"/>
      <p:bldP spid="24" grpId="0" autoUpdateAnimBg="0"/>
      <p:bldP spid="2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83568" y="309885"/>
            <a:ext cx="7632848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先改写，再将下面北京各景点的面积从大到小的顺序排列。              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6" name="表格 6"/>
          <p:cNvGraphicFramePr>
            <a:graphicFrameLocks noGrp="1"/>
          </p:cNvGraphicFramePr>
          <p:nvPr/>
        </p:nvGraphicFramePr>
        <p:xfrm>
          <a:off x="1524000" y="1534021"/>
          <a:ext cx="60960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9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名称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面积</a:t>
                      </a:r>
                      <a:r>
                        <a:rPr lang="en-US" altLang="zh-CN" sz="24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平方米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面积</a:t>
                      </a:r>
                      <a:r>
                        <a:rPr lang="en-US" altLang="zh-CN" sz="24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万平方米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故宫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+mn-lt"/>
                          <a:ea typeface="+mj-ea"/>
                        </a:rPr>
                        <a:t>720000</a:t>
                      </a:r>
                      <a:endParaRPr lang="zh-CN" altLang="en-US" sz="2400" dirty="0">
                        <a:latin typeface="+mn-lt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+mj-ea"/>
                        <a:ea typeface="+mj-ea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圆明园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+mn-lt"/>
                          <a:ea typeface="+mj-ea"/>
                        </a:rPr>
                        <a:t>3520000</a:t>
                      </a:r>
                      <a:endParaRPr lang="zh-CN" altLang="en-US" sz="2400" dirty="0">
                        <a:latin typeface="+mn-lt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+mj-ea"/>
                        <a:ea typeface="+mj-ea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天坛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2730000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+mj-ea"/>
                        <a:ea typeface="+mj-ea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+mj-ea"/>
                          <a:ea typeface="+mj-ea"/>
                        </a:rPr>
                        <a:t>颐和园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2900000</a:t>
                      </a:r>
                      <a:endParaRPr lang="zh-CN" alt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+mj-ea"/>
                        <a:ea typeface="+mj-ea"/>
                      </a:endParaRP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55576" y="3982293"/>
            <a:ext cx="813690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__________</a:t>
            </a:r>
            <a:r>
              <a:rPr lang="zh-CN" altLang="en-US" sz="2400" dirty="0"/>
              <a:t>＞</a:t>
            </a:r>
            <a:r>
              <a:rPr lang="en-US" altLang="zh-CN" sz="2400" dirty="0"/>
              <a:t>__________</a:t>
            </a:r>
            <a:r>
              <a:rPr lang="zh-CN" altLang="en-US" sz="2400" dirty="0"/>
              <a:t> ＞</a:t>
            </a:r>
            <a:r>
              <a:rPr lang="en-US" altLang="zh-CN" sz="2400" dirty="0"/>
              <a:t> __________</a:t>
            </a:r>
            <a:r>
              <a:rPr lang="zh-CN" altLang="en-US" sz="2400" dirty="0"/>
              <a:t> ＞</a:t>
            </a:r>
            <a:r>
              <a:rPr lang="en-US" altLang="zh-CN" sz="2400" dirty="0"/>
              <a:t> __________</a:t>
            </a:r>
            <a:endParaRPr lang="zh-CN" altLang="en-US" sz="2400" dirty="0"/>
          </a:p>
        </p:txBody>
      </p:sp>
      <p:sp>
        <p:nvSpPr>
          <p:cNvPr id="12" name="文本框 11"/>
          <p:cNvSpPr txBox="1"/>
          <p:nvPr/>
        </p:nvSpPr>
        <p:spPr>
          <a:xfrm>
            <a:off x="6084168" y="2015406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72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84168" y="2470125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352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84168" y="2902173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273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84168" y="3334221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290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71600" y="3910285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3520000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71800" y="3910285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2900000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716016" y="3910285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2730000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32240" y="3910285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720000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圆角矩形 31"/>
          <p:cNvSpPr>
            <a:spLocks noChangeArrowheads="1"/>
          </p:cNvSpPr>
          <p:nvPr/>
        </p:nvSpPr>
        <p:spPr bwMode="auto">
          <a:xfrm>
            <a:off x="133350" y="4515966"/>
            <a:ext cx="2350418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3838374" y="2009942"/>
            <a:ext cx="0" cy="4263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3923928" y="2491926"/>
            <a:ext cx="0" cy="4263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910382" y="2944293"/>
            <a:ext cx="0" cy="4263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923928" y="3400476"/>
            <a:ext cx="0" cy="42631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9552" y="699542"/>
            <a:ext cx="8136904" cy="3449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ea typeface="+mj-ea"/>
              </a:rPr>
              <a:t>4</a:t>
            </a:r>
            <a:r>
              <a:rPr lang="zh-CN" altLang="en-US" sz="2800" b="1" dirty="0">
                <a:ea typeface="+mj-ea"/>
              </a:rPr>
              <a:t>.用9，0，0，3，6，0，7，0这八个数字组成符合要求的八位数。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ea typeface="+mj-ea"/>
              </a:rPr>
              <a:t>（</a:t>
            </a:r>
            <a:r>
              <a:rPr lang="en-US" altLang="zh-CN" sz="2800" b="1" dirty="0">
                <a:ea typeface="+mj-ea"/>
              </a:rPr>
              <a:t>1</a:t>
            </a:r>
            <a:r>
              <a:rPr lang="zh-CN" altLang="en-US" sz="2800" b="1" dirty="0">
                <a:ea typeface="+mj-ea"/>
              </a:rPr>
              <a:t>）可改写成3697万的数是（                          ）。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ea typeface="+mj-ea"/>
              </a:rPr>
              <a:t>（</a:t>
            </a:r>
            <a:r>
              <a:rPr lang="en-US" altLang="zh-CN" sz="2800" b="1" dirty="0">
                <a:ea typeface="+mj-ea"/>
              </a:rPr>
              <a:t>2</a:t>
            </a:r>
            <a:r>
              <a:rPr lang="zh-CN" altLang="en-US" sz="2800" b="1" dirty="0">
                <a:ea typeface="+mj-ea"/>
              </a:rPr>
              <a:t>）可改写成6379万的数是（                          ）。</a:t>
            </a: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ea typeface="+mj-ea"/>
              </a:rPr>
              <a:t>（</a:t>
            </a:r>
            <a:r>
              <a:rPr lang="en-US" altLang="zh-CN" sz="2800" b="1" dirty="0">
                <a:ea typeface="+mj-ea"/>
              </a:rPr>
              <a:t>3</a:t>
            </a:r>
            <a:r>
              <a:rPr lang="zh-CN" altLang="en-US" sz="2800" b="1" dirty="0">
                <a:ea typeface="+mj-ea"/>
              </a:rPr>
              <a:t>）写出两个大于7000万的整万数，并把它们改写成用“万”作单位的数。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12160" y="1851670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36970000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12160" y="2427734"/>
            <a:ext cx="151216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63790000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75856" y="3939902"/>
            <a:ext cx="324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73690000=7369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275856" y="4371950"/>
            <a:ext cx="324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76930000=7693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万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67400" y="4371950"/>
            <a:ext cx="32403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（答案不唯一）</a:t>
            </a:r>
          </a:p>
        </p:txBody>
      </p:sp>
      <p:sp>
        <p:nvSpPr>
          <p:cNvPr id="11" name="圆角矩形 31"/>
          <p:cNvSpPr>
            <a:spLocks noChangeArrowheads="1"/>
          </p:cNvSpPr>
          <p:nvPr/>
        </p:nvSpPr>
        <p:spPr bwMode="auto">
          <a:xfrm>
            <a:off x="133350" y="4515966"/>
            <a:ext cx="2350418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645</Words>
  <Application>Microsoft Office PowerPoint</Application>
  <PresentationFormat>全屏显示(16:9)</PresentationFormat>
  <Paragraphs>122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仓耳玄三M W05</vt:lpstr>
      <vt:lpstr>等线</vt:lpstr>
      <vt:lpstr>黑体</vt:lpstr>
      <vt:lpstr>楷体</vt:lpstr>
      <vt:lpstr>微软雅黑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304</cp:revision>
  <dcterms:created xsi:type="dcterms:W3CDTF">2015-08-27T07:30:00Z</dcterms:created>
  <dcterms:modified xsi:type="dcterms:W3CDTF">2026-06-06T08:36:02Z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02BC25874BA74C2EB0EB2C6D81529AF4</vt:lpwstr>
  </property>
</Properties>
</file>