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72" r:id="rId2"/>
    <p:sldId id="364" r:id="rId3"/>
    <p:sldId id="277" r:id="rId4"/>
    <p:sldId id="278" r:id="rId5"/>
    <p:sldId id="365" r:id="rId6"/>
    <p:sldId id="366" r:id="rId7"/>
    <p:sldId id="282" r:id="rId8"/>
    <p:sldId id="283" r:id="rId9"/>
    <p:sldId id="284" r:id="rId10"/>
    <p:sldId id="368" r:id="rId11"/>
    <p:sldId id="369" r:id="rId12"/>
    <p:sldId id="359" r:id="rId13"/>
    <p:sldId id="276" r:id="rId14"/>
    <p:sldId id="360" r:id="rId15"/>
    <p:sldId id="325" r:id="rId16"/>
    <p:sldId id="328" r:id="rId1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1">
          <p15:clr>
            <a:srgbClr val="A4A3A4"/>
          </p15:clr>
        </p15:guide>
        <p15:guide id="2" pos="36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889"/>
    <a:srgbClr val="0000FF"/>
    <a:srgbClr val="B2B2B2"/>
    <a:srgbClr val="E75A4F"/>
    <a:srgbClr val="F5F8DA"/>
    <a:srgbClr val="FFFDEE"/>
    <a:srgbClr val="0168B7"/>
    <a:srgbClr val="F090A5"/>
    <a:srgbClr val="E1E9DC"/>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5226" autoAdjust="0"/>
  </p:normalViewPr>
  <p:slideViewPr>
    <p:cSldViewPr>
      <p:cViewPr varScale="1">
        <p:scale>
          <a:sx n="149" d="100"/>
          <a:sy n="149" d="100"/>
        </p:scale>
        <p:origin x="540" y="114"/>
      </p:cViewPr>
      <p:guideLst>
        <p:guide orient="horz" pos="1711"/>
        <p:guide pos="3696"/>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C4006-5F16-4DF0-B32E-F43F745AFE5E}" type="datetimeFigureOut">
              <a:rPr lang="zh-CN" altLang="en-US" smtClean="0"/>
              <a:t>2026/6/6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70D31-C002-479B-894A-47AD5EC02CF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节标题">
    <p:bg>
      <p:bgPr>
        <a:solidFill>
          <a:srgbClr val="E75A4F"/>
        </a:solidFill>
        <a:effectLst/>
      </p:bgPr>
    </p:bg>
    <p:spTree>
      <p:nvGrpSpPr>
        <p:cNvPr id="1" name=""/>
        <p:cNvGrpSpPr/>
        <p:nvPr/>
      </p:nvGrpSpPr>
      <p:grpSpPr>
        <a:xfrm>
          <a:off x="0" y="0"/>
          <a:ext cx="0" cy="0"/>
          <a:chOff x="0" y="0"/>
          <a:chExt cx="0" cy="0"/>
        </a:xfrm>
      </p:grpSpPr>
      <p:pic>
        <p:nvPicPr>
          <p:cNvPr id="2" name="图形 1"/>
          <p:cNvPicPr>
            <a:picLocks noChangeAspect="1"/>
          </p:cNvPicPr>
          <p:nvPr userDrawn="1"/>
        </p:nvPicPr>
        <p:blipFill>
          <a:blip r:embed="rId2"/>
          <a:stretch>
            <a:fillRect/>
          </a:stretch>
        </p:blipFill>
        <p:spPr>
          <a:xfrm>
            <a:off x="0" y="0"/>
            <a:ext cx="9144000" cy="5143500"/>
          </a:xfrm>
          <a:prstGeom prst="rect">
            <a:avLst/>
          </a:prstGeom>
          <a:effectLst>
            <a:outerShdw blurRad="63500" algn="ctr" rotWithShape="0">
              <a:prstClr val="black">
                <a:alpha val="40000"/>
              </a:prstClr>
            </a:outerShdw>
          </a:effectLst>
        </p:spPr>
      </p:pic>
      <p:pic>
        <p:nvPicPr>
          <p:cNvPr id="3"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9297" y="0"/>
            <a:ext cx="73526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288" y="1708150"/>
            <a:ext cx="2917825"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857500" y="881063"/>
            <a:ext cx="912813"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5588" y="581025"/>
            <a:ext cx="180181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235825" y="663575"/>
            <a:ext cx="169227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userDrawn="1"/>
        </p:nvSpPr>
        <p:spPr bwMode="auto">
          <a:xfrm>
            <a:off x="47625" y="44450"/>
            <a:ext cx="1416050" cy="338138"/>
          </a:xfrm>
          <a:prstGeom prst="rect">
            <a:avLst/>
          </a:prstGeom>
          <a:noFill/>
          <a:ln>
            <a:noFill/>
          </a:ln>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defRPr/>
            </a:pPr>
            <a:r>
              <a:rPr lang="en-US" altLang="zh-CN" sz="1600">
                <a:solidFill>
                  <a:schemeClr val="bg1"/>
                </a:solidFill>
              </a:rPr>
              <a:t>R·</a:t>
            </a:r>
            <a:r>
              <a:rPr lang="zh-CN" altLang="en-US" sz="1600">
                <a:solidFill>
                  <a:schemeClr val="bg1"/>
                </a:solidFill>
              </a:rPr>
              <a:t>四年级上册</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75A4F"/>
        </a:solidFill>
        <a:effectLst/>
      </p:bgPr>
    </p:bg>
    <p:spTree>
      <p:nvGrpSpPr>
        <p:cNvPr id="1" name=""/>
        <p:cNvGrpSpPr/>
        <p:nvPr/>
      </p:nvGrpSpPr>
      <p:grpSpPr>
        <a:xfrm>
          <a:off x="0" y="0"/>
          <a:ext cx="0" cy="0"/>
          <a:chOff x="0" y="0"/>
          <a:chExt cx="0" cy="0"/>
        </a:xfrm>
      </p:grpSpPr>
      <p:sp>
        <p:nvSpPr>
          <p:cNvPr id="2" name="矩形 1"/>
          <p:cNvSpPr/>
          <p:nvPr userDrawn="1"/>
        </p:nvSpPr>
        <p:spPr>
          <a:xfrm>
            <a:off x="0" y="195263"/>
            <a:ext cx="9144000" cy="4752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3" name="图片 2"/>
          <p:cNvPicPr>
            <a:picLocks noChangeAspect="1"/>
          </p:cNvPicPr>
          <p:nvPr userDrawn="1"/>
        </p:nvPicPr>
        <p:blipFill>
          <a:blip r:embed="rId2" cstate="print"/>
          <a:srcRect l="56323" t="49455" r="8153" b="28919"/>
          <a:stretch>
            <a:fillRect/>
          </a:stretch>
        </p:blipFill>
        <p:spPr>
          <a:xfrm>
            <a:off x="7546353" y="-148310"/>
            <a:ext cx="1747578" cy="1063876"/>
          </a:xfrm>
          <a:custGeom>
            <a:avLst/>
            <a:gdLst>
              <a:gd name="connsiteX0" fmla="*/ 873789 w 1747578"/>
              <a:gd name="connsiteY0" fmla="*/ 0 h 1063876"/>
              <a:gd name="connsiteX1" fmla="*/ 1747578 w 1747578"/>
              <a:gd name="connsiteY1" fmla="*/ 531938 h 1063876"/>
              <a:gd name="connsiteX2" fmla="*/ 873789 w 1747578"/>
              <a:gd name="connsiteY2" fmla="*/ 1063876 h 1063876"/>
              <a:gd name="connsiteX3" fmla="*/ 0 w 1747578"/>
              <a:gd name="connsiteY3" fmla="*/ 531938 h 1063876"/>
              <a:gd name="connsiteX4" fmla="*/ 873789 w 1747578"/>
              <a:gd name="connsiteY4" fmla="*/ 0 h 10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578" h="1063876">
                <a:moveTo>
                  <a:pt x="873789" y="0"/>
                </a:moveTo>
                <a:cubicBezTo>
                  <a:pt x="1356369" y="0"/>
                  <a:pt x="1747578" y="238157"/>
                  <a:pt x="1747578" y="531938"/>
                </a:cubicBezTo>
                <a:cubicBezTo>
                  <a:pt x="1747578" y="825719"/>
                  <a:pt x="1356369" y="1063876"/>
                  <a:pt x="873789" y="1063876"/>
                </a:cubicBezTo>
                <a:cubicBezTo>
                  <a:pt x="391209" y="1063876"/>
                  <a:pt x="0" y="825719"/>
                  <a:pt x="0" y="531938"/>
                </a:cubicBezTo>
                <a:cubicBezTo>
                  <a:pt x="0" y="238157"/>
                  <a:pt x="391209" y="0"/>
                  <a:pt x="873789" y="0"/>
                </a:cubicBezTo>
                <a:close/>
              </a:path>
            </a:pathLst>
          </a:custGeom>
        </p:spPr>
      </p:pic>
      <p:pic>
        <p:nvPicPr>
          <p:cNvPr id="4"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9297" y="0"/>
            <a:ext cx="73526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E75A4F"/>
        </a:solidFill>
        <a:effectLst/>
      </p:bgPr>
    </p:bg>
    <p:spTree>
      <p:nvGrpSpPr>
        <p:cNvPr id="1" name=""/>
        <p:cNvGrpSpPr/>
        <p:nvPr/>
      </p:nvGrpSpPr>
      <p:grpSpPr>
        <a:xfrm>
          <a:off x="0" y="0"/>
          <a:ext cx="0" cy="0"/>
          <a:chOff x="0" y="0"/>
          <a:chExt cx="0" cy="0"/>
        </a:xfrm>
      </p:grpSpPr>
      <p:sp>
        <p:nvSpPr>
          <p:cNvPr id="2" name="矩形 1"/>
          <p:cNvSpPr/>
          <p:nvPr userDrawn="1"/>
        </p:nvSpPr>
        <p:spPr>
          <a:xfrm>
            <a:off x="0" y="195263"/>
            <a:ext cx="9144000" cy="4752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3" name="图片 2"/>
          <p:cNvPicPr>
            <a:picLocks noChangeAspect="1"/>
          </p:cNvPicPr>
          <p:nvPr userDrawn="1"/>
        </p:nvPicPr>
        <p:blipFill>
          <a:blip r:embed="rId2" cstate="print"/>
          <a:srcRect l="56323" t="49455" r="8153" b="28919"/>
          <a:stretch>
            <a:fillRect/>
          </a:stretch>
        </p:blipFill>
        <p:spPr>
          <a:xfrm>
            <a:off x="7546353" y="-148310"/>
            <a:ext cx="1747578" cy="1063876"/>
          </a:xfrm>
          <a:custGeom>
            <a:avLst/>
            <a:gdLst>
              <a:gd name="connsiteX0" fmla="*/ 873789 w 1747578"/>
              <a:gd name="connsiteY0" fmla="*/ 0 h 1063876"/>
              <a:gd name="connsiteX1" fmla="*/ 1747578 w 1747578"/>
              <a:gd name="connsiteY1" fmla="*/ 531938 h 1063876"/>
              <a:gd name="connsiteX2" fmla="*/ 873789 w 1747578"/>
              <a:gd name="connsiteY2" fmla="*/ 1063876 h 1063876"/>
              <a:gd name="connsiteX3" fmla="*/ 0 w 1747578"/>
              <a:gd name="connsiteY3" fmla="*/ 531938 h 1063876"/>
              <a:gd name="connsiteX4" fmla="*/ 873789 w 1747578"/>
              <a:gd name="connsiteY4" fmla="*/ 0 h 10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578" h="1063876">
                <a:moveTo>
                  <a:pt x="873789" y="0"/>
                </a:moveTo>
                <a:cubicBezTo>
                  <a:pt x="1356369" y="0"/>
                  <a:pt x="1747578" y="238157"/>
                  <a:pt x="1747578" y="531938"/>
                </a:cubicBezTo>
                <a:cubicBezTo>
                  <a:pt x="1747578" y="825719"/>
                  <a:pt x="1356369" y="1063876"/>
                  <a:pt x="873789" y="1063876"/>
                </a:cubicBezTo>
                <a:cubicBezTo>
                  <a:pt x="391209" y="1063876"/>
                  <a:pt x="0" y="825719"/>
                  <a:pt x="0" y="531938"/>
                </a:cubicBezTo>
                <a:cubicBezTo>
                  <a:pt x="0" y="238157"/>
                  <a:pt x="391209" y="0"/>
                  <a:pt x="873789" y="0"/>
                </a:cubicBezTo>
                <a:close/>
              </a:path>
            </a:pathLst>
          </a:custGeom>
        </p:spPr>
      </p:pic>
      <p:pic>
        <p:nvPicPr>
          <p:cNvPr id="4"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9297" y="0"/>
            <a:ext cx="73526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2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4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6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8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31532;8&#35838;&#26102;%20&#27714;&#36817;&#20284;&#25968;.gsp"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32040" y="2499295"/>
            <a:ext cx="2242922" cy="707886"/>
          </a:xfrm>
          <a:prstGeom prst="rect">
            <a:avLst/>
          </a:prstGeom>
        </p:spPr>
        <p:txBody>
          <a:bodyPr wrap="none">
            <a:spAutoFit/>
          </a:bodyPr>
          <a:lstStyle/>
          <a:p>
            <a:r>
              <a:rPr lang="zh-CN" altLang="en-US" sz="4000" b="1" dirty="0">
                <a:solidFill>
                  <a:srgbClr val="000000"/>
                </a:solidFill>
                <a:latin typeface="黑体" panose="02010609060101010101" pitchFamily="49" charset="-122"/>
                <a:ea typeface="黑体" panose="02010609060101010101" pitchFamily="49" charset="-122"/>
              </a:rPr>
              <a:t>求近似数</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3152278" y="2283718"/>
            <a:ext cx="1084297" cy="10878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p:cNvSpPr>
            <a:spLocks noChangeArrowheads="1"/>
          </p:cNvSpPr>
          <p:nvPr/>
        </p:nvSpPr>
        <p:spPr bwMode="auto">
          <a:xfrm>
            <a:off x="381110" y="209612"/>
            <a:ext cx="6019642" cy="5847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200" b="1" dirty="0">
                <a:ln w="10160">
                  <a:solidFill>
                    <a:srgbClr val="E75A4F"/>
                  </a:solidFill>
                </a:ln>
                <a:solidFill>
                  <a:srgbClr val="E75A4F"/>
                </a:solidFill>
                <a:latin typeface="+mj-lt"/>
                <a:ea typeface="+mn-ea"/>
              </a:rPr>
              <a:t>一、谈话导入，了解近似数</a:t>
            </a:r>
          </a:p>
        </p:txBody>
      </p:sp>
      <p:sp>
        <p:nvSpPr>
          <p:cNvPr id="3" name="TextBox 3">
            <a:extLst>
              <a:ext uri="{FF2B5EF4-FFF2-40B4-BE49-F238E27FC236}">
                <a16:creationId xmlns:a16="http://schemas.microsoft.com/office/drawing/2014/main" id="{2DA36565-C7A6-67AC-6926-DA490D7C27B9}"/>
              </a:ext>
            </a:extLst>
          </p:cNvPr>
          <p:cNvSpPr txBox="1">
            <a:spLocks noChangeArrowheads="1"/>
          </p:cNvSpPr>
          <p:nvPr/>
        </p:nvSpPr>
        <p:spPr bwMode="auto">
          <a:xfrm>
            <a:off x="827585" y="1033179"/>
            <a:ext cx="6408712"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a:lnSpc>
                <a:spcPct val="120000"/>
              </a:lnSpc>
              <a:defRPr/>
            </a:pPr>
            <a:r>
              <a:rPr lang="zh-CN" altLang="en-US" b="1" dirty="0">
                <a:solidFill>
                  <a:schemeClr val="tx1"/>
                </a:solidFill>
                <a:latin typeface="+mj-lt"/>
                <a:ea typeface="+mj-ea"/>
              </a:rPr>
              <a:t>同学们，我们班有多少个学生？</a:t>
            </a:r>
          </a:p>
        </p:txBody>
      </p:sp>
      <p:sp>
        <p:nvSpPr>
          <p:cNvPr id="29" name="TextBox 3">
            <a:extLst>
              <a:ext uri="{FF2B5EF4-FFF2-40B4-BE49-F238E27FC236}">
                <a16:creationId xmlns:a16="http://schemas.microsoft.com/office/drawing/2014/main" id="{661C0E61-7047-A6E3-FADD-50382F7DB82B}"/>
              </a:ext>
            </a:extLst>
          </p:cNvPr>
          <p:cNvSpPr txBox="1">
            <a:spLocks noChangeArrowheads="1"/>
          </p:cNvSpPr>
          <p:nvPr/>
        </p:nvSpPr>
        <p:spPr bwMode="auto">
          <a:xfrm>
            <a:off x="2267744" y="1882073"/>
            <a:ext cx="1080118"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algn="ctr">
              <a:lnSpc>
                <a:spcPct val="120000"/>
              </a:lnSpc>
              <a:defRPr/>
            </a:pPr>
            <a:r>
              <a:rPr lang="en-US" altLang="zh-CN" b="1" dirty="0">
                <a:solidFill>
                  <a:srgbClr val="FF0000"/>
                </a:solidFill>
                <a:latin typeface="+mj-lt"/>
                <a:ea typeface="+mj-ea"/>
              </a:rPr>
              <a:t>48</a:t>
            </a:r>
            <a:r>
              <a:rPr lang="zh-CN" altLang="en-US" b="1" dirty="0">
                <a:solidFill>
                  <a:srgbClr val="FF0000"/>
                </a:solidFill>
                <a:latin typeface="+mj-lt"/>
                <a:ea typeface="+mj-ea"/>
              </a:rPr>
              <a:t>人</a:t>
            </a:r>
          </a:p>
        </p:txBody>
      </p:sp>
      <p:sp>
        <p:nvSpPr>
          <p:cNvPr id="31" name="TextBox 3">
            <a:extLst>
              <a:ext uri="{FF2B5EF4-FFF2-40B4-BE49-F238E27FC236}">
                <a16:creationId xmlns:a16="http://schemas.microsoft.com/office/drawing/2014/main" id="{D1619460-3DE3-9678-24B2-1C3FAB4221A8}"/>
              </a:ext>
            </a:extLst>
          </p:cNvPr>
          <p:cNvSpPr txBox="1">
            <a:spLocks noChangeArrowheads="1"/>
          </p:cNvSpPr>
          <p:nvPr/>
        </p:nvSpPr>
        <p:spPr bwMode="auto">
          <a:xfrm>
            <a:off x="827585" y="2730967"/>
            <a:ext cx="6408712"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a:lnSpc>
                <a:spcPct val="120000"/>
              </a:lnSpc>
              <a:defRPr/>
            </a:pPr>
            <a:r>
              <a:rPr lang="zh-CN" altLang="en-US" b="1" dirty="0">
                <a:solidFill>
                  <a:schemeClr val="tx1"/>
                </a:solidFill>
                <a:latin typeface="+mj-lt"/>
                <a:ea typeface="+mj-ea"/>
              </a:rPr>
              <a:t>我们学校呢？</a:t>
            </a:r>
          </a:p>
        </p:txBody>
      </p:sp>
      <p:sp>
        <p:nvSpPr>
          <p:cNvPr id="32" name="TextBox 3">
            <a:extLst>
              <a:ext uri="{FF2B5EF4-FFF2-40B4-BE49-F238E27FC236}">
                <a16:creationId xmlns:a16="http://schemas.microsoft.com/office/drawing/2014/main" id="{E2476625-3A42-95C7-8815-CC005DF8D288}"/>
              </a:ext>
            </a:extLst>
          </p:cNvPr>
          <p:cNvSpPr txBox="1">
            <a:spLocks noChangeArrowheads="1"/>
          </p:cNvSpPr>
          <p:nvPr/>
        </p:nvSpPr>
        <p:spPr bwMode="auto">
          <a:xfrm>
            <a:off x="2195735" y="3579862"/>
            <a:ext cx="5040561"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a:lnSpc>
                <a:spcPct val="120000"/>
              </a:lnSpc>
              <a:defRPr/>
            </a:pPr>
            <a:r>
              <a:rPr lang="zh-CN" altLang="en-US" b="1" dirty="0">
                <a:solidFill>
                  <a:srgbClr val="FF0000"/>
                </a:solidFill>
                <a:latin typeface="+mj-lt"/>
                <a:ea typeface="+mj-ea"/>
              </a:rPr>
              <a:t>大约三千人</a:t>
            </a:r>
          </a:p>
        </p:txBody>
      </p:sp>
      <p:sp>
        <p:nvSpPr>
          <p:cNvPr id="34" name="文本框 33">
            <a:extLst>
              <a:ext uri="{FF2B5EF4-FFF2-40B4-BE49-F238E27FC236}">
                <a16:creationId xmlns:a16="http://schemas.microsoft.com/office/drawing/2014/main" id="{F4AD3CD2-F35E-A26F-6D02-1C60023E696B}"/>
              </a:ext>
            </a:extLst>
          </p:cNvPr>
          <p:cNvSpPr txBox="1"/>
          <p:nvPr/>
        </p:nvSpPr>
        <p:spPr>
          <a:xfrm>
            <a:off x="4283968" y="1851670"/>
            <a:ext cx="1246267" cy="461665"/>
          </a:xfrm>
          <a:prstGeom prst="rect">
            <a:avLst/>
          </a:prstGeom>
          <a:noFill/>
        </p:spPr>
        <p:txBody>
          <a:bodyPr wrap="square">
            <a:spAutoFit/>
          </a:bodyPr>
          <a:lstStyle/>
          <a:p>
            <a:r>
              <a:rPr lang="zh-CN" altLang="en-US" sz="2400" b="0" dirty="0">
                <a:solidFill>
                  <a:srgbClr val="0000FF"/>
                </a:solidFill>
                <a:effectLst/>
                <a:latin typeface="方正书宋_GBK" panose="03000509000000000000" pitchFamily="65" charset="-122"/>
                <a:ea typeface="方正书宋_GBK" panose="03000509000000000000" pitchFamily="65" charset="-122"/>
              </a:rPr>
              <a:t>准确数</a:t>
            </a:r>
            <a:endParaRPr lang="zh-CN" altLang="en-US" sz="2400" dirty="0">
              <a:solidFill>
                <a:srgbClr val="0000FF"/>
              </a:solidFill>
            </a:endParaRPr>
          </a:p>
        </p:txBody>
      </p:sp>
      <p:sp>
        <p:nvSpPr>
          <p:cNvPr id="35" name="文本框 34">
            <a:extLst>
              <a:ext uri="{FF2B5EF4-FFF2-40B4-BE49-F238E27FC236}">
                <a16:creationId xmlns:a16="http://schemas.microsoft.com/office/drawing/2014/main" id="{FAE2DD12-546D-1124-FE14-C25BB1830049}"/>
              </a:ext>
            </a:extLst>
          </p:cNvPr>
          <p:cNvSpPr txBox="1"/>
          <p:nvPr/>
        </p:nvSpPr>
        <p:spPr>
          <a:xfrm>
            <a:off x="4716016" y="3651870"/>
            <a:ext cx="1246267" cy="461665"/>
          </a:xfrm>
          <a:prstGeom prst="rect">
            <a:avLst/>
          </a:prstGeom>
          <a:noFill/>
        </p:spPr>
        <p:txBody>
          <a:bodyPr wrap="square">
            <a:spAutoFit/>
          </a:bodyPr>
          <a:lstStyle/>
          <a:p>
            <a:r>
              <a:rPr lang="zh-CN" altLang="en-US" sz="2400" b="0" dirty="0">
                <a:solidFill>
                  <a:srgbClr val="0000FF"/>
                </a:solidFill>
                <a:effectLst/>
                <a:latin typeface="方正书宋_GBK" panose="03000509000000000000" pitchFamily="65" charset="-122"/>
                <a:ea typeface="方正书宋_GBK" panose="03000509000000000000" pitchFamily="65" charset="-122"/>
              </a:rPr>
              <a:t>近似数</a:t>
            </a:r>
            <a:endParaRPr lang="zh-CN" altLang="en-US" sz="2400"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arn(inVertic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repeatCount="2000" fill="hold" grpId="1" nodeType="clickEffect">
                                  <p:stCondLst>
                                    <p:cond delay="0"/>
                                  </p:stCondLst>
                                  <p:childTnLst>
                                    <p:animEffect transition="out" filter="fade">
                                      <p:cBhvr>
                                        <p:cTn id="21" dur="500" tmFilter="0, 0; .2, .5; .8, .5; 1, 0"/>
                                        <p:tgtEl>
                                          <p:spTgt spid="29"/>
                                        </p:tgtEl>
                                      </p:cBhvr>
                                    </p:animEffect>
                                    <p:animScale>
                                      <p:cBhvr>
                                        <p:cTn id="22" dur="250" autoRev="1" fill="hold"/>
                                        <p:tgtEl>
                                          <p:spTgt spid="29"/>
                                        </p:tgtEl>
                                      </p:cBhvr>
                                      <p:by x="105000" y="105000"/>
                                    </p:animScale>
                                  </p:childTnLst>
                                </p:cTn>
                              </p:par>
                            </p:childTnLst>
                          </p:cTn>
                        </p:par>
                        <p:par>
                          <p:cTn id="23" fill="hold">
                            <p:stCondLst>
                              <p:cond delay="1000"/>
                            </p:stCondLst>
                            <p:childTnLst>
                              <p:par>
                                <p:cTn id="24" presetID="1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p:tgtEl>
                                          <p:spTgt spid="34"/>
                                        </p:tgtEl>
                                        <p:attrNameLst>
                                          <p:attrName>ppt_x</p:attrName>
                                        </p:attrNameLst>
                                      </p:cBhvr>
                                      <p:tavLst>
                                        <p:tav tm="0">
                                          <p:val>
                                            <p:strVal val="#ppt_x-#ppt_w*1.125000"/>
                                          </p:val>
                                        </p:tav>
                                        <p:tav tm="100000">
                                          <p:val>
                                            <p:strVal val="#ppt_x"/>
                                          </p:val>
                                        </p:tav>
                                      </p:tavLst>
                                    </p:anim>
                                    <p:animEffect transition="in" filter="wipe(righ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repeatCount="3000" fill="hold" grpId="1" nodeType="clickEffect">
                                  <p:stCondLst>
                                    <p:cond delay="0"/>
                                  </p:stCondLst>
                                  <p:childTnLst>
                                    <p:animEffect transition="out" filter="fade">
                                      <p:cBhvr>
                                        <p:cTn id="31" dur="500" tmFilter="0, 0; .2, .5; .8, .5; 1, 0"/>
                                        <p:tgtEl>
                                          <p:spTgt spid="32"/>
                                        </p:tgtEl>
                                      </p:cBhvr>
                                    </p:animEffect>
                                    <p:animScale>
                                      <p:cBhvr>
                                        <p:cTn id="32" dur="250" autoRev="1" fill="hold"/>
                                        <p:tgtEl>
                                          <p:spTgt spid="32"/>
                                        </p:tgtEl>
                                      </p:cBhvr>
                                      <p:by x="105000" y="105000"/>
                                    </p:animScale>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p:tgtEl>
                                          <p:spTgt spid="35"/>
                                        </p:tgtEl>
                                        <p:attrNameLst>
                                          <p:attrName>ppt_x</p:attrName>
                                        </p:attrNameLst>
                                      </p:cBhvr>
                                      <p:tavLst>
                                        <p:tav tm="0">
                                          <p:val>
                                            <p:strVal val="#ppt_x-#ppt_w*1.125000"/>
                                          </p:val>
                                        </p:tav>
                                        <p:tav tm="100000">
                                          <p:val>
                                            <p:strVal val="#ppt_x"/>
                                          </p:val>
                                        </p:tav>
                                      </p:tavLst>
                                    </p:anim>
                                    <p:animEffect transition="in" filter="wipe(right)">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1" grpId="0"/>
      <p:bldP spid="32" grpId="0"/>
      <p:bldP spid="32" grpId="1"/>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5724128" y="1566797"/>
            <a:ext cx="3024336" cy="1800200"/>
          </a:xfrm>
          <a:prstGeom prst="roundRect">
            <a:avLst/>
          </a:prstGeom>
          <a:solidFill>
            <a:srgbClr val="F8E8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2400" b="1" dirty="0">
                <a:solidFill>
                  <a:schemeClr val="tx1"/>
                </a:solidFill>
                <a:latin typeface="+mj-ea"/>
                <a:ea typeface="+mj-ea"/>
              </a:rPr>
              <a:t>    你</a:t>
            </a:r>
            <a:r>
              <a:rPr lang="zh-CN" altLang="en-US" sz="2400" b="1">
                <a:solidFill>
                  <a:schemeClr val="tx1"/>
                </a:solidFill>
                <a:latin typeface="+mj-ea"/>
                <a:ea typeface="+mj-ea"/>
              </a:rPr>
              <a:t>能把她们的步数改写</a:t>
            </a:r>
            <a:r>
              <a:rPr lang="zh-CN" altLang="en-US" sz="2400" b="1" dirty="0">
                <a:solidFill>
                  <a:schemeClr val="tx1"/>
                </a:solidFill>
                <a:latin typeface="+mj-ea"/>
                <a:ea typeface="+mj-ea"/>
              </a:rPr>
              <a:t>成用“万”作单位的数吗？ </a:t>
            </a:r>
            <a:endParaRPr lang="zh-CN" altLang="en-US" sz="2400" dirty="0">
              <a:latin typeface="+mj-ea"/>
              <a:ea typeface="+mj-ea"/>
            </a:endParaRPr>
          </a:p>
        </p:txBody>
      </p:sp>
      <p:sp>
        <p:nvSpPr>
          <p:cNvPr id="9" name="TextBox 3"/>
          <p:cNvSpPr txBox="1">
            <a:spLocks noChangeArrowheads="1"/>
          </p:cNvSpPr>
          <p:nvPr/>
        </p:nvSpPr>
        <p:spPr bwMode="auto">
          <a:xfrm>
            <a:off x="1187624" y="761038"/>
            <a:ext cx="676875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eaLnBrk="1" hangingPunct="1">
              <a:lnSpc>
                <a:spcPct val="120000"/>
              </a:lnSpc>
              <a:defRPr/>
            </a:pPr>
            <a:r>
              <a:rPr lang="zh-CN" altLang="en-US" b="1" dirty="0">
                <a:solidFill>
                  <a:schemeClr val="tx1"/>
                </a:solidFill>
                <a:latin typeface="+mj-lt"/>
                <a:ea typeface="+mj-ea"/>
              </a:rPr>
              <a:t>在日常生活中，人们经常使用</a:t>
            </a:r>
            <a:r>
              <a:rPr lang="zh-CN" altLang="en-US" b="1" dirty="0">
                <a:solidFill>
                  <a:srgbClr val="FF0000"/>
                </a:solidFill>
                <a:latin typeface="+mj-lt"/>
                <a:ea typeface="+mj-ea"/>
              </a:rPr>
              <a:t>近似数</a:t>
            </a:r>
            <a:r>
              <a:rPr lang="zh-CN" altLang="en-US" b="1" dirty="0">
                <a:solidFill>
                  <a:schemeClr val="tx1"/>
                </a:solidFill>
                <a:latin typeface="+mj-lt"/>
                <a:ea typeface="+mj-ea"/>
              </a:rPr>
              <a:t>。</a:t>
            </a:r>
          </a:p>
        </p:txBody>
      </p:sp>
      <p:sp>
        <p:nvSpPr>
          <p:cNvPr id="10" name="Rectangle 16"/>
          <p:cNvSpPr>
            <a:spLocks noChangeArrowheads="1"/>
          </p:cNvSpPr>
          <p:nvPr/>
        </p:nvSpPr>
        <p:spPr bwMode="auto">
          <a:xfrm>
            <a:off x="381110" y="209612"/>
            <a:ext cx="6019642" cy="5847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200" b="1" dirty="0">
                <a:ln w="10160">
                  <a:solidFill>
                    <a:srgbClr val="E75A4F"/>
                  </a:solidFill>
                </a:ln>
                <a:solidFill>
                  <a:srgbClr val="E75A4F"/>
                </a:solidFill>
                <a:latin typeface="+mj-lt"/>
                <a:ea typeface="+mn-ea"/>
              </a:rPr>
              <a:t>二、探索新知，掌握方法</a:t>
            </a:r>
          </a:p>
        </p:txBody>
      </p:sp>
      <p:pic>
        <p:nvPicPr>
          <p:cNvPr id="2" name="图片 1"/>
          <p:cNvPicPr>
            <a:picLocks noChangeAspect="1"/>
          </p:cNvPicPr>
          <p:nvPr/>
        </p:nvPicPr>
        <p:blipFill>
          <a:blip r:embed="rId2"/>
          <a:stretch>
            <a:fillRect/>
          </a:stretch>
        </p:blipFill>
        <p:spPr>
          <a:xfrm>
            <a:off x="395536" y="1397652"/>
            <a:ext cx="5161550" cy="2582432"/>
          </a:xfrm>
          <a:prstGeom prst="rect">
            <a:avLst/>
          </a:prstGeom>
          <a:noFill/>
          <a:ln>
            <a:noFill/>
          </a:ln>
        </p:spPr>
      </p:pic>
      <p:sp>
        <p:nvSpPr>
          <p:cNvPr id="3" name="椭圆 2">
            <a:extLst>
              <a:ext uri="{FF2B5EF4-FFF2-40B4-BE49-F238E27FC236}">
                <a16:creationId xmlns:a16="http://schemas.microsoft.com/office/drawing/2014/main" id="{38CD2349-7037-EDE0-F934-E1E3AF651FDE}"/>
              </a:ext>
            </a:extLst>
          </p:cNvPr>
          <p:cNvSpPr/>
          <p:nvPr/>
        </p:nvSpPr>
        <p:spPr>
          <a:xfrm>
            <a:off x="611560" y="843558"/>
            <a:ext cx="457188" cy="457188"/>
          </a:xfrm>
          <a:prstGeom prst="ellipse">
            <a:avLst/>
          </a:prstGeom>
          <a:solidFill>
            <a:srgbClr val="FFFFFF"/>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70C0"/>
                </a:solidFill>
                <a:latin typeface="微软雅黑" panose="020B0503020204020204" pitchFamily="34" charset="-122"/>
                <a:ea typeface="微软雅黑" panose="020B0503020204020204" pitchFamily="34" charset="-122"/>
              </a:rPr>
              <a:t>8</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
        <p:nvSpPr>
          <p:cNvPr id="6" name="TextBox 3">
            <a:extLst>
              <a:ext uri="{FF2B5EF4-FFF2-40B4-BE49-F238E27FC236}">
                <a16:creationId xmlns:a16="http://schemas.microsoft.com/office/drawing/2014/main" id="{4EBBCF07-4FDD-2F8A-B8AB-0E229AB2E920}"/>
              </a:ext>
            </a:extLst>
          </p:cNvPr>
          <p:cNvSpPr txBox="1">
            <a:spLocks noChangeArrowheads="1"/>
          </p:cNvSpPr>
          <p:nvPr/>
        </p:nvSpPr>
        <p:spPr bwMode="auto">
          <a:xfrm>
            <a:off x="544609" y="4155926"/>
            <a:ext cx="8122171"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a:lnSpc>
                <a:spcPct val="120000"/>
              </a:lnSpc>
              <a:defRPr/>
            </a:pPr>
            <a:r>
              <a:rPr lang="zh-CN" altLang="en-US" b="1" dirty="0">
                <a:solidFill>
                  <a:schemeClr val="tx1"/>
                </a:solidFill>
                <a:latin typeface="+mj-lt"/>
                <a:ea typeface="+mj-ea"/>
              </a:rPr>
              <a:t>从图中你知道了哪些信息？要我们解决什么问题？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5" dur="1000" fill="hold"/>
                                        <p:tgtEl>
                                          <p:spTgt spid="5"/>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2"/>
          <p:cNvSpPr>
            <a:spLocks noChangeArrowheads="1"/>
          </p:cNvSpPr>
          <p:nvPr/>
        </p:nvSpPr>
        <p:spPr bwMode="auto">
          <a:xfrm>
            <a:off x="5868144" y="1275606"/>
            <a:ext cx="2812412" cy="93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dirty="0">
                <a:latin typeface="+mj-lt"/>
                <a:ea typeface="+mj-ea"/>
              </a:rPr>
              <a:t>        张阿姨说的</a:t>
            </a:r>
            <a:r>
              <a:rPr lang="en-US" altLang="zh-CN" sz="2400" b="1" dirty="0">
                <a:latin typeface="+mj-lt"/>
                <a:ea typeface="+mj-ea"/>
              </a:rPr>
              <a:t>18</a:t>
            </a:r>
            <a:r>
              <a:rPr lang="zh-CN" altLang="en-US" sz="2400" b="1" dirty="0">
                <a:latin typeface="+mj-lt"/>
                <a:ea typeface="+mj-ea"/>
              </a:rPr>
              <a:t>万步是怎么得出的？</a:t>
            </a:r>
          </a:p>
        </p:txBody>
      </p:sp>
      <p:grpSp>
        <p:nvGrpSpPr>
          <p:cNvPr id="26" name="组合 25"/>
          <p:cNvGrpSpPr/>
          <p:nvPr/>
        </p:nvGrpSpPr>
        <p:grpSpPr>
          <a:xfrm>
            <a:off x="1441872" y="4095536"/>
            <a:ext cx="6082456" cy="708462"/>
            <a:chOff x="1465577" y="4155926"/>
            <a:chExt cx="6082456" cy="708462"/>
          </a:xfrm>
        </p:grpSpPr>
        <p:grpSp>
          <p:nvGrpSpPr>
            <p:cNvPr id="27" name="组合 30"/>
            <p:cNvGrpSpPr/>
            <p:nvPr/>
          </p:nvGrpSpPr>
          <p:grpSpPr bwMode="auto">
            <a:xfrm>
              <a:off x="1595966" y="4155926"/>
              <a:ext cx="5952067" cy="226484"/>
              <a:chOff x="4231980" y="4783705"/>
              <a:chExt cx="4464496" cy="170682"/>
            </a:xfrm>
          </p:grpSpPr>
          <p:cxnSp>
            <p:nvCxnSpPr>
              <p:cNvPr id="31" name="直接箭头连接符 9"/>
              <p:cNvCxnSpPr>
                <a:cxnSpLocks noChangeShapeType="1"/>
              </p:cNvCxnSpPr>
              <p:nvPr/>
            </p:nvCxnSpPr>
            <p:spPr bwMode="auto">
              <a:xfrm flipV="1">
                <a:off x="4231980" y="4942992"/>
                <a:ext cx="4464496" cy="1858"/>
              </a:xfrm>
              <a:prstGeom prst="straightConnector1">
                <a:avLst/>
              </a:prstGeom>
              <a:noFill/>
              <a:ln w="28575" algn="ctr">
                <a:solidFill>
                  <a:schemeClr val="tx1"/>
                </a:solidFill>
                <a:round/>
                <a:tailEnd type="triangle" w="med" len="med"/>
              </a:ln>
            </p:spPr>
          </p:cxnSp>
          <p:cxnSp>
            <p:nvCxnSpPr>
              <p:cNvPr id="32" name="直接连接符 11"/>
              <p:cNvCxnSpPr>
                <a:cxnSpLocks noChangeShapeType="1"/>
              </p:cNvCxnSpPr>
              <p:nvPr/>
            </p:nvCxnSpPr>
            <p:spPr bwMode="auto">
              <a:xfrm flipV="1">
                <a:off x="4592020" y="4783705"/>
                <a:ext cx="0" cy="168335"/>
              </a:xfrm>
              <a:prstGeom prst="line">
                <a:avLst/>
              </a:prstGeom>
              <a:noFill/>
              <a:ln w="28575" algn="ctr">
                <a:solidFill>
                  <a:schemeClr val="tx1"/>
                </a:solidFill>
                <a:round/>
              </a:ln>
            </p:spPr>
          </p:cxnSp>
          <p:cxnSp>
            <p:nvCxnSpPr>
              <p:cNvPr id="33" name="直接连接符 37"/>
              <p:cNvCxnSpPr>
                <a:cxnSpLocks noChangeShapeType="1"/>
              </p:cNvCxnSpPr>
              <p:nvPr/>
            </p:nvCxnSpPr>
            <p:spPr bwMode="auto">
              <a:xfrm flipV="1">
                <a:off x="8206934" y="4783705"/>
                <a:ext cx="0" cy="168335"/>
              </a:xfrm>
              <a:prstGeom prst="line">
                <a:avLst/>
              </a:prstGeom>
              <a:noFill/>
              <a:ln w="28575" algn="ctr">
                <a:solidFill>
                  <a:schemeClr val="tx1"/>
                </a:solidFill>
                <a:round/>
              </a:ln>
            </p:spPr>
          </p:cxnSp>
          <p:cxnSp>
            <p:nvCxnSpPr>
              <p:cNvPr id="34" name="直接连接符 38"/>
              <p:cNvCxnSpPr>
                <a:cxnSpLocks noChangeShapeType="1"/>
              </p:cNvCxnSpPr>
              <p:nvPr/>
            </p:nvCxnSpPr>
            <p:spPr bwMode="auto">
              <a:xfrm flipV="1">
                <a:off x="4948893" y="4864387"/>
                <a:ext cx="0" cy="90000"/>
              </a:xfrm>
              <a:prstGeom prst="line">
                <a:avLst/>
              </a:prstGeom>
              <a:noFill/>
              <a:ln w="28575" algn="ctr">
                <a:solidFill>
                  <a:schemeClr val="tx1"/>
                </a:solidFill>
                <a:round/>
              </a:ln>
            </p:spPr>
          </p:cxnSp>
          <p:cxnSp>
            <p:nvCxnSpPr>
              <p:cNvPr id="35" name="直接连接符 34"/>
              <p:cNvCxnSpPr>
                <a:cxnSpLocks noChangeShapeType="1"/>
              </p:cNvCxnSpPr>
              <p:nvPr/>
            </p:nvCxnSpPr>
            <p:spPr bwMode="auto">
              <a:xfrm flipV="1">
                <a:off x="5315267" y="4864387"/>
                <a:ext cx="0" cy="90000"/>
              </a:xfrm>
              <a:prstGeom prst="line">
                <a:avLst/>
              </a:prstGeom>
              <a:noFill/>
              <a:ln w="28575" algn="ctr">
                <a:solidFill>
                  <a:schemeClr val="tx1"/>
                </a:solidFill>
                <a:round/>
              </a:ln>
            </p:spPr>
          </p:cxnSp>
          <p:cxnSp>
            <p:nvCxnSpPr>
              <p:cNvPr id="36" name="直接连接符 35"/>
              <p:cNvCxnSpPr>
                <a:cxnSpLocks noChangeShapeType="1"/>
              </p:cNvCxnSpPr>
              <p:nvPr/>
            </p:nvCxnSpPr>
            <p:spPr bwMode="auto">
              <a:xfrm flipV="1">
                <a:off x="5672140" y="4864387"/>
                <a:ext cx="0" cy="90000"/>
              </a:xfrm>
              <a:prstGeom prst="line">
                <a:avLst/>
              </a:prstGeom>
              <a:noFill/>
              <a:ln w="28575" algn="ctr">
                <a:solidFill>
                  <a:schemeClr val="tx1"/>
                </a:solidFill>
                <a:round/>
              </a:ln>
            </p:spPr>
          </p:cxnSp>
          <p:cxnSp>
            <p:nvCxnSpPr>
              <p:cNvPr id="37" name="直接连接符 36"/>
              <p:cNvCxnSpPr>
                <a:cxnSpLocks noChangeShapeType="1"/>
              </p:cNvCxnSpPr>
              <p:nvPr/>
            </p:nvCxnSpPr>
            <p:spPr bwMode="auto">
              <a:xfrm flipV="1">
                <a:off x="6047075" y="4864387"/>
                <a:ext cx="0" cy="90000"/>
              </a:xfrm>
              <a:prstGeom prst="line">
                <a:avLst/>
              </a:prstGeom>
              <a:noFill/>
              <a:ln w="28575" algn="ctr">
                <a:solidFill>
                  <a:schemeClr val="tx1"/>
                </a:solidFill>
                <a:round/>
              </a:ln>
            </p:spPr>
          </p:cxnSp>
          <p:cxnSp>
            <p:nvCxnSpPr>
              <p:cNvPr id="38" name="直接连接符 37"/>
              <p:cNvCxnSpPr>
                <a:cxnSpLocks noChangeShapeType="1"/>
              </p:cNvCxnSpPr>
              <p:nvPr/>
            </p:nvCxnSpPr>
            <p:spPr bwMode="auto">
              <a:xfrm flipV="1">
                <a:off x="6403948" y="4864857"/>
                <a:ext cx="0" cy="89530"/>
              </a:xfrm>
              <a:prstGeom prst="line">
                <a:avLst/>
              </a:prstGeom>
              <a:noFill/>
              <a:ln w="28575" algn="ctr">
                <a:solidFill>
                  <a:schemeClr val="tx1"/>
                </a:solidFill>
                <a:round/>
              </a:ln>
            </p:spPr>
          </p:cxnSp>
          <p:cxnSp>
            <p:nvCxnSpPr>
              <p:cNvPr id="39" name="直接连接符 38"/>
              <p:cNvCxnSpPr>
                <a:cxnSpLocks noChangeShapeType="1"/>
              </p:cNvCxnSpPr>
              <p:nvPr/>
            </p:nvCxnSpPr>
            <p:spPr bwMode="auto">
              <a:xfrm flipV="1">
                <a:off x="6770322" y="4864387"/>
                <a:ext cx="0" cy="90000"/>
              </a:xfrm>
              <a:prstGeom prst="line">
                <a:avLst/>
              </a:prstGeom>
              <a:noFill/>
              <a:ln w="28575" algn="ctr">
                <a:solidFill>
                  <a:schemeClr val="tx1"/>
                </a:solidFill>
                <a:round/>
              </a:ln>
            </p:spPr>
          </p:cxnSp>
          <p:cxnSp>
            <p:nvCxnSpPr>
              <p:cNvPr id="40" name="直接连接符 39"/>
              <p:cNvCxnSpPr>
                <a:cxnSpLocks noChangeShapeType="1"/>
              </p:cNvCxnSpPr>
              <p:nvPr/>
            </p:nvCxnSpPr>
            <p:spPr bwMode="auto">
              <a:xfrm flipV="1">
                <a:off x="7127195" y="4864387"/>
                <a:ext cx="0" cy="90000"/>
              </a:xfrm>
              <a:prstGeom prst="line">
                <a:avLst/>
              </a:prstGeom>
              <a:noFill/>
              <a:ln w="28575" algn="ctr">
                <a:solidFill>
                  <a:schemeClr val="tx1"/>
                </a:solidFill>
                <a:round/>
              </a:ln>
            </p:spPr>
          </p:cxnSp>
          <p:cxnSp>
            <p:nvCxnSpPr>
              <p:cNvPr id="41" name="直接连接符 40"/>
              <p:cNvCxnSpPr>
                <a:cxnSpLocks noChangeShapeType="1"/>
              </p:cNvCxnSpPr>
              <p:nvPr/>
            </p:nvCxnSpPr>
            <p:spPr bwMode="auto">
              <a:xfrm flipV="1">
                <a:off x="7490021" y="4864387"/>
                <a:ext cx="0" cy="90000"/>
              </a:xfrm>
              <a:prstGeom prst="line">
                <a:avLst/>
              </a:prstGeom>
              <a:noFill/>
              <a:ln w="28575" algn="ctr">
                <a:solidFill>
                  <a:schemeClr val="tx1"/>
                </a:solidFill>
                <a:round/>
              </a:ln>
            </p:spPr>
          </p:cxnSp>
          <p:cxnSp>
            <p:nvCxnSpPr>
              <p:cNvPr id="42" name="直接连接符 41"/>
              <p:cNvCxnSpPr>
                <a:cxnSpLocks noChangeShapeType="1"/>
              </p:cNvCxnSpPr>
              <p:nvPr/>
            </p:nvCxnSpPr>
            <p:spPr bwMode="auto">
              <a:xfrm flipV="1">
                <a:off x="7846894" y="4864387"/>
                <a:ext cx="0" cy="90000"/>
              </a:xfrm>
              <a:prstGeom prst="line">
                <a:avLst/>
              </a:prstGeom>
              <a:noFill/>
              <a:ln w="28575" algn="ctr">
                <a:solidFill>
                  <a:schemeClr val="tx1"/>
                </a:solidFill>
                <a:round/>
              </a:ln>
            </p:spPr>
          </p:cxnSp>
        </p:grpSp>
        <p:sp>
          <p:nvSpPr>
            <p:cNvPr id="28" name="文本框 50"/>
            <p:cNvSpPr txBox="1"/>
            <p:nvPr/>
          </p:nvSpPr>
          <p:spPr>
            <a:xfrm>
              <a:off x="1465577" y="4371950"/>
              <a:ext cx="1224136" cy="492438"/>
            </a:xfrm>
            <a:prstGeom prst="rect">
              <a:avLst/>
            </a:prstGeom>
            <a:noFill/>
          </p:spPr>
          <p:txBody>
            <a:bodyPr wrap="square" lIns="121917" tIns="60958" rIns="121917" bIns="60958">
              <a:spAutoFit/>
            </a:bodyPr>
            <a:lstStyle/>
            <a:p>
              <a:pPr>
                <a:defRPr/>
              </a:pPr>
              <a:r>
                <a:rPr lang="en-US" altLang="zh-CN" sz="2400" b="1"/>
                <a:t>180000</a:t>
              </a:r>
              <a:endParaRPr lang="zh-CN" altLang="en-US" sz="2400" b="1" dirty="0"/>
            </a:p>
          </p:txBody>
        </p:sp>
        <p:sp>
          <p:nvSpPr>
            <p:cNvPr id="30" name="文本框 50"/>
            <p:cNvSpPr txBox="1"/>
            <p:nvPr/>
          </p:nvSpPr>
          <p:spPr>
            <a:xfrm>
              <a:off x="6284163" y="4371950"/>
              <a:ext cx="1222425" cy="492438"/>
            </a:xfrm>
            <a:prstGeom prst="rect">
              <a:avLst/>
            </a:prstGeom>
            <a:noFill/>
          </p:spPr>
          <p:txBody>
            <a:bodyPr wrap="square" lIns="121917" tIns="60958" rIns="121917" bIns="60958">
              <a:spAutoFit/>
            </a:bodyPr>
            <a:lstStyle/>
            <a:p>
              <a:pPr>
                <a:defRPr/>
              </a:pPr>
              <a:r>
                <a:rPr lang="en-US" altLang="zh-CN" sz="2400" b="1"/>
                <a:t>190000</a:t>
              </a:r>
              <a:endParaRPr lang="zh-CN" altLang="en-US" sz="2400" b="1" dirty="0"/>
            </a:p>
          </p:txBody>
        </p:sp>
      </p:grpSp>
      <p:sp>
        <p:nvSpPr>
          <p:cNvPr id="43" name="Rectangle 22"/>
          <p:cNvSpPr>
            <a:spLocks noChangeArrowheads="1"/>
          </p:cNvSpPr>
          <p:nvPr/>
        </p:nvSpPr>
        <p:spPr bwMode="auto">
          <a:xfrm>
            <a:off x="5868143" y="2499742"/>
            <a:ext cx="3028437" cy="93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dirty="0">
                <a:latin typeface="+mj-lt"/>
                <a:ea typeface="+mj-ea"/>
              </a:rPr>
              <a:t>       你能在数轴上标出</a:t>
            </a:r>
            <a:r>
              <a:rPr lang="en-US" altLang="zh-CN" sz="2400" b="1" dirty="0">
                <a:solidFill>
                  <a:srgbClr val="FF0000"/>
                </a:solidFill>
                <a:latin typeface="+mj-lt"/>
                <a:ea typeface="+mj-ea"/>
              </a:rPr>
              <a:t>182068</a:t>
            </a:r>
            <a:r>
              <a:rPr lang="en-US" altLang="zh-CN" sz="2400" b="1" dirty="0">
                <a:latin typeface="+mj-lt"/>
                <a:ea typeface="+mj-ea"/>
              </a:rPr>
              <a:t> </a:t>
            </a:r>
            <a:r>
              <a:rPr lang="zh-CN" altLang="en-US" sz="2400" b="1" dirty="0">
                <a:latin typeface="+mj-lt"/>
                <a:ea typeface="+mj-ea"/>
              </a:rPr>
              <a:t>的位置吗？</a:t>
            </a:r>
          </a:p>
        </p:txBody>
      </p:sp>
      <p:sp>
        <p:nvSpPr>
          <p:cNvPr id="45" name="矩形 44">
            <a:hlinkClick r:id="rId2" action="ppaction://hlinkfile"/>
          </p:cNvPr>
          <p:cNvSpPr/>
          <p:nvPr/>
        </p:nvSpPr>
        <p:spPr>
          <a:xfrm>
            <a:off x="7918233" y="4642730"/>
            <a:ext cx="1224136" cy="492438"/>
          </a:xfrm>
          <a:prstGeom prst="rect">
            <a:avLst/>
          </a:prstGeom>
          <a:solidFill>
            <a:srgbClr val="F5F8DA"/>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latin typeface="宋体" panose="02010600030101010101" pitchFamily="2" charset="-122"/>
                <a:ea typeface="宋体" panose="02010600030101010101" pitchFamily="2" charset="-122"/>
              </a:rPr>
              <a:t>几何画板</a:t>
            </a:r>
          </a:p>
        </p:txBody>
      </p:sp>
      <p:pic>
        <p:nvPicPr>
          <p:cNvPr id="4" name="图片 3"/>
          <p:cNvPicPr>
            <a:picLocks noChangeAspect="1"/>
          </p:cNvPicPr>
          <p:nvPr/>
        </p:nvPicPr>
        <p:blipFill>
          <a:blip r:embed="rId3"/>
          <a:stretch>
            <a:fillRect/>
          </a:stretch>
        </p:blipFill>
        <p:spPr>
          <a:xfrm>
            <a:off x="395536" y="1397652"/>
            <a:ext cx="5161550" cy="2582432"/>
          </a:xfrm>
          <a:prstGeom prst="rect">
            <a:avLst/>
          </a:prstGeom>
          <a:noFill/>
          <a:ln>
            <a:noFill/>
          </a:ln>
        </p:spPr>
      </p:pic>
      <p:sp>
        <p:nvSpPr>
          <p:cNvPr id="5" name="TextBox 3">
            <a:extLst>
              <a:ext uri="{FF2B5EF4-FFF2-40B4-BE49-F238E27FC236}">
                <a16:creationId xmlns:a16="http://schemas.microsoft.com/office/drawing/2014/main" id="{607CA266-96B7-2CAE-8674-C6298B13870D}"/>
              </a:ext>
            </a:extLst>
          </p:cNvPr>
          <p:cNvSpPr txBox="1">
            <a:spLocks noChangeArrowheads="1"/>
          </p:cNvSpPr>
          <p:nvPr/>
        </p:nvSpPr>
        <p:spPr bwMode="auto">
          <a:xfrm>
            <a:off x="1187624" y="328990"/>
            <a:ext cx="6768752"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eaLnBrk="1" hangingPunct="1">
              <a:lnSpc>
                <a:spcPct val="120000"/>
              </a:lnSpc>
              <a:defRPr/>
            </a:pPr>
            <a:r>
              <a:rPr lang="zh-CN" altLang="en-US" b="1" dirty="0">
                <a:solidFill>
                  <a:schemeClr val="tx1"/>
                </a:solidFill>
                <a:latin typeface="+mj-lt"/>
                <a:ea typeface="+mj-ea"/>
              </a:rPr>
              <a:t>在日常生活中，人们经常使用</a:t>
            </a:r>
            <a:r>
              <a:rPr lang="zh-CN" altLang="en-US" b="1" dirty="0">
                <a:solidFill>
                  <a:srgbClr val="FF0000"/>
                </a:solidFill>
                <a:latin typeface="+mj-lt"/>
                <a:ea typeface="+mj-ea"/>
              </a:rPr>
              <a:t>近似数</a:t>
            </a:r>
            <a:r>
              <a:rPr lang="zh-CN" altLang="en-US" b="1" dirty="0">
                <a:solidFill>
                  <a:schemeClr val="tx1"/>
                </a:solidFill>
                <a:latin typeface="+mj-lt"/>
                <a:ea typeface="+mj-ea"/>
              </a:rPr>
              <a:t>。</a:t>
            </a:r>
          </a:p>
        </p:txBody>
      </p:sp>
      <p:sp>
        <p:nvSpPr>
          <p:cNvPr id="6" name="椭圆 5">
            <a:extLst>
              <a:ext uri="{FF2B5EF4-FFF2-40B4-BE49-F238E27FC236}">
                <a16:creationId xmlns:a16="http://schemas.microsoft.com/office/drawing/2014/main" id="{3CB7409A-1DAF-FEBF-6F3B-493755329B61}"/>
              </a:ext>
            </a:extLst>
          </p:cNvPr>
          <p:cNvSpPr/>
          <p:nvPr/>
        </p:nvSpPr>
        <p:spPr>
          <a:xfrm>
            <a:off x="611560" y="411510"/>
            <a:ext cx="457188" cy="457188"/>
          </a:xfrm>
          <a:prstGeom prst="ellipse">
            <a:avLst/>
          </a:prstGeom>
          <a:solidFill>
            <a:srgbClr val="FFFFFF"/>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70C0"/>
                </a:solidFill>
                <a:latin typeface="微软雅黑" panose="020B0503020204020204" pitchFamily="34" charset="-122"/>
                <a:ea typeface="微软雅黑" panose="020B0503020204020204" pitchFamily="34" charset="-122"/>
              </a:rPr>
              <a:t>8</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barn(inVertical)">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3" grpId="0"/>
      <p:bldP spid="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429302" y="1471068"/>
            <a:ext cx="6082456" cy="708462"/>
            <a:chOff x="1465577" y="4155926"/>
            <a:chExt cx="6082456" cy="708462"/>
          </a:xfrm>
        </p:grpSpPr>
        <p:grpSp>
          <p:nvGrpSpPr>
            <p:cNvPr id="20" name="组合 30"/>
            <p:cNvGrpSpPr/>
            <p:nvPr/>
          </p:nvGrpSpPr>
          <p:grpSpPr bwMode="auto">
            <a:xfrm>
              <a:off x="1595966" y="4155926"/>
              <a:ext cx="5952067" cy="226484"/>
              <a:chOff x="4231980" y="4783705"/>
              <a:chExt cx="4464496" cy="170682"/>
            </a:xfrm>
          </p:grpSpPr>
          <p:cxnSp>
            <p:nvCxnSpPr>
              <p:cNvPr id="24" name="直接箭头连接符 9"/>
              <p:cNvCxnSpPr>
                <a:cxnSpLocks noChangeShapeType="1"/>
              </p:cNvCxnSpPr>
              <p:nvPr/>
            </p:nvCxnSpPr>
            <p:spPr bwMode="auto">
              <a:xfrm flipV="1">
                <a:off x="4231980" y="4942992"/>
                <a:ext cx="4464496" cy="1858"/>
              </a:xfrm>
              <a:prstGeom prst="straightConnector1">
                <a:avLst/>
              </a:prstGeom>
              <a:noFill/>
              <a:ln w="28575" algn="ctr">
                <a:solidFill>
                  <a:schemeClr val="tx1"/>
                </a:solidFill>
                <a:round/>
                <a:tailEnd type="triangle" w="med" len="med"/>
              </a:ln>
            </p:spPr>
          </p:cxnSp>
          <p:cxnSp>
            <p:nvCxnSpPr>
              <p:cNvPr id="25" name="直接连接符 11"/>
              <p:cNvCxnSpPr>
                <a:cxnSpLocks noChangeShapeType="1"/>
              </p:cNvCxnSpPr>
              <p:nvPr/>
            </p:nvCxnSpPr>
            <p:spPr bwMode="auto">
              <a:xfrm flipV="1">
                <a:off x="4592020" y="4783705"/>
                <a:ext cx="0" cy="168335"/>
              </a:xfrm>
              <a:prstGeom prst="line">
                <a:avLst/>
              </a:prstGeom>
              <a:noFill/>
              <a:ln w="28575" algn="ctr">
                <a:solidFill>
                  <a:schemeClr val="tx1"/>
                </a:solidFill>
                <a:round/>
              </a:ln>
            </p:spPr>
          </p:cxnSp>
          <p:cxnSp>
            <p:nvCxnSpPr>
              <p:cNvPr id="26" name="直接连接符 37"/>
              <p:cNvCxnSpPr>
                <a:cxnSpLocks noChangeShapeType="1"/>
              </p:cNvCxnSpPr>
              <p:nvPr/>
            </p:nvCxnSpPr>
            <p:spPr bwMode="auto">
              <a:xfrm flipV="1">
                <a:off x="8206934" y="4783705"/>
                <a:ext cx="0" cy="168335"/>
              </a:xfrm>
              <a:prstGeom prst="line">
                <a:avLst/>
              </a:prstGeom>
              <a:noFill/>
              <a:ln w="28575" algn="ctr">
                <a:solidFill>
                  <a:schemeClr val="tx1"/>
                </a:solidFill>
                <a:round/>
              </a:ln>
            </p:spPr>
          </p:cxnSp>
          <p:cxnSp>
            <p:nvCxnSpPr>
              <p:cNvPr id="27" name="直接连接符 38"/>
              <p:cNvCxnSpPr>
                <a:cxnSpLocks noChangeShapeType="1"/>
              </p:cNvCxnSpPr>
              <p:nvPr/>
            </p:nvCxnSpPr>
            <p:spPr bwMode="auto">
              <a:xfrm flipV="1">
                <a:off x="4948893" y="4864387"/>
                <a:ext cx="0" cy="90000"/>
              </a:xfrm>
              <a:prstGeom prst="line">
                <a:avLst/>
              </a:prstGeom>
              <a:noFill/>
              <a:ln w="28575" algn="ctr">
                <a:solidFill>
                  <a:schemeClr val="tx1"/>
                </a:solidFill>
                <a:round/>
              </a:ln>
            </p:spPr>
          </p:cxnSp>
          <p:cxnSp>
            <p:nvCxnSpPr>
              <p:cNvPr id="28" name="直接连接符 27"/>
              <p:cNvCxnSpPr>
                <a:cxnSpLocks noChangeShapeType="1"/>
              </p:cNvCxnSpPr>
              <p:nvPr/>
            </p:nvCxnSpPr>
            <p:spPr bwMode="auto">
              <a:xfrm flipV="1">
                <a:off x="5315267" y="4864387"/>
                <a:ext cx="0" cy="90000"/>
              </a:xfrm>
              <a:prstGeom prst="line">
                <a:avLst/>
              </a:prstGeom>
              <a:noFill/>
              <a:ln w="28575" algn="ctr">
                <a:solidFill>
                  <a:schemeClr val="tx1"/>
                </a:solidFill>
                <a:round/>
              </a:ln>
            </p:spPr>
          </p:cxnSp>
          <p:cxnSp>
            <p:nvCxnSpPr>
              <p:cNvPr id="29" name="直接连接符 28"/>
              <p:cNvCxnSpPr>
                <a:cxnSpLocks noChangeShapeType="1"/>
              </p:cNvCxnSpPr>
              <p:nvPr/>
            </p:nvCxnSpPr>
            <p:spPr bwMode="auto">
              <a:xfrm flipV="1">
                <a:off x="5672140" y="4864387"/>
                <a:ext cx="0" cy="90000"/>
              </a:xfrm>
              <a:prstGeom prst="line">
                <a:avLst/>
              </a:prstGeom>
              <a:noFill/>
              <a:ln w="28575" algn="ctr">
                <a:solidFill>
                  <a:schemeClr val="tx1"/>
                </a:solidFill>
                <a:round/>
              </a:ln>
            </p:spPr>
          </p:cxnSp>
          <p:cxnSp>
            <p:nvCxnSpPr>
              <p:cNvPr id="30" name="直接连接符 29"/>
              <p:cNvCxnSpPr>
                <a:cxnSpLocks noChangeShapeType="1"/>
              </p:cNvCxnSpPr>
              <p:nvPr/>
            </p:nvCxnSpPr>
            <p:spPr bwMode="auto">
              <a:xfrm flipV="1">
                <a:off x="6047075" y="4864387"/>
                <a:ext cx="0" cy="90000"/>
              </a:xfrm>
              <a:prstGeom prst="line">
                <a:avLst/>
              </a:prstGeom>
              <a:noFill/>
              <a:ln w="28575" algn="ctr">
                <a:solidFill>
                  <a:schemeClr val="tx1"/>
                </a:solidFill>
                <a:round/>
              </a:ln>
            </p:spPr>
          </p:cxnSp>
          <p:cxnSp>
            <p:nvCxnSpPr>
              <p:cNvPr id="31" name="直接连接符 30"/>
              <p:cNvCxnSpPr>
                <a:cxnSpLocks noChangeShapeType="1"/>
              </p:cNvCxnSpPr>
              <p:nvPr/>
            </p:nvCxnSpPr>
            <p:spPr bwMode="auto">
              <a:xfrm flipV="1">
                <a:off x="6403948" y="4864857"/>
                <a:ext cx="0" cy="89530"/>
              </a:xfrm>
              <a:prstGeom prst="line">
                <a:avLst/>
              </a:prstGeom>
              <a:noFill/>
              <a:ln w="28575" algn="ctr">
                <a:solidFill>
                  <a:schemeClr val="tx1"/>
                </a:solidFill>
                <a:round/>
              </a:ln>
            </p:spPr>
          </p:cxnSp>
          <p:cxnSp>
            <p:nvCxnSpPr>
              <p:cNvPr id="32" name="直接连接符 31"/>
              <p:cNvCxnSpPr>
                <a:cxnSpLocks noChangeShapeType="1"/>
              </p:cNvCxnSpPr>
              <p:nvPr/>
            </p:nvCxnSpPr>
            <p:spPr bwMode="auto">
              <a:xfrm flipV="1">
                <a:off x="6770322" y="4864387"/>
                <a:ext cx="0" cy="90000"/>
              </a:xfrm>
              <a:prstGeom prst="line">
                <a:avLst/>
              </a:prstGeom>
              <a:noFill/>
              <a:ln w="28575" algn="ctr">
                <a:solidFill>
                  <a:schemeClr val="tx1"/>
                </a:solidFill>
                <a:round/>
              </a:ln>
            </p:spPr>
          </p:cxnSp>
          <p:cxnSp>
            <p:nvCxnSpPr>
              <p:cNvPr id="33" name="直接连接符 32"/>
              <p:cNvCxnSpPr>
                <a:cxnSpLocks noChangeShapeType="1"/>
              </p:cNvCxnSpPr>
              <p:nvPr/>
            </p:nvCxnSpPr>
            <p:spPr bwMode="auto">
              <a:xfrm flipV="1">
                <a:off x="7127195" y="4864387"/>
                <a:ext cx="0" cy="90000"/>
              </a:xfrm>
              <a:prstGeom prst="line">
                <a:avLst/>
              </a:prstGeom>
              <a:noFill/>
              <a:ln w="28575" algn="ctr">
                <a:solidFill>
                  <a:schemeClr val="tx1"/>
                </a:solidFill>
                <a:round/>
              </a:ln>
            </p:spPr>
          </p:cxnSp>
          <p:cxnSp>
            <p:nvCxnSpPr>
              <p:cNvPr id="34" name="直接连接符 33"/>
              <p:cNvCxnSpPr>
                <a:cxnSpLocks noChangeShapeType="1"/>
              </p:cNvCxnSpPr>
              <p:nvPr/>
            </p:nvCxnSpPr>
            <p:spPr bwMode="auto">
              <a:xfrm flipV="1">
                <a:off x="7490021" y="4864387"/>
                <a:ext cx="0" cy="90000"/>
              </a:xfrm>
              <a:prstGeom prst="line">
                <a:avLst/>
              </a:prstGeom>
              <a:noFill/>
              <a:ln w="28575" algn="ctr">
                <a:solidFill>
                  <a:schemeClr val="tx1"/>
                </a:solidFill>
                <a:round/>
              </a:ln>
            </p:spPr>
          </p:cxnSp>
          <p:cxnSp>
            <p:nvCxnSpPr>
              <p:cNvPr id="35" name="直接连接符 34"/>
              <p:cNvCxnSpPr>
                <a:cxnSpLocks noChangeShapeType="1"/>
              </p:cNvCxnSpPr>
              <p:nvPr/>
            </p:nvCxnSpPr>
            <p:spPr bwMode="auto">
              <a:xfrm flipV="1">
                <a:off x="7846894" y="4864387"/>
                <a:ext cx="0" cy="90000"/>
              </a:xfrm>
              <a:prstGeom prst="line">
                <a:avLst/>
              </a:prstGeom>
              <a:noFill/>
              <a:ln w="28575" algn="ctr">
                <a:solidFill>
                  <a:schemeClr val="tx1"/>
                </a:solidFill>
                <a:round/>
              </a:ln>
            </p:spPr>
          </p:cxnSp>
        </p:grpSp>
        <p:sp>
          <p:nvSpPr>
            <p:cNvPr id="21" name="文本框 50"/>
            <p:cNvSpPr txBox="1"/>
            <p:nvPr/>
          </p:nvSpPr>
          <p:spPr>
            <a:xfrm>
              <a:off x="1465577" y="4371950"/>
              <a:ext cx="1224136" cy="492438"/>
            </a:xfrm>
            <a:prstGeom prst="rect">
              <a:avLst/>
            </a:prstGeom>
            <a:noFill/>
          </p:spPr>
          <p:txBody>
            <a:bodyPr wrap="square" lIns="121917" tIns="60958" rIns="121917" bIns="60958">
              <a:spAutoFit/>
            </a:bodyPr>
            <a:lstStyle/>
            <a:p>
              <a:pPr>
                <a:defRPr/>
              </a:pPr>
              <a:r>
                <a:rPr lang="en-US" altLang="zh-CN" sz="2400" b="1"/>
                <a:t>180000</a:t>
              </a:r>
              <a:endParaRPr lang="zh-CN" altLang="en-US" sz="2400" b="1" dirty="0"/>
            </a:p>
          </p:txBody>
        </p:sp>
        <p:sp>
          <p:nvSpPr>
            <p:cNvPr id="23" name="文本框 50"/>
            <p:cNvSpPr txBox="1"/>
            <p:nvPr/>
          </p:nvSpPr>
          <p:spPr>
            <a:xfrm>
              <a:off x="6284163" y="4371950"/>
              <a:ext cx="1222425" cy="492438"/>
            </a:xfrm>
            <a:prstGeom prst="rect">
              <a:avLst/>
            </a:prstGeom>
            <a:noFill/>
          </p:spPr>
          <p:txBody>
            <a:bodyPr wrap="square" lIns="121917" tIns="60958" rIns="121917" bIns="60958">
              <a:spAutoFit/>
            </a:bodyPr>
            <a:lstStyle/>
            <a:p>
              <a:pPr>
                <a:defRPr/>
              </a:pPr>
              <a:r>
                <a:rPr lang="en-US" altLang="zh-CN" sz="2400" b="1"/>
                <a:t>190000</a:t>
              </a:r>
              <a:endParaRPr lang="zh-CN" altLang="en-US" sz="2400" b="1" dirty="0"/>
            </a:p>
          </p:txBody>
        </p:sp>
      </p:grpSp>
      <p:cxnSp>
        <p:nvCxnSpPr>
          <p:cNvPr id="36" name="直接箭头连接符 35"/>
          <p:cNvCxnSpPr>
            <a:cxnSpLocks noChangeShapeType="1"/>
          </p:cNvCxnSpPr>
          <p:nvPr/>
        </p:nvCxnSpPr>
        <p:spPr bwMode="auto">
          <a:xfrm flipV="1">
            <a:off x="3062646" y="1251632"/>
            <a:ext cx="0" cy="436033"/>
          </a:xfrm>
          <a:prstGeom prst="straightConnector1">
            <a:avLst/>
          </a:prstGeom>
          <a:noFill/>
          <a:ln w="28575" algn="ctr">
            <a:solidFill>
              <a:srgbClr val="0000FF"/>
            </a:solidFill>
            <a:round/>
            <a:tailEnd type="triangle" w="med" len="med"/>
          </a:ln>
        </p:spPr>
      </p:cxnSp>
      <p:sp>
        <p:nvSpPr>
          <p:cNvPr id="37" name="Rectangle 22"/>
          <p:cNvSpPr>
            <a:spLocks noChangeArrowheads="1"/>
          </p:cNvSpPr>
          <p:nvPr/>
        </p:nvSpPr>
        <p:spPr bwMode="auto">
          <a:xfrm>
            <a:off x="2502818"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182068</a:t>
            </a:r>
            <a:endParaRPr lang="zh-CN" altLang="en-US" sz="2400" b="1" dirty="0">
              <a:solidFill>
                <a:srgbClr val="FF0000"/>
              </a:solidFill>
              <a:latin typeface="+mj-lt"/>
              <a:ea typeface="+mj-ea"/>
            </a:endParaRPr>
          </a:p>
        </p:txBody>
      </p:sp>
      <p:sp>
        <p:nvSpPr>
          <p:cNvPr id="40" name="Rectangle 22"/>
          <p:cNvSpPr>
            <a:spLocks noChangeArrowheads="1"/>
          </p:cNvSpPr>
          <p:nvPr/>
        </p:nvSpPr>
        <p:spPr bwMode="auto">
          <a:xfrm>
            <a:off x="899592" y="2355726"/>
            <a:ext cx="7416824"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solidFill>
                  <a:srgbClr val="FF0000"/>
                </a:solidFill>
                <a:latin typeface="+mj-lt"/>
                <a:ea typeface="+mj-ea"/>
              </a:rPr>
              <a:t>182068</a:t>
            </a:r>
            <a:r>
              <a:rPr lang="zh-CN" altLang="en-US" sz="2800" b="1">
                <a:latin typeface="+mj-lt"/>
                <a:ea typeface="+mj-ea"/>
              </a:rPr>
              <a:t>是</a:t>
            </a:r>
            <a:r>
              <a:rPr lang="zh-CN" altLang="en-US" sz="2800" b="1" dirty="0">
                <a:latin typeface="+mj-lt"/>
                <a:ea typeface="+mj-ea"/>
              </a:rPr>
              <a:t>更</a:t>
            </a:r>
            <a:r>
              <a:rPr lang="zh-CN" altLang="en-US" sz="2800" b="1">
                <a:latin typeface="+mj-lt"/>
                <a:ea typeface="+mj-ea"/>
              </a:rPr>
              <a:t>接近</a:t>
            </a:r>
            <a:r>
              <a:rPr lang="en-US" altLang="zh-CN" sz="2800" b="1">
                <a:latin typeface="+mj-lt"/>
                <a:ea typeface="+mj-ea"/>
              </a:rPr>
              <a:t>180000</a:t>
            </a:r>
            <a:r>
              <a:rPr lang="zh-CN" altLang="en-US" sz="2800" b="1">
                <a:latin typeface="+mj-lt"/>
                <a:ea typeface="+mj-ea"/>
              </a:rPr>
              <a:t>？</a:t>
            </a:r>
            <a:r>
              <a:rPr lang="zh-CN" altLang="en-US" sz="2800" b="1" dirty="0">
                <a:latin typeface="+mj-lt"/>
                <a:ea typeface="+mj-ea"/>
              </a:rPr>
              <a:t>还是</a:t>
            </a:r>
            <a:r>
              <a:rPr lang="zh-CN" altLang="en-US" sz="2800" b="1">
                <a:latin typeface="+mj-lt"/>
                <a:ea typeface="+mj-ea"/>
              </a:rPr>
              <a:t>更接近</a:t>
            </a:r>
            <a:r>
              <a:rPr lang="en-US" altLang="zh-CN" sz="2800" b="1">
                <a:latin typeface="+mj-lt"/>
                <a:ea typeface="+mj-ea"/>
              </a:rPr>
              <a:t>190000</a:t>
            </a:r>
            <a:r>
              <a:rPr lang="zh-CN" altLang="en-US" sz="2800" b="1" dirty="0">
                <a:latin typeface="+mj-lt"/>
                <a:ea typeface="+mj-ea"/>
              </a:rPr>
              <a:t>？</a:t>
            </a:r>
          </a:p>
        </p:txBody>
      </p:sp>
      <p:sp>
        <p:nvSpPr>
          <p:cNvPr id="43" name="Rectangle 22"/>
          <p:cNvSpPr>
            <a:spLocks noChangeArrowheads="1"/>
          </p:cNvSpPr>
          <p:nvPr/>
        </p:nvSpPr>
        <p:spPr bwMode="auto">
          <a:xfrm>
            <a:off x="899592" y="3003798"/>
            <a:ext cx="2016224"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18</a:t>
            </a:r>
            <a:r>
              <a:rPr lang="en-US" altLang="zh-CN" sz="2800" b="1">
                <a:solidFill>
                  <a:srgbClr val="FF0000"/>
                </a:solidFill>
                <a:latin typeface="+mj-lt"/>
                <a:ea typeface="+mj-ea"/>
              </a:rPr>
              <a:t>4</a:t>
            </a:r>
            <a:r>
              <a:rPr lang="en-US" altLang="zh-CN" sz="2800" b="1">
                <a:latin typeface="+mj-lt"/>
                <a:ea typeface="+mj-ea"/>
              </a:rPr>
              <a:t>068 </a:t>
            </a:r>
            <a:r>
              <a:rPr lang="zh-CN" altLang="en-US" sz="2800" b="1" dirty="0">
                <a:latin typeface="+mj-lt"/>
                <a:ea typeface="+mj-ea"/>
              </a:rPr>
              <a:t>呢？</a:t>
            </a:r>
            <a:r>
              <a:rPr lang="en-US" altLang="zh-CN" sz="2800" b="1" dirty="0">
                <a:latin typeface="+mj-lt"/>
                <a:ea typeface="+mj-ea"/>
              </a:rPr>
              <a:t> </a:t>
            </a:r>
            <a:r>
              <a:rPr lang="zh-CN" altLang="en-US" sz="2800" b="1" dirty="0">
                <a:latin typeface="+mj-lt"/>
                <a:ea typeface="+mj-ea"/>
              </a:rPr>
              <a:t> </a:t>
            </a:r>
          </a:p>
        </p:txBody>
      </p:sp>
      <p:cxnSp>
        <p:nvCxnSpPr>
          <p:cNvPr id="49" name="直接箭头连接符 48"/>
          <p:cNvCxnSpPr>
            <a:cxnSpLocks noChangeShapeType="1"/>
          </p:cNvCxnSpPr>
          <p:nvPr/>
        </p:nvCxnSpPr>
        <p:spPr bwMode="auto">
          <a:xfrm flipV="1">
            <a:off x="4036724" y="831850"/>
            <a:ext cx="0" cy="855815"/>
          </a:xfrm>
          <a:prstGeom prst="straightConnector1">
            <a:avLst/>
          </a:prstGeom>
          <a:noFill/>
          <a:ln w="28575" algn="ctr">
            <a:solidFill>
              <a:srgbClr val="0000FF"/>
            </a:solidFill>
            <a:round/>
            <a:tailEnd type="triangle" w="med" len="med"/>
          </a:ln>
        </p:spPr>
      </p:cxnSp>
      <p:sp>
        <p:nvSpPr>
          <p:cNvPr id="50" name="Rectangle 22"/>
          <p:cNvSpPr>
            <a:spLocks noChangeArrowheads="1"/>
          </p:cNvSpPr>
          <p:nvPr/>
        </p:nvSpPr>
        <p:spPr bwMode="auto">
          <a:xfrm>
            <a:off x="3476896"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184068 </a:t>
            </a:r>
            <a:endParaRPr lang="zh-CN" altLang="en-US" sz="2400" b="1" dirty="0">
              <a:solidFill>
                <a:srgbClr val="FF0000"/>
              </a:solidFill>
              <a:latin typeface="+mj-lt"/>
              <a:ea typeface="+mj-ea"/>
            </a:endParaRPr>
          </a:p>
        </p:txBody>
      </p:sp>
      <p:sp>
        <p:nvSpPr>
          <p:cNvPr id="52" name="Rectangle 22"/>
          <p:cNvSpPr>
            <a:spLocks noChangeArrowheads="1"/>
          </p:cNvSpPr>
          <p:nvPr/>
        </p:nvSpPr>
        <p:spPr bwMode="auto">
          <a:xfrm>
            <a:off x="899592" y="3723878"/>
            <a:ext cx="7416824"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dirty="0">
                <a:latin typeface="+mj-lt"/>
                <a:ea typeface="+mj-ea"/>
              </a:rPr>
              <a:t>想一想，在省略万位后面的尾数求近似数的过程中有几种情况？分别是哪几种？</a:t>
            </a:r>
          </a:p>
        </p:txBody>
      </p:sp>
      <p:sp>
        <p:nvSpPr>
          <p:cNvPr id="2" name="Rectangle 22"/>
          <p:cNvSpPr>
            <a:spLocks noChangeArrowheads="1"/>
          </p:cNvSpPr>
          <p:nvPr/>
        </p:nvSpPr>
        <p:spPr bwMode="auto">
          <a:xfrm>
            <a:off x="2884488" y="3003798"/>
            <a:ext cx="2016224"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18</a:t>
            </a:r>
            <a:r>
              <a:rPr lang="en-US" altLang="zh-CN" sz="2800" b="1">
                <a:solidFill>
                  <a:srgbClr val="FF0000"/>
                </a:solidFill>
                <a:latin typeface="+mj-lt"/>
                <a:ea typeface="+mj-ea"/>
              </a:rPr>
              <a:t>5</a:t>
            </a:r>
            <a:r>
              <a:rPr lang="en-US" altLang="zh-CN" sz="2800" b="1">
                <a:latin typeface="+mj-lt"/>
                <a:ea typeface="+mj-ea"/>
              </a:rPr>
              <a:t>068 </a:t>
            </a:r>
            <a:r>
              <a:rPr lang="zh-CN" altLang="en-US" sz="2800" b="1" dirty="0">
                <a:latin typeface="+mj-lt"/>
                <a:ea typeface="+mj-ea"/>
              </a:rPr>
              <a:t>呢？</a:t>
            </a:r>
            <a:r>
              <a:rPr lang="en-US" altLang="zh-CN" sz="2800" b="1" dirty="0">
                <a:latin typeface="+mj-lt"/>
                <a:ea typeface="+mj-ea"/>
              </a:rPr>
              <a:t> </a:t>
            </a:r>
            <a:r>
              <a:rPr lang="zh-CN" altLang="en-US" sz="2800" b="1" dirty="0">
                <a:latin typeface="+mj-lt"/>
                <a:ea typeface="+mj-ea"/>
              </a:rPr>
              <a:t> </a:t>
            </a:r>
          </a:p>
        </p:txBody>
      </p:sp>
      <p:sp>
        <p:nvSpPr>
          <p:cNvPr id="3" name="Rectangle 22"/>
          <p:cNvSpPr>
            <a:spLocks noChangeArrowheads="1"/>
          </p:cNvSpPr>
          <p:nvPr/>
        </p:nvSpPr>
        <p:spPr bwMode="auto">
          <a:xfrm>
            <a:off x="4869384" y="3003798"/>
            <a:ext cx="2016224"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18</a:t>
            </a:r>
            <a:r>
              <a:rPr lang="en-US" altLang="zh-CN" sz="2800" b="1">
                <a:solidFill>
                  <a:srgbClr val="FF0000"/>
                </a:solidFill>
                <a:latin typeface="+mj-lt"/>
                <a:ea typeface="+mj-ea"/>
              </a:rPr>
              <a:t>9</a:t>
            </a:r>
            <a:r>
              <a:rPr lang="en-US" altLang="zh-CN" sz="2800" b="1">
                <a:latin typeface="+mj-lt"/>
                <a:ea typeface="+mj-ea"/>
              </a:rPr>
              <a:t>068 </a:t>
            </a:r>
            <a:r>
              <a:rPr lang="zh-CN" altLang="en-US" sz="2800" b="1" dirty="0">
                <a:latin typeface="+mj-lt"/>
                <a:ea typeface="+mj-ea"/>
              </a:rPr>
              <a:t>呢？</a:t>
            </a:r>
            <a:r>
              <a:rPr lang="en-US" altLang="zh-CN" sz="2800" b="1" dirty="0">
                <a:latin typeface="+mj-lt"/>
                <a:ea typeface="+mj-ea"/>
              </a:rPr>
              <a:t> </a:t>
            </a:r>
            <a:r>
              <a:rPr lang="zh-CN" altLang="en-US" sz="2800" b="1" dirty="0">
                <a:latin typeface="+mj-lt"/>
                <a:ea typeface="+mj-ea"/>
              </a:rPr>
              <a:t> </a:t>
            </a:r>
          </a:p>
        </p:txBody>
      </p:sp>
      <p:cxnSp>
        <p:nvCxnSpPr>
          <p:cNvPr id="5" name="直接箭头连接符 4"/>
          <p:cNvCxnSpPr>
            <a:cxnSpLocks noChangeShapeType="1"/>
          </p:cNvCxnSpPr>
          <p:nvPr/>
        </p:nvCxnSpPr>
        <p:spPr bwMode="auto">
          <a:xfrm flipV="1">
            <a:off x="4519218" y="1251632"/>
            <a:ext cx="0" cy="436033"/>
          </a:xfrm>
          <a:prstGeom prst="straightConnector1">
            <a:avLst/>
          </a:prstGeom>
          <a:noFill/>
          <a:ln w="28575" algn="ctr">
            <a:solidFill>
              <a:srgbClr val="0000FF"/>
            </a:solidFill>
            <a:round/>
            <a:tailEnd type="triangle" w="med" len="med"/>
          </a:ln>
        </p:spPr>
      </p:cxnSp>
      <p:sp>
        <p:nvSpPr>
          <p:cNvPr id="6" name="Rectangle 22"/>
          <p:cNvSpPr>
            <a:spLocks noChangeArrowheads="1"/>
          </p:cNvSpPr>
          <p:nvPr/>
        </p:nvSpPr>
        <p:spPr bwMode="auto">
          <a:xfrm>
            <a:off x="4163309"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185068</a:t>
            </a:r>
            <a:endParaRPr lang="zh-CN" altLang="en-US" sz="2400" b="1" dirty="0">
              <a:solidFill>
                <a:srgbClr val="FF0000"/>
              </a:solidFill>
              <a:latin typeface="+mj-lt"/>
              <a:ea typeface="+mj-ea"/>
            </a:endParaRPr>
          </a:p>
        </p:txBody>
      </p:sp>
      <p:cxnSp>
        <p:nvCxnSpPr>
          <p:cNvPr id="7" name="直接箭头连接符 6"/>
          <p:cNvCxnSpPr>
            <a:cxnSpLocks noChangeShapeType="1"/>
          </p:cNvCxnSpPr>
          <p:nvPr/>
        </p:nvCxnSpPr>
        <p:spPr bwMode="auto">
          <a:xfrm flipV="1">
            <a:off x="6443001" y="831850"/>
            <a:ext cx="0" cy="855815"/>
          </a:xfrm>
          <a:prstGeom prst="straightConnector1">
            <a:avLst/>
          </a:prstGeom>
          <a:noFill/>
          <a:ln w="28575" algn="ctr">
            <a:solidFill>
              <a:srgbClr val="0000FF"/>
            </a:solidFill>
            <a:round/>
            <a:tailEnd type="triangle" w="med" len="med"/>
          </a:ln>
        </p:spPr>
      </p:cxnSp>
      <p:sp>
        <p:nvSpPr>
          <p:cNvPr id="8" name="Rectangle 22"/>
          <p:cNvSpPr>
            <a:spLocks noChangeArrowheads="1"/>
          </p:cNvSpPr>
          <p:nvPr/>
        </p:nvSpPr>
        <p:spPr bwMode="auto">
          <a:xfrm>
            <a:off x="5883173"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189068 </a:t>
            </a:r>
            <a:endParaRPr lang="zh-CN" altLang="en-US" sz="2400" b="1" dirty="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barn(inVertical)">
                                      <p:cBhvr>
                                        <p:cTn id="21" dur="500"/>
                                        <p:tgtEl>
                                          <p:spTgt spid="4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down)">
                                      <p:cBhvr>
                                        <p:cTn id="26" dur="500"/>
                                        <p:tgtEl>
                                          <p:spTgt spid="49"/>
                                        </p:tgtEl>
                                      </p:cBhvr>
                                    </p:animEffect>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barn(inVertical)">
                                      <p:cBhvr>
                                        <p:cTn id="30" dur="500"/>
                                        <p:tgtEl>
                                          <p:spTgt spid="50"/>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inVertical)">
                                      <p:cBhvr>
                                        <p:cTn id="35" dur="5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childTnLst>
                          </p:cTn>
                        </p:par>
                        <p:par>
                          <p:cTn id="41" fill="hold">
                            <p:stCondLst>
                              <p:cond delay="500"/>
                            </p:stCondLst>
                            <p:childTnLst>
                              <p:par>
                                <p:cTn id="42" presetID="16" presetClass="entr" presetSubtype="2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down)">
                                      <p:cBhvr>
                                        <p:cTn id="54" dur="500"/>
                                        <p:tgtEl>
                                          <p:spTgt spid="7"/>
                                        </p:tgtEl>
                                      </p:cBhvr>
                                    </p:animEffect>
                                  </p:childTnLst>
                                </p:cTn>
                              </p:par>
                            </p:childTnLst>
                          </p:cTn>
                        </p:par>
                        <p:par>
                          <p:cTn id="55" fill="hold">
                            <p:stCondLst>
                              <p:cond delay="500"/>
                            </p:stCondLst>
                            <p:childTnLst>
                              <p:par>
                                <p:cTn id="56" presetID="16" presetClass="entr" presetSubtype="2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arn(inVertical)">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barn(inVertical)">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3" grpId="0"/>
      <p:bldP spid="50" grpId="0"/>
      <p:bldP spid="52" grpId="0"/>
      <p:bldP spid="2" grpId="0"/>
      <p:bldP spid="3"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29302" y="1471068"/>
            <a:ext cx="6082456" cy="708462"/>
            <a:chOff x="1465577" y="4155926"/>
            <a:chExt cx="6082456" cy="708462"/>
          </a:xfrm>
        </p:grpSpPr>
        <p:grpSp>
          <p:nvGrpSpPr>
            <p:cNvPr id="3" name="组合 30"/>
            <p:cNvGrpSpPr/>
            <p:nvPr/>
          </p:nvGrpSpPr>
          <p:grpSpPr bwMode="auto">
            <a:xfrm>
              <a:off x="1595966" y="4155926"/>
              <a:ext cx="5952067" cy="226484"/>
              <a:chOff x="4231980" y="4783705"/>
              <a:chExt cx="4464496" cy="170682"/>
            </a:xfrm>
          </p:grpSpPr>
          <p:cxnSp>
            <p:nvCxnSpPr>
              <p:cNvPr id="7" name="直接箭头连接符 9"/>
              <p:cNvCxnSpPr>
                <a:cxnSpLocks noChangeShapeType="1"/>
              </p:cNvCxnSpPr>
              <p:nvPr/>
            </p:nvCxnSpPr>
            <p:spPr bwMode="auto">
              <a:xfrm flipV="1">
                <a:off x="4231980" y="4942992"/>
                <a:ext cx="4464496" cy="1858"/>
              </a:xfrm>
              <a:prstGeom prst="straightConnector1">
                <a:avLst/>
              </a:prstGeom>
              <a:noFill/>
              <a:ln w="28575" algn="ctr">
                <a:solidFill>
                  <a:schemeClr val="tx1"/>
                </a:solidFill>
                <a:round/>
                <a:tailEnd type="triangle" w="med" len="med"/>
              </a:ln>
            </p:spPr>
          </p:cxnSp>
          <p:cxnSp>
            <p:nvCxnSpPr>
              <p:cNvPr id="8" name="直接连接符 11"/>
              <p:cNvCxnSpPr>
                <a:cxnSpLocks noChangeShapeType="1"/>
              </p:cNvCxnSpPr>
              <p:nvPr/>
            </p:nvCxnSpPr>
            <p:spPr bwMode="auto">
              <a:xfrm flipV="1">
                <a:off x="4592020" y="4783705"/>
                <a:ext cx="0" cy="168335"/>
              </a:xfrm>
              <a:prstGeom prst="line">
                <a:avLst/>
              </a:prstGeom>
              <a:noFill/>
              <a:ln w="28575" algn="ctr">
                <a:solidFill>
                  <a:schemeClr val="tx1"/>
                </a:solidFill>
                <a:round/>
              </a:ln>
            </p:spPr>
          </p:cxnSp>
          <p:cxnSp>
            <p:nvCxnSpPr>
              <p:cNvPr id="9" name="直接连接符 37"/>
              <p:cNvCxnSpPr>
                <a:cxnSpLocks noChangeShapeType="1"/>
              </p:cNvCxnSpPr>
              <p:nvPr/>
            </p:nvCxnSpPr>
            <p:spPr bwMode="auto">
              <a:xfrm flipV="1">
                <a:off x="8206934" y="4783705"/>
                <a:ext cx="0" cy="168335"/>
              </a:xfrm>
              <a:prstGeom prst="line">
                <a:avLst/>
              </a:prstGeom>
              <a:noFill/>
              <a:ln w="28575" algn="ctr">
                <a:solidFill>
                  <a:schemeClr val="tx1"/>
                </a:solidFill>
                <a:round/>
              </a:ln>
            </p:spPr>
          </p:cxnSp>
          <p:cxnSp>
            <p:nvCxnSpPr>
              <p:cNvPr id="10" name="直接连接符 38"/>
              <p:cNvCxnSpPr>
                <a:cxnSpLocks noChangeShapeType="1"/>
              </p:cNvCxnSpPr>
              <p:nvPr/>
            </p:nvCxnSpPr>
            <p:spPr bwMode="auto">
              <a:xfrm flipV="1">
                <a:off x="4948893" y="4864387"/>
                <a:ext cx="0" cy="90000"/>
              </a:xfrm>
              <a:prstGeom prst="line">
                <a:avLst/>
              </a:prstGeom>
              <a:noFill/>
              <a:ln w="28575" algn="ctr">
                <a:solidFill>
                  <a:schemeClr val="tx1"/>
                </a:solidFill>
                <a:round/>
              </a:ln>
            </p:spPr>
          </p:cxnSp>
          <p:cxnSp>
            <p:nvCxnSpPr>
              <p:cNvPr id="11" name="直接连接符 10"/>
              <p:cNvCxnSpPr>
                <a:cxnSpLocks noChangeShapeType="1"/>
              </p:cNvCxnSpPr>
              <p:nvPr/>
            </p:nvCxnSpPr>
            <p:spPr bwMode="auto">
              <a:xfrm flipV="1">
                <a:off x="5315267" y="4864387"/>
                <a:ext cx="0" cy="90000"/>
              </a:xfrm>
              <a:prstGeom prst="line">
                <a:avLst/>
              </a:prstGeom>
              <a:noFill/>
              <a:ln w="28575" algn="ctr">
                <a:solidFill>
                  <a:schemeClr val="tx1"/>
                </a:solidFill>
                <a:round/>
              </a:ln>
            </p:spPr>
          </p:cxnSp>
          <p:cxnSp>
            <p:nvCxnSpPr>
              <p:cNvPr id="12" name="直接连接符 11"/>
              <p:cNvCxnSpPr>
                <a:cxnSpLocks noChangeShapeType="1"/>
              </p:cNvCxnSpPr>
              <p:nvPr/>
            </p:nvCxnSpPr>
            <p:spPr bwMode="auto">
              <a:xfrm flipV="1">
                <a:off x="5672140" y="4864387"/>
                <a:ext cx="0" cy="90000"/>
              </a:xfrm>
              <a:prstGeom prst="line">
                <a:avLst/>
              </a:prstGeom>
              <a:noFill/>
              <a:ln w="28575" algn="ctr">
                <a:solidFill>
                  <a:schemeClr val="tx1"/>
                </a:solidFill>
                <a:round/>
              </a:ln>
            </p:spPr>
          </p:cxnSp>
          <p:cxnSp>
            <p:nvCxnSpPr>
              <p:cNvPr id="13" name="直接连接符 12"/>
              <p:cNvCxnSpPr>
                <a:cxnSpLocks noChangeShapeType="1"/>
              </p:cNvCxnSpPr>
              <p:nvPr/>
            </p:nvCxnSpPr>
            <p:spPr bwMode="auto">
              <a:xfrm flipV="1">
                <a:off x="6047075" y="4864387"/>
                <a:ext cx="0" cy="90000"/>
              </a:xfrm>
              <a:prstGeom prst="line">
                <a:avLst/>
              </a:prstGeom>
              <a:noFill/>
              <a:ln w="28575" algn="ctr">
                <a:solidFill>
                  <a:schemeClr val="tx1"/>
                </a:solidFill>
                <a:round/>
              </a:ln>
            </p:spPr>
          </p:cxnSp>
          <p:cxnSp>
            <p:nvCxnSpPr>
              <p:cNvPr id="14" name="直接连接符 13"/>
              <p:cNvCxnSpPr>
                <a:cxnSpLocks noChangeShapeType="1"/>
              </p:cNvCxnSpPr>
              <p:nvPr/>
            </p:nvCxnSpPr>
            <p:spPr bwMode="auto">
              <a:xfrm flipV="1">
                <a:off x="6403948" y="4864857"/>
                <a:ext cx="0" cy="89530"/>
              </a:xfrm>
              <a:prstGeom prst="line">
                <a:avLst/>
              </a:prstGeom>
              <a:noFill/>
              <a:ln w="28575" algn="ctr">
                <a:solidFill>
                  <a:schemeClr val="tx1"/>
                </a:solidFill>
                <a:round/>
              </a:ln>
            </p:spPr>
          </p:cxnSp>
          <p:cxnSp>
            <p:nvCxnSpPr>
              <p:cNvPr id="15" name="直接连接符 14"/>
              <p:cNvCxnSpPr>
                <a:cxnSpLocks noChangeShapeType="1"/>
              </p:cNvCxnSpPr>
              <p:nvPr/>
            </p:nvCxnSpPr>
            <p:spPr bwMode="auto">
              <a:xfrm flipV="1">
                <a:off x="6770322" y="4864387"/>
                <a:ext cx="0" cy="90000"/>
              </a:xfrm>
              <a:prstGeom prst="line">
                <a:avLst/>
              </a:prstGeom>
              <a:noFill/>
              <a:ln w="28575" algn="ctr">
                <a:solidFill>
                  <a:schemeClr val="tx1"/>
                </a:solidFill>
                <a:round/>
              </a:ln>
            </p:spPr>
          </p:cxnSp>
          <p:cxnSp>
            <p:nvCxnSpPr>
              <p:cNvPr id="16" name="直接连接符 15"/>
              <p:cNvCxnSpPr>
                <a:cxnSpLocks noChangeShapeType="1"/>
              </p:cNvCxnSpPr>
              <p:nvPr/>
            </p:nvCxnSpPr>
            <p:spPr bwMode="auto">
              <a:xfrm flipV="1">
                <a:off x="7127195" y="4864387"/>
                <a:ext cx="0" cy="90000"/>
              </a:xfrm>
              <a:prstGeom prst="line">
                <a:avLst/>
              </a:prstGeom>
              <a:noFill/>
              <a:ln w="28575" algn="ctr">
                <a:solidFill>
                  <a:schemeClr val="tx1"/>
                </a:solidFill>
                <a:round/>
              </a:ln>
            </p:spPr>
          </p:cxnSp>
          <p:cxnSp>
            <p:nvCxnSpPr>
              <p:cNvPr id="17" name="直接连接符 16"/>
              <p:cNvCxnSpPr>
                <a:cxnSpLocks noChangeShapeType="1"/>
              </p:cNvCxnSpPr>
              <p:nvPr/>
            </p:nvCxnSpPr>
            <p:spPr bwMode="auto">
              <a:xfrm flipV="1">
                <a:off x="7490021" y="4864387"/>
                <a:ext cx="0" cy="90000"/>
              </a:xfrm>
              <a:prstGeom prst="line">
                <a:avLst/>
              </a:prstGeom>
              <a:noFill/>
              <a:ln w="28575" algn="ctr">
                <a:solidFill>
                  <a:schemeClr val="tx1"/>
                </a:solidFill>
                <a:round/>
              </a:ln>
            </p:spPr>
          </p:cxnSp>
          <p:cxnSp>
            <p:nvCxnSpPr>
              <p:cNvPr id="18" name="直接连接符 17"/>
              <p:cNvCxnSpPr>
                <a:cxnSpLocks noChangeShapeType="1"/>
              </p:cNvCxnSpPr>
              <p:nvPr/>
            </p:nvCxnSpPr>
            <p:spPr bwMode="auto">
              <a:xfrm flipV="1">
                <a:off x="7846894" y="4864387"/>
                <a:ext cx="0" cy="90000"/>
              </a:xfrm>
              <a:prstGeom prst="line">
                <a:avLst/>
              </a:prstGeom>
              <a:noFill/>
              <a:ln w="28575" algn="ctr">
                <a:solidFill>
                  <a:schemeClr val="tx1"/>
                </a:solidFill>
                <a:round/>
              </a:ln>
            </p:spPr>
          </p:cxnSp>
        </p:grpSp>
        <p:sp>
          <p:nvSpPr>
            <p:cNvPr id="4" name="文本框 50"/>
            <p:cNvSpPr txBox="1"/>
            <p:nvPr/>
          </p:nvSpPr>
          <p:spPr>
            <a:xfrm>
              <a:off x="1465577" y="4371950"/>
              <a:ext cx="1224136" cy="492438"/>
            </a:xfrm>
            <a:prstGeom prst="rect">
              <a:avLst/>
            </a:prstGeom>
            <a:noFill/>
          </p:spPr>
          <p:txBody>
            <a:bodyPr wrap="square" lIns="121917" tIns="60958" rIns="121917" bIns="60958">
              <a:spAutoFit/>
            </a:bodyPr>
            <a:lstStyle/>
            <a:p>
              <a:pPr>
                <a:defRPr/>
              </a:pPr>
              <a:r>
                <a:rPr lang="en-US" altLang="zh-CN" sz="2400" b="1"/>
                <a:t>180000</a:t>
              </a:r>
              <a:endParaRPr lang="zh-CN" altLang="en-US" sz="2400" b="1" dirty="0"/>
            </a:p>
          </p:txBody>
        </p:sp>
        <p:sp>
          <p:nvSpPr>
            <p:cNvPr id="6" name="文本框 50"/>
            <p:cNvSpPr txBox="1"/>
            <p:nvPr/>
          </p:nvSpPr>
          <p:spPr>
            <a:xfrm>
              <a:off x="6284163" y="4371950"/>
              <a:ext cx="1222425" cy="492438"/>
            </a:xfrm>
            <a:prstGeom prst="rect">
              <a:avLst/>
            </a:prstGeom>
            <a:noFill/>
          </p:spPr>
          <p:txBody>
            <a:bodyPr wrap="square" lIns="121917" tIns="60958" rIns="121917" bIns="60958">
              <a:spAutoFit/>
            </a:bodyPr>
            <a:lstStyle/>
            <a:p>
              <a:pPr>
                <a:defRPr/>
              </a:pPr>
              <a:r>
                <a:rPr lang="en-US" altLang="zh-CN" sz="2400" b="1"/>
                <a:t>190000</a:t>
              </a:r>
              <a:endParaRPr lang="zh-CN" altLang="en-US" sz="2400" b="1" dirty="0"/>
            </a:p>
          </p:txBody>
        </p:sp>
      </p:grpSp>
      <p:sp>
        <p:nvSpPr>
          <p:cNvPr id="27" name="Rectangle 22"/>
          <p:cNvSpPr>
            <a:spLocks noChangeArrowheads="1"/>
          </p:cNvSpPr>
          <p:nvPr/>
        </p:nvSpPr>
        <p:spPr bwMode="auto">
          <a:xfrm>
            <a:off x="1244481" y="2294346"/>
            <a:ext cx="1823880"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a:latin typeface="+mj-lt"/>
                <a:ea typeface="+mj-ea"/>
              </a:rPr>
              <a:t> </a:t>
            </a:r>
            <a:r>
              <a:rPr lang="en-US" altLang="zh-CN" sz="2800" b="1">
                <a:latin typeface="+mj-lt"/>
                <a:ea typeface="+mj-ea"/>
              </a:rPr>
              <a:t>18</a:t>
            </a:r>
            <a:r>
              <a:rPr lang="en-US" altLang="zh-CN" sz="2800" b="1">
                <a:highlight>
                  <a:srgbClr val="00FFFF"/>
                </a:highlight>
                <a:latin typeface="+mj-lt"/>
                <a:ea typeface="+mj-ea"/>
              </a:rPr>
              <a:t>2068</a:t>
            </a:r>
            <a:r>
              <a:rPr lang="en-US" altLang="zh-CN" sz="2800" b="1">
                <a:latin typeface="+mj-lt"/>
                <a:ea typeface="+mj-ea"/>
              </a:rPr>
              <a:t> </a:t>
            </a:r>
            <a:r>
              <a:rPr lang="zh-CN" altLang="en-US" sz="2800" b="1" dirty="0">
                <a:latin typeface="+mj-lt"/>
                <a:ea typeface="+mj-ea"/>
              </a:rPr>
              <a:t>≈ </a:t>
            </a:r>
          </a:p>
        </p:txBody>
      </p:sp>
      <p:sp>
        <p:nvSpPr>
          <p:cNvPr id="28" name="Rectangle 22"/>
          <p:cNvSpPr>
            <a:spLocks noChangeArrowheads="1"/>
          </p:cNvSpPr>
          <p:nvPr/>
        </p:nvSpPr>
        <p:spPr bwMode="auto">
          <a:xfrm>
            <a:off x="2786417" y="2294346"/>
            <a:ext cx="1524643"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18</a:t>
            </a:r>
            <a:r>
              <a:rPr lang="en-US" altLang="zh-CN" sz="2800" b="1">
                <a:highlight>
                  <a:srgbClr val="00FFFF"/>
                </a:highlight>
                <a:latin typeface="+mj-lt"/>
                <a:ea typeface="+mj-ea"/>
              </a:rPr>
              <a:t>0000</a:t>
            </a:r>
            <a:endParaRPr lang="zh-CN" altLang="en-US" sz="2800" b="1" dirty="0">
              <a:highlight>
                <a:srgbClr val="00FFFF"/>
              </a:highlight>
              <a:latin typeface="+mj-lt"/>
              <a:ea typeface="+mj-ea"/>
            </a:endParaRPr>
          </a:p>
        </p:txBody>
      </p:sp>
      <p:sp>
        <p:nvSpPr>
          <p:cNvPr id="29" name="Rectangle 22"/>
          <p:cNvSpPr>
            <a:spLocks noChangeArrowheads="1"/>
          </p:cNvSpPr>
          <p:nvPr/>
        </p:nvSpPr>
        <p:spPr bwMode="auto">
          <a:xfrm>
            <a:off x="2496964" y="2809029"/>
            <a:ext cx="1254267"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 18</a:t>
            </a:r>
            <a:r>
              <a:rPr lang="zh-CN" altLang="en-US" sz="2800" b="1">
                <a:latin typeface="+mj-lt"/>
                <a:ea typeface="+mj-ea"/>
              </a:rPr>
              <a:t>万</a:t>
            </a:r>
            <a:endParaRPr lang="zh-CN" altLang="en-US" sz="2800" b="1" dirty="0">
              <a:latin typeface="+mj-lt"/>
              <a:ea typeface="+mj-ea"/>
            </a:endParaRPr>
          </a:p>
        </p:txBody>
      </p:sp>
      <p:cxnSp>
        <p:nvCxnSpPr>
          <p:cNvPr id="30" name="直接箭头连接符 29"/>
          <p:cNvCxnSpPr/>
          <p:nvPr/>
        </p:nvCxnSpPr>
        <p:spPr>
          <a:xfrm flipV="1">
            <a:off x="1861483" y="2864870"/>
            <a:ext cx="0" cy="6429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22"/>
          <p:cNvSpPr>
            <a:spLocks noChangeArrowheads="1"/>
          </p:cNvSpPr>
          <p:nvPr/>
        </p:nvSpPr>
        <p:spPr bwMode="auto">
          <a:xfrm>
            <a:off x="281398" y="3579619"/>
            <a:ext cx="3158793" cy="1277979"/>
          </a:xfrm>
          <a:prstGeom prst="rect">
            <a:avLst/>
          </a:prstGeom>
          <a:solidFill>
            <a:srgbClr val="F5F8DA"/>
          </a:solidFill>
          <a:ln>
            <a:noFill/>
          </a:ln>
          <a:effectLst>
            <a:outerShdw blurRad="50800" dist="38100" dir="2700000" algn="tl" rotWithShape="0">
              <a:prstClr val="black">
                <a:alpha val="40000"/>
              </a:prstClr>
            </a:outerShdw>
          </a:effectLst>
        </p:spPr>
        <p:txBody>
          <a:bodyPr wrap="square">
            <a:spAutoFit/>
          </a:bodyPr>
          <a:lstStyle/>
          <a:p>
            <a:pPr>
              <a:lnSpc>
                <a:spcPct val="110000"/>
              </a:lnSpc>
            </a:pPr>
            <a:r>
              <a:rPr lang="zh-CN" altLang="en-US" sz="2400" b="1" dirty="0">
                <a:latin typeface="+mj-lt"/>
                <a:ea typeface="+mj-ea"/>
              </a:rPr>
              <a:t>小于</a:t>
            </a:r>
            <a:r>
              <a:rPr lang="en-US" altLang="zh-CN" sz="2400" b="1" dirty="0">
                <a:latin typeface="+mj-lt"/>
                <a:ea typeface="+mj-ea"/>
              </a:rPr>
              <a:t>5</a:t>
            </a:r>
            <a:r>
              <a:rPr lang="zh-CN" altLang="en-US" sz="2400" b="1" dirty="0">
                <a:latin typeface="+mj-lt"/>
                <a:ea typeface="+mj-ea"/>
              </a:rPr>
              <a:t>，把它和右面的数全舍去，改写成</a:t>
            </a:r>
            <a:r>
              <a:rPr lang="en-US" altLang="zh-CN" sz="2400" b="1" dirty="0">
                <a:latin typeface="+mj-lt"/>
                <a:ea typeface="+mj-ea"/>
              </a:rPr>
              <a:t>0</a:t>
            </a:r>
            <a:r>
              <a:rPr lang="zh-CN" altLang="en-US" sz="2400" b="1" dirty="0">
                <a:latin typeface="+mj-lt"/>
                <a:ea typeface="+mj-ea"/>
              </a:rPr>
              <a:t>。这种方法叫“</a:t>
            </a:r>
            <a:r>
              <a:rPr lang="zh-CN" altLang="en-US" sz="2400" b="1" dirty="0">
                <a:solidFill>
                  <a:srgbClr val="FF0000"/>
                </a:solidFill>
                <a:latin typeface="+mj-lt"/>
                <a:ea typeface="+mj-ea"/>
              </a:rPr>
              <a:t>四舍</a:t>
            </a:r>
            <a:r>
              <a:rPr lang="zh-CN" altLang="en-US" sz="2400" b="1" dirty="0">
                <a:latin typeface="+mj-lt"/>
                <a:ea typeface="+mj-ea"/>
              </a:rPr>
              <a:t>”。</a:t>
            </a:r>
          </a:p>
        </p:txBody>
      </p:sp>
      <p:sp>
        <p:nvSpPr>
          <p:cNvPr id="32" name="Rectangle 22"/>
          <p:cNvSpPr>
            <a:spLocks noChangeArrowheads="1"/>
          </p:cNvSpPr>
          <p:nvPr/>
        </p:nvSpPr>
        <p:spPr bwMode="auto">
          <a:xfrm>
            <a:off x="5481983" y="2294346"/>
            <a:ext cx="1823880"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a:latin typeface="+mj-lt"/>
                <a:ea typeface="+mj-ea"/>
              </a:rPr>
              <a:t> </a:t>
            </a:r>
            <a:r>
              <a:rPr lang="en-US" altLang="zh-CN" sz="2800" b="1">
                <a:latin typeface="+mj-lt"/>
                <a:ea typeface="+mj-ea"/>
              </a:rPr>
              <a:t>18</a:t>
            </a:r>
            <a:r>
              <a:rPr lang="en-US" altLang="zh-CN" sz="2800" b="1">
                <a:highlight>
                  <a:srgbClr val="00FFFF"/>
                </a:highlight>
                <a:latin typeface="+mj-lt"/>
                <a:ea typeface="+mj-ea"/>
              </a:rPr>
              <a:t>9068</a:t>
            </a:r>
            <a:r>
              <a:rPr lang="en-US" altLang="zh-CN" sz="2800" b="1">
                <a:latin typeface="+mj-lt"/>
                <a:ea typeface="+mj-ea"/>
              </a:rPr>
              <a:t> </a:t>
            </a:r>
            <a:r>
              <a:rPr lang="zh-CN" altLang="en-US" sz="2800" b="1" dirty="0">
                <a:latin typeface="+mj-lt"/>
                <a:ea typeface="+mj-ea"/>
              </a:rPr>
              <a:t>≈ </a:t>
            </a:r>
          </a:p>
        </p:txBody>
      </p:sp>
      <p:sp>
        <p:nvSpPr>
          <p:cNvPr id="33" name="Rectangle 22"/>
          <p:cNvSpPr>
            <a:spLocks noChangeArrowheads="1"/>
          </p:cNvSpPr>
          <p:nvPr/>
        </p:nvSpPr>
        <p:spPr bwMode="auto">
          <a:xfrm>
            <a:off x="7034889" y="2294346"/>
            <a:ext cx="1555546"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19</a:t>
            </a:r>
            <a:r>
              <a:rPr lang="en-US" altLang="zh-CN" sz="2800" b="1">
                <a:highlight>
                  <a:srgbClr val="00FFFF"/>
                </a:highlight>
                <a:latin typeface="+mj-lt"/>
                <a:ea typeface="+mj-ea"/>
              </a:rPr>
              <a:t>0000</a:t>
            </a:r>
            <a:endParaRPr lang="zh-CN" altLang="en-US" sz="2800" b="1" dirty="0">
              <a:highlight>
                <a:srgbClr val="00FFFF"/>
              </a:highlight>
              <a:latin typeface="+mj-lt"/>
              <a:ea typeface="+mj-ea"/>
            </a:endParaRPr>
          </a:p>
        </p:txBody>
      </p:sp>
      <p:sp>
        <p:nvSpPr>
          <p:cNvPr id="34" name="Rectangle 22"/>
          <p:cNvSpPr>
            <a:spLocks noChangeArrowheads="1"/>
          </p:cNvSpPr>
          <p:nvPr/>
        </p:nvSpPr>
        <p:spPr bwMode="auto">
          <a:xfrm>
            <a:off x="6745436" y="2809029"/>
            <a:ext cx="1209519"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 19</a:t>
            </a:r>
            <a:r>
              <a:rPr lang="zh-CN" altLang="en-US" sz="2800" b="1">
                <a:latin typeface="+mj-lt"/>
                <a:ea typeface="+mj-ea"/>
              </a:rPr>
              <a:t>万</a:t>
            </a:r>
            <a:endParaRPr lang="zh-CN" altLang="en-US" sz="2800" b="1" dirty="0">
              <a:latin typeface="+mj-lt"/>
              <a:ea typeface="+mj-ea"/>
            </a:endParaRPr>
          </a:p>
        </p:txBody>
      </p:sp>
      <p:cxnSp>
        <p:nvCxnSpPr>
          <p:cNvPr id="35" name="直接箭头连接符 34"/>
          <p:cNvCxnSpPr/>
          <p:nvPr/>
        </p:nvCxnSpPr>
        <p:spPr>
          <a:xfrm flipV="1">
            <a:off x="6109955" y="2864870"/>
            <a:ext cx="0" cy="6429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22"/>
          <p:cNvSpPr>
            <a:spLocks noChangeArrowheads="1"/>
          </p:cNvSpPr>
          <p:nvPr/>
        </p:nvSpPr>
        <p:spPr bwMode="auto">
          <a:xfrm>
            <a:off x="4129185" y="3507854"/>
            <a:ext cx="3971208" cy="1379545"/>
          </a:xfrm>
          <a:prstGeom prst="rect">
            <a:avLst/>
          </a:prstGeom>
          <a:solidFill>
            <a:srgbClr val="F5F8DA"/>
          </a:solidFill>
          <a:ln>
            <a:noFill/>
          </a:ln>
          <a:effectLst>
            <a:outerShdw blurRad="50800" dist="38100" dir="2700000" algn="tl" rotWithShape="0">
              <a:prstClr val="black">
                <a:alpha val="40000"/>
              </a:prstClr>
            </a:outerShdw>
          </a:effectLst>
        </p:spPr>
        <p:txBody>
          <a:bodyPr wrap="square">
            <a:spAutoFit/>
          </a:bodyPr>
          <a:lstStyle/>
          <a:p>
            <a:pPr>
              <a:lnSpc>
                <a:spcPct val="120000"/>
              </a:lnSpc>
            </a:pPr>
            <a:r>
              <a:rPr lang="zh-CN" altLang="en-US" sz="2400" b="1" dirty="0">
                <a:latin typeface="+mj-lt"/>
                <a:ea typeface="+mj-ea"/>
              </a:rPr>
              <a:t>大于</a:t>
            </a:r>
            <a:r>
              <a:rPr lang="en-US" altLang="zh-CN" sz="2400" b="1" dirty="0">
                <a:latin typeface="+mj-lt"/>
                <a:ea typeface="+mj-ea"/>
              </a:rPr>
              <a:t>5</a:t>
            </a:r>
            <a:r>
              <a:rPr lang="zh-CN" altLang="en-US" sz="2400" b="1" dirty="0">
                <a:latin typeface="+mj-lt"/>
                <a:ea typeface="+mj-ea"/>
              </a:rPr>
              <a:t>，向前一位进</a:t>
            </a:r>
            <a:r>
              <a:rPr lang="en-US" altLang="zh-CN" sz="2400" b="1" dirty="0">
                <a:latin typeface="+mj-lt"/>
                <a:ea typeface="+mj-ea"/>
              </a:rPr>
              <a:t>1</a:t>
            </a:r>
            <a:r>
              <a:rPr lang="zh-CN" altLang="en-US" sz="2400" b="1" dirty="0">
                <a:latin typeface="+mj-lt"/>
                <a:ea typeface="+mj-ea"/>
              </a:rPr>
              <a:t>，再把它和右面的数全舍去，改写成</a:t>
            </a:r>
            <a:r>
              <a:rPr lang="en-US" altLang="zh-CN" sz="2400" b="1" dirty="0">
                <a:latin typeface="+mj-lt"/>
                <a:ea typeface="+mj-ea"/>
              </a:rPr>
              <a:t>0</a:t>
            </a:r>
            <a:r>
              <a:rPr lang="zh-CN" altLang="en-US" sz="2400" b="1" dirty="0">
                <a:latin typeface="+mj-lt"/>
                <a:ea typeface="+mj-ea"/>
              </a:rPr>
              <a:t>。这种方法叫“</a:t>
            </a:r>
            <a:r>
              <a:rPr lang="zh-CN" altLang="en-US" sz="2400" b="1" dirty="0">
                <a:solidFill>
                  <a:srgbClr val="FF0000"/>
                </a:solidFill>
                <a:latin typeface="+mj-lt"/>
                <a:ea typeface="+mj-ea"/>
              </a:rPr>
              <a:t>五入</a:t>
            </a:r>
            <a:r>
              <a:rPr lang="zh-CN" altLang="en-US" sz="2400" b="1" dirty="0">
                <a:latin typeface="+mj-lt"/>
                <a:ea typeface="+mj-ea"/>
              </a:rPr>
              <a:t>”。</a:t>
            </a:r>
          </a:p>
        </p:txBody>
      </p:sp>
      <p:cxnSp>
        <p:nvCxnSpPr>
          <p:cNvPr id="37" name="直接箭头连接符 36"/>
          <p:cNvCxnSpPr>
            <a:cxnSpLocks noChangeShapeType="1"/>
          </p:cNvCxnSpPr>
          <p:nvPr/>
        </p:nvCxnSpPr>
        <p:spPr bwMode="auto">
          <a:xfrm flipV="1">
            <a:off x="3062646" y="1251632"/>
            <a:ext cx="0" cy="436033"/>
          </a:xfrm>
          <a:prstGeom prst="straightConnector1">
            <a:avLst/>
          </a:prstGeom>
          <a:noFill/>
          <a:ln w="28575" algn="ctr">
            <a:solidFill>
              <a:srgbClr val="0000FF"/>
            </a:solidFill>
            <a:round/>
            <a:tailEnd type="triangle" w="med" len="med"/>
          </a:ln>
        </p:spPr>
      </p:cxnSp>
      <p:sp>
        <p:nvSpPr>
          <p:cNvPr id="38" name="Rectangle 22"/>
          <p:cNvSpPr>
            <a:spLocks noChangeArrowheads="1"/>
          </p:cNvSpPr>
          <p:nvPr/>
        </p:nvSpPr>
        <p:spPr bwMode="auto">
          <a:xfrm>
            <a:off x="2502818"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182068</a:t>
            </a:r>
            <a:endParaRPr lang="zh-CN" altLang="en-US" sz="2400" b="1" dirty="0">
              <a:solidFill>
                <a:srgbClr val="FF0000"/>
              </a:solidFill>
              <a:latin typeface="+mj-lt"/>
              <a:ea typeface="+mj-ea"/>
            </a:endParaRPr>
          </a:p>
        </p:txBody>
      </p:sp>
      <p:cxnSp>
        <p:nvCxnSpPr>
          <p:cNvPr id="39" name="直接箭头连接符 38"/>
          <p:cNvCxnSpPr>
            <a:cxnSpLocks noChangeShapeType="1"/>
          </p:cNvCxnSpPr>
          <p:nvPr/>
        </p:nvCxnSpPr>
        <p:spPr bwMode="auto">
          <a:xfrm flipV="1">
            <a:off x="4036724" y="831850"/>
            <a:ext cx="0" cy="855815"/>
          </a:xfrm>
          <a:prstGeom prst="straightConnector1">
            <a:avLst/>
          </a:prstGeom>
          <a:noFill/>
          <a:ln w="28575" algn="ctr">
            <a:solidFill>
              <a:srgbClr val="0000FF"/>
            </a:solidFill>
            <a:round/>
            <a:tailEnd type="triangle" w="med" len="med"/>
          </a:ln>
        </p:spPr>
      </p:cxnSp>
      <p:sp>
        <p:nvSpPr>
          <p:cNvPr id="40" name="Rectangle 22"/>
          <p:cNvSpPr>
            <a:spLocks noChangeArrowheads="1"/>
          </p:cNvSpPr>
          <p:nvPr/>
        </p:nvSpPr>
        <p:spPr bwMode="auto">
          <a:xfrm>
            <a:off x="3476896"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184068 </a:t>
            </a:r>
            <a:endParaRPr lang="zh-CN" altLang="en-US" sz="2400" b="1" dirty="0">
              <a:solidFill>
                <a:srgbClr val="FF0000"/>
              </a:solidFill>
              <a:latin typeface="+mj-lt"/>
              <a:ea typeface="+mj-ea"/>
            </a:endParaRPr>
          </a:p>
        </p:txBody>
      </p:sp>
      <p:cxnSp>
        <p:nvCxnSpPr>
          <p:cNvPr id="41" name="直接箭头连接符 40"/>
          <p:cNvCxnSpPr>
            <a:cxnSpLocks noChangeShapeType="1"/>
          </p:cNvCxnSpPr>
          <p:nvPr/>
        </p:nvCxnSpPr>
        <p:spPr bwMode="auto">
          <a:xfrm flipV="1">
            <a:off x="4519218" y="1251632"/>
            <a:ext cx="0" cy="436033"/>
          </a:xfrm>
          <a:prstGeom prst="straightConnector1">
            <a:avLst/>
          </a:prstGeom>
          <a:noFill/>
          <a:ln w="28575" algn="ctr">
            <a:solidFill>
              <a:srgbClr val="0000FF"/>
            </a:solidFill>
            <a:round/>
            <a:tailEnd type="triangle" w="med" len="med"/>
          </a:ln>
        </p:spPr>
      </p:cxnSp>
      <p:sp>
        <p:nvSpPr>
          <p:cNvPr id="42" name="Rectangle 22"/>
          <p:cNvSpPr>
            <a:spLocks noChangeArrowheads="1"/>
          </p:cNvSpPr>
          <p:nvPr/>
        </p:nvSpPr>
        <p:spPr bwMode="auto">
          <a:xfrm>
            <a:off x="4163309"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185068</a:t>
            </a:r>
            <a:endParaRPr lang="zh-CN" altLang="en-US" sz="2400" b="1" dirty="0">
              <a:solidFill>
                <a:srgbClr val="FF0000"/>
              </a:solidFill>
              <a:latin typeface="+mj-lt"/>
              <a:ea typeface="+mj-ea"/>
            </a:endParaRPr>
          </a:p>
        </p:txBody>
      </p:sp>
      <p:cxnSp>
        <p:nvCxnSpPr>
          <p:cNvPr id="43" name="直接箭头连接符 42"/>
          <p:cNvCxnSpPr>
            <a:cxnSpLocks noChangeShapeType="1"/>
          </p:cNvCxnSpPr>
          <p:nvPr/>
        </p:nvCxnSpPr>
        <p:spPr bwMode="auto">
          <a:xfrm flipV="1">
            <a:off x="6443001" y="831850"/>
            <a:ext cx="0" cy="855815"/>
          </a:xfrm>
          <a:prstGeom prst="straightConnector1">
            <a:avLst/>
          </a:prstGeom>
          <a:noFill/>
          <a:ln w="28575" algn="ctr">
            <a:solidFill>
              <a:srgbClr val="0000FF"/>
            </a:solidFill>
            <a:round/>
            <a:tailEnd type="triangle" w="med" len="med"/>
          </a:ln>
        </p:spPr>
      </p:cxnSp>
      <p:sp>
        <p:nvSpPr>
          <p:cNvPr id="44" name="Rectangle 22"/>
          <p:cNvSpPr>
            <a:spLocks noChangeArrowheads="1"/>
          </p:cNvSpPr>
          <p:nvPr/>
        </p:nvSpPr>
        <p:spPr bwMode="auto">
          <a:xfrm>
            <a:off x="5883173"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189068 </a:t>
            </a:r>
            <a:endParaRPr lang="zh-CN" altLang="en-US" sz="2400" b="1" dirty="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par>
                                <p:cTn id="23" presetID="22" presetClass="entr" presetSubtype="4"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barn(inVertical)">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inVertical)">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barn(inVertical)">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par>
                                <p:cTn id="46" presetID="22" presetClass="entr" presetSubtype="4"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1" grpId="0" animBg="1"/>
      <p:bldP spid="32" grpId="0"/>
      <p:bldP spid="33" grpId="0"/>
      <p:bldP spid="34" grpId="0"/>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E:\李琪洲\素材图\人物图以及学习文件等\笔记娃娃\夏路半.png夏路半"/>
          <p:cNvPicPr>
            <a:picLocks noChangeAspect="1"/>
          </p:cNvPicPr>
          <p:nvPr/>
        </p:nvPicPr>
        <p:blipFill>
          <a:blip r:embed="rId2"/>
          <a:srcRect/>
          <a:stretch>
            <a:fillRect/>
          </a:stretch>
        </p:blipFill>
        <p:spPr>
          <a:xfrm>
            <a:off x="971600" y="3003798"/>
            <a:ext cx="1029335" cy="1383912"/>
          </a:xfrm>
          <a:prstGeom prst="rect">
            <a:avLst/>
          </a:prstGeom>
        </p:spPr>
      </p:pic>
      <p:sp>
        <p:nvSpPr>
          <p:cNvPr id="30" name="对话气泡: 圆角矩形 29"/>
          <p:cNvSpPr/>
          <p:nvPr/>
        </p:nvSpPr>
        <p:spPr>
          <a:xfrm>
            <a:off x="2555776" y="2859782"/>
            <a:ext cx="5616624" cy="1728192"/>
          </a:xfrm>
          <a:prstGeom prst="wedgeRoundRectCallout">
            <a:avLst>
              <a:gd name="adj1" fmla="val -56378"/>
              <a:gd name="adj2" fmla="val 5180"/>
              <a:gd name="adj3" fmla="val 16667"/>
            </a:avLst>
          </a:prstGeom>
          <a:solidFill>
            <a:srgbClr val="E1E9DC"/>
          </a:solidFill>
          <a:ln>
            <a:solidFill>
              <a:srgbClr val="66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800" b="1" dirty="0">
                <a:solidFill>
                  <a:schemeClr val="tx1"/>
                </a:solidFill>
                <a:latin typeface="+mj-ea"/>
                <a:ea typeface="+mj-ea"/>
              </a:rPr>
              <a:t>说一说，用“四舍五入”求近似数的方法？求近似数时，什么时候“舍”？什么时候“入”？</a:t>
            </a:r>
          </a:p>
        </p:txBody>
      </p:sp>
      <p:grpSp>
        <p:nvGrpSpPr>
          <p:cNvPr id="2" name="组合 1"/>
          <p:cNvGrpSpPr/>
          <p:nvPr/>
        </p:nvGrpSpPr>
        <p:grpSpPr>
          <a:xfrm>
            <a:off x="1429302" y="1471068"/>
            <a:ext cx="6082456" cy="708462"/>
            <a:chOff x="1465577" y="4155926"/>
            <a:chExt cx="6082456" cy="708462"/>
          </a:xfrm>
        </p:grpSpPr>
        <p:grpSp>
          <p:nvGrpSpPr>
            <p:cNvPr id="28" name="组合 30"/>
            <p:cNvGrpSpPr/>
            <p:nvPr/>
          </p:nvGrpSpPr>
          <p:grpSpPr bwMode="auto">
            <a:xfrm>
              <a:off x="1595966" y="4155926"/>
              <a:ext cx="5952067" cy="226484"/>
              <a:chOff x="4231980" y="4783705"/>
              <a:chExt cx="4464496" cy="170682"/>
            </a:xfrm>
          </p:grpSpPr>
          <p:cxnSp>
            <p:nvCxnSpPr>
              <p:cNvPr id="34" name="直接箭头连接符 9"/>
              <p:cNvCxnSpPr>
                <a:cxnSpLocks noChangeShapeType="1"/>
              </p:cNvCxnSpPr>
              <p:nvPr/>
            </p:nvCxnSpPr>
            <p:spPr bwMode="auto">
              <a:xfrm flipV="1">
                <a:off x="4231980" y="4942992"/>
                <a:ext cx="4464496" cy="1858"/>
              </a:xfrm>
              <a:prstGeom prst="straightConnector1">
                <a:avLst/>
              </a:prstGeom>
              <a:noFill/>
              <a:ln w="28575" algn="ctr">
                <a:solidFill>
                  <a:schemeClr val="tx1"/>
                </a:solidFill>
                <a:round/>
                <a:tailEnd type="triangle" w="med" len="med"/>
              </a:ln>
            </p:spPr>
          </p:cxnSp>
          <p:cxnSp>
            <p:nvCxnSpPr>
              <p:cNvPr id="35" name="直接连接符 11"/>
              <p:cNvCxnSpPr>
                <a:cxnSpLocks noChangeShapeType="1"/>
              </p:cNvCxnSpPr>
              <p:nvPr/>
            </p:nvCxnSpPr>
            <p:spPr bwMode="auto">
              <a:xfrm flipV="1">
                <a:off x="4592020" y="4783705"/>
                <a:ext cx="0" cy="168335"/>
              </a:xfrm>
              <a:prstGeom prst="line">
                <a:avLst/>
              </a:prstGeom>
              <a:noFill/>
              <a:ln w="28575" algn="ctr">
                <a:solidFill>
                  <a:schemeClr val="tx1"/>
                </a:solidFill>
                <a:round/>
              </a:ln>
            </p:spPr>
          </p:cxnSp>
          <p:cxnSp>
            <p:nvCxnSpPr>
              <p:cNvPr id="36" name="直接连接符 37"/>
              <p:cNvCxnSpPr>
                <a:cxnSpLocks noChangeShapeType="1"/>
              </p:cNvCxnSpPr>
              <p:nvPr/>
            </p:nvCxnSpPr>
            <p:spPr bwMode="auto">
              <a:xfrm flipV="1">
                <a:off x="8206934" y="4783705"/>
                <a:ext cx="0" cy="168335"/>
              </a:xfrm>
              <a:prstGeom prst="line">
                <a:avLst/>
              </a:prstGeom>
              <a:noFill/>
              <a:ln w="28575" algn="ctr">
                <a:solidFill>
                  <a:schemeClr val="tx1"/>
                </a:solidFill>
                <a:round/>
              </a:ln>
            </p:spPr>
          </p:cxnSp>
          <p:cxnSp>
            <p:nvCxnSpPr>
              <p:cNvPr id="37" name="直接连接符 38"/>
              <p:cNvCxnSpPr>
                <a:cxnSpLocks noChangeShapeType="1"/>
              </p:cNvCxnSpPr>
              <p:nvPr/>
            </p:nvCxnSpPr>
            <p:spPr bwMode="auto">
              <a:xfrm flipV="1">
                <a:off x="4948893" y="4864387"/>
                <a:ext cx="0" cy="90000"/>
              </a:xfrm>
              <a:prstGeom prst="line">
                <a:avLst/>
              </a:prstGeom>
              <a:noFill/>
              <a:ln w="28575" algn="ctr">
                <a:solidFill>
                  <a:schemeClr val="tx1"/>
                </a:solidFill>
                <a:round/>
              </a:ln>
            </p:spPr>
          </p:cxnSp>
          <p:cxnSp>
            <p:nvCxnSpPr>
              <p:cNvPr id="38" name="直接连接符 37"/>
              <p:cNvCxnSpPr>
                <a:cxnSpLocks noChangeShapeType="1"/>
              </p:cNvCxnSpPr>
              <p:nvPr/>
            </p:nvCxnSpPr>
            <p:spPr bwMode="auto">
              <a:xfrm flipV="1">
                <a:off x="5315267" y="4864387"/>
                <a:ext cx="0" cy="90000"/>
              </a:xfrm>
              <a:prstGeom prst="line">
                <a:avLst/>
              </a:prstGeom>
              <a:noFill/>
              <a:ln w="28575" algn="ctr">
                <a:solidFill>
                  <a:schemeClr val="tx1"/>
                </a:solidFill>
                <a:round/>
              </a:ln>
            </p:spPr>
          </p:cxnSp>
          <p:cxnSp>
            <p:nvCxnSpPr>
              <p:cNvPr id="39" name="直接连接符 38"/>
              <p:cNvCxnSpPr>
                <a:cxnSpLocks noChangeShapeType="1"/>
              </p:cNvCxnSpPr>
              <p:nvPr/>
            </p:nvCxnSpPr>
            <p:spPr bwMode="auto">
              <a:xfrm flipV="1">
                <a:off x="5672140" y="4864387"/>
                <a:ext cx="0" cy="90000"/>
              </a:xfrm>
              <a:prstGeom prst="line">
                <a:avLst/>
              </a:prstGeom>
              <a:noFill/>
              <a:ln w="28575" algn="ctr">
                <a:solidFill>
                  <a:schemeClr val="tx1"/>
                </a:solidFill>
                <a:round/>
              </a:ln>
            </p:spPr>
          </p:cxnSp>
          <p:cxnSp>
            <p:nvCxnSpPr>
              <p:cNvPr id="40" name="直接连接符 39"/>
              <p:cNvCxnSpPr>
                <a:cxnSpLocks noChangeShapeType="1"/>
              </p:cNvCxnSpPr>
              <p:nvPr/>
            </p:nvCxnSpPr>
            <p:spPr bwMode="auto">
              <a:xfrm flipV="1">
                <a:off x="6047075" y="4864387"/>
                <a:ext cx="0" cy="90000"/>
              </a:xfrm>
              <a:prstGeom prst="line">
                <a:avLst/>
              </a:prstGeom>
              <a:noFill/>
              <a:ln w="28575" algn="ctr">
                <a:solidFill>
                  <a:schemeClr val="tx1"/>
                </a:solidFill>
                <a:round/>
              </a:ln>
            </p:spPr>
          </p:cxnSp>
          <p:cxnSp>
            <p:nvCxnSpPr>
              <p:cNvPr id="41" name="直接连接符 40"/>
              <p:cNvCxnSpPr>
                <a:cxnSpLocks noChangeShapeType="1"/>
              </p:cNvCxnSpPr>
              <p:nvPr/>
            </p:nvCxnSpPr>
            <p:spPr bwMode="auto">
              <a:xfrm flipV="1">
                <a:off x="6403948" y="4864857"/>
                <a:ext cx="0" cy="89530"/>
              </a:xfrm>
              <a:prstGeom prst="line">
                <a:avLst/>
              </a:prstGeom>
              <a:noFill/>
              <a:ln w="28575" algn="ctr">
                <a:solidFill>
                  <a:schemeClr val="tx1"/>
                </a:solidFill>
                <a:round/>
              </a:ln>
            </p:spPr>
          </p:cxnSp>
          <p:cxnSp>
            <p:nvCxnSpPr>
              <p:cNvPr id="42" name="直接连接符 41"/>
              <p:cNvCxnSpPr>
                <a:cxnSpLocks noChangeShapeType="1"/>
              </p:cNvCxnSpPr>
              <p:nvPr/>
            </p:nvCxnSpPr>
            <p:spPr bwMode="auto">
              <a:xfrm flipV="1">
                <a:off x="6770322" y="4864387"/>
                <a:ext cx="0" cy="90000"/>
              </a:xfrm>
              <a:prstGeom prst="line">
                <a:avLst/>
              </a:prstGeom>
              <a:noFill/>
              <a:ln w="28575" algn="ctr">
                <a:solidFill>
                  <a:schemeClr val="tx1"/>
                </a:solidFill>
                <a:round/>
              </a:ln>
            </p:spPr>
          </p:cxnSp>
          <p:cxnSp>
            <p:nvCxnSpPr>
              <p:cNvPr id="43" name="直接连接符 42"/>
              <p:cNvCxnSpPr>
                <a:cxnSpLocks noChangeShapeType="1"/>
              </p:cNvCxnSpPr>
              <p:nvPr/>
            </p:nvCxnSpPr>
            <p:spPr bwMode="auto">
              <a:xfrm flipV="1">
                <a:off x="7127195" y="4864387"/>
                <a:ext cx="0" cy="90000"/>
              </a:xfrm>
              <a:prstGeom prst="line">
                <a:avLst/>
              </a:prstGeom>
              <a:noFill/>
              <a:ln w="28575" algn="ctr">
                <a:solidFill>
                  <a:schemeClr val="tx1"/>
                </a:solidFill>
                <a:round/>
              </a:ln>
            </p:spPr>
          </p:cxnSp>
          <p:cxnSp>
            <p:nvCxnSpPr>
              <p:cNvPr id="44" name="直接连接符 43"/>
              <p:cNvCxnSpPr>
                <a:cxnSpLocks noChangeShapeType="1"/>
              </p:cNvCxnSpPr>
              <p:nvPr/>
            </p:nvCxnSpPr>
            <p:spPr bwMode="auto">
              <a:xfrm flipV="1">
                <a:off x="7490021" y="4864387"/>
                <a:ext cx="0" cy="90000"/>
              </a:xfrm>
              <a:prstGeom prst="line">
                <a:avLst/>
              </a:prstGeom>
              <a:noFill/>
              <a:ln w="28575" algn="ctr">
                <a:solidFill>
                  <a:schemeClr val="tx1"/>
                </a:solidFill>
                <a:round/>
              </a:ln>
            </p:spPr>
          </p:cxnSp>
          <p:cxnSp>
            <p:nvCxnSpPr>
              <p:cNvPr id="45" name="直接连接符 44"/>
              <p:cNvCxnSpPr>
                <a:cxnSpLocks noChangeShapeType="1"/>
              </p:cNvCxnSpPr>
              <p:nvPr/>
            </p:nvCxnSpPr>
            <p:spPr bwMode="auto">
              <a:xfrm flipV="1">
                <a:off x="7846894" y="4864387"/>
                <a:ext cx="0" cy="90000"/>
              </a:xfrm>
              <a:prstGeom prst="line">
                <a:avLst/>
              </a:prstGeom>
              <a:noFill/>
              <a:ln w="28575" algn="ctr">
                <a:solidFill>
                  <a:schemeClr val="tx1"/>
                </a:solidFill>
                <a:round/>
              </a:ln>
            </p:spPr>
          </p:cxnSp>
        </p:grpSp>
        <p:sp>
          <p:nvSpPr>
            <p:cNvPr id="31" name="文本框 50"/>
            <p:cNvSpPr txBox="1"/>
            <p:nvPr/>
          </p:nvSpPr>
          <p:spPr>
            <a:xfrm>
              <a:off x="1465577" y="4371950"/>
              <a:ext cx="1224136" cy="492438"/>
            </a:xfrm>
            <a:prstGeom prst="rect">
              <a:avLst/>
            </a:prstGeom>
            <a:noFill/>
          </p:spPr>
          <p:txBody>
            <a:bodyPr wrap="square" lIns="121917" tIns="60958" rIns="121917" bIns="60958">
              <a:spAutoFit/>
            </a:bodyPr>
            <a:lstStyle/>
            <a:p>
              <a:pPr>
                <a:defRPr/>
              </a:pPr>
              <a:r>
                <a:rPr lang="en-US" altLang="zh-CN" sz="2400" b="1"/>
                <a:t>180000</a:t>
              </a:r>
              <a:endParaRPr lang="zh-CN" altLang="en-US" sz="2400" b="1" dirty="0"/>
            </a:p>
          </p:txBody>
        </p:sp>
        <p:sp>
          <p:nvSpPr>
            <p:cNvPr id="33" name="文本框 50"/>
            <p:cNvSpPr txBox="1"/>
            <p:nvPr/>
          </p:nvSpPr>
          <p:spPr>
            <a:xfrm>
              <a:off x="6284163" y="4371950"/>
              <a:ext cx="1222425" cy="492438"/>
            </a:xfrm>
            <a:prstGeom prst="rect">
              <a:avLst/>
            </a:prstGeom>
            <a:noFill/>
          </p:spPr>
          <p:txBody>
            <a:bodyPr wrap="square" lIns="121917" tIns="60958" rIns="121917" bIns="60958">
              <a:spAutoFit/>
            </a:bodyPr>
            <a:lstStyle/>
            <a:p>
              <a:pPr>
                <a:defRPr/>
              </a:pPr>
              <a:r>
                <a:rPr lang="en-US" altLang="zh-CN" sz="2400" b="1"/>
                <a:t>190000</a:t>
              </a:r>
              <a:endParaRPr lang="zh-CN" altLang="en-US" sz="2400" b="1" dirty="0"/>
            </a:p>
          </p:txBody>
        </p:sp>
      </p:grpSp>
      <p:cxnSp>
        <p:nvCxnSpPr>
          <p:cNvPr id="3" name="直接箭头连接符 2"/>
          <p:cNvCxnSpPr>
            <a:cxnSpLocks noChangeShapeType="1"/>
          </p:cNvCxnSpPr>
          <p:nvPr/>
        </p:nvCxnSpPr>
        <p:spPr bwMode="auto">
          <a:xfrm flipV="1">
            <a:off x="3062646" y="1251632"/>
            <a:ext cx="0" cy="436033"/>
          </a:xfrm>
          <a:prstGeom prst="straightConnector1">
            <a:avLst/>
          </a:prstGeom>
          <a:noFill/>
          <a:ln w="28575" algn="ctr">
            <a:solidFill>
              <a:srgbClr val="0000FF"/>
            </a:solidFill>
            <a:round/>
            <a:tailEnd type="triangle" w="med" len="med"/>
          </a:ln>
        </p:spPr>
      </p:cxnSp>
      <p:sp>
        <p:nvSpPr>
          <p:cNvPr id="4" name="Rectangle 22"/>
          <p:cNvSpPr>
            <a:spLocks noChangeArrowheads="1"/>
          </p:cNvSpPr>
          <p:nvPr/>
        </p:nvSpPr>
        <p:spPr bwMode="auto">
          <a:xfrm>
            <a:off x="2502818"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182068</a:t>
            </a:r>
            <a:endParaRPr lang="zh-CN" altLang="en-US" sz="2400" b="1" dirty="0">
              <a:solidFill>
                <a:srgbClr val="FF0000"/>
              </a:solidFill>
              <a:latin typeface="+mj-lt"/>
              <a:ea typeface="+mj-ea"/>
            </a:endParaRPr>
          </a:p>
        </p:txBody>
      </p:sp>
      <p:cxnSp>
        <p:nvCxnSpPr>
          <p:cNvPr id="5" name="直接箭头连接符 4"/>
          <p:cNvCxnSpPr>
            <a:cxnSpLocks noChangeShapeType="1"/>
          </p:cNvCxnSpPr>
          <p:nvPr/>
        </p:nvCxnSpPr>
        <p:spPr bwMode="auto">
          <a:xfrm flipV="1">
            <a:off x="4036724" y="831850"/>
            <a:ext cx="0" cy="855815"/>
          </a:xfrm>
          <a:prstGeom prst="straightConnector1">
            <a:avLst/>
          </a:prstGeom>
          <a:noFill/>
          <a:ln w="28575" algn="ctr">
            <a:solidFill>
              <a:srgbClr val="0000FF"/>
            </a:solidFill>
            <a:round/>
            <a:tailEnd type="triangle" w="med" len="med"/>
          </a:ln>
        </p:spPr>
      </p:cxnSp>
      <p:sp>
        <p:nvSpPr>
          <p:cNvPr id="6" name="Rectangle 22"/>
          <p:cNvSpPr>
            <a:spLocks noChangeArrowheads="1"/>
          </p:cNvSpPr>
          <p:nvPr/>
        </p:nvSpPr>
        <p:spPr bwMode="auto">
          <a:xfrm>
            <a:off x="3476896"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184068 </a:t>
            </a:r>
            <a:endParaRPr lang="zh-CN" altLang="en-US" sz="2400" b="1" dirty="0">
              <a:solidFill>
                <a:srgbClr val="FF0000"/>
              </a:solidFill>
              <a:latin typeface="+mj-lt"/>
              <a:ea typeface="+mj-ea"/>
            </a:endParaRPr>
          </a:p>
        </p:txBody>
      </p:sp>
      <p:cxnSp>
        <p:nvCxnSpPr>
          <p:cNvPr id="7" name="直接箭头连接符 6"/>
          <p:cNvCxnSpPr>
            <a:cxnSpLocks noChangeShapeType="1"/>
          </p:cNvCxnSpPr>
          <p:nvPr/>
        </p:nvCxnSpPr>
        <p:spPr bwMode="auto">
          <a:xfrm flipV="1">
            <a:off x="4519218" y="1251632"/>
            <a:ext cx="0" cy="436033"/>
          </a:xfrm>
          <a:prstGeom prst="straightConnector1">
            <a:avLst/>
          </a:prstGeom>
          <a:noFill/>
          <a:ln w="28575" algn="ctr">
            <a:solidFill>
              <a:srgbClr val="0000FF"/>
            </a:solidFill>
            <a:round/>
            <a:tailEnd type="triangle" w="med" len="med"/>
          </a:ln>
        </p:spPr>
      </p:cxnSp>
      <p:sp>
        <p:nvSpPr>
          <p:cNvPr id="8" name="Rectangle 22"/>
          <p:cNvSpPr>
            <a:spLocks noChangeArrowheads="1"/>
          </p:cNvSpPr>
          <p:nvPr/>
        </p:nvSpPr>
        <p:spPr bwMode="auto">
          <a:xfrm>
            <a:off x="4163309"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185068</a:t>
            </a:r>
            <a:endParaRPr lang="zh-CN" altLang="en-US" sz="2400" b="1" dirty="0">
              <a:solidFill>
                <a:srgbClr val="FF0000"/>
              </a:solidFill>
              <a:latin typeface="+mj-lt"/>
              <a:ea typeface="+mj-ea"/>
            </a:endParaRPr>
          </a:p>
        </p:txBody>
      </p:sp>
      <p:cxnSp>
        <p:nvCxnSpPr>
          <p:cNvPr id="9" name="直接箭头连接符 8"/>
          <p:cNvCxnSpPr>
            <a:cxnSpLocks noChangeShapeType="1"/>
          </p:cNvCxnSpPr>
          <p:nvPr/>
        </p:nvCxnSpPr>
        <p:spPr bwMode="auto">
          <a:xfrm flipV="1">
            <a:off x="6443001" y="831850"/>
            <a:ext cx="0" cy="855815"/>
          </a:xfrm>
          <a:prstGeom prst="straightConnector1">
            <a:avLst/>
          </a:prstGeom>
          <a:noFill/>
          <a:ln w="28575" algn="ctr">
            <a:solidFill>
              <a:srgbClr val="0000FF"/>
            </a:solidFill>
            <a:round/>
            <a:tailEnd type="triangle" w="med" len="med"/>
          </a:ln>
        </p:spPr>
      </p:cxnSp>
      <p:sp>
        <p:nvSpPr>
          <p:cNvPr id="10" name="Rectangle 22"/>
          <p:cNvSpPr>
            <a:spLocks noChangeArrowheads="1"/>
          </p:cNvSpPr>
          <p:nvPr/>
        </p:nvSpPr>
        <p:spPr bwMode="auto">
          <a:xfrm>
            <a:off x="5883173"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189068 </a:t>
            </a:r>
            <a:endParaRPr lang="zh-CN" altLang="en-US" sz="2400" b="1" dirty="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E:\李琪洲\素材图\人物图以及学习文件等\笔记娃娃\夏元半.png夏元半"/>
          <p:cNvPicPr>
            <a:picLocks noChangeAspect="1"/>
          </p:cNvPicPr>
          <p:nvPr/>
        </p:nvPicPr>
        <p:blipFill>
          <a:blip r:embed="rId2"/>
          <a:srcRect/>
          <a:stretch>
            <a:fillRect/>
          </a:stretch>
        </p:blipFill>
        <p:spPr>
          <a:xfrm>
            <a:off x="6729959" y="3102971"/>
            <a:ext cx="1252855" cy="1390008"/>
          </a:xfrm>
          <a:prstGeom prst="rect">
            <a:avLst/>
          </a:prstGeom>
        </p:spPr>
      </p:pic>
      <p:sp>
        <p:nvSpPr>
          <p:cNvPr id="33" name="对话气泡: 圆角矩形 32"/>
          <p:cNvSpPr/>
          <p:nvPr/>
        </p:nvSpPr>
        <p:spPr>
          <a:xfrm>
            <a:off x="1259632" y="2571750"/>
            <a:ext cx="5040560" cy="1722083"/>
          </a:xfrm>
          <a:prstGeom prst="wedgeRoundRectCallout">
            <a:avLst>
              <a:gd name="adj1" fmla="val 59622"/>
              <a:gd name="adj2" fmla="val 32718"/>
              <a:gd name="adj3" fmla="val 16667"/>
            </a:avLst>
          </a:prstGeom>
          <a:solidFill>
            <a:srgbClr val="F5F8DA"/>
          </a:solidFill>
          <a:ln>
            <a:solidFill>
              <a:srgbClr val="66CC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2800" b="1" dirty="0">
                <a:solidFill>
                  <a:schemeClr val="tx1"/>
                </a:solidFill>
                <a:ea typeface="+mj-ea"/>
              </a:rPr>
              <a:t>是“舍”还是“入”，要看省略的尾数部分的最高位上的数是小于</a:t>
            </a:r>
            <a:r>
              <a:rPr lang="en-US" altLang="zh-CN" sz="2800" b="1" dirty="0">
                <a:solidFill>
                  <a:schemeClr val="tx1"/>
                </a:solidFill>
                <a:ea typeface="+mj-ea"/>
              </a:rPr>
              <a:t>5</a:t>
            </a:r>
            <a:r>
              <a:rPr lang="zh-CN" altLang="en-US" sz="2800" b="1" dirty="0">
                <a:solidFill>
                  <a:schemeClr val="tx1"/>
                </a:solidFill>
                <a:ea typeface="+mj-ea"/>
              </a:rPr>
              <a:t>还是等于或大于</a:t>
            </a:r>
            <a:r>
              <a:rPr lang="en-US" altLang="zh-CN" sz="2800" b="1" dirty="0">
                <a:solidFill>
                  <a:schemeClr val="tx1"/>
                </a:solidFill>
                <a:ea typeface="+mj-ea"/>
              </a:rPr>
              <a:t>5</a:t>
            </a:r>
            <a:r>
              <a:rPr lang="zh-CN" altLang="en-US" sz="2800" b="1" dirty="0">
                <a:solidFill>
                  <a:schemeClr val="tx1"/>
                </a:solidFill>
                <a:ea typeface="+mj-ea"/>
              </a:rPr>
              <a:t>。</a:t>
            </a:r>
          </a:p>
        </p:txBody>
      </p:sp>
      <p:grpSp>
        <p:nvGrpSpPr>
          <p:cNvPr id="2" name="组合 1"/>
          <p:cNvGrpSpPr/>
          <p:nvPr/>
        </p:nvGrpSpPr>
        <p:grpSpPr>
          <a:xfrm>
            <a:off x="1429302" y="1471068"/>
            <a:ext cx="6082456" cy="708462"/>
            <a:chOff x="1465577" y="4155926"/>
            <a:chExt cx="6082456" cy="708462"/>
          </a:xfrm>
        </p:grpSpPr>
        <p:grpSp>
          <p:nvGrpSpPr>
            <p:cNvPr id="3" name="组合 30"/>
            <p:cNvGrpSpPr/>
            <p:nvPr/>
          </p:nvGrpSpPr>
          <p:grpSpPr bwMode="auto">
            <a:xfrm>
              <a:off x="1595966" y="4155926"/>
              <a:ext cx="5952067" cy="226484"/>
              <a:chOff x="4231980" y="4783705"/>
              <a:chExt cx="4464496" cy="170682"/>
            </a:xfrm>
          </p:grpSpPr>
          <p:cxnSp>
            <p:nvCxnSpPr>
              <p:cNvPr id="6" name="直接箭头连接符 9"/>
              <p:cNvCxnSpPr>
                <a:cxnSpLocks noChangeShapeType="1"/>
              </p:cNvCxnSpPr>
              <p:nvPr/>
            </p:nvCxnSpPr>
            <p:spPr bwMode="auto">
              <a:xfrm flipV="1">
                <a:off x="4231980" y="4942992"/>
                <a:ext cx="4464496" cy="1858"/>
              </a:xfrm>
              <a:prstGeom prst="straightConnector1">
                <a:avLst/>
              </a:prstGeom>
              <a:noFill/>
              <a:ln w="28575" algn="ctr">
                <a:solidFill>
                  <a:schemeClr val="tx1"/>
                </a:solidFill>
                <a:round/>
                <a:tailEnd type="triangle" w="med" len="med"/>
              </a:ln>
            </p:spPr>
          </p:cxnSp>
          <p:cxnSp>
            <p:nvCxnSpPr>
              <p:cNvPr id="7" name="直接连接符 11"/>
              <p:cNvCxnSpPr>
                <a:cxnSpLocks noChangeShapeType="1"/>
              </p:cNvCxnSpPr>
              <p:nvPr/>
            </p:nvCxnSpPr>
            <p:spPr bwMode="auto">
              <a:xfrm flipV="1">
                <a:off x="4592020" y="4783705"/>
                <a:ext cx="0" cy="168335"/>
              </a:xfrm>
              <a:prstGeom prst="line">
                <a:avLst/>
              </a:prstGeom>
              <a:noFill/>
              <a:ln w="28575" algn="ctr">
                <a:solidFill>
                  <a:schemeClr val="tx1"/>
                </a:solidFill>
                <a:round/>
              </a:ln>
            </p:spPr>
          </p:cxnSp>
          <p:cxnSp>
            <p:nvCxnSpPr>
              <p:cNvPr id="8" name="直接连接符 37"/>
              <p:cNvCxnSpPr>
                <a:cxnSpLocks noChangeShapeType="1"/>
              </p:cNvCxnSpPr>
              <p:nvPr/>
            </p:nvCxnSpPr>
            <p:spPr bwMode="auto">
              <a:xfrm flipV="1">
                <a:off x="8206934" y="4783705"/>
                <a:ext cx="0" cy="168335"/>
              </a:xfrm>
              <a:prstGeom prst="line">
                <a:avLst/>
              </a:prstGeom>
              <a:noFill/>
              <a:ln w="28575" algn="ctr">
                <a:solidFill>
                  <a:schemeClr val="tx1"/>
                </a:solidFill>
                <a:round/>
              </a:ln>
            </p:spPr>
          </p:cxnSp>
          <p:cxnSp>
            <p:nvCxnSpPr>
              <p:cNvPr id="9" name="直接连接符 38"/>
              <p:cNvCxnSpPr>
                <a:cxnSpLocks noChangeShapeType="1"/>
              </p:cNvCxnSpPr>
              <p:nvPr/>
            </p:nvCxnSpPr>
            <p:spPr bwMode="auto">
              <a:xfrm flipV="1">
                <a:off x="4948893" y="4864387"/>
                <a:ext cx="0" cy="90000"/>
              </a:xfrm>
              <a:prstGeom prst="line">
                <a:avLst/>
              </a:prstGeom>
              <a:noFill/>
              <a:ln w="28575" algn="ctr">
                <a:solidFill>
                  <a:schemeClr val="tx1"/>
                </a:solidFill>
                <a:round/>
              </a:ln>
            </p:spPr>
          </p:cxnSp>
          <p:cxnSp>
            <p:nvCxnSpPr>
              <p:cNvPr id="10" name="直接连接符 9"/>
              <p:cNvCxnSpPr>
                <a:cxnSpLocks noChangeShapeType="1"/>
              </p:cNvCxnSpPr>
              <p:nvPr/>
            </p:nvCxnSpPr>
            <p:spPr bwMode="auto">
              <a:xfrm flipV="1">
                <a:off x="5315267" y="4864387"/>
                <a:ext cx="0" cy="90000"/>
              </a:xfrm>
              <a:prstGeom prst="line">
                <a:avLst/>
              </a:prstGeom>
              <a:noFill/>
              <a:ln w="28575" algn="ctr">
                <a:solidFill>
                  <a:schemeClr val="tx1"/>
                </a:solidFill>
                <a:round/>
              </a:ln>
            </p:spPr>
          </p:cxnSp>
          <p:cxnSp>
            <p:nvCxnSpPr>
              <p:cNvPr id="11" name="直接连接符 10"/>
              <p:cNvCxnSpPr>
                <a:cxnSpLocks noChangeShapeType="1"/>
              </p:cNvCxnSpPr>
              <p:nvPr/>
            </p:nvCxnSpPr>
            <p:spPr bwMode="auto">
              <a:xfrm flipV="1">
                <a:off x="5672140" y="4864387"/>
                <a:ext cx="0" cy="90000"/>
              </a:xfrm>
              <a:prstGeom prst="line">
                <a:avLst/>
              </a:prstGeom>
              <a:noFill/>
              <a:ln w="28575" algn="ctr">
                <a:solidFill>
                  <a:schemeClr val="tx1"/>
                </a:solidFill>
                <a:round/>
              </a:ln>
            </p:spPr>
          </p:cxnSp>
          <p:cxnSp>
            <p:nvCxnSpPr>
              <p:cNvPr id="12" name="直接连接符 11"/>
              <p:cNvCxnSpPr>
                <a:cxnSpLocks noChangeShapeType="1"/>
              </p:cNvCxnSpPr>
              <p:nvPr/>
            </p:nvCxnSpPr>
            <p:spPr bwMode="auto">
              <a:xfrm flipV="1">
                <a:off x="6047075" y="4864387"/>
                <a:ext cx="0" cy="90000"/>
              </a:xfrm>
              <a:prstGeom prst="line">
                <a:avLst/>
              </a:prstGeom>
              <a:noFill/>
              <a:ln w="28575" algn="ctr">
                <a:solidFill>
                  <a:schemeClr val="tx1"/>
                </a:solidFill>
                <a:round/>
              </a:ln>
            </p:spPr>
          </p:cxnSp>
          <p:cxnSp>
            <p:nvCxnSpPr>
              <p:cNvPr id="13" name="直接连接符 12"/>
              <p:cNvCxnSpPr>
                <a:cxnSpLocks noChangeShapeType="1"/>
              </p:cNvCxnSpPr>
              <p:nvPr/>
            </p:nvCxnSpPr>
            <p:spPr bwMode="auto">
              <a:xfrm flipV="1">
                <a:off x="6403948" y="4864857"/>
                <a:ext cx="0" cy="89530"/>
              </a:xfrm>
              <a:prstGeom prst="line">
                <a:avLst/>
              </a:prstGeom>
              <a:noFill/>
              <a:ln w="28575" algn="ctr">
                <a:solidFill>
                  <a:schemeClr val="tx1"/>
                </a:solidFill>
                <a:round/>
              </a:ln>
            </p:spPr>
          </p:cxnSp>
          <p:cxnSp>
            <p:nvCxnSpPr>
              <p:cNvPr id="14" name="直接连接符 13"/>
              <p:cNvCxnSpPr>
                <a:cxnSpLocks noChangeShapeType="1"/>
              </p:cNvCxnSpPr>
              <p:nvPr/>
            </p:nvCxnSpPr>
            <p:spPr bwMode="auto">
              <a:xfrm flipV="1">
                <a:off x="6770322" y="4864387"/>
                <a:ext cx="0" cy="90000"/>
              </a:xfrm>
              <a:prstGeom prst="line">
                <a:avLst/>
              </a:prstGeom>
              <a:noFill/>
              <a:ln w="28575" algn="ctr">
                <a:solidFill>
                  <a:schemeClr val="tx1"/>
                </a:solidFill>
                <a:round/>
              </a:ln>
            </p:spPr>
          </p:cxnSp>
          <p:cxnSp>
            <p:nvCxnSpPr>
              <p:cNvPr id="15" name="直接连接符 14"/>
              <p:cNvCxnSpPr>
                <a:cxnSpLocks noChangeShapeType="1"/>
              </p:cNvCxnSpPr>
              <p:nvPr/>
            </p:nvCxnSpPr>
            <p:spPr bwMode="auto">
              <a:xfrm flipV="1">
                <a:off x="7127195" y="4864387"/>
                <a:ext cx="0" cy="90000"/>
              </a:xfrm>
              <a:prstGeom prst="line">
                <a:avLst/>
              </a:prstGeom>
              <a:noFill/>
              <a:ln w="28575" algn="ctr">
                <a:solidFill>
                  <a:schemeClr val="tx1"/>
                </a:solidFill>
                <a:round/>
              </a:ln>
            </p:spPr>
          </p:cxnSp>
          <p:cxnSp>
            <p:nvCxnSpPr>
              <p:cNvPr id="16" name="直接连接符 15"/>
              <p:cNvCxnSpPr>
                <a:cxnSpLocks noChangeShapeType="1"/>
              </p:cNvCxnSpPr>
              <p:nvPr/>
            </p:nvCxnSpPr>
            <p:spPr bwMode="auto">
              <a:xfrm flipV="1">
                <a:off x="7490021" y="4864387"/>
                <a:ext cx="0" cy="90000"/>
              </a:xfrm>
              <a:prstGeom prst="line">
                <a:avLst/>
              </a:prstGeom>
              <a:noFill/>
              <a:ln w="28575" algn="ctr">
                <a:solidFill>
                  <a:schemeClr val="tx1"/>
                </a:solidFill>
                <a:round/>
              </a:ln>
            </p:spPr>
          </p:cxnSp>
          <p:cxnSp>
            <p:nvCxnSpPr>
              <p:cNvPr id="17" name="直接连接符 16"/>
              <p:cNvCxnSpPr>
                <a:cxnSpLocks noChangeShapeType="1"/>
              </p:cNvCxnSpPr>
              <p:nvPr/>
            </p:nvCxnSpPr>
            <p:spPr bwMode="auto">
              <a:xfrm flipV="1">
                <a:off x="7846894" y="4864387"/>
                <a:ext cx="0" cy="90000"/>
              </a:xfrm>
              <a:prstGeom prst="line">
                <a:avLst/>
              </a:prstGeom>
              <a:noFill/>
              <a:ln w="28575" algn="ctr">
                <a:solidFill>
                  <a:schemeClr val="tx1"/>
                </a:solidFill>
                <a:round/>
              </a:ln>
            </p:spPr>
          </p:cxnSp>
        </p:grpSp>
        <p:sp>
          <p:nvSpPr>
            <p:cNvPr id="4" name="文本框 50"/>
            <p:cNvSpPr txBox="1"/>
            <p:nvPr/>
          </p:nvSpPr>
          <p:spPr>
            <a:xfrm>
              <a:off x="1465577" y="4371950"/>
              <a:ext cx="1224136" cy="492438"/>
            </a:xfrm>
            <a:prstGeom prst="rect">
              <a:avLst/>
            </a:prstGeom>
            <a:noFill/>
          </p:spPr>
          <p:txBody>
            <a:bodyPr wrap="square" lIns="121917" tIns="60958" rIns="121917" bIns="60958">
              <a:spAutoFit/>
            </a:bodyPr>
            <a:lstStyle/>
            <a:p>
              <a:pPr>
                <a:defRPr/>
              </a:pPr>
              <a:r>
                <a:rPr lang="en-US" altLang="zh-CN" sz="2400" b="1"/>
                <a:t>180000</a:t>
              </a:r>
              <a:endParaRPr lang="zh-CN" altLang="en-US" sz="2400" b="1" dirty="0"/>
            </a:p>
          </p:txBody>
        </p:sp>
        <p:sp>
          <p:nvSpPr>
            <p:cNvPr id="5" name="文本框 50"/>
            <p:cNvSpPr txBox="1"/>
            <p:nvPr/>
          </p:nvSpPr>
          <p:spPr>
            <a:xfrm>
              <a:off x="6284163" y="4371950"/>
              <a:ext cx="1222425" cy="492438"/>
            </a:xfrm>
            <a:prstGeom prst="rect">
              <a:avLst/>
            </a:prstGeom>
            <a:noFill/>
          </p:spPr>
          <p:txBody>
            <a:bodyPr wrap="square" lIns="121917" tIns="60958" rIns="121917" bIns="60958">
              <a:spAutoFit/>
            </a:bodyPr>
            <a:lstStyle/>
            <a:p>
              <a:pPr>
                <a:defRPr/>
              </a:pPr>
              <a:r>
                <a:rPr lang="en-US" altLang="zh-CN" sz="2400" b="1"/>
                <a:t>190000</a:t>
              </a:r>
              <a:endParaRPr lang="zh-CN" altLang="en-US" sz="2400" b="1" dirty="0"/>
            </a:p>
          </p:txBody>
        </p:sp>
      </p:grpSp>
      <p:cxnSp>
        <p:nvCxnSpPr>
          <p:cNvPr id="18" name="直接箭头连接符 17"/>
          <p:cNvCxnSpPr>
            <a:cxnSpLocks noChangeShapeType="1"/>
          </p:cNvCxnSpPr>
          <p:nvPr/>
        </p:nvCxnSpPr>
        <p:spPr bwMode="auto">
          <a:xfrm flipV="1">
            <a:off x="3062646" y="1251632"/>
            <a:ext cx="0" cy="436033"/>
          </a:xfrm>
          <a:prstGeom prst="straightConnector1">
            <a:avLst/>
          </a:prstGeom>
          <a:noFill/>
          <a:ln w="28575" algn="ctr">
            <a:solidFill>
              <a:srgbClr val="0000FF"/>
            </a:solidFill>
            <a:round/>
            <a:tailEnd type="triangle" w="med" len="med"/>
          </a:ln>
        </p:spPr>
      </p:cxnSp>
      <p:sp>
        <p:nvSpPr>
          <p:cNvPr id="19" name="Rectangle 22"/>
          <p:cNvSpPr>
            <a:spLocks noChangeArrowheads="1"/>
          </p:cNvSpPr>
          <p:nvPr/>
        </p:nvSpPr>
        <p:spPr bwMode="auto">
          <a:xfrm>
            <a:off x="2502818"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182068</a:t>
            </a:r>
            <a:endParaRPr lang="zh-CN" altLang="en-US" sz="2400" b="1" dirty="0">
              <a:solidFill>
                <a:srgbClr val="FF0000"/>
              </a:solidFill>
              <a:latin typeface="+mj-lt"/>
              <a:ea typeface="+mj-ea"/>
            </a:endParaRPr>
          </a:p>
        </p:txBody>
      </p:sp>
      <p:cxnSp>
        <p:nvCxnSpPr>
          <p:cNvPr id="20" name="直接箭头连接符 19"/>
          <p:cNvCxnSpPr>
            <a:cxnSpLocks noChangeShapeType="1"/>
          </p:cNvCxnSpPr>
          <p:nvPr/>
        </p:nvCxnSpPr>
        <p:spPr bwMode="auto">
          <a:xfrm flipV="1">
            <a:off x="4036724" y="831850"/>
            <a:ext cx="0" cy="855815"/>
          </a:xfrm>
          <a:prstGeom prst="straightConnector1">
            <a:avLst/>
          </a:prstGeom>
          <a:noFill/>
          <a:ln w="28575" algn="ctr">
            <a:solidFill>
              <a:srgbClr val="0000FF"/>
            </a:solidFill>
            <a:round/>
            <a:tailEnd type="triangle" w="med" len="med"/>
          </a:ln>
        </p:spPr>
      </p:cxnSp>
      <p:sp>
        <p:nvSpPr>
          <p:cNvPr id="21" name="Rectangle 22"/>
          <p:cNvSpPr>
            <a:spLocks noChangeArrowheads="1"/>
          </p:cNvSpPr>
          <p:nvPr/>
        </p:nvSpPr>
        <p:spPr bwMode="auto">
          <a:xfrm>
            <a:off x="3476896"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184068 </a:t>
            </a:r>
            <a:endParaRPr lang="zh-CN" altLang="en-US" sz="2400" b="1" dirty="0">
              <a:solidFill>
                <a:srgbClr val="FF0000"/>
              </a:solidFill>
              <a:latin typeface="+mj-lt"/>
              <a:ea typeface="+mj-ea"/>
            </a:endParaRPr>
          </a:p>
        </p:txBody>
      </p:sp>
      <p:cxnSp>
        <p:nvCxnSpPr>
          <p:cNvPr id="22" name="直接箭头连接符 21"/>
          <p:cNvCxnSpPr>
            <a:cxnSpLocks noChangeShapeType="1"/>
          </p:cNvCxnSpPr>
          <p:nvPr/>
        </p:nvCxnSpPr>
        <p:spPr bwMode="auto">
          <a:xfrm flipV="1">
            <a:off x="4519218" y="1251632"/>
            <a:ext cx="0" cy="436033"/>
          </a:xfrm>
          <a:prstGeom prst="straightConnector1">
            <a:avLst/>
          </a:prstGeom>
          <a:noFill/>
          <a:ln w="28575" algn="ctr">
            <a:solidFill>
              <a:srgbClr val="0000FF"/>
            </a:solidFill>
            <a:round/>
            <a:tailEnd type="triangle" w="med" len="med"/>
          </a:ln>
        </p:spPr>
      </p:cxnSp>
      <p:sp>
        <p:nvSpPr>
          <p:cNvPr id="23" name="Rectangle 22"/>
          <p:cNvSpPr>
            <a:spLocks noChangeArrowheads="1"/>
          </p:cNvSpPr>
          <p:nvPr/>
        </p:nvSpPr>
        <p:spPr bwMode="auto">
          <a:xfrm>
            <a:off x="4163309" y="771550"/>
            <a:ext cx="1321847"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b="1">
                <a:solidFill>
                  <a:srgbClr val="FF0000"/>
                </a:solidFill>
                <a:latin typeface="+mj-lt"/>
                <a:ea typeface="+mj-ea"/>
              </a:rPr>
              <a:t>185068</a:t>
            </a:r>
            <a:endParaRPr lang="zh-CN" altLang="en-US" sz="2400" b="1" dirty="0">
              <a:solidFill>
                <a:srgbClr val="FF0000"/>
              </a:solidFill>
              <a:latin typeface="+mj-lt"/>
              <a:ea typeface="+mj-ea"/>
            </a:endParaRPr>
          </a:p>
        </p:txBody>
      </p:sp>
      <p:cxnSp>
        <p:nvCxnSpPr>
          <p:cNvPr id="24" name="直接箭头连接符 23"/>
          <p:cNvCxnSpPr>
            <a:cxnSpLocks noChangeShapeType="1"/>
          </p:cNvCxnSpPr>
          <p:nvPr/>
        </p:nvCxnSpPr>
        <p:spPr bwMode="auto">
          <a:xfrm flipV="1">
            <a:off x="6443001" y="831850"/>
            <a:ext cx="0" cy="855815"/>
          </a:xfrm>
          <a:prstGeom prst="straightConnector1">
            <a:avLst/>
          </a:prstGeom>
          <a:noFill/>
          <a:ln w="28575" algn="ctr">
            <a:solidFill>
              <a:srgbClr val="0000FF"/>
            </a:solidFill>
            <a:round/>
            <a:tailEnd type="triangle" w="med" len="med"/>
          </a:ln>
        </p:spPr>
      </p:cxnSp>
      <p:sp>
        <p:nvSpPr>
          <p:cNvPr id="25" name="Rectangle 22"/>
          <p:cNvSpPr>
            <a:spLocks noChangeArrowheads="1"/>
          </p:cNvSpPr>
          <p:nvPr/>
        </p:nvSpPr>
        <p:spPr bwMode="auto">
          <a:xfrm>
            <a:off x="5883173" y="392782"/>
            <a:ext cx="1432200"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400" b="1">
                <a:solidFill>
                  <a:srgbClr val="FF0000"/>
                </a:solidFill>
                <a:latin typeface="+mj-lt"/>
                <a:ea typeface="+mj-ea"/>
              </a:rPr>
              <a:t> </a:t>
            </a:r>
            <a:r>
              <a:rPr lang="en-US" altLang="zh-CN" sz="2400" b="1">
                <a:solidFill>
                  <a:srgbClr val="FF0000"/>
                </a:solidFill>
                <a:latin typeface="+mj-lt"/>
                <a:ea typeface="+mj-ea"/>
              </a:rPr>
              <a:t>189068 </a:t>
            </a:r>
            <a:endParaRPr lang="zh-CN" altLang="en-US" sz="2400" b="1" dirty="0">
              <a:solidFill>
                <a:srgbClr val="FF0000"/>
              </a:solidFill>
              <a:latin typeface="+mj-lt"/>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5652120" y="1059582"/>
            <a:ext cx="3211884" cy="1800200"/>
          </a:xfrm>
          <a:prstGeom prst="roundRect">
            <a:avLst/>
          </a:prstGeom>
          <a:solidFill>
            <a:srgbClr val="F8E8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2400" b="1">
                <a:solidFill>
                  <a:schemeClr val="tx1"/>
                </a:solidFill>
                <a:latin typeface="+mj-ea"/>
                <a:ea typeface="+mj-ea"/>
              </a:rPr>
              <a:t>    李阿姨说的</a:t>
            </a:r>
            <a:r>
              <a:rPr lang="en-US" altLang="zh-CN" sz="2400" b="1">
                <a:solidFill>
                  <a:schemeClr val="tx1"/>
                </a:solidFill>
                <a:latin typeface="+mj-ea"/>
                <a:ea typeface="+mj-ea"/>
              </a:rPr>
              <a:t>22</a:t>
            </a:r>
            <a:r>
              <a:rPr lang="zh-CN" altLang="en-US" sz="2400" b="1">
                <a:solidFill>
                  <a:schemeClr val="tx1"/>
                </a:solidFill>
                <a:latin typeface="+mj-ea"/>
                <a:ea typeface="+mj-ea"/>
              </a:rPr>
              <a:t>万步是怎么得出的？你</a:t>
            </a:r>
            <a:r>
              <a:rPr lang="zh-CN" altLang="en-US" sz="2400" b="1" dirty="0">
                <a:solidFill>
                  <a:schemeClr val="tx1"/>
                </a:solidFill>
                <a:latin typeface="+mj-ea"/>
                <a:ea typeface="+mj-ea"/>
              </a:rPr>
              <a:t>会求吗？ </a:t>
            </a:r>
            <a:endParaRPr lang="zh-CN" altLang="en-US" sz="2400" dirty="0">
              <a:latin typeface="+mj-ea"/>
              <a:ea typeface="+mj-ea"/>
            </a:endParaRPr>
          </a:p>
        </p:txBody>
      </p:sp>
      <p:sp>
        <p:nvSpPr>
          <p:cNvPr id="5" name="Rectangle 22"/>
          <p:cNvSpPr>
            <a:spLocks noChangeArrowheads="1"/>
          </p:cNvSpPr>
          <p:nvPr/>
        </p:nvSpPr>
        <p:spPr bwMode="auto">
          <a:xfrm>
            <a:off x="2699792" y="3435846"/>
            <a:ext cx="2160240"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a:latin typeface="+mj-lt"/>
                <a:ea typeface="+mj-ea"/>
              </a:rPr>
              <a:t> </a:t>
            </a:r>
            <a:r>
              <a:rPr lang="en-US" altLang="zh-CN" sz="2800" b="1">
                <a:latin typeface="+mj-lt"/>
                <a:ea typeface="+mj-ea"/>
              </a:rPr>
              <a:t>21</a:t>
            </a:r>
            <a:r>
              <a:rPr lang="en-US" altLang="zh-CN" sz="2800" b="1">
                <a:highlight>
                  <a:srgbClr val="00FFFF"/>
                </a:highlight>
                <a:latin typeface="+mj-lt"/>
                <a:ea typeface="+mj-ea"/>
              </a:rPr>
              <a:t>8309</a:t>
            </a:r>
            <a:r>
              <a:rPr lang="en-US" altLang="zh-CN" sz="2800" b="1">
                <a:latin typeface="+mj-lt"/>
                <a:ea typeface="+mj-ea"/>
              </a:rPr>
              <a:t>  </a:t>
            </a:r>
            <a:r>
              <a:rPr lang="zh-CN" altLang="en-US" sz="2800" b="1">
                <a:latin typeface="+mj-lt"/>
                <a:ea typeface="+mj-ea"/>
              </a:rPr>
              <a:t> </a:t>
            </a:r>
            <a:endParaRPr lang="zh-CN" altLang="en-US" sz="2800" b="1" dirty="0">
              <a:latin typeface="+mj-lt"/>
              <a:ea typeface="+mj-ea"/>
            </a:endParaRPr>
          </a:p>
        </p:txBody>
      </p:sp>
      <p:sp>
        <p:nvSpPr>
          <p:cNvPr id="6" name="Rectangle 22"/>
          <p:cNvSpPr>
            <a:spLocks noChangeArrowheads="1"/>
          </p:cNvSpPr>
          <p:nvPr/>
        </p:nvSpPr>
        <p:spPr bwMode="auto">
          <a:xfrm>
            <a:off x="3923928" y="3435846"/>
            <a:ext cx="1728192" cy="56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a:latin typeface="+mj-lt"/>
                <a:ea typeface="+mj-ea"/>
              </a:rPr>
              <a:t>≈ </a:t>
            </a:r>
            <a:r>
              <a:rPr lang="en-US" altLang="zh-CN" sz="2800" b="1">
                <a:latin typeface="+mj-lt"/>
                <a:ea typeface="+mj-ea"/>
              </a:rPr>
              <a:t>22</a:t>
            </a:r>
            <a:r>
              <a:rPr lang="en-US" altLang="zh-CN" sz="2800" b="1">
                <a:highlight>
                  <a:srgbClr val="00FFFF"/>
                </a:highlight>
                <a:latin typeface="+mj-lt"/>
                <a:ea typeface="+mj-ea"/>
              </a:rPr>
              <a:t>0000</a:t>
            </a:r>
            <a:endParaRPr lang="zh-CN" altLang="en-US" sz="2800" b="1" dirty="0">
              <a:highlight>
                <a:srgbClr val="00FFFF"/>
              </a:highlight>
              <a:latin typeface="+mj-lt"/>
              <a:ea typeface="+mj-ea"/>
            </a:endParaRPr>
          </a:p>
        </p:txBody>
      </p:sp>
      <p:sp>
        <p:nvSpPr>
          <p:cNvPr id="7" name="Rectangle 22"/>
          <p:cNvSpPr>
            <a:spLocks noChangeArrowheads="1"/>
          </p:cNvSpPr>
          <p:nvPr/>
        </p:nvSpPr>
        <p:spPr bwMode="auto">
          <a:xfrm>
            <a:off x="3923928" y="3956069"/>
            <a:ext cx="1872208"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800" b="1">
                <a:latin typeface="+mj-lt"/>
                <a:ea typeface="+mj-ea"/>
              </a:rPr>
              <a:t>= 22</a:t>
            </a:r>
            <a:r>
              <a:rPr lang="zh-CN" altLang="en-US" sz="2800" b="1">
                <a:latin typeface="+mj-lt"/>
                <a:ea typeface="+mj-ea"/>
              </a:rPr>
              <a:t>万</a:t>
            </a:r>
            <a:endParaRPr lang="zh-CN" altLang="en-US" sz="2800" b="1" dirty="0">
              <a:latin typeface="+mj-lt"/>
              <a:ea typeface="+mj-ea"/>
            </a:endParaRPr>
          </a:p>
        </p:txBody>
      </p:sp>
      <p:pic>
        <p:nvPicPr>
          <p:cNvPr id="2" name="图片 1"/>
          <p:cNvPicPr>
            <a:picLocks noChangeAspect="1"/>
          </p:cNvPicPr>
          <p:nvPr/>
        </p:nvPicPr>
        <p:blipFill>
          <a:blip r:embed="rId2"/>
          <a:stretch>
            <a:fillRect/>
          </a:stretch>
        </p:blipFill>
        <p:spPr>
          <a:xfrm>
            <a:off x="279996" y="668466"/>
            <a:ext cx="5161550" cy="25824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086149" y="2684934"/>
            <a:ext cx="1265237"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4" name="矩形 13"/>
          <p:cNvSpPr/>
          <p:nvPr/>
        </p:nvSpPr>
        <p:spPr>
          <a:xfrm>
            <a:off x="2086149" y="1533996"/>
            <a:ext cx="1265237"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5" name="TextBox 3"/>
          <p:cNvSpPr txBox="1">
            <a:spLocks noChangeArrowheads="1"/>
          </p:cNvSpPr>
          <p:nvPr/>
        </p:nvSpPr>
        <p:spPr bwMode="auto">
          <a:xfrm>
            <a:off x="1043608" y="289824"/>
            <a:ext cx="6768752" cy="105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1C1C1C"/>
                </a:solidFill>
                <a:latin typeface="Arial" panose="020B0604020202020204" pitchFamily="34" charset="0"/>
                <a:ea typeface="楷体_GB2312" panose="02010609030101010101" pitchFamily="49" charset="-122"/>
              </a:defRPr>
            </a:lvl1pPr>
            <a:lvl2pPr>
              <a:defRPr sz="2400">
                <a:solidFill>
                  <a:srgbClr val="1C1C1C"/>
                </a:solidFill>
                <a:latin typeface="Arial" panose="020B0604020202020204" pitchFamily="34" charset="0"/>
                <a:ea typeface="楷体_GB2312" panose="02010609030101010101" pitchFamily="49" charset="-122"/>
              </a:defRPr>
            </a:lvl2pPr>
            <a:lvl3pPr>
              <a:defRPr sz="2000">
                <a:solidFill>
                  <a:srgbClr val="1C1C1C"/>
                </a:solidFill>
                <a:latin typeface="Arial" panose="020B0604020202020204" pitchFamily="34" charset="0"/>
                <a:ea typeface="楷体_GB2312" panose="02010609030101010101" pitchFamily="49" charset="-122"/>
              </a:defRPr>
            </a:lvl3pPr>
            <a:lvl4pPr>
              <a:defRPr sz="2000">
                <a:solidFill>
                  <a:srgbClr val="1C1C1C"/>
                </a:solidFill>
                <a:latin typeface="Arial" panose="020B0604020202020204" pitchFamily="34" charset="0"/>
                <a:ea typeface="楷体_GB2312" panose="02010609030101010101" pitchFamily="49" charset="-122"/>
              </a:defRPr>
            </a:lvl4pPr>
            <a:lvl5pPr>
              <a:defRPr sz="1600">
                <a:solidFill>
                  <a:srgbClr val="1C1C1C"/>
                </a:solidFill>
                <a:latin typeface="Arial" panose="020B0604020202020204" pitchFamily="34" charset="0"/>
                <a:ea typeface="楷体_GB2312" panose="02010609030101010101" pitchFamily="49" charset="-122"/>
              </a:defRPr>
            </a:lvl5pPr>
            <a:lvl6pPr>
              <a:defRPr sz="1600">
                <a:solidFill>
                  <a:srgbClr val="1C1C1C"/>
                </a:solidFill>
                <a:latin typeface="Arial" panose="020B0604020202020204" pitchFamily="34" charset="0"/>
                <a:ea typeface="楷体_GB2312" panose="02010609030101010101" pitchFamily="49" charset="-122"/>
              </a:defRPr>
            </a:lvl6pPr>
            <a:lvl7pPr>
              <a:defRPr sz="1600">
                <a:solidFill>
                  <a:srgbClr val="1C1C1C"/>
                </a:solidFill>
                <a:latin typeface="Arial" panose="020B0604020202020204" pitchFamily="34" charset="0"/>
                <a:ea typeface="楷体_GB2312" panose="02010609030101010101" pitchFamily="49" charset="-122"/>
              </a:defRPr>
            </a:lvl7pPr>
            <a:lvl8pPr>
              <a:defRPr sz="1600">
                <a:solidFill>
                  <a:srgbClr val="1C1C1C"/>
                </a:solidFill>
                <a:latin typeface="Arial" panose="020B0604020202020204" pitchFamily="34" charset="0"/>
                <a:ea typeface="楷体_GB2312" panose="02010609030101010101" pitchFamily="49" charset="-122"/>
              </a:defRPr>
            </a:lvl8pPr>
            <a:lvl9pPr>
              <a:defRPr sz="1600">
                <a:solidFill>
                  <a:srgbClr val="1C1C1C"/>
                </a:solidFill>
                <a:latin typeface="Arial" panose="020B0604020202020204" pitchFamily="34" charset="0"/>
                <a:ea typeface="楷体_GB2312" panose="02010609030101010101" pitchFamily="49" charset="-122"/>
              </a:defRPr>
            </a:lvl9pPr>
          </a:lstStyle>
          <a:p>
            <a:pPr eaLnBrk="1" fontAlgn="auto" hangingPunct="1">
              <a:lnSpc>
                <a:spcPct val="120000"/>
              </a:lnSpc>
              <a:spcBef>
                <a:spcPts val="0"/>
              </a:spcBef>
              <a:spcAft>
                <a:spcPts val="0"/>
              </a:spcAft>
              <a:defRPr/>
            </a:pPr>
            <a:r>
              <a:rPr lang="zh-CN" altLang="en-US" b="1" dirty="0">
                <a:solidFill>
                  <a:schemeClr val="tx1"/>
                </a:solidFill>
                <a:latin typeface="+mj-ea"/>
                <a:ea typeface="+mj-ea"/>
              </a:rPr>
              <a:t>试一试：省略下面各数亿位后面的尾数，求出它们的近似数。</a:t>
            </a:r>
          </a:p>
        </p:txBody>
      </p:sp>
      <p:sp>
        <p:nvSpPr>
          <p:cNvPr id="17415" name="TextBox 2"/>
          <p:cNvSpPr txBox="1">
            <a:spLocks noChangeArrowheads="1"/>
          </p:cNvSpPr>
          <p:nvPr/>
        </p:nvSpPr>
        <p:spPr bwMode="auto">
          <a:xfrm>
            <a:off x="1687686" y="1529234"/>
            <a:ext cx="1971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r>
              <a:rPr lang="en-US" altLang="zh-CN" sz="2400" b="1">
                <a:latin typeface="楷体" panose="02010609060101010101" pitchFamily="49" charset="-122"/>
                <a:ea typeface="楷体" panose="02010609060101010101" pitchFamily="49" charset="-122"/>
              </a:rPr>
              <a:t>1034500000</a:t>
            </a:r>
            <a:endParaRPr lang="zh-CN" altLang="en-US" sz="2400" b="1">
              <a:latin typeface="楷体" panose="02010609060101010101" pitchFamily="49" charset="-122"/>
              <a:ea typeface="楷体" panose="02010609060101010101" pitchFamily="49" charset="-122"/>
            </a:endParaRPr>
          </a:p>
        </p:txBody>
      </p:sp>
      <p:sp>
        <p:nvSpPr>
          <p:cNvPr id="17416" name="TextBox 2"/>
          <p:cNvSpPr txBox="1">
            <a:spLocks noChangeArrowheads="1"/>
          </p:cNvSpPr>
          <p:nvPr/>
        </p:nvSpPr>
        <p:spPr bwMode="auto">
          <a:xfrm>
            <a:off x="1684511" y="2651596"/>
            <a:ext cx="1973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r>
              <a:rPr lang="en-US" altLang="zh-CN" sz="2400" b="1">
                <a:latin typeface="楷体" panose="02010609060101010101" pitchFamily="49" charset="-122"/>
                <a:ea typeface="楷体" panose="02010609060101010101" pitchFamily="49" charset="-122"/>
              </a:rPr>
              <a:t>9876540000</a:t>
            </a:r>
            <a:endParaRPr lang="zh-CN" altLang="en-US" sz="2400" b="1">
              <a:latin typeface="楷体" panose="02010609060101010101" pitchFamily="49" charset="-122"/>
              <a:ea typeface="楷体" panose="02010609060101010101" pitchFamily="49" charset="-122"/>
            </a:endParaRPr>
          </a:p>
        </p:txBody>
      </p:sp>
      <p:cxnSp>
        <p:nvCxnSpPr>
          <p:cNvPr id="10" name="直接连接符 9"/>
          <p:cNvCxnSpPr>
            <a:cxnSpLocks noChangeShapeType="1"/>
          </p:cNvCxnSpPr>
          <p:nvPr/>
        </p:nvCxnSpPr>
        <p:spPr bwMode="auto">
          <a:xfrm>
            <a:off x="2700511" y="156098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11" name="直接连接符 10"/>
          <p:cNvCxnSpPr>
            <a:cxnSpLocks noChangeShapeType="1"/>
          </p:cNvCxnSpPr>
          <p:nvPr/>
        </p:nvCxnSpPr>
        <p:spPr bwMode="auto">
          <a:xfrm>
            <a:off x="2086149" y="156098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sp>
        <p:nvSpPr>
          <p:cNvPr id="12" name="文本框 11"/>
          <p:cNvSpPr txBox="1">
            <a:spLocks noChangeArrowheads="1"/>
          </p:cNvSpPr>
          <p:nvPr/>
        </p:nvSpPr>
        <p:spPr bwMode="auto">
          <a:xfrm>
            <a:off x="3272011" y="1529234"/>
            <a:ext cx="1735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400" b="1">
                <a:latin typeface="楷体" panose="02010609060101010101" pitchFamily="49" charset="-122"/>
                <a:ea typeface="楷体" panose="02010609060101010101" pitchFamily="49" charset="-122"/>
              </a:rPr>
              <a:t>≈</a:t>
            </a:r>
            <a:r>
              <a:rPr lang="en-US" altLang="zh-CN" sz="2400" b="1">
                <a:latin typeface="楷体" panose="02010609060101010101" pitchFamily="49" charset="-122"/>
                <a:ea typeface="楷体" panose="02010609060101010101" pitchFamily="49" charset="-122"/>
              </a:rPr>
              <a:t>______</a:t>
            </a:r>
            <a:r>
              <a:rPr lang="zh-CN" altLang="en-US" sz="2400" b="1">
                <a:latin typeface="楷体" panose="02010609060101010101" pitchFamily="49" charset="-122"/>
                <a:ea typeface="楷体" panose="02010609060101010101" pitchFamily="49" charset="-122"/>
              </a:rPr>
              <a:t>亿</a:t>
            </a:r>
          </a:p>
        </p:txBody>
      </p:sp>
      <p:sp>
        <p:nvSpPr>
          <p:cNvPr id="13" name="文本框 12"/>
          <p:cNvSpPr txBox="1">
            <a:spLocks noChangeArrowheads="1"/>
          </p:cNvSpPr>
          <p:nvPr/>
        </p:nvSpPr>
        <p:spPr bwMode="auto">
          <a:xfrm>
            <a:off x="3838749" y="1529234"/>
            <a:ext cx="495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400" b="1">
                <a:solidFill>
                  <a:srgbClr val="FF0000"/>
                </a:solidFill>
                <a:latin typeface="楷体" panose="02010609060101010101" pitchFamily="49" charset="-122"/>
                <a:ea typeface="楷体" panose="02010609060101010101" pitchFamily="49" charset="-122"/>
              </a:rPr>
              <a:t>10</a:t>
            </a:r>
            <a:endParaRPr lang="zh-CN" altLang="en-US" sz="2400" b="1">
              <a:solidFill>
                <a:srgbClr val="FF0000"/>
              </a:solidFill>
              <a:latin typeface="楷体" panose="02010609060101010101" pitchFamily="49" charset="-122"/>
              <a:ea typeface="楷体" panose="02010609060101010101" pitchFamily="49" charset="-122"/>
            </a:endParaRPr>
          </a:p>
        </p:txBody>
      </p:sp>
      <p:grpSp>
        <p:nvGrpSpPr>
          <p:cNvPr id="17" name="组合 16"/>
          <p:cNvGrpSpPr/>
          <p:nvPr/>
        </p:nvGrpSpPr>
        <p:grpSpPr bwMode="auto">
          <a:xfrm>
            <a:off x="2157586" y="1908646"/>
            <a:ext cx="360363" cy="484188"/>
            <a:chOff x="2088803" y="2158752"/>
            <a:chExt cx="360040" cy="485006"/>
          </a:xfrm>
        </p:grpSpPr>
        <p:cxnSp>
          <p:nvCxnSpPr>
            <p:cNvPr id="3" name="直接箭头连接符 2"/>
            <p:cNvCxnSpPr/>
            <p:nvPr/>
          </p:nvCxnSpPr>
          <p:spPr>
            <a:xfrm flipV="1">
              <a:off x="2098319" y="2158752"/>
              <a:ext cx="0" cy="4850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088803" y="2643758"/>
              <a:ext cx="360040" cy="0"/>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1" name="文本框 20"/>
          <p:cNvSpPr txBox="1">
            <a:spLocks noChangeArrowheads="1"/>
          </p:cNvSpPr>
          <p:nvPr/>
        </p:nvSpPr>
        <p:spPr bwMode="auto">
          <a:xfrm>
            <a:off x="2479849" y="2183284"/>
            <a:ext cx="5476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000" b="1">
                <a:solidFill>
                  <a:schemeClr val="accent2"/>
                </a:solidFill>
                <a:latin typeface="楷体" panose="02010609060101010101" pitchFamily="49" charset="-122"/>
                <a:ea typeface="楷体" panose="02010609060101010101" pitchFamily="49" charset="-122"/>
              </a:rPr>
              <a:t>千万位上的数</a:t>
            </a:r>
            <a:r>
              <a:rPr lang="zh-CN" altLang="en-US" sz="2000" b="1">
                <a:solidFill>
                  <a:srgbClr val="FF0000"/>
                </a:solidFill>
                <a:latin typeface="楷体" panose="02010609060101010101" pitchFamily="49" charset="-122"/>
                <a:ea typeface="楷体" panose="02010609060101010101" pitchFamily="49" charset="-122"/>
              </a:rPr>
              <a:t>小于</a:t>
            </a:r>
            <a:r>
              <a:rPr lang="en-US" altLang="zh-CN" sz="2000" b="1">
                <a:solidFill>
                  <a:srgbClr val="FF0000"/>
                </a:solidFill>
                <a:latin typeface="楷体" panose="02010609060101010101" pitchFamily="49" charset="-122"/>
                <a:ea typeface="楷体" panose="02010609060101010101" pitchFamily="49" charset="-122"/>
              </a:rPr>
              <a:t>5</a:t>
            </a:r>
            <a:r>
              <a:rPr lang="zh-CN" altLang="en-US" sz="2000" b="1">
                <a:solidFill>
                  <a:schemeClr val="accent2"/>
                </a:solidFill>
                <a:latin typeface="楷体" panose="02010609060101010101" pitchFamily="49" charset="-122"/>
                <a:ea typeface="楷体" panose="02010609060101010101" pitchFamily="49" charset="-122"/>
              </a:rPr>
              <a:t>，把亿位后面的尾数舍去。</a:t>
            </a:r>
          </a:p>
        </p:txBody>
      </p:sp>
      <p:cxnSp>
        <p:nvCxnSpPr>
          <p:cNvPr id="22" name="直接连接符 21"/>
          <p:cNvCxnSpPr>
            <a:cxnSpLocks noChangeShapeType="1"/>
          </p:cNvCxnSpPr>
          <p:nvPr/>
        </p:nvCxnSpPr>
        <p:spPr bwMode="auto">
          <a:xfrm>
            <a:off x="2703686" y="269763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2089324" y="269763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sp>
        <p:nvSpPr>
          <p:cNvPr id="25" name="文本框 24"/>
          <p:cNvSpPr txBox="1">
            <a:spLocks noChangeArrowheads="1"/>
          </p:cNvSpPr>
          <p:nvPr/>
        </p:nvSpPr>
        <p:spPr bwMode="auto">
          <a:xfrm>
            <a:off x="3276774" y="2680171"/>
            <a:ext cx="1736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400" b="1">
                <a:latin typeface="楷体" panose="02010609060101010101" pitchFamily="49" charset="-122"/>
                <a:ea typeface="楷体" panose="02010609060101010101" pitchFamily="49" charset="-122"/>
              </a:rPr>
              <a:t>≈</a:t>
            </a:r>
            <a:r>
              <a:rPr lang="en-US" altLang="zh-CN" sz="2400" b="1">
                <a:latin typeface="楷体" panose="02010609060101010101" pitchFamily="49" charset="-122"/>
                <a:ea typeface="楷体" panose="02010609060101010101" pitchFamily="49" charset="-122"/>
              </a:rPr>
              <a:t>______</a:t>
            </a:r>
            <a:r>
              <a:rPr lang="zh-CN" altLang="en-US" sz="2400" b="1">
                <a:latin typeface="楷体" panose="02010609060101010101" pitchFamily="49" charset="-122"/>
                <a:ea typeface="楷体" panose="02010609060101010101" pitchFamily="49" charset="-122"/>
              </a:rPr>
              <a:t>亿</a:t>
            </a:r>
          </a:p>
        </p:txBody>
      </p:sp>
      <p:grpSp>
        <p:nvGrpSpPr>
          <p:cNvPr id="27" name="组合 26"/>
          <p:cNvGrpSpPr/>
          <p:nvPr/>
        </p:nvGrpSpPr>
        <p:grpSpPr bwMode="auto">
          <a:xfrm>
            <a:off x="2154411" y="3051646"/>
            <a:ext cx="360363" cy="485775"/>
            <a:chOff x="2088803" y="2158752"/>
            <a:chExt cx="360040" cy="485006"/>
          </a:xfrm>
        </p:grpSpPr>
        <p:cxnSp>
          <p:nvCxnSpPr>
            <p:cNvPr id="28" name="直接箭头连接符 27"/>
            <p:cNvCxnSpPr/>
            <p:nvPr/>
          </p:nvCxnSpPr>
          <p:spPr>
            <a:xfrm flipV="1">
              <a:off x="2098319" y="2158752"/>
              <a:ext cx="0" cy="4850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088803" y="2643758"/>
              <a:ext cx="360040" cy="0"/>
            </a:xfrm>
            <a:prstGeom prst="line">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0" name="文本框 29"/>
          <p:cNvSpPr txBox="1">
            <a:spLocks noChangeArrowheads="1"/>
          </p:cNvSpPr>
          <p:nvPr/>
        </p:nvSpPr>
        <p:spPr bwMode="auto">
          <a:xfrm>
            <a:off x="2479849" y="3335809"/>
            <a:ext cx="392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000" b="1">
                <a:solidFill>
                  <a:schemeClr val="accent2"/>
                </a:solidFill>
                <a:latin typeface="楷体" panose="02010609060101010101" pitchFamily="49" charset="-122"/>
                <a:ea typeface="楷体" panose="02010609060101010101" pitchFamily="49" charset="-122"/>
              </a:rPr>
              <a:t>千万位上的数比</a:t>
            </a:r>
            <a:r>
              <a:rPr lang="en-US" altLang="zh-CN" sz="2000" b="1">
                <a:solidFill>
                  <a:schemeClr val="accent2"/>
                </a:solidFill>
                <a:latin typeface="楷体" panose="02010609060101010101" pitchFamily="49" charset="-122"/>
                <a:ea typeface="楷体" panose="02010609060101010101" pitchFamily="49" charset="-122"/>
              </a:rPr>
              <a:t>5</a:t>
            </a:r>
            <a:r>
              <a:rPr lang="zh-CN" altLang="en-US" sz="2000" b="1">
                <a:solidFill>
                  <a:schemeClr val="accent2"/>
                </a:solidFill>
                <a:latin typeface="楷体" panose="02010609060101010101" pitchFamily="49" charset="-122"/>
                <a:ea typeface="楷体" panose="02010609060101010101" pitchFamily="49" charset="-122"/>
              </a:rPr>
              <a:t>大，该怎么办？</a:t>
            </a:r>
          </a:p>
        </p:txBody>
      </p:sp>
      <p:sp>
        <p:nvSpPr>
          <p:cNvPr id="31" name="文本框 30"/>
          <p:cNvSpPr txBox="1">
            <a:spLocks noChangeArrowheads="1"/>
          </p:cNvSpPr>
          <p:nvPr/>
        </p:nvSpPr>
        <p:spPr bwMode="auto">
          <a:xfrm>
            <a:off x="2479849" y="3335809"/>
            <a:ext cx="54768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000" b="1">
                <a:solidFill>
                  <a:schemeClr val="accent2"/>
                </a:solidFill>
                <a:latin typeface="楷体" panose="02010609060101010101" pitchFamily="49" charset="-122"/>
                <a:ea typeface="楷体" panose="02010609060101010101" pitchFamily="49" charset="-122"/>
              </a:rPr>
              <a:t>千万位上的数</a:t>
            </a:r>
            <a:r>
              <a:rPr lang="zh-CN" altLang="zh-CN" sz="2000" b="1">
                <a:solidFill>
                  <a:srgbClr val="FF0000"/>
                </a:solidFill>
                <a:latin typeface="楷体" panose="02010609060101010101" pitchFamily="49" charset="-122"/>
                <a:ea typeface="楷体" panose="02010609060101010101" pitchFamily="49" charset="-122"/>
              </a:rPr>
              <a:t>大于</a:t>
            </a:r>
            <a:r>
              <a:rPr lang="en-US" altLang="zh-CN" sz="2000" b="1">
                <a:solidFill>
                  <a:srgbClr val="FF0000"/>
                </a:solidFill>
                <a:latin typeface="楷体" panose="02010609060101010101" pitchFamily="49" charset="-122"/>
                <a:ea typeface="楷体" panose="02010609060101010101" pitchFamily="49" charset="-122"/>
              </a:rPr>
              <a:t>5</a:t>
            </a:r>
            <a:r>
              <a:rPr lang="zh-CN" altLang="en-US" sz="2000" b="1">
                <a:solidFill>
                  <a:schemeClr val="accent2"/>
                </a:solidFill>
                <a:latin typeface="楷体" panose="02010609060101010101" pitchFamily="49" charset="-122"/>
                <a:ea typeface="楷体" panose="02010609060101010101" pitchFamily="49" charset="-122"/>
              </a:rPr>
              <a:t>，</a:t>
            </a:r>
            <a:r>
              <a:rPr lang="zh-CN" altLang="en-US" sz="2000" b="1">
                <a:solidFill>
                  <a:srgbClr val="FF0000"/>
                </a:solidFill>
                <a:latin typeface="楷体" panose="02010609060101010101" pitchFamily="49" charset="-122"/>
                <a:ea typeface="楷体" panose="02010609060101010101" pitchFamily="49" charset="-122"/>
              </a:rPr>
              <a:t>向前一位进</a:t>
            </a:r>
            <a:r>
              <a:rPr lang="en-US" altLang="zh-CN" sz="2000" b="1">
                <a:solidFill>
                  <a:srgbClr val="FF0000"/>
                </a:solidFill>
                <a:latin typeface="楷体" panose="02010609060101010101" pitchFamily="49" charset="-122"/>
                <a:ea typeface="楷体" panose="02010609060101010101" pitchFamily="49" charset="-122"/>
              </a:rPr>
              <a:t>1</a:t>
            </a:r>
            <a:r>
              <a:rPr lang="zh-CN" altLang="en-US" sz="2000" b="1">
                <a:solidFill>
                  <a:schemeClr val="accent2"/>
                </a:solidFill>
                <a:latin typeface="楷体" panose="02010609060101010101" pitchFamily="49" charset="-122"/>
                <a:ea typeface="楷体" panose="02010609060101010101" pitchFamily="49" charset="-122"/>
              </a:rPr>
              <a:t>，再把亿位后面的尾数舍去。</a:t>
            </a:r>
          </a:p>
        </p:txBody>
      </p:sp>
      <p:sp>
        <p:nvSpPr>
          <p:cNvPr id="32" name="文本框 31"/>
          <p:cNvSpPr txBox="1">
            <a:spLocks noChangeArrowheads="1"/>
          </p:cNvSpPr>
          <p:nvPr/>
        </p:nvSpPr>
        <p:spPr bwMode="auto">
          <a:xfrm>
            <a:off x="3838749" y="2651596"/>
            <a:ext cx="495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400" b="1">
                <a:solidFill>
                  <a:srgbClr val="FF0000"/>
                </a:solidFill>
                <a:latin typeface="楷体" panose="02010609060101010101" pitchFamily="49" charset="-122"/>
                <a:ea typeface="楷体" panose="02010609060101010101" pitchFamily="49" charset="-122"/>
              </a:rPr>
              <a:t>99</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33" name="文本框 32"/>
          <p:cNvSpPr txBox="1"/>
          <p:nvPr/>
        </p:nvSpPr>
        <p:spPr>
          <a:xfrm>
            <a:off x="882043" y="4149892"/>
            <a:ext cx="6408712" cy="646331"/>
          </a:xfrm>
          <a:prstGeom prst="rect">
            <a:avLst/>
          </a:prstGeom>
          <a:solidFill>
            <a:srgbClr val="FFFFCC"/>
          </a:solidFill>
        </p:spPr>
        <p:txBody>
          <a:bodyPr wrap="square">
            <a:spAutoFit/>
          </a:bodyPr>
          <a:lstStyle/>
          <a:p>
            <a:r>
              <a:rPr lang="zh-CN" altLang="en-US" b="1" dirty="0">
                <a:solidFill>
                  <a:srgbClr val="FF0000"/>
                </a:solidFill>
              </a:rPr>
              <a:t>易错点：</a:t>
            </a:r>
            <a:r>
              <a:rPr lang="zh-CN" altLang="en-US" b="1" dirty="0">
                <a:solidFill>
                  <a:srgbClr val="FF0000"/>
                </a:solidFill>
                <a:latin typeface="+mn-lt"/>
                <a:ea typeface="楷体" panose="02010609060101010101" pitchFamily="49" charset="-122"/>
              </a:rPr>
              <a:t>省略亿位后面的尾数“五入”时，如果亿位上是9，要连续进位，求出近似数后，不要忘记写“亿”字。</a:t>
            </a:r>
          </a:p>
        </p:txBody>
      </p:sp>
    </p:spTree>
    <p:extLst>
      <p:ext uri="{BB962C8B-B14F-4D97-AF65-F5344CB8AC3E}">
        <p14:creationId xmlns:p14="http://schemas.microsoft.com/office/powerpoint/2010/main" val="178700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strVal val="#ppt_x"/>
                                          </p:val>
                                        </p:tav>
                                        <p:tav tm="100000">
                                          <p:val>
                                            <p:strVal val="#ppt_x"/>
                                          </p:val>
                                        </p:tav>
                                      </p:tavLst>
                                    </p:anim>
                                    <p:anim calcmode="lin" valueType="num">
                                      <p:cBhvr>
                                        <p:cTn id="1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par>
                          <p:cTn id="43" fill="hold">
                            <p:stCondLst>
                              <p:cond delay="500"/>
                            </p:stCondLst>
                            <p:childTnLst>
                              <p:par>
                                <p:cTn id="44" presetID="22" presetClass="entr" presetSubtype="4"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anim calcmode="lin" valueType="num">
                                      <p:cBhvr>
                                        <p:cTn id="52" dur="500" fill="hold"/>
                                        <p:tgtEl>
                                          <p:spTgt spid="25"/>
                                        </p:tgtEl>
                                        <p:attrNameLst>
                                          <p:attrName>ppt_x</p:attrName>
                                        </p:attrNameLst>
                                      </p:cBhvr>
                                      <p:tavLst>
                                        <p:tav tm="0">
                                          <p:val>
                                            <p:strVal val="#ppt_x"/>
                                          </p:val>
                                        </p:tav>
                                        <p:tav tm="100000">
                                          <p:val>
                                            <p:strVal val="#ppt_x"/>
                                          </p:val>
                                        </p:tav>
                                      </p:tavLst>
                                    </p:anim>
                                    <p:anim calcmode="lin" valueType="num">
                                      <p:cBhvr>
                                        <p:cTn id="5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30"/>
                                        </p:tgtEl>
                                        <p:attrNameLst>
                                          <p:attrName>style.visibility</p:attrName>
                                        </p:attrNameLst>
                                      </p:cBhvr>
                                      <p:to>
                                        <p:strVal val="hidden"/>
                                      </p:to>
                                    </p:set>
                                  </p:childTnLst>
                                </p:cTn>
                              </p:par>
                              <p:par>
                                <p:cTn id="71" presetID="22" presetClass="entr" presetSubtype="8"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left)">
                                      <p:cBhvr>
                                        <p:cTn id="73" dur="500"/>
                                        <p:tgtEl>
                                          <p:spTgt spid="3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fill="hold"/>
                                        <p:tgtEl>
                                          <p:spTgt spid="33"/>
                                        </p:tgtEl>
                                        <p:attrNameLst>
                                          <p:attrName>ppt_x</p:attrName>
                                        </p:attrNameLst>
                                      </p:cBhvr>
                                      <p:tavLst>
                                        <p:tav tm="0">
                                          <p:val>
                                            <p:strVal val="#ppt_x"/>
                                          </p:val>
                                        </p:tav>
                                        <p:tav tm="100000">
                                          <p:val>
                                            <p:strVal val="#ppt_x"/>
                                          </p:val>
                                        </p:tav>
                                      </p:tavLst>
                                    </p:anim>
                                    <p:anim calcmode="lin" valueType="num">
                                      <p:cBhvr additive="base">
                                        <p:cTn id="8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4" grpId="1" animBg="1"/>
      <p:bldP spid="14" grpId="0" bldLvl="0" animBg="1"/>
      <p:bldP spid="14" grpId="1" animBg="1"/>
      <p:bldP spid="12" grpId="0"/>
      <p:bldP spid="13" grpId="0"/>
      <p:bldP spid="21" grpId="0"/>
      <p:bldP spid="25" grpId="0"/>
      <p:bldP spid="30" grpId="0"/>
      <p:bldP spid="30" grpId="1"/>
      <p:bldP spid="31" grpId="0" bldLvl="0"/>
      <p:bldP spid="32" grpId="0"/>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09DDA54-29B0-8F00-FB64-81399CB6053F}"/>
              </a:ext>
            </a:extLst>
          </p:cNvPr>
          <p:cNvPicPr>
            <a:picLocks noChangeAspect="1"/>
          </p:cNvPicPr>
          <p:nvPr/>
        </p:nvPicPr>
        <p:blipFill>
          <a:blip r:embed="rId2"/>
          <a:stretch>
            <a:fillRect/>
          </a:stretch>
        </p:blipFill>
        <p:spPr>
          <a:xfrm>
            <a:off x="683568" y="420443"/>
            <a:ext cx="3656797" cy="1595537"/>
          </a:xfrm>
          <a:prstGeom prst="rect">
            <a:avLst/>
          </a:prstGeom>
          <a:effectLst>
            <a:outerShdw blurRad="63500" sx="102000" sy="102000" algn="ctr" rotWithShape="0">
              <a:prstClr val="black">
                <a:alpha val="40000"/>
              </a:prstClr>
            </a:outerShdw>
          </a:effectLst>
        </p:spPr>
      </p:pic>
      <p:sp>
        <p:nvSpPr>
          <p:cNvPr id="5" name="文本框 4">
            <a:extLst>
              <a:ext uri="{FF2B5EF4-FFF2-40B4-BE49-F238E27FC236}">
                <a16:creationId xmlns:a16="http://schemas.microsoft.com/office/drawing/2014/main" id="{594A4BEF-9BB4-C866-1A20-AD164DF80A1E}"/>
              </a:ext>
            </a:extLst>
          </p:cNvPr>
          <p:cNvSpPr txBox="1"/>
          <p:nvPr/>
        </p:nvSpPr>
        <p:spPr>
          <a:xfrm>
            <a:off x="323528" y="2067694"/>
            <a:ext cx="8136140" cy="1152367"/>
          </a:xfrm>
          <a:prstGeom prst="rect">
            <a:avLst/>
          </a:prstGeom>
          <a:noFill/>
        </p:spPr>
        <p:txBody>
          <a:bodyPr wrap="square">
            <a:spAutoFit/>
          </a:bodyPr>
          <a:lstStyle/>
          <a:p>
            <a:pPr>
              <a:lnSpc>
                <a:spcPct val="130000"/>
              </a:lnSpc>
            </a:pPr>
            <a:r>
              <a:rPr lang="zh-CN" altLang="en-US" sz="2800" b="1"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省略亿位后面的尾数求近似数的方法与省略万位后面的尾数求近似数的方法有什么相同点和不同点？</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1" name="图片 40">
            <a:extLst>
              <a:ext uri="{FF2B5EF4-FFF2-40B4-BE49-F238E27FC236}">
                <a16:creationId xmlns:a16="http://schemas.microsoft.com/office/drawing/2014/main" id="{6AF32824-C42C-B368-DE7B-FDF9393595B9}"/>
              </a:ext>
            </a:extLst>
          </p:cNvPr>
          <p:cNvPicPr>
            <a:picLocks noChangeAspect="1"/>
          </p:cNvPicPr>
          <p:nvPr/>
        </p:nvPicPr>
        <p:blipFill>
          <a:blip r:embed="rId3"/>
          <a:srcRect t="3831" b="2006"/>
          <a:stretch/>
        </p:blipFill>
        <p:spPr>
          <a:xfrm>
            <a:off x="4644008" y="404812"/>
            <a:ext cx="2960605" cy="1604963"/>
          </a:xfrm>
          <a:prstGeom prst="rect">
            <a:avLst/>
          </a:prstGeom>
          <a:effectLst>
            <a:outerShdw blurRad="63500" sx="102000" sy="102000" algn="ctr" rotWithShape="0">
              <a:prstClr val="black">
                <a:alpha val="40000"/>
              </a:prstClr>
            </a:outerShdw>
          </a:effectLst>
        </p:spPr>
      </p:pic>
      <p:sp>
        <p:nvSpPr>
          <p:cNvPr id="43" name="文本框 42">
            <a:extLst>
              <a:ext uri="{FF2B5EF4-FFF2-40B4-BE49-F238E27FC236}">
                <a16:creationId xmlns:a16="http://schemas.microsoft.com/office/drawing/2014/main" id="{2C70A225-BCBF-FEAF-B06B-01BD1E8477FE}"/>
              </a:ext>
            </a:extLst>
          </p:cNvPr>
          <p:cNvSpPr txBox="1"/>
          <p:nvPr/>
        </p:nvSpPr>
        <p:spPr>
          <a:xfrm>
            <a:off x="611560" y="3291830"/>
            <a:ext cx="8056512" cy="1481111"/>
          </a:xfrm>
          <a:prstGeom prst="rect">
            <a:avLst/>
          </a:prstGeom>
          <a:noFill/>
        </p:spPr>
        <p:txBody>
          <a:bodyPr wrap="square">
            <a:spAutoFit/>
          </a:bodyPr>
          <a:lstStyle/>
          <a:p>
            <a:pPr>
              <a:lnSpc>
                <a:spcPct val="130000"/>
              </a:lnSpc>
            </a:pPr>
            <a:r>
              <a:rPr lang="zh-CN" altLang="en-US" sz="2400" dirty="0">
                <a:solidFill>
                  <a:srgbClr val="0000FF"/>
                </a:solidFill>
              </a:rPr>
              <a:t>都要</a:t>
            </a:r>
            <a:r>
              <a:rPr lang="zh-CN" altLang="en-US" sz="2400">
                <a:solidFill>
                  <a:srgbClr val="0000FF"/>
                </a:solidFill>
              </a:rPr>
              <a:t>用“四舍五入”</a:t>
            </a:r>
            <a:r>
              <a:rPr lang="zh-CN" altLang="en-US" sz="2400" dirty="0">
                <a:solidFill>
                  <a:srgbClr val="0000FF"/>
                </a:solidFill>
              </a:rPr>
              <a:t>法求近似数，都要根据尾数部分的最高位上的数来决定是“四舍”还是“五入”，并且“五入”时不要忘记向前一位进 1。</a:t>
            </a:r>
          </a:p>
        </p:txBody>
      </p:sp>
    </p:spTree>
    <p:extLst>
      <p:ext uri="{BB962C8B-B14F-4D97-AF65-F5344CB8AC3E}">
        <p14:creationId xmlns:p14="http://schemas.microsoft.com/office/powerpoint/2010/main" val="419457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a:extLst>
              <a:ext uri="{FF2B5EF4-FFF2-40B4-BE49-F238E27FC236}">
                <a16:creationId xmlns:a16="http://schemas.microsoft.com/office/drawing/2014/main" id="{2ADBA7D8-6B71-9D3D-FBDE-45780BE17A26}"/>
              </a:ext>
            </a:extLst>
          </p:cNvPr>
          <p:cNvSpPr/>
          <p:nvPr/>
        </p:nvSpPr>
        <p:spPr>
          <a:xfrm>
            <a:off x="5201020" y="3046721"/>
            <a:ext cx="1442538" cy="293821"/>
          </a:xfrm>
          <a:prstGeom prst="rect">
            <a:avLst/>
          </a:prstGeom>
          <a:solidFill>
            <a:srgbClr val="F8E889"/>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400A55DC-A71F-E58F-A636-A9A60CA097DB}"/>
              </a:ext>
            </a:extLst>
          </p:cNvPr>
          <p:cNvSpPr/>
          <p:nvPr/>
        </p:nvSpPr>
        <p:spPr>
          <a:xfrm>
            <a:off x="1094188" y="3046721"/>
            <a:ext cx="1442538" cy="293821"/>
          </a:xfrm>
          <a:prstGeom prst="rect">
            <a:avLst/>
          </a:prstGeom>
          <a:solidFill>
            <a:srgbClr val="F8E889"/>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98427D26-4D7B-181A-92E9-0314B9D95117}"/>
              </a:ext>
            </a:extLst>
          </p:cNvPr>
          <p:cNvSpPr/>
          <p:nvPr/>
        </p:nvSpPr>
        <p:spPr>
          <a:xfrm>
            <a:off x="5373613" y="2039119"/>
            <a:ext cx="734554" cy="293821"/>
          </a:xfrm>
          <a:prstGeom prst="rect">
            <a:avLst/>
          </a:prstGeom>
          <a:solidFill>
            <a:srgbClr val="F8E889"/>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6F047CD7-8778-9435-0811-296DC1310C4E}"/>
              </a:ext>
            </a:extLst>
          </p:cNvPr>
          <p:cNvSpPr/>
          <p:nvPr/>
        </p:nvSpPr>
        <p:spPr>
          <a:xfrm>
            <a:off x="1091712" y="2043371"/>
            <a:ext cx="734554" cy="293821"/>
          </a:xfrm>
          <a:prstGeom prst="rect">
            <a:avLst/>
          </a:prstGeom>
          <a:solidFill>
            <a:srgbClr val="F8E889"/>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31"/>
          <p:cNvSpPr>
            <a:spLocks noChangeArrowheads="1"/>
          </p:cNvSpPr>
          <p:nvPr/>
        </p:nvSpPr>
        <p:spPr bwMode="auto">
          <a:xfrm>
            <a:off x="467544" y="4443958"/>
            <a:ext cx="1044600" cy="457200"/>
          </a:xfrm>
          <a:prstGeom prst="roundRect">
            <a:avLst>
              <a:gd name="adj" fmla="val 16667"/>
            </a:avLst>
          </a:prstGeom>
          <a:solidFill>
            <a:srgbClr val="BDECC9"/>
          </a:solidFill>
          <a:ln w="15875">
            <a:solidFill>
              <a:srgbClr val="2185BA"/>
            </a:solidFill>
            <a:rou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dirty="0">
                <a:latin typeface="+mn-lt"/>
                <a:ea typeface="楷体" panose="02010609060101010101" pitchFamily="49" charset="-122"/>
              </a:rPr>
              <a:t>教材</a:t>
            </a:r>
            <a:r>
              <a:rPr lang="en-US" altLang="zh-CN" sz="1600" b="1" dirty="0">
                <a:latin typeface="+mn-lt"/>
                <a:ea typeface="楷体" panose="02010609060101010101" pitchFamily="49" charset="-122"/>
              </a:rPr>
              <a:t>P17  </a:t>
            </a:r>
          </a:p>
          <a:p>
            <a:pPr algn="ctr" eaLnBrk="1" hangingPunct="1">
              <a:buFont typeface="Arial" panose="020B0604020202020204" pitchFamily="34" charset="0"/>
              <a:buNone/>
            </a:pPr>
            <a:r>
              <a:rPr lang="zh-CN" altLang="en-US" sz="1600" b="1" dirty="0">
                <a:latin typeface="+mn-lt"/>
                <a:ea typeface="楷体" panose="02010609060101010101" pitchFamily="49" charset="-122"/>
              </a:rPr>
              <a:t>做一做</a:t>
            </a:r>
          </a:p>
        </p:txBody>
      </p:sp>
      <p:sp>
        <p:nvSpPr>
          <p:cNvPr id="10" name="Rectangle 16"/>
          <p:cNvSpPr>
            <a:spLocks noChangeArrowheads="1"/>
          </p:cNvSpPr>
          <p:nvPr/>
        </p:nvSpPr>
        <p:spPr bwMode="auto">
          <a:xfrm>
            <a:off x="381110" y="209612"/>
            <a:ext cx="6019642" cy="5847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200" b="1" dirty="0">
                <a:ln w="10160">
                  <a:solidFill>
                    <a:srgbClr val="E75A4F"/>
                  </a:solidFill>
                </a:ln>
                <a:solidFill>
                  <a:srgbClr val="E75A4F"/>
                </a:solidFill>
                <a:latin typeface="+mj-lt"/>
                <a:ea typeface="+mn-ea"/>
              </a:rPr>
              <a:t>三、巩固应用，加深理解</a:t>
            </a:r>
          </a:p>
        </p:txBody>
      </p:sp>
      <p:sp>
        <p:nvSpPr>
          <p:cNvPr id="14" name="Rectangle 22">
            <a:extLst>
              <a:ext uri="{FF2B5EF4-FFF2-40B4-BE49-F238E27FC236}">
                <a16:creationId xmlns:a16="http://schemas.microsoft.com/office/drawing/2014/main" id="{BBFBDBB7-35EC-136B-DE41-4B3AA89CDCA2}"/>
              </a:ext>
            </a:extLst>
          </p:cNvPr>
          <p:cNvSpPr>
            <a:spLocks noChangeArrowheads="1"/>
          </p:cNvSpPr>
          <p:nvPr/>
        </p:nvSpPr>
        <p:spPr bwMode="auto">
          <a:xfrm>
            <a:off x="755576" y="1059582"/>
            <a:ext cx="7488832"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800" b="1" dirty="0">
                <a:latin typeface="+mj-lt"/>
                <a:ea typeface="+mj-ea"/>
              </a:rPr>
              <a:t>求出下面各数的近似数。</a:t>
            </a:r>
          </a:p>
        </p:txBody>
      </p:sp>
      <p:sp>
        <p:nvSpPr>
          <p:cNvPr id="15" name="Rectangle 22">
            <a:extLst>
              <a:ext uri="{FF2B5EF4-FFF2-40B4-BE49-F238E27FC236}">
                <a16:creationId xmlns:a16="http://schemas.microsoft.com/office/drawing/2014/main" id="{29395AEB-7508-2C77-7FD9-E05D63EB8230}"/>
              </a:ext>
            </a:extLst>
          </p:cNvPr>
          <p:cNvSpPr>
            <a:spLocks noChangeArrowheads="1"/>
          </p:cNvSpPr>
          <p:nvPr/>
        </p:nvSpPr>
        <p:spPr bwMode="auto">
          <a:xfrm>
            <a:off x="827584" y="1779662"/>
            <a:ext cx="7992888"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latin typeface="+mj-lt"/>
                <a:ea typeface="+mj-ea"/>
              </a:rPr>
              <a:t>25520 </a:t>
            </a:r>
            <a:r>
              <a:rPr lang="zh-CN" altLang="en-US" sz="2800" b="1" dirty="0">
                <a:latin typeface="+mj-lt"/>
                <a:ea typeface="+mj-ea"/>
              </a:rPr>
              <a:t>≈ </a:t>
            </a:r>
            <a:r>
              <a:rPr lang="en-US" altLang="zh-CN" sz="2800" b="1" dirty="0">
                <a:latin typeface="+mj-lt"/>
                <a:ea typeface="+mj-ea"/>
              </a:rPr>
              <a:t>______</a:t>
            </a:r>
            <a:r>
              <a:rPr lang="zh-CN" altLang="en-US" sz="2800" b="1" dirty="0">
                <a:latin typeface="+mj-lt"/>
                <a:ea typeface="+mj-ea"/>
              </a:rPr>
              <a:t>万</a:t>
            </a:r>
            <a:r>
              <a:rPr lang="en-US" altLang="zh-CN" sz="2800" b="1" dirty="0">
                <a:latin typeface="+mj-lt"/>
                <a:ea typeface="+mj-ea"/>
              </a:rPr>
              <a:t>		   7244100 </a:t>
            </a:r>
            <a:r>
              <a:rPr lang="zh-CN" altLang="en-US" sz="2800" b="1" dirty="0">
                <a:latin typeface="+mj-lt"/>
                <a:ea typeface="+mj-ea"/>
              </a:rPr>
              <a:t>≈ </a:t>
            </a:r>
            <a:r>
              <a:rPr lang="en-US" altLang="zh-CN" sz="2800" b="1" dirty="0">
                <a:latin typeface="+mj-lt"/>
                <a:ea typeface="+mj-ea"/>
              </a:rPr>
              <a:t>______</a:t>
            </a:r>
            <a:r>
              <a:rPr lang="zh-CN" altLang="en-US" sz="2800" b="1" dirty="0">
                <a:latin typeface="+mj-lt"/>
                <a:ea typeface="+mj-ea"/>
              </a:rPr>
              <a:t>万</a:t>
            </a:r>
          </a:p>
        </p:txBody>
      </p:sp>
      <p:sp>
        <p:nvSpPr>
          <p:cNvPr id="17" name="Rectangle 22">
            <a:extLst>
              <a:ext uri="{FF2B5EF4-FFF2-40B4-BE49-F238E27FC236}">
                <a16:creationId xmlns:a16="http://schemas.microsoft.com/office/drawing/2014/main" id="{E301CDCA-5256-8396-C736-93A93F2E95E5}"/>
              </a:ext>
            </a:extLst>
          </p:cNvPr>
          <p:cNvSpPr>
            <a:spLocks noChangeArrowheads="1"/>
          </p:cNvSpPr>
          <p:nvPr/>
        </p:nvSpPr>
        <p:spPr bwMode="auto">
          <a:xfrm>
            <a:off x="827584" y="2787774"/>
            <a:ext cx="7992888"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latin typeface="+mj-lt"/>
                <a:ea typeface="+mj-ea"/>
              </a:rPr>
              <a:t>923456000 </a:t>
            </a:r>
            <a:r>
              <a:rPr lang="zh-CN" altLang="en-US" sz="2800" b="1" dirty="0">
                <a:latin typeface="+mj-lt"/>
                <a:ea typeface="+mj-ea"/>
              </a:rPr>
              <a:t>≈ </a:t>
            </a:r>
            <a:r>
              <a:rPr lang="en-US" altLang="zh-CN" sz="2800" b="1" dirty="0">
                <a:latin typeface="+mj-lt"/>
                <a:ea typeface="+mj-ea"/>
              </a:rPr>
              <a:t>______</a:t>
            </a:r>
            <a:r>
              <a:rPr lang="zh-CN" altLang="en-US" sz="2800" b="1" dirty="0">
                <a:latin typeface="+mj-lt"/>
                <a:ea typeface="+mj-ea"/>
              </a:rPr>
              <a:t>亿</a:t>
            </a:r>
            <a:r>
              <a:rPr lang="en-US" altLang="zh-CN" sz="2800" b="1" dirty="0">
                <a:latin typeface="+mj-lt"/>
                <a:ea typeface="+mj-ea"/>
              </a:rPr>
              <a:t>	   9502285000 </a:t>
            </a:r>
            <a:r>
              <a:rPr lang="zh-CN" altLang="en-US" sz="2800" b="1" dirty="0">
                <a:latin typeface="+mj-lt"/>
                <a:ea typeface="+mj-ea"/>
              </a:rPr>
              <a:t>≈ </a:t>
            </a:r>
            <a:r>
              <a:rPr lang="en-US" altLang="zh-CN" sz="2800" b="1" dirty="0">
                <a:latin typeface="+mj-lt"/>
                <a:ea typeface="+mj-ea"/>
              </a:rPr>
              <a:t>______</a:t>
            </a:r>
            <a:r>
              <a:rPr lang="zh-CN" altLang="en-US" sz="2800" b="1" dirty="0">
                <a:latin typeface="+mj-lt"/>
                <a:ea typeface="+mj-ea"/>
              </a:rPr>
              <a:t>亿</a:t>
            </a:r>
          </a:p>
        </p:txBody>
      </p:sp>
      <p:sp>
        <p:nvSpPr>
          <p:cNvPr id="18" name="Rectangle 22">
            <a:extLst>
              <a:ext uri="{FF2B5EF4-FFF2-40B4-BE49-F238E27FC236}">
                <a16:creationId xmlns:a16="http://schemas.microsoft.com/office/drawing/2014/main" id="{18949664-A482-C8B9-2ACF-558C0C550601}"/>
              </a:ext>
            </a:extLst>
          </p:cNvPr>
          <p:cNvSpPr>
            <a:spLocks noChangeArrowheads="1"/>
          </p:cNvSpPr>
          <p:nvPr/>
        </p:nvSpPr>
        <p:spPr bwMode="auto">
          <a:xfrm>
            <a:off x="2483768" y="1707654"/>
            <a:ext cx="648072"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solidFill>
                  <a:srgbClr val="FF0000"/>
                </a:solidFill>
                <a:latin typeface="+mj-lt"/>
                <a:ea typeface="+mj-ea"/>
              </a:rPr>
              <a:t>26</a:t>
            </a:r>
            <a:endParaRPr lang="zh-CN" altLang="en-US" sz="2800" b="1" dirty="0">
              <a:solidFill>
                <a:srgbClr val="FF0000"/>
              </a:solidFill>
              <a:latin typeface="+mj-lt"/>
              <a:ea typeface="+mj-ea"/>
            </a:endParaRPr>
          </a:p>
        </p:txBody>
      </p:sp>
      <p:sp>
        <p:nvSpPr>
          <p:cNvPr id="23" name="Rectangle 22">
            <a:extLst>
              <a:ext uri="{FF2B5EF4-FFF2-40B4-BE49-F238E27FC236}">
                <a16:creationId xmlns:a16="http://schemas.microsoft.com/office/drawing/2014/main" id="{BFE5D5A4-10DB-2E02-0B8D-D4C07271D64A}"/>
              </a:ext>
            </a:extLst>
          </p:cNvPr>
          <p:cNvSpPr>
            <a:spLocks noChangeArrowheads="1"/>
          </p:cNvSpPr>
          <p:nvPr/>
        </p:nvSpPr>
        <p:spPr bwMode="auto">
          <a:xfrm>
            <a:off x="6588224" y="1707654"/>
            <a:ext cx="792088" cy="66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solidFill>
                  <a:srgbClr val="FF0000"/>
                </a:solidFill>
                <a:latin typeface="+mj-lt"/>
                <a:ea typeface="+mj-ea"/>
              </a:rPr>
              <a:t>724</a:t>
            </a:r>
            <a:endParaRPr lang="zh-CN" altLang="en-US" sz="2800" b="1" dirty="0">
              <a:solidFill>
                <a:srgbClr val="FF0000"/>
              </a:solidFill>
              <a:latin typeface="+mj-lt"/>
              <a:ea typeface="+mj-ea"/>
            </a:endParaRPr>
          </a:p>
        </p:txBody>
      </p:sp>
      <p:sp>
        <p:nvSpPr>
          <p:cNvPr id="25" name="Rectangle 22">
            <a:extLst>
              <a:ext uri="{FF2B5EF4-FFF2-40B4-BE49-F238E27FC236}">
                <a16:creationId xmlns:a16="http://schemas.microsoft.com/office/drawing/2014/main" id="{7C0483D4-1097-F1EA-70C7-8CD5D037F884}"/>
              </a:ext>
            </a:extLst>
          </p:cNvPr>
          <p:cNvSpPr>
            <a:spLocks noChangeArrowheads="1"/>
          </p:cNvSpPr>
          <p:nvPr/>
        </p:nvSpPr>
        <p:spPr bwMode="auto">
          <a:xfrm>
            <a:off x="3131840" y="2715766"/>
            <a:ext cx="648072"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solidFill>
                  <a:srgbClr val="FF0000"/>
                </a:solidFill>
                <a:latin typeface="+mj-lt"/>
                <a:ea typeface="+mj-ea"/>
              </a:rPr>
              <a:t>9</a:t>
            </a:r>
            <a:endParaRPr lang="zh-CN" altLang="en-US" sz="2800" b="1" dirty="0">
              <a:solidFill>
                <a:srgbClr val="FF0000"/>
              </a:solidFill>
              <a:latin typeface="+mj-lt"/>
              <a:ea typeface="+mj-ea"/>
            </a:endParaRPr>
          </a:p>
        </p:txBody>
      </p:sp>
      <p:sp>
        <p:nvSpPr>
          <p:cNvPr id="27" name="Rectangle 22">
            <a:extLst>
              <a:ext uri="{FF2B5EF4-FFF2-40B4-BE49-F238E27FC236}">
                <a16:creationId xmlns:a16="http://schemas.microsoft.com/office/drawing/2014/main" id="{6B2D6780-0BFA-66EF-A245-C0CF4854A5BE}"/>
              </a:ext>
            </a:extLst>
          </p:cNvPr>
          <p:cNvSpPr>
            <a:spLocks noChangeArrowheads="1"/>
          </p:cNvSpPr>
          <p:nvPr/>
        </p:nvSpPr>
        <p:spPr bwMode="auto">
          <a:xfrm>
            <a:off x="7257724" y="2715766"/>
            <a:ext cx="648072" cy="65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sz="2800" b="1" dirty="0">
                <a:solidFill>
                  <a:srgbClr val="FF0000"/>
                </a:solidFill>
                <a:latin typeface="+mj-lt"/>
                <a:ea typeface="+mj-ea"/>
              </a:rPr>
              <a:t>95</a:t>
            </a:r>
            <a:endParaRPr lang="zh-CN" altLang="en-US" sz="2800" b="1" dirty="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animBg="1"/>
      <p:bldP spid="22" grpId="0" animBg="1"/>
      <p:bldP spid="21" grpId="0" animBg="1"/>
      <p:bldP spid="18" grpId="0"/>
      <p:bldP spid="23" grpId="0"/>
      <p:bldP spid="25"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3206996"/>
            <a:ext cx="1574380" cy="157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形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4688" y="1684164"/>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形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3401" y="2081039"/>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2"/>
          <p:cNvGrpSpPr/>
          <p:nvPr/>
        </p:nvGrpSpPr>
        <p:grpSpPr bwMode="auto">
          <a:xfrm>
            <a:off x="1060526" y="1347614"/>
            <a:ext cx="7269162" cy="2052638"/>
            <a:chOff x="833121" y="1494444"/>
            <a:chExt cx="7267786" cy="2052320"/>
          </a:xfrm>
        </p:grpSpPr>
        <p:sp>
          <p:nvSpPr>
            <p:cNvPr id="6" name="思想气泡: 云 5"/>
            <p:cNvSpPr/>
            <p:nvPr/>
          </p:nvSpPr>
          <p:spPr>
            <a:xfrm>
              <a:off x="833121" y="1494444"/>
              <a:ext cx="7267786" cy="2052320"/>
            </a:xfrm>
            <a:prstGeom prst="cloudCallout">
              <a:avLst>
                <a:gd name="adj1" fmla="val -40218"/>
                <a:gd name="adj2" fmla="val 63820"/>
              </a:avLst>
            </a:prstGeom>
            <a:solidFill>
              <a:srgbClr val="FFFEF2"/>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2"/>
            <p:cNvSpPr>
              <a:spLocks noChangeArrowheads="1"/>
            </p:cNvSpPr>
            <p:nvPr/>
          </p:nvSpPr>
          <p:spPr bwMode="auto">
            <a:xfrm>
              <a:off x="1251797" y="2228217"/>
              <a:ext cx="67762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3200" b="1">
                  <a:latin typeface="楷体" panose="02010609060101010101" pitchFamily="49" charset="-122"/>
                  <a:ea typeface="楷体" panose="02010609060101010101" pitchFamily="49" charset="-122"/>
                </a:rPr>
                <a:t>通过本节课的学习，你有什么收获？</a:t>
              </a:r>
            </a:p>
          </p:txBody>
        </p:sp>
      </p:grpSp>
      <p:sp>
        <p:nvSpPr>
          <p:cNvPr id="9" name="Rectangle 16"/>
          <p:cNvSpPr>
            <a:spLocks noChangeArrowheads="1"/>
          </p:cNvSpPr>
          <p:nvPr/>
        </p:nvSpPr>
        <p:spPr bwMode="auto">
          <a:xfrm>
            <a:off x="381110" y="209612"/>
            <a:ext cx="6019642" cy="5847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200" b="1" dirty="0">
                <a:ln w="10160">
                  <a:solidFill>
                    <a:srgbClr val="E75A4F"/>
                  </a:solidFill>
                </a:ln>
                <a:solidFill>
                  <a:srgbClr val="E75A4F"/>
                </a:solidFill>
                <a:latin typeface="+mj-lt"/>
                <a:ea typeface="+mn-ea"/>
              </a:rPr>
              <a:t>四、全课小结，畅谈收获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3000" fill="hold" nodeType="afterEffect">
                                  <p:stCondLst>
                                    <p:cond delay="0"/>
                                  </p:stCondLst>
                                  <p:childTnLst>
                                    <p:animRot by="120000">
                                      <p:cBhvr>
                                        <p:cTn id="6" dur="200" fill="hold">
                                          <p:stCondLst>
                                            <p:cond delay="0"/>
                                          </p:stCondLst>
                                        </p:cTn>
                                        <p:tgtEl>
                                          <p:spTgt spid="2"/>
                                        </p:tgtEl>
                                        <p:attrNameLst>
                                          <p:attrName>r</p:attrName>
                                        </p:attrNameLst>
                                      </p:cBhvr>
                                    </p:animRot>
                                    <p:animRot by="-240000">
                                      <p:cBhvr>
                                        <p:cTn id="7" dur="400" fill="hold">
                                          <p:stCondLst>
                                            <p:cond delay="400"/>
                                          </p:stCondLst>
                                        </p:cTn>
                                        <p:tgtEl>
                                          <p:spTgt spid="2"/>
                                        </p:tgtEl>
                                        <p:attrNameLst>
                                          <p:attrName>r</p:attrName>
                                        </p:attrNameLst>
                                      </p:cBhvr>
                                    </p:animRot>
                                    <p:animRot by="240000">
                                      <p:cBhvr>
                                        <p:cTn id="8" dur="400" fill="hold">
                                          <p:stCondLst>
                                            <p:cond delay="800"/>
                                          </p:stCondLst>
                                        </p:cTn>
                                        <p:tgtEl>
                                          <p:spTgt spid="2"/>
                                        </p:tgtEl>
                                        <p:attrNameLst>
                                          <p:attrName>r</p:attrName>
                                        </p:attrNameLst>
                                      </p:cBhvr>
                                    </p:animRot>
                                    <p:animRot by="-240000">
                                      <p:cBhvr>
                                        <p:cTn id="9" dur="400" fill="hold">
                                          <p:stCondLst>
                                            <p:cond delay="1200"/>
                                          </p:stCondLst>
                                        </p:cTn>
                                        <p:tgtEl>
                                          <p:spTgt spid="2"/>
                                        </p:tgtEl>
                                        <p:attrNameLst>
                                          <p:attrName>r</p:attrName>
                                        </p:attrNameLst>
                                      </p:cBhvr>
                                    </p:animRot>
                                    <p:animRot by="120000">
                                      <p:cBhvr>
                                        <p:cTn id="10" dur="400" fill="hold">
                                          <p:stCondLst>
                                            <p:cond delay="1600"/>
                                          </p:stCondLst>
                                        </p:cTn>
                                        <p:tgtEl>
                                          <p:spTgt spid="2"/>
                                        </p:tgtEl>
                                        <p:attrNameLst>
                                          <p:attrName>r</p:attrName>
                                        </p:attrNameLst>
                                      </p:cBhvr>
                                    </p:animRot>
                                  </p:childTnLst>
                                </p:cTn>
                              </p:par>
                              <p:par>
                                <p:cTn id="11" presetID="32" presetClass="emph" presetSubtype="0" repeatCount="2000" fill="hold" nodeType="withEffect">
                                  <p:stCondLst>
                                    <p:cond delay="50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par>
                                <p:cTn id="17" presetID="32" presetClass="emph" presetSubtype="0" repeatCount="2000" fill="hold" nodeType="withEffect">
                                  <p:stCondLst>
                                    <p:cond delay="500"/>
                                  </p:stCondLst>
                                  <p:childTnLst>
                                    <p:animRot by="120000">
                                      <p:cBhvr>
                                        <p:cTn id="18" dur="200" fill="hold">
                                          <p:stCondLst>
                                            <p:cond delay="0"/>
                                          </p:stCondLst>
                                        </p:cTn>
                                        <p:tgtEl>
                                          <p:spTgt spid="3"/>
                                        </p:tgtEl>
                                        <p:attrNameLst>
                                          <p:attrName>r</p:attrName>
                                        </p:attrNameLst>
                                      </p:cBhvr>
                                    </p:animRot>
                                    <p:animRot by="-240000">
                                      <p:cBhvr>
                                        <p:cTn id="19" dur="400" fill="hold">
                                          <p:stCondLst>
                                            <p:cond delay="400"/>
                                          </p:stCondLst>
                                        </p:cTn>
                                        <p:tgtEl>
                                          <p:spTgt spid="3"/>
                                        </p:tgtEl>
                                        <p:attrNameLst>
                                          <p:attrName>r</p:attrName>
                                        </p:attrNameLst>
                                      </p:cBhvr>
                                    </p:animRot>
                                    <p:animRot by="240000">
                                      <p:cBhvr>
                                        <p:cTn id="20" dur="400" fill="hold">
                                          <p:stCondLst>
                                            <p:cond delay="800"/>
                                          </p:stCondLst>
                                        </p:cTn>
                                        <p:tgtEl>
                                          <p:spTgt spid="3"/>
                                        </p:tgtEl>
                                        <p:attrNameLst>
                                          <p:attrName>r</p:attrName>
                                        </p:attrNameLst>
                                      </p:cBhvr>
                                    </p:animRot>
                                    <p:animRot by="-240000">
                                      <p:cBhvr>
                                        <p:cTn id="21" dur="400" fill="hold">
                                          <p:stCondLst>
                                            <p:cond delay="1200"/>
                                          </p:stCondLst>
                                        </p:cTn>
                                        <p:tgtEl>
                                          <p:spTgt spid="3"/>
                                        </p:tgtEl>
                                        <p:attrNameLst>
                                          <p:attrName>r</p:attrName>
                                        </p:attrNameLst>
                                      </p:cBhvr>
                                    </p:animRot>
                                    <p:animRot by="120000">
                                      <p:cBhvr>
                                        <p:cTn id="22" dur="400" fill="hold">
                                          <p:stCondLst>
                                            <p:cond delay="16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p:cNvSpPr>
            <a:spLocks noChangeArrowheads="1"/>
          </p:cNvSpPr>
          <p:nvPr/>
        </p:nvSpPr>
        <p:spPr bwMode="auto">
          <a:xfrm>
            <a:off x="381110" y="209612"/>
            <a:ext cx="6019642" cy="584775"/>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defRPr/>
            </a:pPr>
            <a:r>
              <a:rPr lang="zh-CN" altLang="en-US" sz="3200" b="1" dirty="0">
                <a:ln w="10160">
                  <a:solidFill>
                    <a:srgbClr val="E75A4F"/>
                  </a:solidFill>
                </a:ln>
                <a:solidFill>
                  <a:srgbClr val="E75A4F"/>
                </a:solidFill>
                <a:latin typeface="+mj-lt"/>
                <a:ea typeface="+mn-ea"/>
              </a:rPr>
              <a:t>五、巩固练习</a:t>
            </a:r>
          </a:p>
        </p:txBody>
      </p:sp>
      <p:sp>
        <p:nvSpPr>
          <p:cNvPr id="3" name="文本框 2"/>
          <p:cNvSpPr txBox="1"/>
          <p:nvPr/>
        </p:nvSpPr>
        <p:spPr>
          <a:xfrm>
            <a:off x="323528" y="739646"/>
            <a:ext cx="8653064" cy="3953133"/>
          </a:xfrm>
          <a:prstGeom prst="rect">
            <a:avLst/>
          </a:prstGeom>
          <a:noFill/>
        </p:spPr>
        <p:txBody>
          <a:bodyPr wrap="square" rtlCol="0">
            <a:spAutoFit/>
          </a:bodyPr>
          <a:lstStyle/>
          <a:p>
            <a:pPr>
              <a:lnSpc>
                <a:spcPct val="130000"/>
              </a:lnSpc>
            </a:pPr>
            <a:r>
              <a:rPr lang="en-US" altLang="zh-CN" sz="2800" b="1" dirty="0">
                <a:latin typeface="+mj-lt"/>
                <a:ea typeface="+mj-ea"/>
              </a:rPr>
              <a:t>1.</a:t>
            </a:r>
            <a:r>
              <a:rPr lang="zh-CN" altLang="en-US" sz="2800" b="1" dirty="0">
                <a:latin typeface="+mj-lt"/>
                <a:ea typeface="+mj-ea"/>
              </a:rPr>
              <a:t>下面画线部分是近似数的在</a:t>
            </a:r>
            <a:r>
              <a:rPr lang="en-US" altLang="zh-CN" sz="2800" b="1" dirty="0">
                <a:latin typeface="+mj-lt"/>
                <a:ea typeface="+mj-ea"/>
              </a:rPr>
              <a:t>(      )</a:t>
            </a:r>
            <a:r>
              <a:rPr lang="zh-CN" altLang="en-US" sz="2800" b="1" dirty="0">
                <a:latin typeface="+mj-lt"/>
                <a:ea typeface="+mj-ea"/>
              </a:rPr>
              <a:t>里画“△”</a:t>
            </a:r>
            <a:r>
              <a:rPr lang="en-US" altLang="zh-CN" sz="2800" b="1" dirty="0">
                <a:latin typeface="+mj-lt"/>
                <a:ea typeface="+mj-ea"/>
              </a:rPr>
              <a:t>,</a:t>
            </a:r>
            <a:r>
              <a:rPr lang="zh-CN" altLang="en-US" sz="2800" b="1" dirty="0">
                <a:latin typeface="+mj-lt"/>
                <a:ea typeface="+mj-ea"/>
              </a:rPr>
              <a:t>是准确数的画“</a:t>
            </a:r>
            <a:r>
              <a:rPr lang="en-US" altLang="zh-CN" sz="2800" b="1" dirty="0">
                <a:latin typeface="+mj-lt"/>
                <a:ea typeface="+mj-ea"/>
              </a:rPr>
              <a:t>○”</a:t>
            </a:r>
            <a:r>
              <a:rPr lang="zh-CN" altLang="en-US" sz="2800" b="1" dirty="0">
                <a:latin typeface="+mj-lt"/>
                <a:ea typeface="+mj-ea"/>
              </a:rPr>
              <a:t>。</a:t>
            </a:r>
          </a:p>
          <a:p>
            <a:pPr>
              <a:lnSpc>
                <a:spcPct val="130000"/>
              </a:lnSpc>
            </a:pPr>
            <a:r>
              <a:rPr lang="en-US" altLang="zh-CN" sz="2800" b="1" dirty="0">
                <a:latin typeface="+mj-lt"/>
                <a:ea typeface="+mj-ea"/>
              </a:rPr>
              <a:t>(1)</a:t>
            </a:r>
            <a:r>
              <a:rPr lang="zh-CN" altLang="en-US" sz="2800" b="1" dirty="0">
                <a:latin typeface="+mj-lt"/>
                <a:ea typeface="+mj-ea"/>
              </a:rPr>
              <a:t>从地球到月球的距离约是</a:t>
            </a:r>
            <a:r>
              <a:rPr lang="en-US" altLang="zh-CN" sz="2800" b="1" dirty="0">
                <a:latin typeface="+mj-lt"/>
                <a:ea typeface="+mj-ea"/>
              </a:rPr>
              <a:t>384400</a:t>
            </a:r>
            <a:r>
              <a:rPr lang="zh-CN" altLang="en-US" sz="2800" b="1" dirty="0">
                <a:latin typeface="+mj-lt"/>
                <a:ea typeface="+mj-ea"/>
              </a:rPr>
              <a:t>千米。            </a:t>
            </a:r>
            <a:r>
              <a:rPr lang="en-US" altLang="zh-CN" sz="2800" b="1" dirty="0">
                <a:latin typeface="+mj-lt"/>
                <a:ea typeface="+mj-ea"/>
              </a:rPr>
              <a:t>(        )</a:t>
            </a:r>
          </a:p>
          <a:p>
            <a:pPr>
              <a:lnSpc>
                <a:spcPct val="130000"/>
              </a:lnSpc>
            </a:pPr>
            <a:r>
              <a:rPr lang="en-US" altLang="zh-CN" sz="2800" b="1" dirty="0">
                <a:latin typeface="+mj-lt"/>
                <a:ea typeface="+mj-ea"/>
              </a:rPr>
              <a:t>(2)</a:t>
            </a:r>
            <a:r>
              <a:rPr lang="zh-CN" altLang="en-US" sz="2800" b="1" dirty="0">
                <a:latin typeface="+mj-lt"/>
                <a:ea typeface="+mj-ea"/>
              </a:rPr>
              <a:t>明德小学有</a:t>
            </a:r>
            <a:r>
              <a:rPr lang="en-US" altLang="zh-CN" sz="2800" b="1" dirty="0">
                <a:latin typeface="+mj-lt"/>
                <a:ea typeface="+mj-ea"/>
              </a:rPr>
              <a:t>1208</a:t>
            </a:r>
            <a:r>
              <a:rPr lang="zh-CN" altLang="en-US" sz="2800" b="1" dirty="0">
                <a:latin typeface="+mj-lt"/>
                <a:ea typeface="+mj-ea"/>
              </a:rPr>
              <a:t>名学生。                                    </a:t>
            </a:r>
            <a:r>
              <a:rPr lang="en-US" altLang="zh-CN" sz="2800" b="1" dirty="0">
                <a:latin typeface="+mj-lt"/>
                <a:ea typeface="+mj-ea"/>
              </a:rPr>
              <a:t>(        )</a:t>
            </a:r>
          </a:p>
          <a:p>
            <a:pPr>
              <a:lnSpc>
                <a:spcPct val="130000"/>
              </a:lnSpc>
            </a:pPr>
            <a:r>
              <a:rPr lang="en-US" altLang="zh-CN" sz="2800" b="1" dirty="0">
                <a:latin typeface="+mj-lt"/>
                <a:ea typeface="+mj-ea"/>
              </a:rPr>
              <a:t>(3)</a:t>
            </a:r>
            <a:r>
              <a:rPr lang="zh-CN" altLang="en-US" sz="2800" b="1" dirty="0">
                <a:latin typeface="+mj-lt"/>
                <a:ea typeface="+mj-ea"/>
              </a:rPr>
              <a:t>无锡灵山大佛景区单日游客量在</a:t>
            </a:r>
            <a:r>
              <a:rPr lang="en-US" altLang="zh-CN" sz="2800" b="1" dirty="0">
                <a:latin typeface="+mj-lt"/>
                <a:ea typeface="+mj-ea"/>
              </a:rPr>
              <a:t>16</a:t>
            </a:r>
            <a:r>
              <a:rPr lang="zh-CN" altLang="en-US" sz="2800" b="1" dirty="0">
                <a:latin typeface="+mj-lt"/>
                <a:ea typeface="+mj-ea"/>
              </a:rPr>
              <a:t>万人左右。</a:t>
            </a:r>
            <a:r>
              <a:rPr lang="en-US" altLang="zh-CN" sz="2800" b="1" dirty="0">
                <a:latin typeface="+mj-lt"/>
                <a:ea typeface="+mj-ea"/>
              </a:rPr>
              <a:t>(        )</a:t>
            </a:r>
          </a:p>
          <a:p>
            <a:pPr>
              <a:lnSpc>
                <a:spcPct val="130000"/>
              </a:lnSpc>
            </a:pPr>
            <a:r>
              <a:rPr lang="en-US" altLang="zh-CN" sz="2800" b="1" dirty="0">
                <a:latin typeface="+mj-lt"/>
                <a:ea typeface="+mj-ea"/>
              </a:rPr>
              <a:t>(4)</a:t>
            </a:r>
            <a:r>
              <a:rPr lang="zh-CN" altLang="en-US" sz="2800" b="1" dirty="0">
                <a:latin typeface="+mj-lt"/>
                <a:ea typeface="+mj-ea"/>
              </a:rPr>
              <a:t>世界上最大</a:t>
            </a:r>
            <a:r>
              <a:rPr lang="zh-CN" altLang="en-US" sz="2800" b="1">
                <a:latin typeface="+mj-lt"/>
                <a:ea typeface="+mj-ea"/>
              </a:rPr>
              <a:t>的金字塔</a:t>
            </a:r>
            <a:r>
              <a:rPr lang="en-US" altLang="zh-CN" sz="2800" b="1">
                <a:latin typeface="+mj-lt"/>
                <a:ea typeface="+mj-ea"/>
              </a:rPr>
              <a:t>——</a:t>
            </a:r>
            <a:r>
              <a:rPr lang="zh-CN" altLang="en-US" sz="2800" b="1">
                <a:latin typeface="+mj-lt"/>
                <a:ea typeface="+mj-ea"/>
              </a:rPr>
              <a:t>埃及</a:t>
            </a:r>
            <a:r>
              <a:rPr lang="zh-CN" altLang="en-US" sz="2800" b="1" dirty="0">
                <a:latin typeface="+mj-lt"/>
                <a:ea typeface="+mj-ea"/>
              </a:rPr>
              <a:t>胡夫金字塔由</a:t>
            </a:r>
            <a:r>
              <a:rPr lang="en-US" altLang="zh-CN" sz="2800" b="1" dirty="0">
                <a:latin typeface="+mj-lt"/>
                <a:ea typeface="+mj-ea"/>
              </a:rPr>
              <a:t>230</a:t>
            </a:r>
            <a:r>
              <a:rPr lang="zh-CN" altLang="en-US" sz="2800" b="1" dirty="0">
                <a:latin typeface="+mj-lt"/>
                <a:ea typeface="+mj-ea"/>
              </a:rPr>
              <a:t>多万块石块砌成。                                                             </a:t>
            </a:r>
            <a:r>
              <a:rPr lang="en-US" altLang="zh-CN" sz="2800" b="1" dirty="0">
                <a:latin typeface="+mj-lt"/>
                <a:ea typeface="+mj-ea"/>
              </a:rPr>
              <a:t>(       )</a:t>
            </a:r>
          </a:p>
        </p:txBody>
      </p:sp>
      <p:sp>
        <p:nvSpPr>
          <p:cNvPr id="5" name="文本框 4"/>
          <p:cNvSpPr txBox="1"/>
          <p:nvPr/>
        </p:nvSpPr>
        <p:spPr>
          <a:xfrm>
            <a:off x="8172400" y="2499742"/>
            <a:ext cx="914400" cy="523220"/>
          </a:xfrm>
          <a:prstGeom prst="rect">
            <a:avLst/>
          </a:prstGeom>
          <a:noFill/>
        </p:spPr>
        <p:txBody>
          <a:bodyPr wrap="square" rtlCol="0">
            <a:spAutoFit/>
          </a:bodyPr>
          <a:lstStyle/>
          <a:p>
            <a:r>
              <a:rPr lang="zh-CN" altLang="en-US" sz="2800" b="1" dirty="0">
                <a:solidFill>
                  <a:srgbClr val="FF0000"/>
                </a:solidFill>
                <a:latin typeface="+mj-lt"/>
                <a:ea typeface="+mj-ea"/>
              </a:rPr>
              <a:t>○</a:t>
            </a:r>
          </a:p>
        </p:txBody>
      </p:sp>
      <p:sp>
        <p:nvSpPr>
          <p:cNvPr id="6" name="文本框 5"/>
          <p:cNvSpPr txBox="1"/>
          <p:nvPr/>
        </p:nvSpPr>
        <p:spPr>
          <a:xfrm>
            <a:off x="8172400" y="1923678"/>
            <a:ext cx="914400" cy="523220"/>
          </a:xfrm>
          <a:prstGeom prst="rect">
            <a:avLst/>
          </a:prstGeom>
          <a:noFill/>
        </p:spPr>
        <p:txBody>
          <a:bodyPr wrap="square" rtlCol="0">
            <a:spAutoFit/>
          </a:bodyPr>
          <a:lstStyle/>
          <a:p>
            <a:r>
              <a:rPr lang="zh-CN" altLang="en-US" sz="2800" b="1" dirty="0">
                <a:solidFill>
                  <a:srgbClr val="FF0000"/>
                </a:solidFill>
                <a:latin typeface="+mj-lt"/>
                <a:ea typeface="+mj-ea"/>
              </a:rPr>
              <a:t>△</a:t>
            </a:r>
          </a:p>
        </p:txBody>
      </p:sp>
      <p:sp>
        <p:nvSpPr>
          <p:cNvPr id="7" name="文本框 6"/>
          <p:cNvSpPr txBox="1"/>
          <p:nvPr/>
        </p:nvSpPr>
        <p:spPr>
          <a:xfrm>
            <a:off x="8172400" y="3003798"/>
            <a:ext cx="914400" cy="523220"/>
          </a:xfrm>
          <a:prstGeom prst="rect">
            <a:avLst/>
          </a:prstGeom>
          <a:noFill/>
        </p:spPr>
        <p:txBody>
          <a:bodyPr wrap="square" rtlCol="0">
            <a:spAutoFit/>
          </a:bodyPr>
          <a:lstStyle/>
          <a:p>
            <a:r>
              <a:rPr lang="zh-CN" altLang="en-US" sz="2800" b="1" dirty="0">
                <a:solidFill>
                  <a:srgbClr val="FF0000"/>
                </a:solidFill>
                <a:latin typeface="+mj-lt"/>
                <a:ea typeface="+mj-ea"/>
              </a:rPr>
              <a:t>△</a:t>
            </a:r>
          </a:p>
        </p:txBody>
      </p:sp>
      <p:sp>
        <p:nvSpPr>
          <p:cNvPr id="8" name="文本框 7"/>
          <p:cNvSpPr txBox="1"/>
          <p:nvPr/>
        </p:nvSpPr>
        <p:spPr>
          <a:xfrm>
            <a:off x="8172400" y="4083918"/>
            <a:ext cx="914400" cy="523220"/>
          </a:xfrm>
          <a:prstGeom prst="rect">
            <a:avLst/>
          </a:prstGeom>
          <a:noFill/>
        </p:spPr>
        <p:txBody>
          <a:bodyPr wrap="square" rtlCol="0">
            <a:spAutoFit/>
          </a:bodyPr>
          <a:lstStyle/>
          <a:p>
            <a:r>
              <a:rPr lang="zh-CN" altLang="en-US" sz="2800" b="1" dirty="0">
                <a:solidFill>
                  <a:srgbClr val="FF0000"/>
                </a:solidFill>
                <a:latin typeface="+mj-lt"/>
                <a:ea typeface="+mj-ea"/>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936567" y="2842191"/>
            <a:ext cx="1254125"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9" name="矩形 18"/>
          <p:cNvSpPr/>
          <p:nvPr/>
        </p:nvSpPr>
        <p:spPr>
          <a:xfrm>
            <a:off x="1936567" y="4217849"/>
            <a:ext cx="1254125"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8" name="TextBox 4"/>
          <p:cNvSpPr txBox="1">
            <a:spLocks noChangeArrowheads="1"/>
          </p:cNvSpPr>
          <p:nvPr/>
        </p:nvSpPr>
        <p:spPr bwMode="auto">
          <a:xfrm>
            <a:off x="539750" y="760413"/>
            <a:ext cx="80645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algn="just" eaLnBrk="1" hangingPunct="1">
              <a:defRPr/>
            </a:pPr>
            <a:r>
              <a:rPr lang="en-US" altLang="zh-CN" sz="2400" b="1" dirty="0">
                <a:latin typeface="+mn-lt"/>
              </a:rPr>
              <a:t>2.</a:t>
            </a:r>
            <a:r>
              <a:rPr lang="zh-CN" altLang="en-US" sz="2400" b="1" dirty="0">
                <a:latin typeface="楷体" panose="02010609060101010101" pitchFamily="49" charset="-122"/>
              </a:rPr>
              <a:t>先写出横线上的数，再省略亿位后面的尾数，写出它们的近似数。</a:t>
            </a:r>
          </a:p>
        </p:txBody>
      </p:sp>
      <p:sp>
        <p:nvSpPr>
          <p:cNvPr id="27651" name="文本框 57"/>
          <p:cNvSpPr txBox="1">
            <a:spLocks noChangeArrowheads="1"/>
          </p:cNvSpPr>
          <p:nvPr/>
        </p:nvSpPr>
        <p:spPr bwMode="auto">
          <a:xfrm>
            <a:off x="1895475" y="1301750"/>
            <a:ext cx="24939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1200" dirty="0">
                <a:solidFill>
                  <a:srgbClr val="EF7B57"/>
                </a:solidFill>
                <a:latin typeface="等线" panose="02010600030101010101" pitchFamily="2" charset="-122"/>
                <a:ea typeface="等线" panose="02010600030101010101" pitchFamily="2" charset="-122"/>
              </a:rPr>
              <a:t>【</a:t>
            </a:r>
            <a:r>
              <a:rPr lang="zh-CN" altLang="en-US" sz="1200" dirty="0">
                <a:solidFill>
                  <a:srgbClr val="EF7B57"/>
                </a:solidFill>
                <a:latin typeface="等线" panose="02010600030101010101" pitchFamily="2" charset="-122"/>
                <a:ea typeface="等线" panose="02010600030101010101" pitchFamily="2" charset="-122"/>
              </a:rPr>
              <a:t>选自</a:t>
            </a:r>
            <a:r>
              <a:rPr lang="en-US" altLang="zh-CN" sz="1200" dirty="0">
                <a:solidFill>
                  <a:srgbClr val="EF7B57"/>
                </a:solidFill>
                <a:latin typeface="等线" panose="02010600030101010101" pitchFamily="2" charset="-122"/>
                <a:ea typeface="等线" panose="02010600030101010101" pitchFamily="2" charset="-122"/>
              </a:rPr>
              <a:t>《</a:t>
            </a:r>
            <a:r>
              <a:rPr lang="zh-CN" altLang="en-US" sz="1200" dirty="0">
                <a:solidFill>
                  <a:srgbClr val="EF7B57"/>
                </a:solidFill>
                <a:latin typeface="等线" panose="02010600030101010101" pitchFamily="2" charset="-122"/>
                <a:ea typeface="等线" panose="02010600030101010101" pitchFamily="2" charset="-122"/>
              </a:rPr>
              <a:t>状元作业本</a:t>
            </a:r>
            <a:r>
              <a:rPr lang="en-US" altLang="zh-CN" sz="1200" dirty="0">
                <a:solidFill>
                  <a:srgbClr val="EF7B57"/>
                </a:solidFill>
                <a:latin typeface="等线" panose="02010600030101010101" pitchFamily="2" charset="-122"/>
                <a:ea typeface="等线" panose="02010600030101010101" pitchFamily="2" charset="-122"/>
              </a:rPr>
              <a:t>》】</a:t>
            </a:r>
            <a:endParaRPr lang="zh-CN" altLang="en-US" sz="1200" dirty="0">
              <a:solidFill>
                <a:srgbClr val="EF7B57"/>
              </a:solidFill>
              <a:latin typeface="等线" panose="02010600030101010101" pitchFamily="2" charset="-122"/>
              <a:ea typeface="等线" panose="02010600030101010101" pitchFamily="2" charset="-122"/>
            </a:endParaRPr>
          </a:p>
        </p:txBody>
      </p:sp>
      <p:sp>
        <p:nvSpPr>
          <p:cNvPr id="12" name="TextBox 4"/>
          <p:cNvSpPr txBox="1">
            <a:spLocks noChangeArrowheads="1"/>
          </p:cNvSpPr>
          <p:nvPr/>
        </p:nvSpPr>
        <p:spPr bwMode="auto">
          <a:xfrm>
            <a:off x="539750" y="2085859"/>
            <a:ext cx="8064500" cy="1277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lnSpc>
                <a:spcPct val="110000"/>
              </a:lnSpc>
              <a:defRPr/>
            </a:pPr>
            <a:r>
              <a:rPr lang="zh-CN" altLang="en-US" sz="2400" b="1" dirty="0">
                <a:latin typeface="+mn-lt"/>
              </a:rPr>
              <a:t>（</a:t>
            </a:r>
            <a:r>
              <a:rPr lang="en-US" altLang="zh-CN" sz="2400" b="1">
                <a:latin typeface="+mn-lt"/>
              </a:rPr>
              <a:t>1</a:t>
            </a:r>
            <a:r>
              <a:rPr lang="zh-CN" altLang="en-US" sz="2400" b="1">
                <a:latin typeface="+mn-lt"/>
              </a:rPr>
              <a:t>）火星</a:t>
            </a:r>
            <a:r>
              <a:rPr lang="zh-CN" altLang="en-US" sz="2400" b="1" dirty="0">
                <a:latin typeface="+mn-lt"/>
              </a:rPr>
              <a:t>是太阳系中八大行星之一，它与太阳的平均距离约为</a:t>
            </a:r>
            <a:r>
              <a:rPr lang="zh-CN" altLang="en-US" sz="2400" b="1" u="sng" dirty="0">
                <a:latin typeface="+mn-lt"/>
              </a:rPr>
              <a:t>二亿二千七百九十四万</a:t>
            </a:r>
            <a:r>
              <a:rPr lang="zh-CN" altLang="en-US" sz="2400" b="1" dirty="0">
                <a:latin typeface="+mn-lt"/>
              </a:rPr>
              <a:t>千米。</a:t>
            </a:r>
            <a:endParaRPr lang="en-US" altLang="zh-CN" sz="2400" b="1" dirty="0">
              <a:latin typeface="+mn-lt"/>
            </a:endParaRPr>
          </a:p>
          <a:p>
            <a:pPr eaLnBrk="1" hangingPunct="1">
              <a:lnSpc>
                <a:spcPct val="110000"/>
              </a:lnSpc>
              <a:defRPr/>
            </a:pPr>
            <a:r>
              <a:rPr lang="zh-CN" altLang="en-US" sz="2400" b="1" dirty="0">
                <a:latin typeface="+mn-lt"/>
              </a:rPr>
              <a:t>写作：</a:t>
            </a:r>
            <a:r>
              <a:rPr lang="en-US" altLang="zh-CN" sz="2400" b="1" dirty="0">
                <a:latin typeface="+mn-lt"/>
              </a:rPr>
              <a:t>_________________</a:t>
            </a:r>
            <a:r>
              <a:rPr lang="zh-CN" altLang="en-US" sz="2400" b="1" dirty="0">
                <a:latin typeface="+mj-ea"/>
                <a:ea typeface="+mj-ea"/>
              </a:rPr>
              <a:t>≈</a:t>
            </a:r>
            <a:r>
              <a:rPr lang="en-US" altLang="zh-CN" sz="2400" b="1" dirty="0">
                <a:latin typeface="+mn-lt"/>
              </a:rPr>
              <a:t>________</a:t>
            </a:r>
            <a:endParaRPr lang="zh-CN" altLang="en-US" sz="2400" b="1" dirty="0">
              <a:latin typeface="楷体" panose="02010609060101010101" pitchFamily="49" charset="-122"/>
            </a:endParaRPr>
          </a:p>
        </p:txBody>
      </p:sp>
      <p:sp>
        <p:nvSpPr>
          <p:cNvPr id="13" name="TextBox 4"/>
          <p:cNvSpPr txBox="1">
            <a:spLocks noChangeArrowheads="1"/>
          </p:cNvSpPr>
          <p:nvPr/>
        </p:nvSpPr>
        <p:spPr bwMode="auto">
          <a:xfrm>
            <a:off x="539750" y="3467100"/>
            <a:ext cx="8064500"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lnSpc>
                <a:spcPct val="110000"/>
              </a:lnSpc>
              <a:defRPr/>
            </a:pPr>
            <a:r>
              <a:rPr lang="zh-CN" altLang="en-US" sz="2400" b="1" dirty="0">
                <a:latin typeface="+mn-lt"/>
              </a:rPr>
              <a:t>（</a:t>
            </a:r>
            <a:r>
              <a:rPr lang="en-US" altLang="zh-CN" sz="2400" b="1" dirty="0">
                <a:latin typeface="+mn-lt"/>
              </a:rPr>
              <a:t>2</a:t>
            </a:r>
            <a:r>
              <a:rPr lang="zh-CN" altLang="en-US" sz="2400" b="1" dirty="0">
                <a:latin typeface="+mn-lt"/>
              </a:rPr>
              <a:t>）</a:t>
            </a:r>
            <a:r>
              <a:rPr lang="en-US" altLang="zh-CN" sz="2400" b="1" dirty="0">
                <a:latin typeface="+mn-lt"/>
              </a:rPr>
              <a:t>2018</a:t>
            </a:r>
            <a:r>
              <a:rPr lang="zh-CN" altLang="en-US" sz="2400" b="1" dirty="0">
                <a:latin typeface="+mn-lt"/>
              </a:rPr>
              <a:t>年全国粮食总产量为</a:t>
            </a:r>
            <a:r>
              <a:rPr lang="zh-CN" altLang="en-US" sz="2400" b="1" u="sng" dirty="0">
                <a:latin typeface="+mn-lt"/>
              </a:rPr>
              <a:t>六亿五千七百八十九万三千</a:t>
            </a:r>
            <a:r>
              <a:rPr lang="zh-CN" altLang="en-US" sz="2400" b="1" dirty="0">
                <a:latin typeface="+mn-lt"/>
              </a:rPr>
              <a:t>吨。</a:t>
            </a:r>
            <a:endParaRPr lang="en-US" altLang="zh-CN" sz="2400" b="1" dirty="0">
              <a:latin typeface="+mn-lt"/>
            </a:endParaRPr>
          </a:p>
          <a:p>
            <a:pPr eaLnBrk="1" hangingPunct="1">
              <a:lnSpc>
                <a:spcPct val="110000"/>
              </a:lnSpc>
              <a:defRPr/>
            </a:pPr>
            <a:r>
              <a:rPr lang="zh-CN" altLang="en-US" sz="2400" b="1" dirty="0">
                <a:latin typeface="+mn-lt"/>
              </a:rPr>
              <a:t>写作：</a:t>
            </a:r>
            <a:r>
              <a:rPr lang="en-US" altLang="zh-CN" sz="2400" b="1" dirty="0">
                <a:latin typeface="+mn-lt"/>
              </a:rPr>
              <a:t>_________________</a:t>
            </a:r>
            <a:r>
              <a:rPr lang="zh-CN" altLang="en-US" sz="2400" b="1" dirty="0">
                <a:latin typeface="+mj-ea"/>
                <a:ea typeface="+mj-ea"/>
              </a:rPr>
              <a:t>≈</a:t>
            </a:r>
            <a:r>
              <a:rPr lang="en-US" altLang="zh-CN" sz="2400" b="1" dirty="0">
                <a:latin typeface="+mn-lt"/>
              </a:rPr>
              <a:t>________</a:t>
            </a:r>
            <a:endParaRPr lang="zh-CN" altLang="en-US" sz="2400" b="1" dirty="0">
              <a:latin typeface="楷体" panose="02010609060101010101" pitchFamily="49" charset="-122"/>
            </a:endParaRPr>
          </a:p>
        </p:txBody>
      </p:sp>
      <p:sp>
        <p:nvSpPr>
          <p:cNvPr id="14" name="Text Box 3968"/>
          <p:cNvSpPr txBox="1">
            <a:spLocks noChangeArrowheads="1"/>
          </p:cNvSpPr>
          <p:nvPr/>
        </p:nvSpPr>
        <p:spPr bwMode="auto">
          <a:xfrm>
            <a:off x="1692275" y="2859088"/>
            <a:ext cx="2374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227940000</a:t>
            </a:r>
          </a:p>
        </p:txBody>
      </p:sp>
      <p:sp>
        <p:nvSpPr>
          <p:cNvPr id="15" name="Text Box 3968"/>
          <p:cNvSpPr txBox="1">
            <a:spLocks noChangeArrowheads="1"/>
          </p:cNvSpPr>
          <p:nvPr/>
        </p:nvSpPr>
        <p:spPr bwMode="auto">
          <a:xfrm>
            <a:off x="4737100" y="2859088"/>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2</a:t>
            </a:r>
            <a:r>
              <a:rPr lang="zh-CN" altLang="en-US" sz="2400" b="1">
                <a:solidFill>
                  <a:srgbClr val="FF0000"/>
                </a:solidFill>
                <a:latin typeface="楷体" panose="02010609060101010101" pitchFamily="49" charset="-122"/>
                <a:ea typeface="楷体" panose="02010609060101010101" pitchFamily="49" charset="-122"/>
              </a:rPr>
              <a:t>亿</a:t>
            </a:r>
            <a:endParaRPr lang="en-US" altLang="zh-CN" sz="2400" b="1">
              <a:solidFill>
                <a:srgbClr val="FF0000"/>
              </a:solidFill>
              <a:latin typeface="楷体" panose="02010609060101010101" pitchFamily="49" charset="-122"/>
              <a:ea typeface="楷体" panose="02010609060101010101" pitchFamily="49" charset="-122"/>
            </a:endParaRPr>
          </a:p>
        </p:txBody>
      </p:sp>
      <p:sp>
        <p:nvSpPr>
          <p:cNvPr id="16" name="Text Box 3968"/>
          <p:cNvSpPr txBox="1">
            <a:spLocks noChangeArrowheads="1"/>
          </p:cNvSpPr>
          <p:nvPr/>
        </p:nvSpPr>
        <p:spPr bwMode="auto">
          <a:xfrm>
            <a:off x="1692275" y="4246563"/>
            <a:ext cx="2374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657893000</a:t>
            </a:r>
          </a:p>
        </p:txBody>
      </p:sp>
      <p:sp>
        <p:nvSpPr>
          <p:cNvPr id="17" name="Text Box 3968"/>
          <p:cNvSpPr txBox="1">
            <a:spLocks noChangeArrowheads="1"/>
          </p:cNvSpPr>
          <p:nvPr/>
        </p:nvSpPr>
        <p:spPr bwMode="auto">
          <a:xfrm>
            <a:off x="4737100" y="4246563"/>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7</a:t>
            </a:r>
            <a:r>
              <a:rPr lang="zh-CN" altLang="en-US" sz="2400" b="1">
                <a:solidFill>
                  <a:srgbClr val="FF0000"/>
                </a:solidFill>
                <a:latin typeface="楷体" panose="02010609060101010101" pitchFamily="49" charset="-122"/>
                <a:ea typeface="楷体" panose="02010609060101010101" pitchFamily="49" charset="-122"/>
              </a:rPr>
              <a:t>亿</a:t>
            </a:r>
            <a:endParaRPr lang="en-US" altLang="zh-CN" sz="2400" b="1">
              <a:solidFill>
                <a:srgbClr val="FF0000"/>
              </a:solidFill>
              <a:latin typeface="楷体" panose="02010609060101010101" pitchFamily="49" charset="-122"/>
              <a:ea typeface="楷体" panose="02010609060101010101" pitchFamily="49" charset="-122"/>
            </a:endParaRPr>
          </a:p>
        </p:txBody>
      </p:sp>
      <p:cxnSp>
        <p:nvCxnSpPr>
          <p:cNvPr id="11" name="直接连接符 10"/>
          <p:cNvCxnSpPr>
            <a:cxnSpLocks noChangeShapeType="1"/>
          </p:cNvCxnSpPr>
          <p:nvPr/>
        </p:nvCxnSpPr>
        <p:spPr bwMode="auto">
          <a:xfrm>
            <a:off x="2550930" y="2861241"/>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1936567" y="2861241"/>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2550930" y="4236899"/>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1936567" y="4236899"/>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500"/>
                            </p:stCondLst>
                            <p:childTnLst>
                              <p:par>
                                <p:cTn id="37" presetID="22" presetClass="entr" presetSubtype="4"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P spid="19" grpId="0" bldLvl="0" animBg="1"/>
      <p:bldP spid="19" grpId="1" animBg="1"/>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936567" y="2448064"/>
            <a:ext cx="1254125"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4" name="矩形 13"/>
          <p:cNvSpPr/>
          <p:nvPr/>
        </p:nvSpPr>
        <p:spPr>
          <a:xfrm>
            <a:off x="2090598" y="3911049"/>
            <a:ext cx="1254125" cy="457200"/>
          </a:xfrm>
          <a:prstGeom prst="rect">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2" name="TextBox 4"/>
          <p:cNvSpPr txBox="1">
            <a:spLocks noChangeArrowheads="1"/>
          </p:cNvSpPr>
          <p:nvPr/>
        </p:nvSpPr>
        <p:spPr bwMode="auto">
          <a:xfrm>
            <a:off x="539750" y="760413"/>
            <a:ext cx="80645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algn="just" eaLnBrk="1" hangingPunct="1">
              <a:defRPr/>
            </a:pPr>
            <a:r>
              <a:rPr lang="en-US" altLang="zh-CN" sz="2400" b="1" dirty="0">
                <a:latin typeface="+mn-lt"/>
              </a:rPr>
              <a:t>2.</a:t>
            </a:r>
            <a:r>
              <a:rPr lang="zh-CN" altLang="en-US" sz="2400" b="1" dirty="0">
                <a:latin typeface="楷体" panose="02010609060101010101" pitchFamily="49" charset="-122"/>
              </a:rPr>
              <a:t>先写出横线上的数，再省略亿位后面的尾数，写出它们的近似数。</a:t>
            </a:r>
          </a:p>
        </p:txBody>
      </p:sp>
      <p:sp>
        <p:nvSpPr>
          <p:cNvPr id="3" name="TextBox 4"/>
          <p:cNvSpPr txBox="1">
            <a:spLocks noChangeArrowheads="1"/>
          </p:cNvSpPr>
          <p:nvPr/>
        </p:nvSpPr>
        <p:spPr bwMode="auto">
          <a:xfrm>
            <a:off x="539750" y="1687513"/>
            <a:ext cx="806450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lnSpc>
                <a:spcPct val="110000"/>
              </a:lnSpc>
              <a:defRPr/>
            </a:pPr>
            <a:r>
              <a:rPr lang="zh-CN" altLang="en-US" sz="2400" b="1" dirty="0">
                <a:latin typeface="+mn-lt"/>
              </a:rPr>
              <a:t>（</a:t>
            </a:r>
            <a:r>
              <a:rPr lang="en-US" altLang="zh-CN" sz="2400" b="1" dirty="0">
                <a:latin typeface="+mn-lt"/>
              </a:rPr>
              <a:t>3</a:t>
            </a:r>
            <a:r>
              <a:rPr lang="zh-CN" altLang="en-US" sz="2400" b="1" dirty="0">
                <a:latin typeface="+mn-lt"/>
              </a:rPr>
              <a:t>）至</a:t>
            </a:r>
            <a:r>
              <a:rPr lang="en-US" altLang="zh-CN" sz="2400" b="1" dirty="0">
                <a:latin typeface="+mn-lt"/>
              </a:rPr>
              <a:t>2018</a:t>
            </a:r>
            <a:r>
              <a:rPr lang="zh-CN" altLang="en-US" sz="2400" b="1" dirty="0">
                <a:latin typeface="+mn-lt"/>
              </a:rPr>
              <a:t>年末，我国的就业人员已达</a:t>
            </a:r>
            <a:r>
              <a:rPr lang="zh-CN" altLang="en-US" sz="2400" b="1" u="sng" dirty="0">
                <a:latin typeface="+mn-lt"/>
              </a:rPr>
              <a:t>七亿七千五百八十六万</a:t>
            </a:r>
            <a:r>
              <a:rPr lang="zh-CN" altLang="en-US" sz="2400" b="1" dirty="0">
                <a:latin typeface="+mn-lt"/>
              </a:rPr>
              <a:t>人。</a:t>
            </a:r>
            <a:endParaRPr lang="en-US" altLang="zh-CN" sz="2400" b="1" dirty="0">
              <a:latin typeface="+mn-lt"/>
            </a:endParaRPr>
          </a:p>
          <a:p>
            <a:pPr eaLnBrk="1" hangingPunct="1">
              <a:lnSpc>
                <a:spcPct val="110000"/>
              </a:lnSpc>
              <a:defRPr/>
            </a:pPr>
            <a:r>
              <a:rPr lang="zh-CN" altLang="en-US" sz="2400" b="1" dirty="0">
                <a:latin typeface="+mn-lt"/>
              </a:rPr>
              <a:t>写作：</a:t>
            </a:r>
            <a:r>
              <a:rPr lang="en-US" altLang="zh-CN" sz="2400" b="1" dirty="0">
                <a:latin typeface="+mn-lt"/>
              </a:rPr>
              <a:t>_________________</a:t>
            </a:r>
            <a:r>
              <a:rPr lang="zh-CN" altLang="en-US" sz="2400" b="1" dirty="0">
                <a:latin typeface="+mj-ea"/>
                <a:ea typeface="+mj-ea"/>
              </a:rPr>
              <a:t>≈</a:t>
            </a:r>
            <a:r>
              <a:rPr lang="en-US" altLang="zh-CN" sz="2400" b="1" dirty="0">
                <a:latin typeface="+mn-lt"/>
              </a:rPr>
              <a:t>________</a:t>
            </a:r>
            <a:endParaRPr lang="zh-CN" altLang="en-US" sz="2400" b="1" dirty="0">
              <a:latin typeface="楷体" panose="02010609060101010101" pitchFamily="49" charset="-122"/>
            </a:endParaRPr>
          </a:p>
        </p:txBody>
      </p:sp>
      <p:sp>
        <p:nvSpPr>
          <p:cNvPr id="4" name="TextBox 4"/>
          <p:cNvSpPr txBox="1">
            <a:spLocks noChangeArrowheads="1"/>
          </p:cNvSpPr>
          <p:nvPr/>
        </p:nvSpPr>
        <p:spPr bwMode="auto">
          <a:xfrm>
            <a:off x="539750" y="3148013"/>
            <a:ext cx="806450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lnSpc>
                <a:spcPct val="110000"/>
              </a:lnSpc>
              <a:defRPr/>
            </a:pPr>
            <a:r>
              <a:rPr lang="zh-CN" altLang="en-US" sz="2400" b="1" dirty="0">
                <a:latin typeface="+mn-lt"/>
              </a:rPr>
              <a:t>（</a:t>
            </a:r>
            <a:r>
              <a:rPr lang="en-US" altLang="zh-CN" sz="2400" b="1" dirty="0">
                <a:latin typeface="+mn-lt"/>
              </a:rPr>
              <a:t>4</a:t>
            </a:r>
            <a:r>
              <a:rPr lang="zh-CN" altLang="en-US" sz="2400" b="1" dirty="0">
                <a:latin typeface="+mn-lt"/>
              </a:rPr>
              <a:t>）截至</a:t>
            </a:r>
            <a:r>
              <a:rPr lang="en-US" altLang="zh-CN" sz="2400" b="1" dirty="0">
                <a:latin typeface="+mn-lt"/>
              </a:rPr>
              <a:t>2019</a:t>
            </a:r>
            <a:r>
              <a:rPr lang="zh-CN" altLang="en-US" sz="2400" b="1" dirty="0">
                <a:latin typeface="+mn-lt"/>
              </a:rPr>
              <a:t>年</a:t>
            </a:r>
            <a:r>
              <a:rPr lang="en-US" altLang="zh-CN" sz="2400" b="1" dirty="0">
                <a:latin typeface="+mn-lt"/>
              </a:rPr>
              <a:t>10</a:t>
            </a:r>
            <a:r>
              <a:rPr lang="zh-CN" altLang="en-US" sz="2400" b="1" dirty="0">
                <a:latin typeface="+mn-lt"/>
              </a:rPr>
              <a:t>月</a:t>
            </a:r>
            <a:r>
              <a:rPr lang="en-US" altLang="zh-CN" sz="2400" b="1" dirty="0">
                <a:latin typeface="+mn-lt"/>
              </a:rPr>
              <a:t>6</a:t>
            </a:r>
            <a:r>
              <a:rPr lang="zh-CN" altLang="en-US" sz="2400" b="1" dirty="0">
                <a:latin typeface="+mn-lt"/>
              </a:rPr>
              <a:t>日</a:t>
            </a:r>
            <a:r>
              <a:rPr lang="en-US" altLang="zh-CN" sz="2400" b="1" dirty="0">
                <a:latin typeface="+mn-lt"/>
              </a:rPr>
              <a:t>11</a:t>
            </a:r>
            <a:r>
              <a:rPr lang="zh-CN" altLang="en-US" sz="2400" b="1" dirty="0">
                <a:latin typeface="+mn-lt"/>
              </a:rPr>
              <a:t>时</a:t>
            </a:r>
            <a:r>
              <a:rPr lang="en-US" altLang="zh-CN" sz="2400" b="1" dirty="0">
                <a:latin typeface="+mn-lt"/>
              </a:rPr>
              <a:t>17</a:t>
            </a:r>
            <a:r>
              <a:rPr lang="zh-CN" altLang="en-US" sz="2400" b="1" dirty="0">
                <a:latin typeface="+mn-lt"/>
              </a:rPr>
              <a:t>分，国庆献礼影片</a:t>
            </a:r>
            <a:r>
              <a:rPr lang="en-US" altLang="zh-CN" sz="2400" b="1" dirty="0">
                <a:latin typeface="+mn-lt"/>
              </a:rPr>
              <a:t>《</a:t>
            </a:r>
            <a:r>
              <a:rPr lang="zh-CN" altLang="en-US" sz="2400" b="1" dirty="0">
                <a:latin typeface="+mn-lt"/>
              </a:rPr>
              <a:t>我和我的祖国</a:t>
            </a:r>
            <a:r>
              <a:rPr lang="en-US" altLang="zh-CN" sz="2400" b="1" dirty="0">
                <a:latin typeface="+mn-lt"/>
              </a:rPr>
              <a:t>》</a:t>
            </a:r>
            <a:r>
              <a:rPr lang="zh-CN" altLang="en-US" sz="2400" b="1" dirty="0">
                <a:latin typeface="+mn-lt"/>
              </a:rPr>
              <a:t>累计票房突破十九亿零五百万元。</a:t>
            </a:r>
            <a:endParaRPr lang="en-US" altLang="zh-CN" sz="2400" b="1" dirty="0">
              <a:latin typeface="+mn-lt"/>
            </a:endParaRPr>
          </a:p>
          <a:p>
            <a:pPr eaLnBrk="1" hangingPunct="1">
              <a:lnSpc>
                <a:spcPct val="110000"/>
              </a:lnSpc>
              <a:defRPr/>
            </a:pPr>
            <a:r>
              <a:rPr lang="zh-CN" altLang="en-US" sz="2400" b="1" dirty="0">
                <a:latin typeface="+mn-lt"/>
              </a:rPr>
              <a:t>写作：</a:t>
            </a:r>
            <a:r>
              <a:rPr lang="en-US" altLang="zh-CN" sz="2400" b="1" dirty="0">
                <a:latin typeface="+mn-lt"/>
              </a:rPr>
              <a:t>_________________</a:t>
            </a:r>
            <a:r>
              <a:rPr lang="zh-CN" altLang="en-US" sz="2400" b="1" dirty="0">
                <a:latin typeface="+mj-ea"/>
                <a:ea typeface="+mj-ea"/>
              </a:rPr>
              <a:t>≈</a:t>
            </a:r>
            <a:r>
              <a:rPr lang="en-US" altLang="zh-CN" sz="2400" b="1" dirty="0">
                <a:latin typeface="+mn-lt"/>
              </a:rPr>
              <a:t>________</a:t>
            </a:r>
            <a:endParaRPr lang="zh-CN" altLang="en-US" sz="2400" b="1" dirty="0">
              <a:latin typeface="楷体" panose="02010609060101010101" pitchFamily="49" charset="-122"/>
            </a:endParaRPr>
          </a:p>
        </p:txBody>
      </p:sp>
      <p:sp>
        <p:nvSpPr>
          <p:cNvPr id="28677" name="文本框 57"/>
          <p:cNvSpPr txBox="1">
            <a:spLocks noChangeArrowheads="1"/>
          </p:cNvSpPr>
          <p:nvPr/>
        </p:nvSpPr>
        <p:spPr bwMode="auto">
          <a:xfrm>
            <a:off x="1895475" y="1301750"/>
            <a:ext cx="24939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1200" dirty="0">
                <a:solidFill>
                  <a:srgbClr val="EF7B57"/>
                </a:solidFill>
                <a:latin typeface="等线" panose="02010600030101010101" pitchFamily="2" charset="-122"/>
                <a:ea typeface="等线" panose="02010600030101010101" pitchFamily="2" charset="-122"/>
              </a:rPr>
              <a:t>【</a:t>
            </a:r>
            <a:r>
              <a:rPr lang="zh-CN" altLang="en-US" sz="1200" dirty="0">
                <a:solidFill>
                  <a:srgbClr val="EF7B57"/>
                </a:solidFill>
                <a:latin typeface="等线" panose="02010600030101010101" pitchFamily="2" charset="-122"/>
                <a:ea typeface="等线" panose="02010600030101010101" pitchFamily="2" charset="-122"/>
              </a:rPr>
              <a:t>选自</a:t>
            </a:r>
            <a:r>
              <a:rPr lang="en-US" altLang="zh-CN" sz="1200" dirty="0">
                <a:solidFill>
                  <a:srgbClr val="EF7B57"/>
                </a:solidFill>
                <a:latin typeface="等线" panose="02010600030101010101" pitchFamily="2" charset="-122"/>
                <a:ea typeface="等线" panose="02010600030101010101" pitchFamily="2" charset="-122"/>
              </a:rPr>
              <a:t>《</a:t>
            </a:r>
            <a:r>
              <a:rPr lang="zh-CN" altLang="en-US" sz="1200" dirty="0">
                <a:solidFill>
                  <a:srgbClr val="EF7B57"/>
                </a:solidFill>
                <a:latin typeface="等线" panose="02010600030101010101" pitchFamily="2" charset="-122"/>
                <a:ea typeface="等线" panose="02010600030101010101" pitchFamily="2" charset="-122"/>
              </a:rPr>
              <a:t>状元作业本</a:t>
            </a:r>
            <a:r>
              <a:rPr lang="en-US" altLang="zh-CN" sz="1200" dirty="0">
                <a:solidFill>
                  <a:srgbClr val="EF7B57"/>
                </a:solidFill>
                <a:latin typeface="等线" panose="02010600030101010101" pitchFamily="2" charset="-122"/>
                <a:ea typeface="等线" panose="02010600030101010101" pitchFamily="2" charset="-122"/>
              </a:rPr>
              <a:t>》】</a:t>
            </a:r>
            <a:endParaRPr lang="zh-CN" altLang="en-US" sz="1200" dirty="0">
              <a:solidFill>
                <a:srgbClr val="EF7B57"/>
              </a:solidFill>
              <a:latin typeface="等线" panose="02010600030101010101" pitchFamily="2" charset="-122"/>
              <a:ea typeface="等线" panose="02010600030101010101" pitchFamily="2" charset="-122"/>
            </a:endParaRPr>
          </a:p>
        </p:txBody>
      </p:sp>
      <p:sp>
        <p:nvSpPr>
          <p:cNvPr id="6" name="Text Box 3968"/>
          <p:cNvSpPr txBox="1">
            <a:spLocks noChangeArrowheads="1"/>
          </p:cNvSpPr>
          <p:nvPr/>
        </p:nvSpPr>
        <p:spPr bwMode="auto">
          <a:xfrm>
            <a:off x="1692275" y="2486025"/>
            <a:ext cx="2374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775860000</a:t>
            </a:r>
          </a:p>
        </p:txBody>
      </p:sp>
      <p:sp>
        <p:nvSpPr>
          <p:cNvPr id="8" name="Text Box 3968"/>
          <p:cNvSpPr txBox="1">
            <a:spLocks noChangeArrowheads="1"/>
          </p:cNvSpPr>
          <p:nvPr/>
        </p:nvSpPr>
        <p:spPr bwMode="auto">
          <a:xfrm>
            <a:off x="4643438" y="2486025"/>
            <a:ext cx="1223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8</a:t>
            </a:r>
            <a:r>
              <a:rPr lang="zh-CN" altLang="en-US" sz="2400" b="1">
                <a:solidFill>
                  <a:srgbClr val="FF0000"/>
                </a:solidFill>
                <a:latin typeface="楷体" panose="02010609060101010101" pitchFamily="49" charset="-122"/>
                <a:ea typeface="楷体" panose="02010609060101010101" pitchFamily="49" charset="-122"/>
              </a:rPr>
              <a:t>亿</a:t>
            </a:r>
            <a:endParaRPr lang="en-US" altLang="zh-CN" sz="2400" b="1">
              <a:solidFill>
                <a:srgbClr val="FF0000"/>
              </a:solidFill>
              <a:latin typeface="楷体" panose="02010609060101010101" pitchFamily="49" charset="-122"/>
              <a:ea typeface="楷体" panose="02010609060101010101" pitchFamily="49" charset="-122"/>
            </a:endParaRPr>
          </a:p>
        </p:txBody>
      </p:sp>
      <p:sp>
        <p:nvSpPr>
          <p:cNvPr id="9" name="Text Box 3968"/>
          <p:cNvSpPr txBox="1">
            <a:spLocks noChangeArrowheads="1"/>
          </p:cNvSpPr>
          <p:nvPr/>
        </p:nvSpPr>
        <p:spPr bwMode="auto">
          <a:xfrm>
            <a:off x="1692275" y="3941763"/>
            <a:ext cx="2374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1905000000</a:t>
            </a:r>
          </a:p>
        </p:txBody>
      </p:sp>
      <p:sp>
        <p:nvSpPr>
          <p:cNvPr id="10" name="Text Box 3968"/>
          <p:cNvSpPr txBox="1">
            <a:spLocks noChangeArrowheads="1"/>
          </p:cNvSpPr>
          <p:nvPr/>
        </p:nvSpPr>
        <p:spPr bwMode="auto">
          <a:xfrm>
            <a:off x="4643438" y="3941763"/>
            <a:ext cx="1223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spcBef>
                <a:spcPct val="50000"/>
              </a:spcBef>
            </a:pPr>
            <a:r>
              <a:rPr lang="en-US" altLang="zh-CN" sz="2400" b="1">
                <a:solidFill>
                  <a:srgbClr val="FF0000"/>
                </a:solidFill>
                <a:latin typeface="楷体" panose="02010609060101010101" pitchFamily="49" charset="-122"/>
                <a:ea typeface="楷体" panose="02010609060101010101" pitchFamily="49" charset="-122"/>
              </a:rPr>
              <a:t>19</a:t>
            </a:r>
            <a:r>
              <a:rPr lang="zh-CN" altLang="en-US" sz="2400" b="1">
                <a:solidFill>
                  <a:srgbClr val="FF0000"/>
                </a:solidFill>
                <a:latin typeface="楷体" panose="02010609060101010101" pitchFamily="49" charset="-122"/>
                <a:ea typeface="楷体" panose="02010609060101010101" pitchFamily="49" charset="-122"/>
              </a:rPr>
              <a:t>亿</a:t>
            </a:r>
            <a:endParaRPr lang="en-US" altLang="zh-CN" sz="2400" b="1">
              <a:solidFill>
                <a:srgbClr val="FF0000"/>
              </a:solidFill>
              <a:latin typeface="楷体" panose="02010609060101010101" pitchFamily="49" charset="-122"/>
              <a:ea typeface="楷体" panose="02010609060101010101" pitchFamily="49" charset="-122"/>
            </a:endParaRPr>
          </a:p>
        </p:txBody>
      </p:sp>
      <p:cxnSp>
        <p:nvCxnSpPr>
          <p:cNvPr id="12" name="直接连接符 11"/>
          <p:cNvCxnSpPr>
            <a:cxnSpLocks noChangeShapeType="1"/>
          </p:cNvCxnSpPr>
          <p:nvPr/>
        </p:nvCxnSpPr>
        <p:spPr bwMode="auto">
          <a:xfrm>
            <a:off x="2550930" y="246711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1936567" y="2467114"/>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2704961" y="3930099"/>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2090598" y="3930099"/>
            <a:ext cx="0" cy="431800"/>
          </a:xfrm>
          <a:prstGeom prst="line">
            <a:avLst/>
          </a:prstGeom>
          <a:noFill/>
          <a:ln w="12700">
            <a:solidFill>
              <a:srgbClr val="FF00FF"/>
            </a:solidFill>
            <a:prstDash val="dash"/>
            <a:rou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p:stCondLst>
                              <p:cond delay="5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14" grpId="0" bldLvl="0" animBg="1"/>
      <p:bldP spid="14" grpId="1" animBg="1"/>
      <p:bldP spid="6" grpId="0"/>
      <p:bldP spid="8" grpId="0"/>
      <p:bldP spid="9" grpId="0"/>
      <p:bldP spid="10" grpId="0"/>
    </p:bldLst>
  </p:timing>
</p:sld>
</file>

<file path=ppt/theme/theme1.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叶盛">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TotalTime>
  <Words>857</Words>
  <Application>Microsoft Office PowerPoint</Application>
  <PresentationFormat>全屏显示(16:9)</PresentationFormat>
  <Paragraphs>118</Paragraphs>
  <Slides>18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等线</vt:lpstr>
      <vt:lpstr>方正书宋_GBK</vt:lpstr>
      <vt:lpstr>黑体</vt:lpstr>
      <vt:lpstr>楷体</vt:lpstr>
      <vt:lpstr>宋体</vt:lpstr>
      <vt:lpstr>微软雅黑</vt:lpstr>
      <vt:lpstr>Arial</vt:lpstr>
      <vt:lpstr>Times New Roman</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 吾课网</dc:creator>
  <cp:lastModifiedBy>Admin</cp:lastModifiedBy>
  <cp:revision>312</cp:revision>
  <dcterms:created xsi:type="dcterms:W3CDTF">2015-08-27T07:30:00Z</dcterms:created>
  <dcterms:modified xsi:type="dcterms:W3CDTF">2026-06-06T08:53:36Z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y fmtid="{D5CDD505-2E9C-101B-9397-08002B2CF9AE}" pid="3" name="ICV">
    <vt:lpwstr>61E009A215ED42E6B7A913C46C8BD6BF</vt:lpwstr>
  </property>
</Properties>
</file>