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63" r:id="rId2"/>
    <p:sldId id="378" r:id="rId3"/>
    <p:sldId id="379" r:id="rId4"/>
    <p:sldId id="386" r:id="rId5"/>
    <p:sldId id="368" r:id="rId6"/>
    <p:sldId id="408" r:id="rId7"/>
    <p:sldId id="387" r:id="rId8"/>
    <p:sldId id="407" r:id="rId9"/>
    <p:sldId id="409" r:id="rId10"/>
    <p:sldId id="390" r:id="rId11"/>
    <p:sldId id="391" r:id="rId12"/>
    <p:sldId id="392" r:id="rId13"/>
    <p:sldId id="393" r:id="rId14"/>
    <p:sldId id="394" r:id="rId15"/>
    <p:sldId id="395" r:id="rId16"/>
    <p:sldId id="396" r:id="rId17"/>
    <p:sldId id="397" r:id="rId18"/>
    <p:sldId id="398" r:id="rId19"/>
    <p:sldId id="410" r:id="rId20"/>
    <p:sldId id="264" r:id="rId21"/>
    <p:sldId id="411" r:id="rId22"/>
    <p:sldId id="401" r:id="rId2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674">
          <p15:clr>
            <a:srgbClr val="A4A3A4"/>
          </p15:clr>
        </p15:guide>
        <p15:guide id="3" orient="horz" pos="2933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FDC"/>
    <a:srgbClr val="FAFF72"/>
    <a:srgbClr val="CDB78C"/>
    <a:srgbClr val="DBD0E6"/>
    <a:srgbClr val="007BBB"/>
    <a:srgbClr val="F6F9F9"/>
    <a:srgbClr val="F5D7BF"/>
    <a:srgbClr val="E0EB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6209" autoAdjust="0"/>
  </p:normalViewPr>
  <p:slideViewPr>
    <p:cSldViewPr showGuides="1">
      <p:cViewPr varScale="1">
        <p:scale>
          <a:sx n="144" d="100"/>
          <a:sy n="144" d="100"/>
        </p:scale>
        <p:origin x="138" y="144"/>
      </p:cViewPr>
      <p:guideLst>
        <p:guide orient="horz" pos="1620"/>
        <p:guide orient="horz" pos="674"/>
        <p:guide orient="horz" pos="2933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4DF8AE6-680D-4DF9-AA83-4C013396F7A2}" type="datetimeFigureOut">
              <a:rPr lang="zh-CN" altLang="en-US"/>
              <a:t>2026/8/24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989C75B-F25E-4045-82CA-8E147C81206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F5CF58AD-89F3-46C2-BA5F-6AC2E6BE9425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13306">
            <a:off x="8132512" y="4156321"/>
            <a:ext cx="844441" cy="82421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" t="2107" r="73460" b="80902"/>
          <a:stretch>
            <a:fillRect/>
          </a:stretch>
        </p:blipFill>
        <p:spPr bwMode="auto">
          <a:xfrm>
            <a:off x="2670175" y="482600"/>
            <a:ext cx="1219200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5" t="279" r="27686" b="90068"/>
          <a:stretch>
            <a:fillRect/>
          </a:stretch>
        </p:blipFill>
        <p:spPr bwMode="auto">
          <a:xfrm>
            <a:off x="296863" y="168275"/>
            <a:ext cx="1362075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07504" y="2067694"/>
            <a:ext cx="3987118" cy="2956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1588"/>
            <a:ext cx="9175750" cy="516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3" y="241300"/>
            <a:ext cx="8737600" cy="479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99" t="11298" r="29282" b="79050"/>
          <a:stretch>
            <a:fillRect/>
          </a:stretch>
        </p:blipFill>
        <p:spPr bwMode="auto">
          <a:xfrm>
            <a:off x="-131763" y="4449763"/>
            <a:ext cx="1211263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5" t="279" r="27686" b="90068"/>
          <a:stretch>
            <a:fillRect/>
          </a:stretch>
        </p:blipFill>
        <p:spPr bwMode="auto">
          <a:xfrm>
            <a:off x="0" y="76200"/>
            <a:ext cx="13700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EB284F3-4135-4AA5-8919-F4D44B0603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76067" y="2261310"/>
            <a:ext cx="554461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鸡兔同笼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4824413" y="3423465"/>
            <a:ext cx="2352901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·四年级上册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131840" y="1275606"/>
            <a:ext cx="5544616" cy="76033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ln w="6350">
                  <a:noFill/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数学广角</a:t>
            </a:r>
            <a:r>
              <a:rPr lang="en-US" altLang="zh-CN" sz="4000" b="1" dirty="0">
                <a:ln w="6350">
                  <a:noFill/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——</a:t>
            </a:r>
            <a:r>
              <a:rPr lang="zh-CN" altLang="en-US" sz="4000" b="1" dirty="0">
                <a:ln w="6350">
                  <a:noFill/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鸡兔同笼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74613"/>
            <a:ext cx="4775200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504825" y="74613"/>
            <a:ext cx="3892550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历史激趣，揭示课题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11188" y="3291830"/>
            <a:ext cx="8245475" cy="1198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我国古代数学名著</a:t>
            </a:r>
            <a:r>
              <a:rPr lang="en-US" altLang="zh-CN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孙子算经</a:t>
            </a:r>
            <a:r>
              <a:rPr lang="en-US" altLang="zh-CN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中记载了一道数学趣题</a:t>
            </a:r>
            <a:r>
              <a:rPr lang="en-US" altLang="zh-CN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——“</a:t>
            </a:r>
            <a:r>
              <a:rPr lang="zh-CN" altLang="en-US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鸡兔同笼”问题 。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0" t="15192" r="49559" b="37500"/>
          <a:stretch>
            <a:fillRect/>
          </a:stretch>
        </p:blipFill>
        <p:spPr bwMode="auto">
          <a:xfrm>
            <a:off x="5292725" y="926929"/>
            <a:ext cx="1652588" cy="22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848641" y="987574"/>
            <a:ext cx="2548734" cy="2241230"/>
          </a:xfrm>
          <a:custGeom>
            <a:avLst/>
            <a:gdLst>
              <a:gd name="connsiteX0" fmla="*/ 341949 w 2548734"/>
              <a:gd name="connsiteY0" fmla="*/ 0 h 2241230"/>
              <a:gd name="connsiteX1" fmla="*/ 2548734 w 2548734"/>
              <a:gd name="connsiteY1" fmla="*/ 0 h 2241230"/>
              <a:gd name="connsiteX2" fmla="*/ 2548734 w 2548734"/>
              <a:gd name="connsiteY2" fmla="*/ 2033986 h 2241230"/>
              <a:gd name="connsiteX3" fmla="*/ 2063685 w 2548734"/>
              <a:gd name="connsiteY3" fmla="*/ 2039436 h 2241230"/>
              <a:gd name="connsiteX4" fmla="*/ 2024496 w 2548734"/>
              <a:gd name="connsiteY4" fmla="*/ 2078624 h 2241230"/>
              <a:gd name="connsiteX5" fmla="*/ 1985308 w 2548734"/>
              <a:gd name="connsiteY5" fmla="*/ 2104750 h 2241230"/>
              <a:gd name="connsiteX6" fmla="*/ 1913462 w 2548734"/>
              <a:gd name="connsiteY6" fmla="*/ 2189658 h 2241230"/>
              <a:gd name="connsiteX7" fmla="*/ 1835085 w 2548734"/>
              <a:gd name="connsiteY7" fmla="*/ 2222316 h 2241230"/>
              <a:gd name="connsiteX8" fmla="*/ 1796307 w 2548734"/>
              <a:gd name="connsiteY8" fmla="*/ 2234516 h 2241230"/>
              <a:gd name="connsiteX9" fmla="*/ 1774549 w 2548734"/>
              <a:gd name="connsiteY9" fmla="*/ 2241230 h 2241230"/>
              <a:gd name="connsiteX10" fmla="*/ 1193600 w 2548734"/>
              <a:gd name="connsiteY10" fmla="*/ 2241230 h 2241230"/>
              <a:gd name="connsiteX11" fmla="*/ 1190585 w 2548734"/>
              <a:gd name="connsiteY11" fmla="*/ 2239727 h 2241230"/>
              <a:gd name="connsiteX12" fmla="*/ 1149285 w 2548734"/>
              <a:gd name="connsiteY12" fmla="*/ 2215784 h 2241230"/>
              <a:gd name="connsiteX13" fmla="*/ 1123159 w 2548734"/>
              <a:gd name="connsiteY13" fmla="*/ 2202721 h 2241230"/>
              <a:gd name="connsiteX14" fmla="*/ 1070908 w 2548734"/>
              <a:gd name="connsiteY14" fmla="*/ 2157001 h 2241230"/>
              <a:gd name="connsiteX15" fmla="*/ 1038250 w 2548734"/>
              <a:gd name="connsiteY15" fmla="*/ 2130876 h 2241230"/>
              <a:gd name="connsiteX16" fmla="*/ 1012125 w 2548734"/>
              <a:gd name="connsiteY16" fmla="*/ 2124344 h 2241230"/>
              <a:gd name="connsiteX17" fmla="*/ 992530 w 2548734"/>
              <a:gd name="connsiteY17" fmla="*/ 2117813 h 2241230"/>
              <a:gd name="connsiteX18" fmla="*/ 966405 w 2548734"/>
              <a:gd name="connsiteY18" fmla="*/ 2111281 h 2241230"/>
              <a:gd name="connsiteX19" fmla="*/ 829245 w 2548734"/>
              <a:gd name="connsiteY19" fmla="*/ 2078624 h 2241230"/>
              <a:gd name="connsiteX20" fmla="*/ 692085 w 2548734"/>
              <a:gd name="connsiteY20" fmla="*/ 2065561 h 2241230"/>
              <a:gd name="connsiteX21" fmla="*/ 594113 w 2548734"/>
              <a:gd name="connsiteY21" fmla="*/ 2052498 h 2241230"/>
              <a:gd name="connsiteX22" fmla="*/ 470016 w 2548734"/>
              <a:gd name="connsiteY22" fmla="*/ 2013310 h 2241230"/>
              <a:gd name="connsiteX23" fmla="*/ 443890 w 2548734"/>
              <a:gd name="connsiteY23" fmla="*/ 1974121 h 2241230"/>
              <a:gd name="connsiteX24" fmla="*/ 378576 w 2548734"/>
              <a:gd name="connsiteY24" fmla="*/ 1895744 h 2241230"/>
              <a:gd name="connsiteX25" fmla="*/ 241416 w 2548734"/>
              <a:gd name="connsiteY25" fmla="*/ 1680207 h 2241230"/>
              <a:gd name="connsiteX26" fmla="*/ 143445 w 2548734"/>
              <a:gd name="connsiteY26" fmla="*/ 1529984 h 2241230"/>
              <a:gd name="connsiteX27" fmla="*/ 91193 w 2548734"/>
              <a:gd name="connsiteY27" fmla="*/ 1451607 h 2241230"/>
              <a:gd name="connsiteX28" fmla="*/ 25879 w 2548734"/>
              <a:gd name="connsiteY28" fmla="*/ 1353636 h 2241230"/>
              <a:gd name="connsiteX29" fmla="*/ 3765 w 2548734"/>
              <a:gd name="connsiteY29" fmla="*/ 1322242 h 2241230"/>
              <a:gd name="connsiteX30" fmla="*/ 0 w 2548734"/>
              <a:gd name="connsiteY30" fmla="*/ 1317134 h 2241230"/>
              <a:gd name="connsiteX31" fmla="*/ 0 w 2548734"/>
              <a:gd name="connsiteY31" fmla="*/ 492077 h 2241230"/>
              <a:gd name="connsiteX32" fmla="*/ 31743 w 2548734"/>
              <a:gd name="connsiteY32" fmla="*/ 474167 h 2241230"/>
              <a:gd name="connsiteX33" fmla="*/ 110788 w 2548734"/>
              <a:gd name="connsiteY33" fmla="*/ 432704 h 2241230"/>
              <a:gd name="connsiteX34" fmla="*/ 241416 w 2548734"/>
              <a:gd name="connsiteY34" fmla="*/ 308607 h 2241230"/>
              <a:gd name="connsiteX35" fmla="*/ 332856 w 2548734"/>
              <a:gd name="connsiteY35" fmla="*/ 40818 h 2241230"/>
              <a:gd name="connsiteX36" fmla="*/ 339901 w 2548734"/>
              <a:gd name="connsiteY36" fmla="*/ 6231 h 22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548734" h="2241230">
                <a:moveTo>
                  <a:pt x="341949" y="0"/>
                </a:moveTo>
                <a:lnTo>
                  <a:pt x="2548734" y="0"/>
                </a:lnTo>
                <a:lnTo>
                  <a:pt x="2548734" y="2033986"/>
                </a:lnTo>
                <a:lnTo>
                  <a:pt x="2063685" y="2039436"/>
                </a:lnTo>
                <a:cubicBezTo>
                  <a:pt x="2045261" y="2040794"/>
                  <a:pt x="2038688" y="2066797"/>
                  <a:pt x="2024496" y="2078624"/>
                </a:cubicBezTo>
                <a:cubicBezTo>
                  <a:pt x="2012435" y="2088675"/>
                  <a:pt x="1996409" y="2093649"/>
                  <a:pt x="1985308" y="2104750"/>
                </a:cubicBezTo>
                <a:cubicBezTo>
                  <a:pt x="1985262" y="2104796"/>
                  <a:pt x="1930729" y="2179945"/>
                  <a:pt x="1913462" y="2189658"/>
                </a:cubicBezTo>
                <a:cubicBezTo>
                  <a:pt x="1888794" y="2203534"/>
                  <a:pt x="1862136" y="2213993"/>
                  <a:pt x="1835085" y="2222316"/>
                </a:cubicBezTo>
                <a:cubicBezTo>
                  <a:pt x="1820742" y="2226729"/>
                  <a:pt x="1808091" y="2230776"/>
                  <a:pt x="1796307" y="2234516"/>
                </a:cubicBezTo>
                <a:lnTo>
                  <a:pt x="1774549" y="2241230"/>
                </a:lnTo>
                <a:lnTo>
                  <a:pt x="1193600" y="2241230"/>
                </a:lnTo>
                <a:lnTo>
                  <a:pt x="1190585" y="2239727"/>
                </a:lnTo>
                <a:cubicBezTo>
                  <a:pt x="1162477" y="2225777"/>
                  <a:pt x="1213870" y="2251664"/>
                  <a:pt x="1149285" y="2215784"/>
                </a:cubicBezTo>
                <a:cubicBezTo>
                  <a:pt x="1140774" y="2211056"/>
                  <a:pt x="1131868" y="2207075"/>
                  <a:pt x="1123159" y="2202721"/>
                </a:cubicBezTo>
                <a:cubicBezTo>
                  <a:pt x="1090265" y="2158862"/>
                  <a:pt x="1119527" y="2191034"/>
                  <a:pt x="1070908" y="2157001"/>
                </a:cubicBezTo>
                <a:cubicBezTo>
                  <a:pt x="1059487" y="2149007"/>
                  <a:pt x="1050436" y="2137646"/>
                  <a:pt x="1038250" y="2130876"/>
                </a:cubicBezTo>
                <a:cubicBezTo>
                  <a:pt x="1030403" y="2126517"/>
                  <a:pt x="1020756" y="2126810"/>
                  <a:pt x="1012125" y="2124344"/>
                </a:cubicBezTo>
                <a:cubicBezTo>
                  <a:pt x="1005505" y="2122453"/>
                  <a:pt x="999150" y="2119704"/>
                  <a:pt x="992530" y="2117813"/>
                </a:cubicBezTo>
                <a:cubicBezTo>
                  <a:pt x="983899" y="2115347"/>
                  <a:pt x="974973" y="2113958"/>
                  <a:pt x="966405" y="2111281"/>
                </a:cubicBezTo>
                <a:cubicBezTo>
                  <a:pt x="859286" y="2077806"/>
                  <a:pt x="922585" y="2088996"/>
                  <a:pt x="829245" y="2078624"/>
                </a:cubicBezTo>
                <a:cubicBezTo>
                  <a:pt x="760656" y="2061478"/>
                  <a:pt x="838905" y="2079326"/>
                  <a:pt x="692085" y="2065561"/>
                </a:cubicBezTo>
                <a:cubicBezTo>
                  <a:pt x="659283" y="2062486"/>
                  <a:pt x="626770" y="2056852"/>
                  <a:pt x="594113" y="2052498"/>
                </a:cubicBezTo>
                <a:cubicBezTo>
                  <a:pt x="583479" y="2049598"/>
                  <a:pt x="486192" y="2025442"/>
                  <a:pt x="470016" y="2013310"/>
                </a:cubicBezTo>
                <a:cubicBezTo>
                  <a:pt x="457456" y="2003890"/>
                  <a:pt x="453529" y="1986514"/>
                  <a:pt x="443890" y="1974121"/>
                </a:cubicBezTo>
                <a:cubicBezTo>
                  <a:pt x="423011" y="1947277"/>
                  <a:pt x="399370" y="1922654"/>
                  <a:pt x="378576" y="1895744"/>
                </a:cubicBezTo>
                <a:cubicBezTo>
                  <a:pt x="328570" y="1831030"/>
                  <a:pt x="281973" y="1745871"/>
                  <a:pt x="241416" y="1680207"/>
                </a:cubicBezTo>
                <a:cubicBezTo>
                  <a:pt x="203874" y="1619424"/>
                  <a:pt x="183750" y="1590441"/>
                  <a:pt x="143445" y="1529984"/>
                </a:cubicBezTo>
                <a:lnTo>
                  <a:pt x="91193" y="1451607"/>
                </a:lnTo>
                <a:cubicBezTo>
                  <a:pt x="69422" y="1418950"/>
                  <a:pt x="48220" y="1385906"/>
                  <a:pt x="25879" y="1353636"/>
                </a:cubicBezTo>
                <a:cubicBezTo>
                  <a:pt x="16921" y="1340696"/>
                  <a:pt x="9674" y="1330446"/>
                  <a:pt x="3765" y="1322242"/>
                </a:cubicBezTo>
                <a:lnTo>
                  <a:pt x="0" y="1317134"/>
                </a:lnTo>
                <a:lnTo>
                  <a:pt x="0" y="492077"/>
                </a:lnTo>
                <a:lnTo>
                  <a:pt x="31743" y="474167"/>
                </a:lnTo>
                <a:cubicBezTo>
                  <a:pt x="65919" y="456556"/>
                  <a:pt x="99229" y="441452"/>
                  <a:pt x="110788" y="432704"/>
                </a:cubicBezTo>
                <a:cubicBezTo>
                  <a:pt x="158679" y="396462"/>
                  <a:pt x="241416" y="308607"/>
                  <a:pt x="241416" y="308607"/>
                </a:cubicBezTo>
                <a:cubicBezTo>
                  <a:pt x="275660" y="222999"/>
                  <a:pt x="315448" y="127849"/>
                  <a:pt x="332856" y="40818"/>
                </a:cubicBezTo>
                <a:cubicBezTo>
                  <a:pt x="337473" y="17739"/>
                  <a:pt x="338228" y="12207"/>
                  <a:pt x="339901" y="6231"/>
                </a:cubicBez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243310" y="847525"/>
            <a:ext cx="6271503" cy="3448450"/>
          </a:xfrm>
          <a:custGeom>
            <a:avLst/>
            <a:gdLst>
              <a:gd name="connsiteX0" fmla="*/ 4082506 w 5677705"/>
              <a:gd name="connsiteY0" fmla="*/ 0 h 3121944"/>
              <a:gd name="connsiteX1" fmla="*/ 5677705 w 5677705"/>
              <a:gd name="connsiteY1" fmla="*/ 0 h 3121944"/>
              <a:gd name="connsiteX2" fmla="*/ 5677705 w 5677705"/>
              <a:gd name="connsiteY2" fmla="*/ 3121944 h 3121944"/>
              <a:gd name="connsiteX3" fmla="*/ 0 w 5677705"/>
              <a:gd name="connsiteY3" fmla="*/ 3121944 h 3121944"/>
              <a:gd name="connsiteX4" fmla="*/ 0 w 5677705"/>
              <a:gd name="connsiteY4" fmla="*/ 1339956 h 3121944"/>
              <a:gd name="connsiteX5" fmla="*/ 577204 w 5677705"/>
              <a:gd name="connsiteY5" fmla="*/ 1350547 h 3121944"/>
              <a:gd name="connsiteX6" fmla="*/ 988684 w 5677705"/>
              <a:gd name="connsiteY6" fmla="*/ 1324421 h 3121944"/>
              <a:gd name="connsiteX7" fmla="*/ 1178095 w 5677705"/>
              <a:gd name="connsiteY7" fmla="*/ 1298295 h 3121944"/>
              <a:gd name="connsiteX8" fmla="*/ 1615701 w 5677705"/>
              <a:gd name="connsiteY8" fmla="*/ 1291764 h 3121944"/>
              <a:gd name="connsiteX9" fmla="*/ 1746329 w 5677705"/>
              <a:gd name="connsiteY9" fmla="*/ 1272169 h 3121944"/>
              <a:gd name="connsiteX10" fmla="*/ 2001055 w 5677705"/>
              <a:gd name="connsiteY10" fmla="*/ 1272169 h 3121944"/>
              <a:gd name="connsiteX11" fmla="*/ 2510506 w 5677705"/>
              <a:gd name="connsiteY11" fmla="*/ 1344015 h 3121944"/>
              <a:gd name="connsiteX12" fmla="*/ 2987301 w 5677705"/>
              <a:gd name="connsiteY12" fmla="*/ 1317889 h 3121944"/>
              <a:gd name="connsiteX13" fmla="*/ 3085272 w 5677705"/>
              <a:gd name="connsiteY13" fmla="*/ 1272169 h 3121944"/>
              <a:gd name="connsiteX14" fmla="*/ 3111398 w 5677705"/>
              <a:gd name="connsiteY14" fmla="*/ 1219918 h 3121944"/>
              <a:gd name="connsiteX15" fmla="*/ 3163649 w 5677705"/>
              <a:gd name="connsiteY15" fmla="*/ 1167667 h 3121944"/>
              <a:gd name="connsiteX16" fmla="*/ 3183244 w 5677705"/>
              <a:gd name="connsiteY16" fmla="*/ 1154604 h 3121944"/>
              <a:gd name="connsiteX17" fmla="*/ 3228964 w 5677705"/>
              <a:gd name="connsiteY17" fmla="*/ 1148072 h 3121944"/>
              <a:gd name="connsiteX18" fmla="*/ 3359592 w 5677705"/>
              <a:gd name="connsiteY18" fmla="*/ 1076227 h 3121944"/>
              <a:gd name="connsiteX19" fmla="*/ 3424906 w 5677705"/>
              <a:gd name="connsiteY19" fmla="*/ 1010912 h 3121944"/>
              <a:gd name="connsiteX20" fmla="*/ 3464095 w 5677705"/>
              <a:gd name="connsiteY20" fmla="*/ 932535 h 3121944"/>
              <a:gd name="connsiteX21" fmla="*/ 3490221 w 5677705"/>
              <a:gd name="connsiteY21" fmla="*/ 821501 h 3121944"/>
              <a:gd name="connsiteX22" fmla="*/ 3522878 w 5677705"/>
              <a:gd name="connsiteY22" fmla="*/ 736592 h 3121944"/>
              <a:gd name="connsiteX23" fmla="*/ 3535941 w 5677705"/>
              <a:gd name="connsiteY23" fmla="*/ 697404 h 3121944"/>
              <a:gd name="connsiteX24" fmla="*/ 3444501 w 5677705"/>
              <a:gd name="connsiteY24" fmla="*/ 632089 h 3121944"/>
              <a:gd name="connsiteX25" fmla="*/ 3294278 w 5677705"/>
              <a:gd name="connsiteY25" fmla="*/ 625558 h 3121944"/>
              <a:gd name="connsiteX26" fmla="*/ 3490221 w 5677705"/>
              <a:gd name="connsiteY26" fmla="*/ 527587 h 3121944"/>
              <a:gd name="connsiteX27" fmla="*/ 3601255 w 5677705"/>
              <a:gd name="connsiteY27" fmla="*/ 475335 h 3121944"/>
              <a:gd name="connsiteX28" fmla="*/ 3803729 w 5677705"/>
              <a:gd name="connsiteY28" fmla="*/ 390427 h 3121944"/>
              <a:gd name="connsiteX29" fmla="*/ 3947421 w 5677705"/>
              <a:gd name="connsiteY29" fmla="*/ 292455 h 3121944"/>
              <a:gd name="connsiteX30" fmla="*/ 4078049 w 5677705"/>
              <a:gd name="connsiteY30" fmla="*/ 31198 h 312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677705" h="3121944">
                <a:moveTo>
                  <a:pt x="4082506" y="0"/>
                </a:moveTo>
                <a:lnTo>
                  <a:pt x="5677705" y="0"/>
                </a:lnTo>
                <a:lnTo>
                  <a:pt x="5677705" y="3121944"/>
                </a:lnTo>
                <a:lnTo>
                  <a:pt x="0" y="3121944"/>
                </a:lnTo>
                <a:lnTo>
                  <a:pt x="0" y="1339956"/>
                </a:lnTo>
                <a:lnTo>
                  <a:pt x="577204" y="1350547"/>
                </a:lnTo>
                <a:cubicBezTo>
                  <a:pt x="714364" y="1341838"/>
                  <a:pt x="851765" y="1336327"/>
                  <a:pt x="988684" y="1324421"/>
                </a:cubicBezTo>
                <a:cubicBezTo>
                  <a:pt x="1052179" y="1318900"/>
                  <a:pt x="1114446" y="1301610"/>
                  <a:pt x="1178095" y="1298295"/>
                </a:cubicBezTo>
                <a:cubicBezTo>
                  <a:pt x="1323782" y="1290707"/>
                  <a:pt x="1469832" y="1293941"/>
                  <a:pt x="1615701" y="1291764"/>
                </a:cubicBezTo>
                <a:cubicBezTo>
                  <a:pt x="1659244" y="1285232"/>
                  <a:pt x="1702472" y="1276067"/>
                  <a:pt x="1746329" y="1272169"/>
                </a:cubicBezTo>
                <a:cubicBezTo>
                  <a:pt x="1881037" y="1260195"/>
                  <a:pt x="1888441" y="1264126"/>
                  <a:pt x="2001055" y="1272169"/>
                </a:cubicBezTo>
                <a:cubicBezTo>
                  <a:pt x="2037038" y="1277567"/>
                  <a:pt x="2466667" y="1343620"/>
                  <a:pt x="2510506" y="1344015"/>
                </a:cubicBezTo>
                <a:cubicBezTo>
                  <a:pt x="2669670" y="1345449"/>
                  <a:pt x="2828369" y="1326598"/>
                  <a:pt x="2987301" y="1317889"/>
                </a:cubicBezTo>
                <a:cubicBezTo>
                  <a:pt x="3019958" y="1302649"/>
                  <a:pt x="3056986" y="1294500"/>
                  <a:pt x="3085272" y="1272169"/>
                </a:cubicBezTo>
                <a:cubicBezTo>
                  <a:pt x="3100556" y="1260103"/>
                  <a:pt x="3099714" y="1235496"/>
                  <a:pt x="3111398" y="1219918"/>
                </a:cubicBezTo>
                <a:cubicBezTo>
                  <a:pt x="3126177" y="1200213"/>
                  <a:pt x="3143154" y="1181330"/>
                  <a:pt x="3163649" y="1167667"/>
                </a:cubicBezTo>
                <a:cubicBezTo>
                  <a:pt x="3170181" y="1163313"/>
                  <a:pt x="3175725" y="1156860"/>
                  <a:pt x="3183244" y="1154604"/>
                </a:cubicBezTo>
                <a:cubicBezTo>
                  <a:pt x="3197989" y="1150180"/>
                  <a:pt x="3213724" y="1150249"/>
                  <a:pt x="3228964" y="1148072"/>
                </a:cubicBezTo>
                <a:cubicBezTo>
                  <a:pt x="3308298" y="1116339"/>
                  <a:pt x="3287144" y="1130564"/>
                  <a:pt x="3359592" y="1076227"/>
                </a:cubicBezTo>
                <a:cubicBezTo>
                  <a:pt x="3383881" y="1058010"/>
                  <a:pt x="3409153" y="1037692"/>
                  <a:pt x="3424906" y="1010912"/>
                </a:cubicBezTo>
                <a:cubicBezTo>
                  <a:pt x="3439716" y="985735"/>
                  <a:pt x="3451032" y="958661"/>
                  <a:pt x="3464095" y="932535"/>
                </a:cubicBezTo>
                <a:cubicBezTo>
                  <a:pt x="3472804" y="895524"/>
                  <a:pt x="3479295" y="857920"/>
                  <a:pt x="3490221" y="821501"/>
                </a:cubicBezTo>
                <a:cubicBezTo>
                  <a:pt x="3498935" y="792456"/>
                  <a:pt x="3512395" y="765047"/>
                  <a:pt x="3522878" y="736592"/>
                </a:cubicBezTo>
                <a:cubicBezTo>
                  <a:pt x="3527638" y="723672"/>
                  <a:pt x="3531587" y="710467"/>
                  <a:pt x="3535941" y="697404"/>
                </a:cubicBezTo>
                <a:cubicBezTo>
                  <a:pt x="3505461" y="675632"/>
                  <a:pt x="3480405" y="642763"/>
                  <a:pt x="3444501" y="632089"/>
                </a:cubicBezTo>
                <a:cubicBezTo>
                  <a:pt x="3396458" y="617806"/>
                  <a:pt x="3301899" y="675097"/>
                  <a:pt x="3294278" y="625558"/>
                </a:cubicBezTo>
                <a:cubicBezTo>
                  <a:pt x="3287121" y="579038"/>
                  <a:pt x="3445122" y="547318"/>
                  <a:pt x="3490221" y="527587"/>
                </a:cubicBezTo>
                <a:cubicBezTo>
                  <a:pt x="3629989" y="466438"/>
                  <a:pt x="3421203" y="539225"/>
                  <a:pt x="3601255" y="475335"/>
                </a:cubicBezTo>
                <a:cubicBezTo>
                  <a:pt x="3736228" y="427441"/>
                  <a:pt x="3710931" y="451325"/>
                  <a:pt x="3803729" y="390427"/>
                </a:cubicBezTo>
                <a:cubicBezTo>
                  <a:pt x="3852196" y="358621"/>
                  <a:pt x="3947421" y="292455"/>
                  <a:pt x="3947421" y="292455"/>
                </a:cubicBezTo>
                <a:cubicBezTo>
                  <a:pt x="4048066" y="116326"/>
                  <a:pt x="4005364" y="203827"/>
                  <a:pt x="4078049" y="31198"/>
                </a:cubicBezTo>
                <a:close/>
              </a:path>
            </a:pathLst>
          </a:custGeom>
        </p:spPr>
      </p:pic>
      <p:sp>
        <p:nvSpPr>
          <p:cNvPr id="10243" name="AutoShape 27"/>
          <p:cNvSpPr>
            <a:spLocks noChangeArrowheads="1"/>
          </p:cNvSpPr>
          <p:nvPr/>
        </p:nvSpPr>
        <p:spPr bwMode="auto">
          <a:xfrm>
            <a:off x="666750" y="674688"/>
            <a:ext cx="5292725" cy="1104900"/>
          </a:xfrm>
          <a:prstGeom prst="wedgeRoundRectCallout">
            <a:avLst>
              <a:gd name="adj1" fmla="val 57630"/>
              <a:gd name="adj2" fmla="val 2184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今有雉兔同笼，上有三十五头，</a:t>
            </a:r>
            <a:endParaRPr lang="en-US" altLang="zh-CN" sz="28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eaLnBrk="1" latinLnBrk="0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下有九十四足，问雉兔各几何？</a:t>
            </a:r>
          </a:p>
        </p:txBody>
      </p:sp>
      <p:sp>
        <p:nvSpPr>
          <p:cNvPr id="10244" name="文本框 2"/>
          <p:cNvSpPr txBox="1">
            <a:spLocks noChangeArrowheads="1"/>
          </p:cNvSpPr>
          <p:nvPr/>
        </p:nvSpPr>
        <p:spPr bwMode="auto">
          <a:xfrm>
            <a:off x="1409700" y="516573"/>
            <a:ext cx="650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zhì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827088" y="1870075"/>
            <a:ext cx="2139950" cy="538163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雉：野鸡。</a:t>
            </a:r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755650" y="3579813"/>
            <a:ext cx="7632700" cy="1076325"/>
          </a:xfrm>
          <a:prstGeom prst="wedgeRoundRectCallout">
            <a:avLst>
              <a:gd name="adj1" fmla="val 15324"/>
              <a:gd name="adj2" fmla="val -35931"/>
              <a:gd name="adj3" fmla="val 16667"/>
            </a:avLst>
          </a:prstGeom>
          <a:solidFill>
            <a:srgbClr val="FFFF99"/>
          </a:solidFill>
          <a:ln w="28575">
            <a:solidFill>
              <a:srgbClr val="00B0F0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笼子里有若干只鸡和兔。从上面数，有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个头；从下面数，有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</a:t>
            </a: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只脚。鸡和兔各有几只？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" y="2030413"/>
            <a:ext cx="29908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165225"/>
            <a:ext cx="2185987" cy="239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WordArt 8"/>
          <p:cNvSpPr>
            <a:spLocks noChangeArrowheads="1" noChangeShapeType="1" noTextEdit="1"/>
          </p:cNvSpPr>
          <p:nvPr/>
        </p:nvSpPr>
        <p:spPr bwMode="auto">
          <a:xfrm>
            <a:off x="4265613" y="555625"/>
            <a:ext cx="2952750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44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隐藏条件</a:t>
            </a:r>
          </a:p>
        </p:txBody>
      </p:sp>
      <p:sp>
        <p:nvSpPr>
          <p:cNvPr id="18" name="AutoShape 6"/>
          <p:cNvSpPr>
            <a:spLocks noChangeArrowheads="1"/>
          </p:cNvSpPr>
          <p:nvPr/>
        </p:nvSpPr>
        <p:spPr bwMode="auto">
          <a:xfrm>
            <a:off x="323850" y="692150"/>
            <a:ext cx="3816350" cy="1511300"/>
          </a:xfrm>
          <a:prstGeom prst="cloudCallout">
            <a:avLst>
              <a:gd name="adj1" fmla="val 17361"/>
              <a:gd name="adj2" fmla="val 82269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</a:ln>
        </p:spPr>
        <p:txBody>
          <a:bodyPr lIns="90000" tIns="46800" rIns="90000" bIns="4680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兔有几只脚？</a:t>
            </a:r>
          </a:p>
        </p:txBody>
      </p:sp>
      <p:sp>
        <p:nvSpPr>
          <p:cNvPr id="19" name="AutoShape 3"/>
          <p:cNvSpPr>
            <a:spLocks noChangeArrowheads="1"/>
          </p:cNvSpPr>
          <p:nvPr/>
        </p:nvSpPr>
        <p:spPr bwMode="auto">
          <a:xfrm>
            <a:off x="3582988" y="3435350"/>
            <a:ext cx="3919537" cy="1368425"/>
          </a:xfrm>
          <a:prstGeom prst="cloudCallout">
            <a:avLst>
              <a:gd name="adj1" fmla="val 30366"/>
              <a:gd name="adj2" fmla="val -75106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</a:ln>
        </p:spPr>
        <p:txBody>
          <a:bodyPr lIns="90000" tIns="46800" rIns="90000" bIns="4680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鸡有几只脚？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74613"/>
            <a:ext cx="4775200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454025" y="92075"/>
            <a:ext cx="389255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合作探究，学习新知</a:t>
            </a:r>
          </a:p>
        </p:txBody>
      </p:sp>
      <p:sp>
        <p:nvSpPr>
          <p:cNvPr id="12292" name="TextBox 12"/>
          <p:cNvSpPr txBox="1">
            <a:spLocks noChangeArrowheads="1"/>
          </p:cNvSpPr>
          <p:nvPr/>
        </p:nvSpPr>
        <p:spPr bwMode="auto">
          <a:xfrm>
            <a:off x="1433513" y="946150"/>
            <a:ext cx="7273925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笼子里有若干只鸡和兔。从上面数，有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个头；从下面数，有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只脚。鸡和兔各有几只？</a:t>
            </a:r>
          </a:p>
        </p:txBody>
      </p:sp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2643758"/>
            <a:ext cx="1244119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AutoShape 27"/>
          <p:cNvSpPr>
            <a:spLocks noChangeArrowheads="1"/>
          </p:cNvSpPr>
          <p:nvPr/>
        </p:nvSpPr>
        <p:spPr bwMode="auto">
          <a:xfrm>
            <a:off x="2268538" y="2628900"/>
            <a:ext cx="5291137" cy="581025"/>
          </a:xfrm>
          <a:prstGeom prst="wedgeRoundRectCallout">
            <a:avLst>
              <a:gd name="adj1" fmla="val -54444"/>
              <a:gd name="adj2" fmla="val 3276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A0FDC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从题中你们能获取哪些信息？</a:t>
            </a:r>
          </a:p>
        </p:txBody>
      </p:sp>
      <p:sp>
        <p:nvSpPr>
          <p:cNvPr id="27" name="AutoShape 27"/>
          <p:cNvSpPr>
            <a:spLocks noChangeArrowheads="1"/>
          </p:cNvSpPr>
          <p:nvPr/>
        </p:nvSpPr>
        <p:spPr bwMode="auto">
          <a:xfrm>
            <a:off x="2238375" y="2627313"/>
            <a:ext cx="4667250" cy="1055687"/>
          </a:xfrm>
          <a:prstGeom prst="wedgeRoundRectCallout">
            <a:avLst>
              <a:gd name="adj1" fmla="val -54444"/>
              <a:gd name="adj2" fmla="val 3276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A0FDC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和生活常识联系在一起，你还能说出哪些信息？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095500" y="3732213"/>
            <a:ext cx="58356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鸡和兔共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只，鸡和兔共有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只脚。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095500" y="4284663"/>
            <a:ext cx="4192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鸡有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只脚，兔有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只脚。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813BF0CB-6B23-5ECA-54B3-DFE7DB903E08}"/>
              </a:ext>
            </a:extLst>
          </p:cNvPr>
          <p:cNvGrpSpPr/>
          <p:nvPr/>
        </p:nvGrpSpPr>
        <p:grpSpPr>
          <a:xfrm>
            <a:off x="417082" y="943461"/>
            <a:ext cx="1089054" cy="612557"/>
            <a:chOff x="417082" y="943461"/>
            <a:chExt cx="1089054" cy="612557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AD0D5ABB-61BD-2BE1-F581-1C89868C4B24}"/>
                </a:ext>
              </a:extLst>
            </p:cNvPr>
            <p:cNvSpPr/>
            <p:nvPr/>
          </p:nvSpPr>
          <p:spPr>
            <a:xfrm>
              <a:off x="417082" y="971818"/>
              <a:ext cx="1080120" cy="5842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3A391EE9-FB3B-FB72-3671-E1F914B82E10}"/>
                </a:ext>
              </a:extLst>
            </p:cNvPr>
            <p:cNvSpPr txBox="1"/>
            <p:nvPr/>
          </p:nvSpPr>
          <p:spPr>
            <a:xfrm>
              <a:off x="426016" y="943461"/>
              <a:ext cx="108012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尝试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7" grpId="0" animBg="1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59FB7795-10A8-37EF-81DF-D2AB83D0BA31}"/>
              </a:ext>
            </a:extLst>
          </p:cNvPr>
          <p:cNvSpPr/>
          <p:nvPr/>
        </p:nvSpPr>
        <p:spPr>
          <a:xfrm>
            <a:off x="439942" y="372894"/>
            <a:ext cx="1080120" cy="5842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7DC616-E0D0-BB91-41C4-26BE69F7870F}"/>
              </a:ext>
            </a:extLst>
          </p:cNvPr>
          <p:cNvSpPr txBox="1"/>
          <p:nvPr/>
        </p:nvSpPr>
        <p:spPr>
          <a:xfrm>
            <a:off x="467544" y="344537"/>
            <a:ext cx="10204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探究</a:t>
            </a:r>
          </a:p>
        </p:txBody>
      </p:sp>
      <p:sp>
        <p:nvSpPr>
          <p:cNvPr id="72" name="Text Box 91">
            <a:extLst>
              <a:ext uri="{FF2B5EF4-FFF2-40B4-BE49-F238E27FC236}">
                <a16:creationId xmlns:a16="http://schemas.microsoft.com/office/drawing/2014/main" id="{D08DC925-43B1-D9CA-B1CC-331CD62EC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300" y="2945274"/>
            <a:ext cx="59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188" name="组合 187">
            <a:extLst>
              <a:ext uri="{FF2B5EF4-FFF2-40B4-BE49-F238E27FC236}">
                <a16:creationId xmlns:a16="http://schemas.microsoft.com/office/drawing/2014/main" id="{E071A6CA-4445-AD5F-1FD8-5025BC8B1CF6}"/>
              </a:ext>
            </a:extLst>
          </p:cNvPr>
          <p:cNvGrpSpPr/>
          <p:nvPr/>
        </p:nvGrpSpPr>
        <p:grpSpPr>
          <a:xfrm>
            <a:off x="1588899" y="2584534"/>
            <a:ext cx="6480175" cy="431800"/>
            <a:chOff x="2268116" y="1779587"/>
            <a:chExt cx="6480175" cy="431800"/>
          </a:xfrm>
        </p:grpSpPr>
        <p:grpSp>
          <p:nvGrpSpPr>
            <p:cNvPr id="69" name="Group 12">
              <a:extLst>
                <a:ext uri="{FF2B5EF4-FFF2-40B4-BE49-F238E27FC236}">
                  <a16:creationId xmlns:a16="http://schemas.microsoft.com/office/drawing/2014/main" id="{CB9B4333-2306-4E64-A60A-3197255020CB}"/>
                </a:ext>
              </a:extLst>
            </p:cNvPr>
            <p:cNvGrpSpPr/>
            <p:nvPr/>
          </p:nvGrpSpPr>
          <p:grpSpPr bwMode="auto">
            <a:xfrm>
              <a:off x="2268116" y="2043112"/>
              <a:ext cx="431800" cy="168275"/>
              <a:chOff x="1066" y="1480"/>
              <a:chExt cx="136" cy="90"/>
            </a:xfrm>
          </p:grpSpPr>
          <p:sp>
            <p:nvSpPr>
              <p:cNvPr id="70" name="Line 13">
                <a:extLst>
                  <a:ext uri="{FF2B5EF4-FFF2-40B4-BE49-F238E27FC236}">
                    <a16:creationId xmlns:a16="http://schemas.microsoft.com/office/drawing/2014/main" id="{B8AC8AC7-D8E7-DA7C-EDBA-EC03F9401D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" name="Line 14">
                <a:extLst>
                  <a:ext uri="{FF2B5EF4-FFF2-40B4-BE49-F238E27FC236}">
                    <a16:creationId xmlns:a16="http://schemas.microsoft.com/office/drawing/2014/main" id="{6C88611D-1BC0-D15B-7BB8-7E3CC1384B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73" name="Group 191">
              <a:extLst>
                <a:ext uri="{FF2B5EF4-FFF2-40B4-BE49-F238E27FC236}">
                  <a16:creationId xmlns:a16="http://schemas.microsoft.com/office/drawing/2014/main" id="{A74CFF80-730C-2971-8041-0DB0DD796131}"/>
                </a:ext>
              </a:extLst>
            </p:cNvPr>
            <p:cNvGrpSpPr/>
            <p:nvPr/>
          </p:nvGrpSpPr>
          <p:grpSpPr bwMode="auto">
            <a:xfrm>
              <a:off x="3203153" y="2043112"/>
              <a:ext cx="5545138" cy="168275"/>
              <a:chOff x="1655" y="1691"/>
              <a:chExt cx="3493" cy="106"/>
            </a:xfrm>
          </p:grpSpPr>
          <p:grpSp>
            <p:nvGrpSpPr>
              <p:cNvPr id="74" name="Group 103">
                <a:extLst>
                  <a:ext uri="{FF2B5EF4-FFF2-40B4-BE49-F238E27FC236}">
                    <a16:creationId xmlns:a16="http://schemas.microsoft.com/office/drawing/2014/main" id="{27E5164E-E198-A428-8118-5BCE91EEC6D2}"/>
                  </a:ext>
                </a:extLst>
              </p:cNvPr>
              <p:cNvGrpSpPr/>
              <p:nvPr/>
            </p:nvGrpSpPr>
            <p:grpSpPr bwMode="auto">
              <a:xfrm>
                <a:off x="1655" y="1691"/>
                <a:ext cx="272" cy="106"/>
                <a:chOff x="1066" y="1480"/>
                <a:chExt cx="136" cy="90"/>
              </a:xfrm>
            </p:grpSpPr>
            <p:sp>
              <p:nvSpPr>
                <p:cNvPr id="93" name="Line 104">
                  <a:extLst>
                    <a:ext uri="{FF2B5EF4-FFF2-40B4-BE49-F238E27FC236}">
                      <a16:creationId xmlns:a16="http://schemas.microsoft.com/office/drawing/2014/main" id="{4F6DE0E4-5B7B-89F0-A572-D8BC5DFC33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066" y="1480"/>
                  <a:ext cx="45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4" name="Line 105">
                  <a:extLst>
                    <a:ext uri="{FF2B5EF4-FFF2-40B4-BE49-F238E27FC236}">
                      <a16:creationId xmlns:a16="http://schemas.microsoft.com/office/drawing/2014/main" id="{FF698E21-68E2-1CC8-6C40-15C8A338C6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56" y="1480"/>
                  <a:ext cx="46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5" name="Group 108">
                <a:extLst>
                  <a:ext uri="{FF2B5EF4-FFF2-40B4-BE49-F238E27FC236}">
                    <a16:creationId xmlns:a16="http://schemas.microsoft.com/office/drawing/2014/main" id="{6521CDDC-7FEF-F32D-4434-6898C6EB9B49}"/>
                  </a:ext>
                </a:extLst>
              </p:cNvPr>
              <p:cNvGrpSpPr/>
              <p:nvPr/>
            </p:nvGrpSpPr>
            <p:grpSpPr bwMode="auto">
              <a:xfrm>
                <a:off x="2245" y="1691"/>
                <a:ext cx="272" cy="106"/>
                <a:chOff x="1066" y="1480"/>
                <a:chExt cx="136" cy="90"/>
              </a:xfrm>
            </p:grpSpPr>
            <p:sp>
              <p:nvSpPr>
                <p:cNvPr id="91" name="Line 109">
                  <a:extLst>
                    <a:ext uri="{FF2B5EF4-FFF2-40B4-BE49-F238E27FC236}">
                      <a16:creationId xmlns:a16="http://schemas.microsoft.com/office/drawing/2014/main" id="{47C96FE5-C2A3-5902-6536-1B395556D7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066" y="1480"/>
                  <a:ext cx="45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2" name="Line 110">
                  <a:extLst>
                    <a:ext uri="{FF2B5EF4-FFF2-40B4-BE49-F238E27FC236}">
                      <a16:creationId xmlns:a16="http://schemas.microsoft.com/office/drawing/2014/main" id="{C108F277-866D-8CA9-B182-5C3C6753229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56" y="1480"/>
                  <a:ext cx="46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6" name="Group 113">
                <a:extLst>
                  <a:ext uri="{FF2B5EF4-FFF2-40B4-BE49-F238E27FC236}">
                    <a16:creationId xmlns:a16="http://schemas.microsoft.com/office/drawing/2014/main" id="{4AC418C1-8EE0-361F-4DA6-FBE9AABA1DD4}"/>
                  </a:ext>
                </a:extLst>
              </p:cNvPr>
              <p:cNvGrpSpPr/>
              <p:nvPr/>
            </p:nvGrpSpPr>
            <p:grpSpPr bwMode="auto">
              <a:xfrm>
                <a:off x="2835" y="1691"/>
                <a:ext cx="272" cy="106"/>
                <a:chOff x="1066" y="1480"/>
                <a:chExt cx="136" cy="90"/>
              </a:xfrm>
            </p:grpSpPr>
            <p:sp>
              <p:nvSpPr>
                <p:cNvPr id="89" name="Line 114">
                  <a:extLst>
                    <a:ext uri="{FF2B5EF4-FFF2-40B4-BE49-F238E27FC236}">
                      <a16:creationId xmlns:a16="http://schemas.microsoft.com/office/drawing/2014/main" id="{2594F7A6-AF07-C356-730F-C3FB1E806B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066" y="1480"/>
                  <a:ext cx="45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" name="Line 115">
                  <a:extLst>
                    <a:ext uri="{FF2B5EF4-FFF2-40B4-BE49-F238E27FC236}">
                      <a16:creationId xmlns:a16="http://schemas.microsoft.com/office/drawing/2014/main" id="{DA4E9EF9-FEBC-7FC3-A4DE-3BF6C84BBD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56" y="1480"/>
                  <a:ext cx="46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7" name="Group 118">
                <a:extLst>
                  <a:ext uri="{FF2B5EF4-FFF2-40B4-BE49-F238E27FC236}">
                    <a16:creationId xmlns:a16="http://schemas.microsoft.com/office/drawing/2014/main" id="{55D9FF90-5FF3-58BD-9F64-450DA2426AE3}"/>
                  </a:ext>
                </a:extLst>
              </p:cNvPr>
              <p:cNvGrpSpPr/>
              <p:nvPr/>
            </p:nvGrpSpPr>
            <p:grpSpPr bwMode="auto">
              <a:xfrm>
                <a:off x="3379" y="1691"/>
                <a:ext cx="272" cy="106"/>
                <a:chOff x="1066" y="1480"/>
                <a:chExt cx="136" cy="90"/>
              </a:xfrm>
            </p:grpSpPr>
            <p:sp>
              <p:nvSpPr>
                <p:cNvPr id="87" name="Line 119">
                  <a:extLst>
                    <a:ext uri="{FF2B5EF4-FFF2-40B4-BE49-F238E27FC236}">
                      <a16:creationId xmlns:a16="http://schemas.microsoft.com/office/drawing/2014/main" id="{8246C359-9A86-7ADF-2775-1E243B01F7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066" y="1480"/>
                  <a:ext cx="45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" name="Line 120">
                  <a:extLst>
                    <a:ext uri="{FF2B5EF4-FFF2-40B4-BE49-F238E27FC236}">
                      <a16:creationId xmlns:a16="http://schemas.microsoft.com/office/drawing/2014/main" id="{951A1C13-1ABB-EA4E-109B-B3B6AD7A29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56" y="1480"/>
                  <a:ext cx="46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8" name="Group 123">
                <a:extLst>
                  <a:ext uri="{FF2B5EF4-FFF2-40B4-BE49-F238E27FC236}">
                    <a16:creationId xmlns:a16="http://schemas.microsoft.com/office/drawing/2014/main" id="{D0C3DE11-C8F2-C1A8-7765-68CB4BFAA53B}"/>
                  </a:ext>
                </a:extLst>
              </p:cNvPr>
              <p:cNvGrpSpPr/>
              <p:nvPr/>
            </p:nvGrpSpPr>
            <p:grpSpPr bwMode="auto">
              <a:xfrm>
                <a:off x="3878" y="1691"/>
                <a:ext cx="272" cy="106"/>
                <a:chOff x="1066" y="1480"/>
                <a:chExt cx="136" cy="90"/>
              </a:xfrm>
            </p:grpSpPr>
            <p:sp>
              <p:nvSpPr>
                <p:cNvPr id="85" name="Line 124">
                  <a:extLst>
                    <a:ext uri="{FF2B5EF4-FFF2-40B4-BE49-F238E27FC236}">
                      <a16:creationId xmlns:a16="http://schemas.microsoft.com/office/drawing/2014/main" id="{4815BCF3-9484-F7AD-7556-C158F41D1D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066" y="1480"/>
                  <a:ext cx="45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" name="Line 125">
                  <a:extLst>
                    <a:ext uri="{FF2B5EF4-FFF2-40B4-BE49-F238E27FC236}">
                      <a16:creationId xmlns:a16="http://schemas.microsoft.com/office/drawing/2014/main" id="{F1091983-7A94-7A33-059C-9FACFBE33A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56" y="1480"/>
                  <a:ext cx="46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9" name="Group 128">
                <a:extLst>
                  <a:ext uri="{FF2B5EF4-FFF2-40B4-BE49-F238E27FC236}">
                    <a16:creationId xmlns:a16="http://schemas.microsoft.com/office/drawing/2014/main" id="{8C6EA70A-C748-E0CD-7E60-306DB6853EDC}"/>
                  </a:ext>
                </a:extLst>
              </p:cNvPr>
              <p:cNvGrpSpPr/>
              <p:nvPr/>
            </p:nvGrpSpPr>
            <p:grpSpPr bwMode="auto">
              <a:xfrm>
                <a:off x="4377" y="1691"/>
                <a:ext cx="272" cy="106"/>
                <a:chOff x="1066" y="1480"/>
                <a:chExt cx="136" cy="90"/>
              </a:xfrm>
            </p:grpSpPr>
            <p:sp>
              <p:nvSpPr>
                <p:cNvPr id="83" name="Line 129">
                  <a:extLst>
                    <a:ext uri="{FF2B5EF4-FFF2-40B4-BE49-F238E27FC236}">
                      <a16:creationId xmlns:a16="http://schemas.microsoft.com/office/drawing/2014/main" id="{7EDECDF1-453E-F1C1-48FC-548EFB2B73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066" y="1480"/>
                  <a:ext cx="45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" name="Line 130">
                  <a:extLst>
                    <a:ext uri="{FF2B5EF4-FFF2-40B4-BE49-F238E27FC236}">
                      <a16:creationId xmlns:a16="http://schemas.microsoft.com/office/drawing/2014/main" id="{DAC8EB63-D35C-D970-000D-1379D43E4E0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56" y="1480"/>
                  <a:ext cx="46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0" name="Group 133">
                <a:extLst>
                  <a:ext uri="{FF2B5EF4-FFF2-40B4-BE49-F238E27FC236}">
                    <a16:creationId xmlns:a16="http://schemas.microsoft.com/office/drawing/2014/main" id="{9F45CA35-4A80-840B-515B-05590ACF041D}"/>
                  </a:ext>
                </a:extLst>
              </p:cNvPr>
              <p:cNvGrpSpPr/>
              <p:nvPr/>
            </p:nvGrpSpPr>
            <p:grpSpPr bwMode="auto">
              <a:xfrm>
                <a:off x="4876" y="1691"/>
                <a:ext cx="272" cy="106"/>
                <a:chOff x="1066" y="1480"/>
                <a:chExt cx="136" cy="90"/>
              </a:xfrm>
            </p:grpSpPr>
            <p:sp>
              <p:nvSpPr>
                <p:cNvPr id="81" name="Line 134">
                  <a:extLst>
                    <a:ext uri="{FF2B5EF4-FFF2-40B4-BE49-F238E27FC236}">
                      <a16:creationId xmlns:a16="http://schemas.microsoft.com/office/drawing/2014/main" id="{A5C9C75A-08BA-A643-9B75-819623FC2C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066" y="1480"/>
                  <a:ext cx="45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" name="Line 135">
                  <a:extLst>
                    <a:ext uri="{FF2B5EF4-FFF2-40B4-BE49-F238E27FC236}">
                      <a16:creationId xmlns:a16="http://schemas.microsoft.com/office/drawing/2014/main" id="{A0B9DBC6-0CE9-04D2-EF2F-A790BECBC5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56" y="1480"/>
                  <a:ext cx="46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95" name="Group 190">
              <a:extLst>
                <a:ext uri="{FF2B5EF4-FFF2-40B4-BE49-F238E27FC236}">
                  <a16:creationId xmlns:a16="http://schemas.microsoft.com/office/drawing/2014/main" id="{797DFF3E-B2CC-C5F8-E428-0BEECB622573}"/>
                </a:ext>
              </a:extLst>
            </p:cNvPr>
            <p:cNvGrpSpPr/>
            <p:nvPr/>
          </p:nvGrpSpPr>
          <p:grpSpPr bwMode="auto">
            <a:xfrm>
              <a:off x="2268116" y="1779587"/>
              <a:ext cx="6480175" cy="254000"/>
              <a:chOff x="1066" y="1525"/>
              <a:chExt cx="4082" cy="160"/>
            </a:xfrm>
          </p:grpSpPr>
          <p:sp>
            <p:nvSpPr>
              <p:cNvPr id="96" name="Oval 16">
                <a:extLst>
                  <a:ext uri="{FF2B5EF4-FFF2-40B4-BE49-F238E27FC236}">
                    <a16:creationId xmlns:a16="http://schemas.microsoft.com/office/drawing/2014/main" id="{F2E60067-EFF6-5FCF-E6C0-580D040C04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6" y="1525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97" name="Oval 106">
                <a:extLst>
                  <a:ext uri="{FF2B5EF4-FFF2-40B4-BE49-F238E27FC236}">
                    <a16:creationId xmlns:a16="http://schemas.microsoft.com/office/drawing/2014/main" id="{A887B54C-DFC1-4DDE-5753-A5FC0DDD1E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5" y="1525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98" name="Oval 111">
                <a:extLst>
                  <a:ext uri="{FF2B5EF4-FFF2-40B4-BE49-F238E27FC236}">
                    <a16:creationId xmlns:a16="http://schemas.microsoft.com/office/drawing/2014/main" id="{1496DD2B-58D1-0CB8-94B0-D5791A9AC3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5" y="1525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99" name="Oval 116">
                <a:extLst>
                  <a:ext uri="{FF2B5EF4-FFF2-40B4-BE49-F238E27FC236}">
                    <a16:creationId xmlns:a16="http://schemas.microsoft.com/office/drawing/2014/main" id="{7C50E78B-4C44-12F0-FDDC-8C995B263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5" y="1525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0" name="Oval 121">
                <a:extLst>
                  <a:ext uri="{FF2B5EF4-FFF2-40B4-BE49-F238E27FC236}">
                    <a16:creationId xmlns:a16="http://schemas.microsoft.com/office/drawing/2014/main" id="{4B78AE6E-7398-2A9C-6AAD-293A4331CB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9" y="1525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1" name="Oval 126">
                <a:extLst>
                  <a:ext uri="{FF2B5EF4-FFF2-40B4-BE49-F238E27FC236}">
                    <a16:creationId xmlns:a16="http://schemas.microsoft.com/office/drawing/2014/main" id="{8B3A41E2-1125-7DDC-F5D2-F2F0D64ED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8" y="1525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" name="Oval 131">
                <a:extLst>
                  <a:ext uri="{FF2B5EF4-FFF2-40B4-BE49-F238E27FC236}">
                    <a16:creationId xmlns:a16="http://schemas.microsoft.com/office/drawing/2014/main" id="{8F4F12D0-FB48-5FB8-6254-B73823A40C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1525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3" name="Oval 136">
                <a:extLst>
                  <a:ext uri="{FF2B5EF4-FFF2-40B4-BE49-F238E27FC236}">
                    <a16:creationId xmlns:a16="http://schemas.microsoft.com/office/drawing/2014/main" id="{521DB7C7-746A-1550-A004-C9DD365A6C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6" y="1525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04" name="Group 192">
            <a:extLst>
              <a:ext uri="{FF2B5EF4-FFF2-40B4-BE49-F238E27FC236}">
                <a16:creationId xmlns:a16="http://schemas.microsoft.com/office/drawing/2014/main" id="{089C1FB3-958B-6DDE-BFB0-C1773F65D018}"/>
              </a:ext>
            </a:extLst>
          </p:cNvPr>
          <p:cNvGrpSpPr/>
          <p:nvPr/>
        </p:nvGrpSpPr>
        <p:grpSpPr bwMode="auto">
          <a:xfrm>
            <a:off x="1331640" y="2427734"/>
            <a:ext cx="720725" cy="1468423"/>
            <a:chOff x="884" y="1525"/>
            <a:chExt cx="454" cy="998"/>
          </a:xfrm>
        </p:grpSpPr>
        <p:sp>
          <p:nvSpPr>
            <p:cNvPr id="105" name="Line 90">
              <a:extLst>
                <a:ext uri="{FF2B5EF4-FFF2-40B4-BE49-F238E27FC236}">
                  <a16:creationId xmlns:a16="http://schemas.microsoft.com/office/drawing/2014/main" id="{D288A8DC-DBA7-2D36-87E6-F89377DA01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06" name="Group 151">
              <a:extLst>
                <a:ext uri="{FF2B5EF4-FFF2-40B4-BE49-F238E27FC236}">
                  <a16:creationId xmlns:a16="http://schemas.microsoft.com/office/drawing/2014/main" id="{15AF8436-5196-7DB9-0547-02F52CC4F4A7}"/>
                </a:ext>
              </a:extLst>
            </p:cNvPr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108" name="Line 140">
                <a:extLst>
                  <a:ext uri="{FF2B5EF4-FFF2-40B4-BE49-F238E27FC236}">
                    <a16:creationId xmlns:a16="http://schemas.microsoft.com/office/drawing/2014/main" id="{3F7F299B-FFA9-7E6D-AFD6-81B51BB424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9" name="Line 141">
                <a:extLst>
                  <a:ext uri="{FF2B5EF4-FFF2-40B4-BE49-F238E27FC236}">
                    <a16:creationId xmlns:a16="http://schemas.microsoft.com/office/drawing/2014/main" id="{30E5A53C-4134-C995-79B0-5973D3CDB1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0" name="Oval 142">
                <a:extLst>
                  <a:ext uri="{FF2B5EF4-FFF2-40B4-BE49-F238E27FC236}">
                    <a16:creationId xmlns:a16="http://schemas.microsoft.com/office/drawing/2014/main" id="{417DCDEB-2D71-4732-7A6D-3A39146240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1" name="Line 149">
                <a:extLst>
                  <a:ext uri="{FF2B5EF4-FFF2-40B4-BE49-F238E27FC236}">
                    <a16:creationId xmlns:a16="http://schemas.microsoft.com/office/drawing/2014/main" id="{C527C620-72FA-4D59-AE9B-B7651DD399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" name="Line 150">
                <a:extLst>
                  <a:ext uri="{FF2B5EF4-FFF2-40B4-BE49-F238E27FC236}">
                    <a16:creationId xmlns:a16="http://schemas.microsoft.com/office/drawing/2014/main" id="{2AC7890A-0EAF-C50B-81FC-AD3A174B1A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07" name="AutoShape 153">
              <a:extLst>
                <a:ext uri="{FF2B5EF4-FFF2-40B4-BE49-F238E27FC236}">
                  <a16:creationId xmlns:a16="http://schemas.microsoft.com/office/drawing/2014/main" id="{4418F7E6-CBEA-4610-A671-31F2BE3438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66" name="文本框 165">
            <a:extLst>
              <a:ext uri="{FF2B5EF4-FFF2-40B4-BE49-F238E27FC236}">
                <a16:creationId xmlns:a16="http://schemas.microsoft.com/office/drawing/2014/main" id="{12710EDB-D010-73EC-21A1-C23074D56DF6}"/>
              </a:ext>
            </a:extLst>
          </p:cNvPr>
          <p:cNvSpPr txBox="1"/>
          <p:nvPr/>
        </p:nvSpPr>
        <p:spPr>
          <a:xfrm>
            <a:off x="1524848" y="425480"/>
            <a:ext cx="46520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方法一：画图法。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pSp>
        <p:nvGrpSpPr>
          <p:cNvPr id="186" name="组合 185">
            <a:extLst>
              <a:ext uri="{FF2B5EF4-FFF2-40B4-BE49-F238E27FC236}">
                <a16:creationId xmlns:a16="http://schemas.microsoft.com/office/drawing/2014/main" id="{A3454E2F-66D2-DD54-2226-F28AEEABEFF7}"/>
              </a:ext>
            </a:extLst>
          </p:cNvPr>
          <p:cNvGrpSpPr/>
          <p:nvPr/>
        </p:nvGrpSpPr>
        <p:grpSpPr>
          <a:xfrm>
            <a:off x="3043009" y="1976522"/>
            <a:ext cx="1065252" cy="523220"/>
            <a:chOff x="3722226" y="1037620"/>
            <a:chExt cx="1065252" cy="523220"/>
          </a:xfrm>
        </p:grpSpPr>
        <p:grpSp>
          <p:nvGrpSpPr>
            <p:cNvPr id="153" name="Group 12">
              <a:extLst>
                <a:ext uri="{FF2B5EF4-FFF2-40B4-BE49-F238E27FC236}">
                  <a16:creationId xmlns:a16="http://schemas.microsoft.com/office/drawing/2014/main" id="{3F3486CC-AE41-EEC1-B8ED-E527C7E114CA}"/>
                </a:ext>
              </a:extLst>
            </p:cNvPr>
            <p:cNvGrpSpPr/>
            <p:nvPr/>
          </p:nvGrpSpPr>
          <p:grpSpPr bwMode="auto">
            <a:xfrm>
              <a:off x="4355678" y="1330325"/>
              <a:ext cx="431800" cy="168275"/>
              <a:chOff x="1066" y="1480"/>
              <a:chExt cx="136" cy="90"/>
            </a:xfrm>
          </p:grpSpPr>
          <p:sp>
            <p:nvSpPr>
              <p:cNvPr id="154" name="Line 13">
                <a:extLst>
                  <a:ext uri="{FF2B5EF4-FFF2-40B4-BE49-F238E27FC236}">
                    <a16:creationId xmlns:a16="http://schemas.microsoft.com/office/drawing/2014/main" id="{8A97299D-D860-F11A-2530-7BD1EBA10C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5" name="Line 14">
                <a:extLst>
                  <a:ext uri="{FF2B5EF4-FFF2-40B4-BE49-F238E27FC236}">
                    <a16:creationId xmlns:a16="http://schemas.microsoft.com/office/drawing/2014/main" id="{9C513F2D-BE65-5BF7-0105-0DD40386CB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57" name="Oval 16">
              <a:extLst>
                <a:ext uri="{FF2B5EF4-FFF2-40B4-BE49-F238E27FC236}">
                  <a16:creationId xmlns:a16="http://schemas.microsoft.com/office/drawing/2014/main" id="{7511F222-0541-97DC-B7EC-F42D56AE8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5678" y="1066800"/>
              <a:ext cx="431800" cy="254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77" name="文本框 176">
              <a:extLst>
                <a:ext uri="{FF2B5EF4-FFF2-40B4-BE49-F238E27FC236}">
                  <a16:creationId xmlns:a16="http://schemas.microsoft.com/office/drawing/2014/main" id="{355E2642-233B-6827-69D6-781B1E04F79F}"/>
                </a:ext>
              </a:extLst>
            </p:cNvPr>
            <p:cNvSpPr txBox="1"/>
            <p:nvPr/>
          </p:nvSpPr>
          <p:spPr>
            <a:xfrm>
              <a:off x="3722226" y="1037620"/>
              <a:ext cx="75569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鸡</a:t>
              </a:r>
              <a:r>
                <a:rPr lang="en-US" altLang="zh-CN" sz="28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:</a:t>
              </a:r>
              <a:endParaRPr lang="zh-CN" altLang="en-US" dirty="0"/>
            </a:p>
          </p:txBody>
        </p:sp>
      </p:grpSp>
      <p:grpSp>
        <p:nvGrpSpPr>
          <p:cNvPr id="187" name="组合 186">
            <a:extLst>
              <a:ext uri="{FF2B5EF4-FFF2-40B4-BE49-F238E27FC236}">
                <a16:creationId xmlns:a16="http://schemas.microsoft.com/office/drawing/2014/main" id="{01E18B30-02E3-4034-4D8F-0A11EC98C56C}"/>
              </a:ext>
            </a:extLst>
          </p:cNvPr>
          <p:cNvGrpSpPr/>
          <p:nvPr/>
        </p:nvGrpSpPr>
        <p:grpSpPr>
          <a:xfrm>
            <a:off x="4784497" y="1976522"/>
            <a:ext cx="1258892" cy="523220"/>
            <a:chOff x="5463714" y="1037620"/>
            <a:chExt cx="1258892" cy="523220"/>
          </a:xfrm>
        </p:grpSpPr>
        <p:grpSp>
          <p:nvGrpSpPr>
            <p:cNvPr id="178" name="Group 12">
              <a:extLst>
                <a:ext uri="{FF2B5EF4-FFF2-40B4-BE49-F238E27FC236}">
                  <a16:creationId xmlns:a16="http://schemas.microsoft.com/office/drawing/2014/main" id="{0539EEDE-1B10-CACE-D606-CD6E632343B7}"/>
                </a:ext>
              </a:extLst>
            </p:cNvPr>
            <p:cNvGrpSpPr/>
            <p:nvPr/>
          </p:nvGrpSpPr>
          <p:grpSpPr bwMode="auto">
            <a:xfrm>
              <a:off x="6228432" y="1330325"/>
              <a:ext cx="431800" cy="168275"/>
              <a:chOff x="1066" y="1480"/>
              <a:chExt cx="136" cy="90"/>
            </a:xfrm>
          </p:grpSpPr>
          <p:sp>
            <p:nvSpPr>
              <p:cNvPr id="179" name="Line 13">
                <a:extLst>
                  <a:ext uri="{FF2B5EF4-FFF2-40B4-BE49-F238E27FC236}">
                    <a16:creationId xmlns:a16="http://schemas.microsoft.com/office/drawing/2014/main" id="{1B7902FF-84D2-457E-6409-C381AB8957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0" name="Line 14">
                <a:extLst>
                  <a:ext uri="{FF2B5EF4-FFF2-40B4-BE49-F238E27FC236}">
                    <a16:creationId xmlns:a16="http://schemas.microsoft.com/office/drawing/2014/main" id="{0A739287-620E-AF1E-8C6F-268488B976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1" name="Oval 16">
              <a:extLst>
                <a:ext uri="{FF2B5EF4-FFF2-40B4-BE49-F238E27FC236}">
                  <a16:creationId xmlns:a16="http://schemas.microsoft.com/office/drawing/2014/main" id="{A9C5AF32-D8E7-C985-C348-EFA513B59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8432" y="1066800"/>
              <a:ext cx="431800" cy="254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2" name="文本框 181">
              <a:extLst>
                <a:ext uri="{FF2B5EF4-FFF2-40B4-BE49-F238E27FC236}">
                  <a16:creationId xmlns:a16="http://schemas.microsoft.com/office/drawing/2014/main" id="{EA3CC3AF-A14F-D408-E202-DD2C1EE1810A}"/>
                </a:ext>
              </a:extLst>
            </p:cNvPr>
            <p:cNvSpPr txBox="1"/>
            <p:nvPr/>
          </p:nvSpPr>
          <p:spPr>
            <a:xfrm>
              <a:off x="5463714" y="1037620"/>
              <a:ext cx="75569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兔</a:t>
              </a:r>
              <a:r>
                <a:rPr lang="en-US" altLang="zh-CN" sz="28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:</a:t>
              </a:r>
              <a:endParaRPr lang="zh-CN" altLang="en-US" dirty="0"/>
            </a:p>
          </p:txBody>
        </p:sp>
        <p:sp>
          <p:nvSpPr>
            <p:cNvPr id="184" name="Line 149">
              <a:extLst>
                <a:ext uri="{FF2B5EF4-FFF2-40B4-BE49-F238E27FC236}">
                  <a16:creationId xmlns:a16="http://schemas.microsoft.com/office/drawing/2014/main" id="{12426537-54E9-C510-6DF7-19C39C55F0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76556" y="1288653"/>
              <a:ext cx="146050" cy="1682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" name="Line 150">
              <a:extLst>
                <a:ext uri="{FF2B5EF4-FFF2-40B4-BE49-F238E27FC236}">
                  <a16:creationId xmlns:a16="http://schemas.microsoft.com/office/drawing/2014/main" id="{62D31477-0B26-EA65-91AB-289712DC11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46343" y="1288653"/>
              <a:ext cx="142875" cy="1682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0" name="Text Box 91">
            <a:extLst>
              <a:ext uri="{FF2B5EF4-FFF2-40B4-BE49-F238E27FC236}">
                <a16:creationId xmlns:a16="http://schemas.microsoft.com/office/drawing/2014/main" id="{80396CB6-EC12-951D-92CF-A11C2B55D8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9873" y="2959740"/>
            <a:ext cx="59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191" name="Group 192">
            <a:extLst>
              <a:ext uri="{FF2B5EF4-FFF2-40B4-BE49-F238E27FC236}">
                <a16:creationId xmlns:a16="http://schemas.microsoft.com/office/drawing/2014/main" id="{1DAB9625-44BE-01FF-FC56-E6BC8BD811F9}"/>
              </a:ext>
            </a:extLst>
          </p:cNvPr>
          <p:cNvGrpSpPr/>
          <p:nvPr/>
        </p:nvGrpSpPr>
        <p:grpSpPr bwMode="auto">
          <a:xfrm>
            <a:off x="2264013" y="2442201"/>
            <a:ext cx="720725" cy="1466384"/>
            <a:chOff x="884" y="1525"/>
            <a:chExt cx="454" cy="998"/>
          </a:xfrm>
        </p:grpSpPr>
        <p:sp>
          <p:nvSpPr>
            <p:cNvPr id="192" name="Line 90">
              <a:extLst>
                <a:ext uri="{FF2B5EF4-FFF2-40B4-BE49-F238E27FC236}">
                  <a16:creationId xmlns:a16="http://schemas.microsoft.com/office/drawing/2014/main" id="{48B32DF4-C561-33FB-2136-3A40473351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93" name="Group 151">
              <a:extLst>
                <a:ext uri="{FF2B5EF4-FFF2-40B4-BE49-F238E27FC236}">
                  <a16:creationId xmlns:a16="http://schemas.microsoft.com/office/drawing/2014/main" id="{CBBB6708-52BB-6A7E-6F08-1786398885A9}"/>
                </a:ext>
              </a:extLst>
            </p:cNvPr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195" name="Line 140">
                <a:extLst>
                  <a:ext uri="{FF2B5EF4-FFF2-40B4-BE49-F238E27FC236}">
                    <a16:creationId xmlns:a16="http://schemas.microsoft.com/office/drawing/2014/main" id="{BF2AA46C-DF87-5B67-5EAA-705D630DC5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6" name="Line 141">
                <a:extLst>
                  <a:ext uri="{FF2B5EF4-FFF2-40B4-BE49-F238E27FC236}">
                    <a16:creationId xmlns:a16="http://schemas.microsoft.com/office/drawing/2014/main" id="{CCD05A79-8865-F48F-A5C8-8CFD37BA24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7" name="Oval 142">
                <a:extLst>
                  <a:ext uri="{FF2B5EF4-FFF2-40B4-BE49-F238E27FC236}">
                    <a16:creationId xmlns:a16="http://schemas.microsoft.com/office/drawing/2014/main" id="{A9245C8B-6E6A-30B0-C09B-8A2DDBB650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8" name="Line 149">
                <a:extLst>
                  <a:ext uri="{FF2B5EF4-FFF2-40B4-BE49-F238E27FC236}">
                    <a16:creationId xmlns:a16="http://schemas.microsoft.com/office/drawing/2014/main" id="{51C6BAB1-391D-E889-B33C-C79993E393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9" name="Line 150">
                <a:extLst>
                  <a:ext uri="{FF2B5EF4-FFF2-40B4-BE49-F238E27FC236}">
                    <a16:creationId xmlns:a16="http://schemas.microsoft.com/office/drawing/2014/main" id="{993E9C39-37B6-CC4F-CEDB-8A031ECA2C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94" name="AutoShape 153">
              <a:extLst>
                <a:ext uri="{FF2B5EF4-FFF2-40B4-BE49-F238E27FC236}">
                  <a16:creationId xmlns:a16="http://schemas.microsoft.com/office/drawing/2014/main" id="{4431DDC5-896B-70D9-8660-808C4C0808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00" name="Text Box 91">
            <a:extLst>
              <a:ext uri="{FF2B5EF4-FFF2-40B4-BE49-F238E27FC236}">
                <a16:creationId xmlns:a16="http://schemas.microsoft.com/office/drawing/2014/main" id="{3501120A-F2B7-94B9-25CC-52FEDAF38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4596" y="2959740"/>
            <a:ext cx="59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201" name="Group 192">
            <a:extLst>
              <a:ext uri="{FF2B5EF4-FFF2-40B4-BE49-F238E27FC236}">
                <a16:creationId xmlns:a16="http://schemas.microsoft.com/office/drawing/2014/main" id="{EA1827DC-F093-82C8-E465-38205CF0BC6F}"/>
              </a:ext>
            </a:extLst>
          </p:cNvPr>
          <p:cNvGrpSpPr/>
          <p:nvPr/>
        </p:nvGrpSpPr>
        <p:grpSpPr bwMode="auto">
          <a:xfrm>
            <a:off x="3178736" y="2442201"/>
            <a:ext cx="720725" cy="1466384"/>
            <a:chOff x="884" y="1525"/>
            <a:chExt cx="454" cy="998"/>
          </a:xfrm>
        </p:grpSpPr>
        <p:sp>
          <p:nvSpPr>
            <p:cNvPr id="202" name="Line 90">
              <a:extLst>
                <a:ext uri="{FF2B5EF4-FFF2-40B4-BE49-F238E27FC236}">
                  <a16:creationId xmlns:a16="http://schemas.microsoft.com/office/drawing/2014/main" id="{A545E986-9D23-48F4-5592-9A5534C7BB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03" name="Group 151">
              <a:extLst>
                <a:ext uri="{FF2B5EF4-FFF2-40B4-BE49-F238E27FC236}">
                  <a16:creationId xmlns:a16="http://schemas.microsoft.com/office/drawing/2014/main" id="{9AF95BAE-5FE0-D89C-386F-6B903B454A9D}"/>
                </a:ext>
              </a:extLst>
            </p:cNvPr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205" name="Line 140">
                <a:extLst>
                  <a:ext uri="{FF2B5EF4-FFF2-40B4-BE49-F238E27FC236}">
                    <a16:creationId xmlns:a16="http://schemas.microsoft.com/office/drawing/2014/main" id="{573972E6-DF70-01DD-86CD-4910F261B4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6" name="Line 141">
                <a:extLst>
                  <a:ext uri="{FF2B5EF4-FFF2-40B4-BE49-F238E27FC236}">
                    <a16:creationId xmlns:a16="http://schemas.microsoft.com/office/drawing/2014/main" id="{CAE2CB6E-105E-EDEF-D7E7-3C5C1DC986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7" name="Oval 142">
                <a:extLst>
                  <a:ext uri="{FF2B5EF4-FFF2-40B4-BE49-F238E27FC236}">
                    <a16:creationId xmlns:a16="http://schemas.microsoft.com/office/drawing/2014/main" id="{BEB495DD-340E-9FE5-FCB5-5C29364F96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8" name="Line 149">
                <a:extLst>
                  <a:ext uri="{FF2B5EF4-FFF2-40B4-BE49-F238E27FC236}">
                    <a16:creationId xmlns:a16="http://schemas.microsoft.com/office/drawing/2014/main" id="{296212A4-60B9-64D5-C822-A50BC50A7B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9" name="Line 150">
                <a:extLst>
                  <a:ext uri="{FF2B5EF4-FFF2-40B4-BE49-F238E27FC236}">
                    <a16:creationId xmlns:a16="http://schemas.microsoft.com/office/drawing/2014/main" id="{64F644AD-CF6E-13D1-9C0D-CF4741C402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04" name="AutoShape 153">
              <a:extLst>
                <a:ext uri="{FF2B5EF4-FFF2-40B4-BE49-F238E27FC236}">
                  <a16:creationId xmlns:a16="http://schemas.microsoft.com/office/drawing/2014/main" id="{B57B0980-1654-EC57-1A8C-D6731AAF4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10" name="Text Box 91">
            <a:extLst>
              <a:ext uri="{FF2B5EF4-FFF2-40B4-BE49-F238E27FC236}">
                <a16:creationId xmlns:a16="http://schemas.microsoft.com/office/drawing/2014/main" id="{C1350767-8D01-4463-234E-CEF65BEC5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1221" y="2972247"/>
            <a:ext cx="59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211" name="Group 192">
            <a:extLst>
              <a:ext uri="{FF2B5EF4-FFF2-40B4-BE49-F238E27FC236}">
                <a16:creationId xmlns:a16="http://schemas.microsoft.com/office/drawing/2014/main" id="{F3F15399-296E-8AC5-A66C-D01A7B089E8D}"/>
              </a:ext>
            </a:extLst>
          </p:cNvPr>
          <p:cNvGrpSpPr/>
          <p:nvPr/>
        </p:nvGrpSpPr>
        <p:grpSpPr bwMode="auto">
          <a:xfrm>
            <a:off x="4115361" y="2454707"/>
            <a:ext cx="720725" cy="1453877"/>
            <a:chOff x="884" y="1525"/>
            <a:chExt cx="454" cy="998"/>
          </a:xfrm>
        </p:grpSpPr>
        <p:sp>
          <p:nvSpPr>
            <p:cNvPr id="212" name="Line 90">
              <a:extLst>
                <a:ext uri="{FF2B5EF4-FFF2-40B4-BE49-F238E27FC236}">
                  <a16:creationId xmlns:a16="http://schemas.microsoft.com/office/drawing/2014/main" id="{65FE31AA-CC09-8372-0F73-4E17B37DFA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13" name="Group 151">
              <a:extLst>
                <a:ext uri="{FF2B5EF4-FFF2-40B4-BE49-F238E27FC236}">
                  <a16:creationId xmlns:a16="http://schemas.microsoft.com/office/drawing/2014/main" id="{2C995EB1-EA9F-5563-AECD-D435DB086D48}"/>
                </a:ext>
              </a:extLst>
            </p:cNvPr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215" name="Line 140">
                <a:extLst>
                  <a:ext uri="{FF2B5EF4-FFF2-40B4-BE49-F238E27FC236}">
                    <a16:creationId xmlns:a16="http://schemas.microsoft.com/office/drawing/2014/main" id="{6F678DC7-059E-1652-B95C-EE623AFE70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" name="Line 141">
                <a:extLst>
                  <a:ext uri="{FF2B5EF4-FFF2-40B4-BE49-F238E27FC236}">
                    <a16:creationId xmlns:a16="http://schemas.microsoft.com/office/drawing/2014/main" id="{BED9130D-F919-00A9-29D8-C5FF426684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7" name="Oval 142">
                <a:extLst>
                  <a:ext uri="{FF2B5EF4-FFF2-40B4-BE49-F238E27FC236}">
                    <a16:creationId xmlns:a16="http://schemas.microsoft.com/office/drawing/2014/main" id="{0181D151-32AF-3B35-5C4A-77CE39E5F5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8" name="Line 149">
                <a:extLst>
                  <a:ext uri="{FF2B5EF4-FFF2-40B4-BE49-F238E27FC236}">
                    <a16:creationId xmlns:a16="http://schemas.microsoft.com/office/drawing/2014/main" id="{BB343B9E-6EA4-8E18-32C9-3AD6DA9218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9" name="Line 150">
                <a:extLst>
                  <a:ext uri="{FF2B5EF4-FFF2-40B4-BE49-F238E27FC236}">
                    <a16:creationId xmlns:a16="http://schemas.microsoft.com/office/drawing/2014/main" id="{2EF0200B-0963-10D7-7452-2C0FAF3A38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14" name="AutoShape 153">
              <a:extLst>
                <a:ext uri="{FF2B5EF4-FFF2-40B4-BE49-F238E27FC236}">
                  <a16:creationId xmlns:a16="http://schemas.microsoft.com/office/drawing/2014/main" id="{E57EC458-3D16-E402-3D70-E8DF4415A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20" name="Text Box 91">
            <a:extLst>
              <a:ext uri="{FF2B5EF4-FFF2-40B4-BE49-F238E27FC236}">
                <a16:creationId xmlns:a16="http://schemas.microsoft.com/office/drawing/2014/main" id="{EF4B925F-7FE4-B620-B089-6903E2023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811" y="2972247"/>
            <a:ext cx="59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221" name="Group 192">
            <a:extLst>
              <a:ext uri="{FF2B5EF4-FFF2-40B4-BE49-F238E27FC236}">
                <a16:creationId xmlns:a16="http://schemas.microsoft.com/office/drawing/2014/main" id="{6635AAAD-EAEA-ADE2-1F14-DB542CA03E93}"/>
              </a:ext>
            </a:extLst>
          </p:cNvPr>
          <p:cNvGrpSpPr/>
          <p:nvPr/>
        </p:nvGrpSpPr>
        <p:grpSpPr bwMode="auto">
          <a:xfrm>
            <a:off x="4972258" y="2454707"/>
            <a:ext cx="720725" cy="1466605"/>
            <a:chOff x="884" y="1525"/>
            <a:chExt cx="454" cy="998"/>
          </a:xfrm>
        </p:grpSpPr>
        <p:sp>
          <p:nvSpPr>
            <p:cNvPr id="222" name="Line 90">
              <a:extLst>
                <a:ext uri="{FF2B5EF4-FFF2-40B4-BE49-F238E27FC236}">
                  <a16:creationId xmlns:a16="http://schemas.microsoft.com/office/drawing/2014/main" id="{A2811B30-5EE5-3B6B-1A97-24B9273A87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23" name="Group 151">
              <a:extLst>
                <a:ext uri="{FF2B5EF4-FFF2-40B4-BE49-F238E27FC236}">
                  <a16:creationId xmlns:a16="http://schemas.microsoft.com/office/drawing/2014/main" id="{3EFB597E-723A-7D32-4E63-69B5543196E7}"/>
                </a:ext>
              </a:extLst>
            </p:cNvPr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225" name="Line 140">
                <a:extLst>
                  <a:ext uri="{FF2B5EF4-FFF2-40B4-BE49-F238E27FC236}">
                    <a16:creationId xmlns:a16="http://schemas.microsoft.com/office/drawing/2014/main" id="{9F2E9A15-495E-990E-26AE-FE3BF728C6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" name="Line 141">
                <a:extLst>
                  <a:ext uri="{FF2B5EF4-FFF2-40B4-BE49-F238E27FC236}">
                    <a16:creationId xmlns:a16="http://schemas.microsoft.com/office/drawing/2014/main" id="{1AAF3CF8-D143-E7F1-CCEC-6BDAD79184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7" name="Oval 142">
                <a:extLst>
                  <a:ext uri="{FF2B5EF4-FFF2-40B4-BE49-F238E27FC236}">
                    <a16:creationId xmlns:a16="http://schemas.microsoft.com/office/drawing/2014/main" id="{EBB1328E-1E8B-A668-4F98-F57EA7968E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8" name="Line 149">
                <a:extLst>
                  <a:ext uri="{FF2B5EF4-FFF2-40B4-BE49-F238E27FC236}">
                    <a16:creationId xmlns:a16="http://schemas.microsoft.com/office/drawing/2014/main" id="{3F0F5782-02EE-7292-976E-CCEE17C81D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9" name="Line 150">
                <a:extLst>
                  <a:ext uri="{FF2B5EF4-FFF2-40B4-BE49-F238E27FC236}">
                    <a16:creationId xmlns:a16="http://schemas.microsoft.com/office/drawing/2014/main" id="{C723D5D9-F446-9751-35DC-9D923268BB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24" name="AutoShape 153">
              <a:extLst>
                <a:ext uri="{FF2B5EF4-FFF2-40B4-BE49-F238E27FC236}">
                  <a16:creationId xmlns:a16="http://schemas.microsoft.com/office/drawing/2014/main" id="{E36D236D-22EC-2C62-464A-A7758ED9B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30" name="Text Box 91">
            <a:extLst>
              <a:ext uri="{FF2B5EF4-FFF2-40B4-BE49-F238E27FC236}">
                <a16:creationId xmlns:a16="http://schemas.microsoft.com/office/drawing/2014/main" id="{4CB5F6A6-F173-5A56-D74B-962D004BB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7674" y="2984674"/>
            <a:ext cx="59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231" name="Group 192">
            <a:extLst>
              <a:ext uri="{FF2B5EF4-FFF2-40B4-BE49-F238E27FC236}">
                <a16:creationId xmlns:a16="http://schemas.microsoft.com/office/drawing/2014/main" id="{0ACDEA95-5B65-86CD-CBFE-421D9897DEA5}"/>
              </a:ext>
            </a:extLst>
          </p:cNvPr>
          <p:cNvGrpSpPr/>
          <p:nvPr/>
        </p:nvGrpSpPr>
        <p:grpSpPr bwMode="auto">
          <a:xfrm>
            <a:off x="5795491" y="2467135"/>
            <a:ext cx="720725" cy="1454178"/>
            <a:chOff x="884" y="1525"/>
            <a:chExt cx="454" cy="998"/>
          </a:xfrm>
        </p:grpSpPr>
        <p:sp>
          <p:nvSpPr>
            <p:cNvPr id="232" name="Line 90">
              <a:extLst>
                <a:ext uri="{FF2B5EF4-FFF2-40B4-BE49-F238E27FC236}">
                  <a16:creationId xmlns:a16="http://schemas.microsoft.com/office/drawing/2014/main" id="{45829398-B7B8-5472-0996-EA46F9B615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33" name="Group 151">
              <a:extLst>
                <a:ext uri="{FF2B5EF4-FFF2-40B4-BE49-F238E27FC236}">
                  <a16:creationId xmlns:a16="http://schemas.microsoft.com/office/drawing/2014/main" id="{87D3C1D6-FAB1-B6D6-F36C-81C3A8C1BB7C}"/>
                </a:ext>
              </a:extLst>
            </p:cNvPr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235" name="Line 140">
                <a:extLst>
                  <a:ext uri="{FF2B5EF4-FFF2-40B4-BE49-F238E27FC236}">
                    <a16:creationId xmlns:a16="http://schemas.microsoft.com/office/drawing/2014/main" id="{6A6366C4-BA60-6156-8F64-D1A04AF029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6" name="Line 141">
                <a:extLst>
                  <a:ext uri="{FF2B5EF4-FFF2-40B4-BE49-F238E27FC236}">
                    <a16:creationId xmlns:a16="http://schemas.microsoft.com/office/drawing/2014/main" id="{CD7B79E3-86F5-C9B7-0FEF-7239C8949E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" name="Oval 142">
                <a:extLst>
                  <a:ext uri="{FF2B5EF4-FFF2-40B4-BE49-F238E27FC236}">
                    <a16:creationId xmlns:a16="http://schemas.microsoft.com/office/drawing/2014/main" id="{3C2BAB9F-36FF-607E-7B77-6F49247986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8" name="Line 149">
                <a:extLst>
                  <a:ext uri="{FF2B5EF4-FFF2-40B4-BE49-F238E27FC236}">
                    <a16:creationId xmlns:a16="http://schemas.microsoft.com/office/drawing/2014/main" id="{0747CE25-C021-277C-95EE-C3E5795B22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" name="Line 150">
                <a:extLst>
                  <a:ext uri="{FF2B5EF4-FFF2-40B4-BE49-F238E27FC236}">
                    <a16:creationId xmlns:a16="http://schemas.microsoft.com/office/drawing/2014/main" id="{5D49FD54-40A2-79B9-7186-A9B8A8E1F8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34" name="AutoShape 153">
              <a:extLst>
                <a:ext uri="{FF2B5EF4-FFF2-40B4-BE49-F238E27FC236}">
                  <a16:creationId xmlns:a16="http://schemas.microsoft.com/office/drawing/2014/main" id="{9055913A-DD31-050F-74F9-D9F0C2D7E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41" name="文本框 240">
            <a:extLst>
              <a:ext uri="{FF2B5EF4-FFF2-40B4-BE49-F238E27FC236}">
                <a16:creationId xmlns:a16="http://schemas.microsoft.com/office/drawing/2014/main" id="{492142B7-1D00-12E0-451E-8C1278DE4B93}"/>
              </a:ext>
            </a:extLst>
          </p:cNvPr>
          <p:cNvSpPr txBox="1"/>
          <p:nvPr/>
        </p:nvSpPr>
        <p:spPr>
          <a:xfrm>
            <a:off x="1369090" y="3814747"/>
            <a:ext cx="9538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</a:t>
            </a:r>
          </a:p>
        </p:txBody>
      </p:sp>
      <p:sp>
        <p:nvSpPr>
          <p:cNvPr id="242" name="文本框 241">
            <a:extLst>
              <a:ext uri="{FF2B5EF4-FFF2-40B4-BE49-F238E27FC236}">
                <a16:creationId xmlns:a16="http://schemas.microsoft.com/office/drawing/2014/main" id="{55CD1D63-EDF7-8876-5E69-FBCE52AB5FAD}"/>
              </a:ext>
            </a:extLst>
          </p:cNvPr>
          <p:cNvSpPr txBox="1"/>
          <p:nvPr/>
        </p:nvSpPr>
        <p:spPr>
          <a:xfrm>
            <a:off x="2306722" y="3819300"/>
            <a:ext cx="9538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</a:t>
            </a:r>
          </a:p>
        </p:txBody>
      </p:sp>
      <p:sp>
        <p:nvSpPr>
          <p:cNvPr id="243" name="文本框 242">
            <a:extLst>
              <a:ext uri="{FF2B5EF4-FFF2-40B4-BE49-F238E27FC236}">
                <a16:creationId xmlns:a16="http://schemas.microsoft.com/office/drawing/2014/main" id="{7C123719-2A4C-C68D-5B1C-2329150CE426}"/>
              </a:ext>
            </a:extLst>
          </p:cNvPr>
          <p:cNvSpPr txBox="1"/>
          <p:nvPr/>
        </p:nvSpPr>
        <p:spPr>
          <a:xfrm>
            <a:off x="3244081" y="3814747"/>
            <a:ext cx="871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</a:t>
            </a:r>
          </a:p>
        </p:txBody>
      </p:sp>
      <p:sp>
        <p:nvSpPr>
          <p:cNvPr id="244" name="文本框 243">
            <a:extLst>
              <a:ext uri="{FF2B5EF4-FFF2-40B4-BE49-F238E27FC236}">
                <a16:creationId xmlns:a16="http://schemas.microsoft.com/office/drawing/2014/main" id="{90C5D1F0-2A82-80FA-168D-9777398DE7EC}"/>
              </a:ext>
            </a:extLst>
          </p:cNvPr>
          <p:cNvSpPr txBox="1"/>
          <p:nvPr/>
        </p:nvSpPr>
        <p:spPr>
          <a:xfrm>
            <a:off x="4162827" y="3822377"/>
            <a:ext cx="9538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</a:t>
            </a:r>
          </a:p>
        </p:txBody>
      </p:sp>
      <p:sp>
        <p:nvSpPr>
          <p:cNvPr id="245" name="文本框 244">
            <a:extLst>
              <a:ext uri="{FF2B5EF4-FFF2-40B4-BE49-F238E27FC236}">
                <a16:creationId xmlns:a16="http://schemas.microsoft.com/office/drawing/2014/main" id="{FA43D10F-3BCC-9952-E093-EA6514E8DD2A}"/>
              </a:ext>
            </a:extLst>
          </p:cNvPr>
          <p:cNvSpPr txBox="1"/>
          <p:nvPr/>
        </p:nvSpPr>
        <p:spPr>
          <a:xfrm>
            <a:off x="5018328" y="3822376"/>
            <a:ext cx="9538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</a:t>
            </a:r>
          </a:p>
        </p:txBody>
      </p:sp>
      <p:sp>
        <p:nvSpPr>
          <p:cNvPr id="246" name="文本框 245">
            <a:extLst>
              <a:ext uri="{FF2B5EF4-FFF2-40B4-BE49-F238E27FC236}">
                <a16:creationId xmlns:a16="http://schemas.microsoft.com/office/drawing/2014/main" id="{C6A42305-4933-FEAD-51DD-9E1D897BE20E}"/>
              </a:ext>
            </a:extLst>
          </p:cNvPr>
          <p:cNvSpPr txBox="1"/>
          <p:nvPr/>
        </p:nvSpPr>
        <p:spPr>
          <a:xfrm>
            <a:off x="5868144" y="3814286"/>
            <a:ext cx="9213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</a:t>
            </a:r>
          </a:p>
        </p:txBody>
      </p:sp>
      <p:grpSp>
        <p:nvGrpSpPr>
          <p:cNvPr id="253" name="组合 252">
            <a:extLst>
              <a:ext uri="{FF2B5EF4-FFF2-40B4-BE49-F238E27FC236}">
                <a16:creationId xmlns:a16="http://schemas.microsoft.com/office/drawing/2014/main" id="{EE9D95D8-42F5-BF03-C3B5-41FC6B8B2551}"/>
              </a:ext>
            </a:extLst>
          </p:cNvPr>
          <p:cNvGrpSpPr/>
          <p:nvPr/>
        </p:nvGrpSpPr>
        <p:grpSpPr>
          <a:xfrm>
            <a:off x="683568" y="959545"/>
            <a:ext cx="7704856" cy="1036141"/>
            <a:chOff x="683568" y="980333"/>
            <a:chExt cx="7704856" cy="1036141"/>
          </a:xfrm>
        </p:grpSpPr>
        <p:sp>
          <p:nvSpPr>
            <p:cNvPr id="248" name="对话气泡: 圆角矩形 247">
              <a:extLst>
                <a:ext uri="{FF2B5EF4-FFF2-40B4-BE49-F238E27FC236}">
                  <a16:creationId xmlns:a16="http://schemas.microsoft.com/office/drawing/2014/main" id="{95D580A9-026A-DFD1-5F39-003FD4ABCBD0}"/>
                </a:ext>
              </a:extLst>
            </p:cNvPr>
            <p:cNvSpPr/>
            <p:nvPr/>
          </p:nvSpPr>
          <p:spPr>
            <a:xfrm>
              <a:off x="1874028" y="980333"/>
              <a:ext cx="6514396" cy="913525"/>
            </a:xfrm>
            <a:prstGeom prst="wedgeRoundRectCallout">
              <a:avLst>
                <a:gd name="adj1" fmla="val -54249"/>
                <a:gd name="adj2" fmla="val 2751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>
                <a:lnSpc>
                  <a:spcPct val="120000"/>
                </a:lnSpc>
              </a:pPr>
              <a:r>
                <a:rPr lang="zh-CN" altLang="en-US" sz="2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我先画出 </a:t>
              </a:r>
              <a:r>
                <a:rPr lang="en-US" altLang="zh-CN" sz="2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 </a:t>
              </a:r>
              <a:r>
                <a:rPr lang="zh-CN" altLang="en-US" sz="2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只鸡，脚数不够，</a:t>
              </a:r>
              <a:r>
                <a:rPr lang="zh-CN" alt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给 </a:t>
              </a:r>
              <a:r>
                <a:rPr lang="en-US" altLang="zh-CN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 </a:t>
              </a:r>
              <a:r>
                <a:rPr lang="zh-CN" alt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只鸡添上 </a:t>
              </a:r>
              <a:r>
                <a:rPr lang="en-US" altLang="zh-CN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 </a:t>
              </a:r>
              <a:r>
                <a:rPr lang="zh-CN" alt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只脚变成 </a:t>
              </a:r>
              <a:r>
                <a:rPr lang="en-US" altLang="zh-CN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 </a:t>
              </a:r>
              <a:r>
                <a:rPr lang="zh-CN" alt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只免</a:t>
              </a:r>
              <a:r>
                <a:rPr lang="zh-CN" altLang="en-US" sz="2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，直到总脚数变成 </a:t>
              </a:r>
              <a:r>
                <a:rPr lang="en-US" altLang="zh-CN" sz="2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28 </a:t>
              </a:r>
              <a:r>
                <a:rPr lang="zh-CN" altLang="en-US" sz="2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只为止。</a:t>
              </a:r>
            </a:p>
          </p:txBody>
        </p:sp>
        <p:pic>
          <p:nvPicPr>
            <p:cNvPr id="252" name="图片 251">
              <a:extLst>
                <a:ext uri="{FF2B5EF4-FFF2-40B4-BE49-F238E27FC236}">
                  <a16:creationId xmlns:a16="http://schemas.microsoft.com/office/drawing/2014/main" id="{68EB337B-228B-E76F-EE9E-ACB086D6A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568" y="1131590"/>
              <a:ext cx="887775" cy="884884"/>
            </a:xfrm>
            <a:prstGeom prst="rect">
              <a:avLst/>
            </a:prstGeom>
          </p:spPr>
        </p:pic>
      </p:grpSp>
      <p:sp>
        <p:nvSpPr>
          <p:cNvPr id="254" name="文本框 253">
            <a:extLst>
              <a:ext uri="{FF2B5EF4-FFF2-40B4-BE49-F238E27FC236}">
                <a16:creationId xmlns:a16="http://schemas.microsoft.com/office/drawing/2014/main" id="{175CCED8-30E6-068C-E302-C6C3685F2F18}"/>
              </a:ext>
            </a:extLst>
          </p:cNvPr>
          <p:cNvSpPr txBox="1"/>
          <p:nvPr/>
        </p:nvSpPr>
        <p:spPr>
          <a:xfrm>
            <a:off x="331050" y="2611754"/>
            <a:ext cx="12166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只脚</a:t>
            </a:r>
          </a:p>
        </p:txBody>
      </p:sp>
      <p:pic>
        <p:nvPicPr>
          <p:cNvPr id="262" name="图片 261">
            <a:extLst>
              <a:ext uri="{FF2B5EF4-FFF2-40B4-BE49-F238E27FC236}">
                <a16:creationId xmlns:a16="http://schemas.microsoft.com/office/drawing/2014/main" id="{452FAE88-62D8-9A8C-89E5-3F76DED2D2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226" y="3983127"/>
            <a:ext cx="445990" cy="411683"/>
          </a:xfrm>
          <a:prstGeom prst="rect">
            <a:avLst/>
          </a:prstGeom>
        </p:spPr>
      </p:pic>
      <p:sp>
        <p:nvSpPr>
          <p:cNvPr id="263" name="右大括号 262">
            <a:extLst>
              <a:ext uri="{FF2B5EF4-FFF2-40B4-BE49-F238E27FC236}">
                <a16:creationId xmlns:a16="http://schemas.microsoft.com/office/drawing/2014/main" id="{E8825907-8A83-3B49-79D4-A871F1994B84}"/>
              </a:ext>
            </a:extLst>
          </p:cNvPr>
          <p:cNvSpPr/>
          <p:nvPr/>
        </p:nvSpPr>
        <p:spPr>
          <a:xfrm rot="5400000">
            <a:off x="3814362" y="2105253"/>
            <a:ext cx="253455" cy="4786850"/>
          </a:xfrm>
          <a:prstGeom prst="rightBrace">
            <a:avLst>
              <a:gd name="adj1" fmla="val 77481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64" name="文本框 263">
            <a:extLst>
              <a:ext uri="{FF2B5EF4-FFF2-40B4-BE49-F238E27FC236}">
                <a16:creationId xmlns:a16="http://schemas.microsoft.com/office/drawing/2014/main" id="{AB64F5C6-0366-ADE8-40C3-2843E12A0166}"/>
              </a:ext>
            </a:extLst>
          </p:cNvPr>
          <p:cNvSpPr txBox="1"/>
          <p:nvPr/>
        </p:nvSpPr>
        <p:spPr>
          <a:xfrm>
            <a:off x="3554520" y="4557234"/>
            <a:ext cx="12166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只兔</a:t>
            </a:r>
          </a:p>
        </p:txBody>
      </p:sp>
      <p:sp>
        <p:nvSpPr>
          <p:cNvPr id="265" name="右大括号 264">
            <a:extLst>
              <a:ext uri="{FF2B5EF4-FFF2-40B4-BE49-F238E27FC236}">
                <a16:creationId xmlns:a16="http://schemas.microsoft.com/office/drawing/2014/main" id="{3E3AF0A6-2335-DD0F-C7A8-B6D65C5D102E}"/>
              </a:ext>
            </a:extLst>
          </p:cNvPr>
          <p:cNvSpPr/>
          <p:nvPr/>
        </p:nvSpPr>
        <p:spPr>
          <a:xfrm rot="5400000">
            <a:off x="7322289" y="2644237"/>
            <a:ext cx="255869" cy="1080120"/>
          </a:xfrm>
          <a:prstGeom prst="rightBrace">
            <a:avLst>
              <a:gd name="adj1" fmla="val 34779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66" name="文本框 265">
            <a:extLst>
              <a:ext uri="{FF2B5EF4-FFF2-40B4-BE49-F238E27FC236}">
                <a16:creationId xmlns:a16="http://schemas.microsoft.com/office/drawing/2014/main" id="{EA5C491D-C8A2-5D3E-8614-FBE7CF4637AE}"/>
              </a:ext>
            </a:extLst>
          </p:cNvPr>
          <p:cNvSpPr txBox="1"/>
          <p:nvPr/>
        </p:nvSpPr>
        <p:spPr>
          <a:xfrm>
            <a:off x="7020272" y="3291830"/>
            <a:ext cx="12166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只鸡</a:t>
            </a:r>
          </a:p>
        </p:txBody>
      </p:sp>
    </p:spTree>
    <p:extLst>
      <p:ext uri="{BB962C8B-B14F-4D97-AF65-F5344CB8AC3E}">
        <p14:creationId xmlns:p14="http://schemas.microsoft.com/office/powerpoint/2010/main" val="3110671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166" grpId="0"/>
      <p:bldP spid="190" grpId="0"/>
      <p:bldP spid="200" grpId="0"/>
      <p:bldP spid="210" grpId="0"/>
      <p:bldP spid="220" grpId="0"/>
      <p:bldP spid="230" grpId="0"/>
      <p:bldP spid="241" grpId="0"/>
      <p:bldP spid="242" grpId="0"/>
      <p:bldP spid="243" grpId="0"/>
      <p:bldP spid="244" grpId="0"/>
      <p:bldP spid="245" grpId="0"/>
      <p:bldP spid="246" grpId="0"/>
      <p:bldP spid="254" grpId="0"/>
      <p:bldP spid="263" grpId="0" animBg="1"/>
      <p:bldP spid="264" grpId="0"/>
      <p:bldP spid="265" grpId="0" animBg="1"/>
      <p:bldP spid="2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17"/>
          <p:cNvSpPr>
            <a:spLocks noChangeArrowheads="1"/>
          </p:cNvSpPr>
          <p:nvPr/>
        </p:nvSpPr>
        <p:spPr bwMode="auto">
          <a:xfrm>
            <a:off x="2095500" y="3732213"/>
            <a:ext cx="58356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鸡和兔共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只，鸡和兔共有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只脚。</a:t>
            </a:r>
          </a:p>
        </p:txBody>
      </p:sp>
      <p:sp>
        <p:nvSpPr>
          <p:cNvPr id="13315" name="矩形 18"/>
          <p:cNvSpPr>
            <a:spLocks noChangeArrowheads="1"/>
          </p:cNvSpPr>
          <p:nvPr/>
        </p:nvSpPr>
        <p:spPr bwMode="auto">
          <a:xfrm>
            <a:off x="2095500" y="4284663"/>
            <a:ext cx="4192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只脚，兔有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只脚。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095500" y="3735705"/>
            <a:ext cx="21891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鸡和兔共</a:t>
            </a:r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endParaRPr lang="zh-CN" altLang="en-US" dirty="0">
              <a:solidFill>
                <a:srgbClr val="0A0FD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0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096468"/>
              </p:ext>
            </p:extLst>
          </p:nvPr>
        </p:nvGraphicFramePr>
        <p:xfrm>
          <a:off x="755650" y="1543099"/>
          <a:ext cx="7632700" cy="2036763"/>
        </p:xfrm>
        <a:graphic>
          <a:graphicData uri="http://schemas.openxmlformats.org/drawingml/2006/table">
            <a:tbl>
              <a:tblPr/>
              <a:tblGrid>
                <a:gridCol w="763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鸡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兔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脚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755650" y="906855"/>
            <a:ext cx="84241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按顺序列表试一试，看看你能发现什么规律。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581CF224-DB20-592F-C569-C9024B8E4B23}"/>
              </a:ext>
            </a:extLst>
          </p:cNvPr>
          <p:cNvSpPr/>
          <p:nvPr/>
        </p:nvSpPr>
        <p:spPr>
          <a:xfrm>
            <a:off x="439942" y="372894"/>
            <a:ext cx="1080120" cy="5842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FADC300-766A-5002-22F9-0E6E55234821}"/>
              </a:ext>
            </a:extLst>
          </p:cNvPr>
          <p:cNvSpPr txBox="1"/>
          <p:nvPr/>
        </p:nvSpPr>
        <p:spPr>
          <a:xfrm>
            <a:off x="467544" y="344537"/>
            <a:ext cx="10204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探究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9F9E97C-717B-179D-E30D-A395725F02B6}"/>
              </a:ext>
            </a:extLst>
          </p:cNvPr>
          <p:cNvSpPr txBox="1"/>
          <p:nvPr/>
        </p:nvSpPr>
        <p:spPr>
          <a:xfrm>
            <a:off x="1524848" y="425480"/>
            <a:ext cx="46520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方法二：列表法。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/>
      <p:bldP spid="2" grpId="0"/>
      <p:bldP spid="3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24"/>
          <p:cNvSpPr>
            <a:spLocks noChangeArrowheads="1"/>
          </p:cNvSpPr>
          <p:nvPr/>
        </p:nvSpPr>
        <p:spPr bwMode="auto">
          <a:xfrm>
            <a:off x="2095500" y="3732213"/>
            <a:ext cx="58356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鸡和兔共</a:t>
            </a:r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，鸡和兔共有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只脚。</a:t>
            </a:r>
          </a:p>
        </p:txBody>
      </p:sp>
      <p:sp>
        <p:nvSpPr>
          <p:cNvPr id="14339" name="矩形 25"/>
          <p:cNvSpPr>
            <a:spLocks noChangeArrowheads="1"/>
          </p:cNvSpPr>
          <p:nvPr/>
        </p:nvSpPr>
        <p:spPr bwMode="auto">
          <a:xfrm>
            <a:off x="2095500" y="4284663"/>
            <a:ext cx="4192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只脚，兔有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只脚。</a:t>
            </a:r>
          </a:p>
        </p:txBody>
      </p:sp>
      <p:graphicFrame>
        <p:nvGraphicFramePr>
          <p:cNvPr id="4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819688"/>
              </p:ext>
            </p:extLst>
          </p:nvPr>
        </p:nvGraphicFramePr>
        <p:xfrm>
          <a:off x="755650" y="1543099"/>
          <a:ext cx="7632700" cy="2036763"/>
        </p:xfrm>
        <a:graphic>
          <a:graphicData uri="http://schemas.openxmlformats.org/drawingml/2006/table">
            <a:tbl>
              <a:tblPr/>
              <a:tblGrid>
                <a:gridCol w="763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鸡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兔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脚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kumimoji="0" lang="zh-CN" alt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3233738" y="2274936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3132138" y="2952799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3997325" y="2276524"/>
            <a:ext cx="388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3894138" y="2952799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4759325" y="1593899"/>
            <a:ext cx="388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4759325" y="2276524"/>
            <a:ext cx="388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4656138" y="2952799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5519738" y="1593899"/>
            <a:ext cx="38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5524500" y="2276524"/>
            <a:ext cx="388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5419725" y="2952799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6286500" y="1593899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6283325" y="2276524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6180138" y="2952799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7046913" y="1593899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7046913" y="2276524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950075" y="2952799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7813675" y="1593899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7813675" y="2276524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7712075" y="2952799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39F54F88-C272-01D3-6ABA-EA8B05E84E45}"/>
              </a:ext>
            </a:extLst>
          </p:cNvPr>
          <p:cNvSpPr/>
          <p:nvPr/>
        </p:nvSpPr>
        <p:spPr>
          <a:xfrm>
            <a:off x="439942" y="372894"/>
            <a:ext cx="1080120" cy="5842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2EA9B30-33A3-0F87-515F-BCD3E7507022}"/>
              </a:ext>
            </a:extLst>
          </p:cNvPr>
          <p:cNvSpPr txBox="1"/>
          <p:nvPr/>
        </p:nvSpPr>
        <p:spPr>
          <a:xfrm>
            <a:off x="467544" y="344537"/>
            <a:ext cx="10204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探究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912B712-7E9D-6FB3-C88A-3B70602383B7}"/>
              </a:ext>
            </a:extLst>
          </p:cNvPr>
          <p:cNvSpPr txBox="1"/>
          <p:nvPr/>
        </p:nvSpPr>
        <p:spPr>
          <a:xfrm>
            <a:off x="1524848" y="425480"/>
            <a:ext cx="46520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方法二：列表法。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3E9B3C9-14EE-4132-3268-82DDFA147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906855"/>
            <a:ext cx="84241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按顺序列表试一试，看看你能发现什么规律。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30BC1-A098-A72E-1BC3-727848BEB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24">
            <a:extLst>
              <a:ext uri="{FF2B5EF4-FFF2-40B4-BE49-F238E27FC236}">
                <a16:creationId xmlns:a16="http://schemas.microsoft.com/office/drawing/2014/main" id="{07A63848-59A3-CBEE-846E-6E7544394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500" y="3732213"/>
            <a:ext cx="58356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鸡和兔共</a:t>
            </a:r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，鸡和兔共有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只脚。</a:t>
            </a:r>
          </a:p>
        </p:txBody>
      </p:sp>
      <p:sp>
        <p:nvSpPr>
          <p:cNvPr id="14339" name="矩形 25">
            <a:extLst>
              <a:ext uri="{FF2B5EF4-FFF2-40B4-BE49-F238E27FC236}">
                <a16:creationId xmlns:a16="http://schemas.microsoft.com/office/drawing/2014/main" id="{FC9BC15B-663A-3A54-44C2-E20DE832E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500" y="4284663"/>
            <a:ext cx="4192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只脚，兔有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只脚。</a:t>
            </a:r>
          </a:p>
        </p:txBody>
      </p:sp>
      <p:graphicFrame>
        <p:nvGraphicFramePr>
          <p:cNvPr id="4" name="Group 114">
            <a:extLst>
              <a:ext uri="{FF2B5EF4-FFF2-40B4-BE49-F238E27FC236}">
                <a16:creationId xmlns:a16="http://schemas.microsoft.com/office/drawing/2014/main" id="{7FC73672-5E15-27EF-22A6-D36FA20E9523}"/>
              </a:ext>
            </a:extLst>
          </p:cNvPr>
          <p:cNvGraphicFramePr>
            <a:graphicFrameLocks noGrp="1"/>
          </p:cNvGraphicFramePr>
          <p:nvPr/>
        </p:nvGraphicFramePr>
        <p:xfrm>
          <a:off x="755650" y="1543099"/>
          <a:ext cx="7632700" cy="2036763"/>
        </p:xfrm>
        <a:graphic>
          <a:graphicData uri="http://schemas.openxmlformats.org/drawingml/2006/table">
            <a:tbl>
              <a:tblPr/>
              <a:tblGrid>
                <a:gridCol w="763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鸡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兔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脚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kumimoji="0" lang="zh-CN" alt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" name="矩形 25">
            <a:extLst>
              <a:ext uri="{FF2B5EF4-FFF2-40B4-BE49-F238E27FC236}">
                <a16:creationId xmlns:a16="http://schemas.microsoft.com/office/drawing/2014/main" id="{269FA5C5-6BD8-2DE9-8FDE-5ED08B76C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3738" y="2274936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D5E72EA-F5F6-71FB-01CB-7C0325D72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2952799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EFA2448-BE5E-66D4-8090-404902F0C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7325" y="2276524"/>
            <a:ext cx="388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07ED5F5-2303-FED0-153C-04F81394EB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4138" y="2952799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379410E-02EB-EBB6-9E7F-63A173CD6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9325" y="1593899"/>
            <a:ext cx="388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67F536F-9EF2-6105-065E-A069BC8E1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9325" y="2276524"/>
            <a:ext cx="388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E4FA1800-8E19-D5D5-27B6-5D858F06C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138" y="2952799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5EF33D6B-90AA-687F-2DEB-8BFEC582B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9738" y="1593899"/>
            <a:ext cx="38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E7B3426-13B3-8318-DD5C-D2A0406E3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4500" y="2276524"/>
            <a:ext cx="388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FE9AEA99-C8F9-34C8-A19D-5051A1B45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9725" y="2952799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8584C19-D7C7-9840-2374-10713AC87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0" y="1593899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E5ACBB8-4F34-E189-9F7C-766568B19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3325" y="2276524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67B6E0B7-80F8-6FDD-7ED7-576543BE9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0138" y="2952799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endParaRPr lang="zh-CN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A8B61EB0-BFFA-2D4C-A453-FBBD29DC0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6913" y="1593899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65CE325-9908-101E-5398-52748DD46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6913" y="2276524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7B684E64-11DC-DCDB-B9DD-1835FFBA9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0075" y="2952799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F6B770B4-47E4-4211-FA4C-763A387B8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3675" y="1593899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6E10249E-43AE-40DB-B94D-662B7D4C6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3675" y="2276524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7DEC2A04-9998-752E-F2C9-8764113C5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2075" y="2952799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9A7B0B7B-CC1C-97CD-66FC-82EEE3077671}"/>
              </a:ext>
            </a:extLst>
          </p:cNvPr>
          <p:cNvSpPr/>
          <p:nvPr/>
        </p:nvSpPr>
        <p:spPr>
          <a:xfrm>
            <a:off x="439942" y="372894"/>
            <a:ext cx="1080120" cy="5842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2D3E0CC-78D8-EFBE-818C-059CC052BC0A}"/>
              </a:ext>
            </a:extLst>
          </p:cNvPr>
          <p:cNvSpPr txBox="1"/>
          <p:nvPr/>
        </p:nvSpPr>
        <p:spPr>
          <a:xfrm>
            <a:off x="467544" y="344537"/>
            <a:ext cx="10204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探究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821E720-DC92-5385-9C3E-81B61CF38346}"/>
              </a:ext>
            </a:extLst>
          </p:cNvPr>
          <p:cNvSpPr txBox="1"/>
          <p:nvPr/>
        </p:nvSpPr>
        <p:spPr>
          <a:xfrm>
            <a:off x="1524848" y="425480"/>
            <a:ext cx="46520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方法二：列表法。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4DF8BEE-9FD8-5C43-056B-7CB0B29CB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906855"/>
            <a:ext cx="84241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按顺序列表试一试，看看你能发现什么规律。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787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787677"/>
              </p:ext>
            </p:extLst>
          </p:nvPr>
        </p:nvGraphicFramePr>
        <p:xfrm>
          <a:off x="755650" y="1087785"/>
          <a:ext cx="7632700" cy="2036763"/>
        </p:xfrm>
        <a:graphic>
          <a:graphicData uri="http://schemas.openxmlformats.org/drawingml/2006/table">
            <a:tbl>
              <a:tblPr/>
              <a:tblGrid>
                <a:gridCol w="763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鸡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兔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脚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kumimoji="0" lang="zh-CN" alt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Text Box 61"/>
          <p:cNvSpPr txBox="1">
            <a:spLocks noChangeArrowheads="1"/>
          </p:cNvSpPr>
          <p:nvPr/>
        </p:nvSpPr>
        <p:spPr bwMode="auto">
          <a:xfrm>
            <a:off x="755650" y="411510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列表法：</a:t>
            </a:r>
            <a:endParaRPr lang="en-US" altLang="zh-CN" sz="3200" b="1" dirty="0">
              <a:solidFill>
                <a:srgbClr val="FF33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1" name="组合 22"/>
          <p:cNvGrpSpPr/>
          <p:nvPr/>
        </p:nvGrpSpPr>
        <p:grpSpPr bwMode="auto">
          <a:xfrm>
            <a:off x="395288" y="3291235"/>
            <a:ext cx="5583237" cy="936625"/>
            <a:chOff x="611421" y="4214818"/>
            <a:chExt cx="5584704" cy="936625"/>
          </a:xfrm>
        </p:grpSpPr>
        <p:pic>
          <p:nvPicPr>
            <p:cNvPr id="16435" name="Picture 3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5749" y="4217041"/>
              <a:ext cx="1164528" cy="934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36" name="Text Box 94"/>
            <p:cNvSpPr txBox="1">
              <a:spLocks noChangeArrowheads="1"/>
            </p:cNvSpPr>
            <p:nvPr/>
          </p:nvSpPr>
          <p:spPr bwMode="auto">
            <a:xfrm>
              <a:off x="611421" y="4534232"/>
              <a:ext cx="558470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将一只            换成一只                ，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6437" name="Picture 9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6202" y="4214818"/>
              <a:ext cx="851310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Text Box 102"/>
          <p:cNvSpPr txBox="1">
            <a:spLocks noChangeArrowheads="1"/>
          </p:cNvSpPr>
          <p:nvPr/>
        </p:nvSpPr>
        <p:spPr bwMode="auto">
          <a:xfrm>
            <a:off x="5651500" y="3610322"/>
            <a:ext cx="3251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则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脚的数量增加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941234"/>
              </p:ext>
            </p:extLst>
          </p:nvPr>
        </p:nvGraphicFramePr>
        <p:xfrm>
          <a:off x="755650" y="1087785"/>
          <a:ext cx="7632700" cy="2036763"/>
        </p:xfrm>
        <a:graphic>
          <a:graphicData uri="http://schemas.openxmlformats.org/drawingml/2006/table">
            <a:tbl>
              <a:tblPr/>
              <a:tblGrid>
                <a:gridCol w="763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鸡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兔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脚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kumimoji="0" lang="zh-CN" alt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56" name="Text Box 61"/>
          <p:cNvSpPr txBox="1">
            <a:spLocks noChangeArrowheads="1"/>
          </p:cNvSpPr>
          <p:nvPr/>
        </p:nvSpPr>
        <p:spPr bwMode="auto">
          <a:xfrm>
            <a:off x="755650" y="388650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列表法：</a:t>
            </a:r>
            <a:endParaRPr lang="en-US" altLang="zh-CN" sz="3200" b="1" dirty="0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2" name="组合 22"/>
          <p:cNvGrpSpPr/>
          <p:nvPr/>
        </p:nvGrpSpPr>
        <p:grpSpPr bwMode="auto">
          <a:xfrm>
            <a:off x="468313" y="3292822"/>
            <a:ext cx="5786437" cy="1047750"/>
            <a:chOff x="684213" y="4217041"/>
            <a:chExt cx="5787905" cy="1047023"/>
          </a:xfrm>
        </p:grpSpPr>
        <p:pic>
          <p:nvPicPr>
            <p:cNvPr id="17459" name="Picture 3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177" y="4217041"/>
              <a:ext cx="1165399" cy="934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60" name="Text Box 94"/>
            <p:cNvSpPr txBox="1">
              <a:spLocks noChangeArrowheads="1"/>
            </p:cNvSpPr>
            <p:nvPr/>
          </p:nvSpPr>
          <p:spPr bwMode="auto">
            <a:xfrm>
              <a:off x="684213" y="4534143"/>
              <a:ext cx="5787905" cy="523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将一只        换成一只      ，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17461" name="Picture 9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9303" y="4327439"/>
              <a:ext cx="851945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 Box 102"/>
          <p:cNvSpPr txBox="1">
            <a:spLocks noChangeArrowheads="1"/>
          </p:cNvSpPr>
          <p:nvPr/>
        </p:nvSpPr>
        <p:spPr bwMode="auto">
          <a:xfrm>
            <a:off x="5816600" y="3610322"/>
            <a:ext cx="3251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则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脚的数量减少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755650" y="344488"/>
            <a:ext cx="5111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）假设笼子里都是鸡。</a:t>
            </a:r>
          </a:p>
        </p:txBody>
      </p:sp>
      <p:graphicFrame>
        <p:nvGraphicFramePr>
          <p:cNvPr id="13" name="Group 114"/>
          <p:cNvGraphicFramePr>
            <a:graphicFrameLocks noGrp="1"/>
          </p:cNvGraphicFramePr>
          <p:nvPr/>
        </p:nvGraphicFramePr>
        <p:xfrm>
          <a:off x="755650" y="952500"/>
          <a:ext cx="7632700" cy="2036763"/>
        </p:xfrm>
        <a:graphic>
          <a:graphicData uri="http://schemas.openxmlformats.org/drawingml/2006/table">
            <a:tbl>
              <a:tblPr/>
              <a:tblGrid>
                <a:gridCol w="763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鸡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兔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脚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kumimoji="0" lang="zh-CN" alt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4" name="Group 12"/>
          <p:cNvGrpSpPr/>
          <p:nvPr/>
        </p:nvGrpSpPr>
        <p:grpSpPr bwMode="auto">
          <a:xfrm>
            <a:off x="1506538" y="3421063"/>
            <a:ext cx="431800" cy="168275"/>
            <a:chOff x="1066" y="1480"/>
            <a:chExt cx="136" cy="90"/>
          </a:xfrm>
        </p:grpSpPr>
        <p:sp>
          <p:nvSpPr>
            <p:cNvPr id="18563" name="Line 13"/>
            <p:cNvSpPr>
              <a:spLocks noChangeShapeType="1"/>
            </p:cNvSpPr>
            <p:nvPr/>
          </p:nvSpPr>
          <p:spPr bwMode="auto">
            <a:xfrm flipH="1">
              <a:off x="1066" y="1480"/>
              <a:ext cx="45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64" name="Line 14"/>
            <p:cNvSpPr>
              <a:spLocks noChangeShapeType="1"/>
            </p:cNvSpPr>
            <p:nvPr/>
          </p:nvSpPr>
          <p:spPr bwMode="auto">
            <a:xfrm>
              <a:off x="1156" y="1480"/>
              <a:ext cx="46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" name="Text Box 91"/>
          <p:cNvSpPr txBox="1">
            <a:spLocks noChangeArrowheads="1"/>
          </p:cNvSpPr>
          <p:nvPr/>
        </p:nvSpPr>
        <p:spPr bwMode="auto">
          <a:xfrm>
            <a:off x="1217613" y="3660775"/>
            <a:ext cx="590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18" name="Group 191"/>
          <p:cNvGrpSpPr/>
          <p:nvPr/>
        </p:nvGrpSpPr>
        <p:grpSpPr bwMode="auto">
          <a:xfrm>
            <a:off x="2441575" y="3421063"/>
            <a:ext cx="5545138" cy="168275"/>
            <a:chOff x="1655" y="1691"/>
            <a:chExt cx="3493" cy="106"/>
          </a:xfrm>
        </p:grpSpPr>
        <p:grpSp>
          <p:nvGrpSpPr>
            <p:cNvPr id="18542" name="Group 103"/>
            <p:cNvGrpSpPr/>
            <p:nvPr/>
          </p:nvGrpSpPr>
          <p:grpSpPr bwMode="auto">
            <a:xfrm>
              <a:off x="1655" y="1691"/>
              <a:ext cx="272" cy="106"/>
              <a:chOff x="1066" y="1480"/>
              <a:chExt cx="136" cy="90"/>
            </a:xfrm>
          </p:grpSpPr>
          <p:sp>
            <p:nvSpPr>
              <p:cNvPr id="18561" name="Line 104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62" name="Line 105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543" name="Group 108"/>
            <p:cNvGrpSpPr/>
            <p:nvPr/>
          </p:nvGrpSpPr>
          <p:grpSpPr bwMode="auto">
            <a:xfrm>
              <a:off x="2245" y="1691"/>
              <a:ext cx="272" cy="106"/>
              <a:chOff x="1066" y="1480"/>
              <a:chExt cx="136" cy="90"/>
            </a:xfrm>
          </p:grpSpPr>
          <p:sp>
            <p:nvSpPr>
              <p:cNvPr id="18559" name="Line 109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60" name="Line 110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544" name="Group 113"/>
            <p:cNvGrpSpPr/>
            <p:nvPr/>
          </p:nvGrpSpPr>
          <p:grpSpPr bwMode="auto">
            <a:xfrm>
              <a:off x="2835" y="1691"/>
              <a:ext cx="272" cy="106"/>
              <a:chOff x="1066" y="1480"/>
              <a:chExt cx="136" cy="90"/>
            </a:xfrm>
          </p:grpSpPr>
          <p:sp>
            <p:nvSpPr>
              <p:cNvPr id="18557" name="Line 114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58" name="Line 115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545" name="Group 118"/>
            <p:cNvGrpSpPr/>
            <p:nvPr/>
          </p:nvGrpSpPr>
          <p:grpSpPr bwMode="auto">
            <a:xfrm>
              <a:off x="3379" y="1691"/>
              <a:ext cx="272" cy="106"/>
              <a:chOff x="1066" y="1480"/>
              <a:chExt cx="136" cy="90"/>
            </a:xfrm>
          </p:grpSpPr>
          <p:sp>
            <p:nvSpPr>
              <p:cNvPr id="18555" name="Line 119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56" name="Line 120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546" name="Group 123"/>
            <p:cNvGrpSpPr/>
            <p:nvPr/>
          </p:nvGrpSpPr>
          <p:grpSpPr bwMode="auto">
            <a:xfrm>
              <a:off x="3878" y="1691"/>
              <a:ext cx="272" cy="106"/>
              <a:chOff x="1066" y="1480"/>
              <a:chExt cx="136" cy="90"/>
            </a:xfrm>
          </p:grpSpPr>
          <p:sp>
            <p:nvSpPr>
              <p:cNvPr id="18553" name="Line 124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54" name="Line 125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547" name="Group 128"/>
            <p:cNvGrpSpPr/>
            <p:nvPr/>
          </p:nvGrpSpPr>
          <p:grpSpPr bwMode="auto">
            <a:xfrm>
              <a:off x="4377" y="1691"/>
              <a:ext cx="272" cy="106"/>
              <a:chOff x="1066" y="1480"/>
              <a:chExt cx="136" cy="90"/>
            </a:xfrm>
          </p:grpSpPr>
          <p:sp>
            <p:nvSpPr>
              <p:cNvPr id="18551" name="Line 129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52" name="Line 130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548" name="Group 133"/>
            <p:cNvGrpSpPr/>
            <p:nvPr/>
          </p:nvGrpSpPr>
          <p:grpSpPr bwMode="auto">
            <a:xfrm>
              <a:off x="4876" y="1691"/>
              <a:ext cx="272" cy="106"/>
              <a:chOff x="1066" y="1480"/>
              <a:chExt cx="136" cy="90"/>
            </a:xfrm>
          </p:grpSpPr>
          <p:sp>
            <p:nvSpPr>
              <p:cNvPr id="18549" name="Line 134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50" name="Line 135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0" name="Group 190"/>
          <p:cNvGrpSpPr/>
          <p:nvPr/>
        </p:nvGrpSpPr>
        <p:grpSpPr bwMode="auto">
          <a:xfrm>
            <a:off x="1506538" y="3157538"/>
            <a:ext cx="6480175" cy="254000"/>
            <a:chOff x="1066" y="1525"/>
            <a:chExt cx="4082" cy="160"/>
          </a:xfrm>
        </p:grpSpPr>
        <p:sp>
          <p:nvSpPr>
            <p:cNvPr id="18534" name="Oval 16"/>
            <p:cNvSpPr>
              <a:spLocks noChangeArrowheads="1"/>
            </p:cNvSpPr>
            <p:nvPr/>
          </p:nvSpPr>
          <p:spPr bwMode="auto">
            <a:xfrm>
              <a:off x="1066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535" name="Oval 106"/>
            <p:cNvSpPr>
              <a:spLocks noChangeArrowheads="1"/>
            </p:cNvSpPr>
            <p:nvPr/>
          </p:nvSpPr>
          <p:spPr bwMode="auto">
            <a:xfrm>
              <a:off x="1655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536" name="Oval 111"/>
            <p:cNvSpPr>
              <a:spLocks noChangeArrowheads="1"/>
            </p:cNvSpPr>
            <p:nvPr/>
          </p:nvSpPr>
          <p:spPr bwMode="auto">
            <a:xfrm>
              <a:off x="2245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537" name="Oval 116"/>
            <p:cNvSpPr>
              <a:spLocks noChangeArrowheads="1"/>
            </p:cNvSpPr>
            <p:nvPr/>
          </p:nvSpPr>
          <p:spPr bwMode="auto">
            <a:xfrm>
              <a:off x="2835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538" name="Oval 121"/>
            <p:cNvSpPr>
              <a:spLocks noChangeArrowheads="1"/>
            </p:cNvSpPr>
            <p:nvPr/>
          </p:nvSpPr>
          <p:spPr bwMode="auto">
            <a:xfrm>
              <a:off x="3379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539" name="Oval 126"/>
            <p:cNvSpPr>
              <a:spLocks noChangeArrowheads="1"/>
            </p:cNvSpPr>
            <p:nvPr/>
          </p:nvSpPr>
          <p:spPr bwMode="auto">
            <a:xfrm>
              <a:off x="3878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540" name="Oval 131"/>
            <p:cNvSpPr>
              <a:spLocks noChangeArrowheads="1"/>
            </p:cNvSpPr>
            <p:nvPr/>
          </p:nvSpPr>
          <p:spPr bwMode="auto">
            <a:xfrm>
              <a:off x="4377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541" name="Oval 136"/>
            <p:cNvSpPr>
              <a:spLocks noChangeArrowheads="1"/>
            </p:cNvSpPr>
            <p:nvPr/>
          </p:nvSpPr>
          <p:spPr bwMode="auto">
            <a:xfrm>
              <a:off x="4876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9" name="Group 192"/>
          <p:cNvGrpSpPr/>
          <p:nvPr/>
        </p:nvGrpSpPr>
        <p:grpSpPr bwMode="auto">
          <a:xfrm>
            <a:off x="1217613" y="3157538"/>
            <a:ext cx="720725" cy="1584325"/>
            <a:chOff x="884" y="1525"/>
            <a:chExt cx="454" cy="998"/>
          </a:xfrm>
        </p:grpSpPr>
        <p:sp>
          <p:nvSpPr>
            <p:cNvPr id="18526" name="Line 90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527" name="Group 151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18529" name="Line 140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30" name="Line 141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31" name="Oval 142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532" name="Line 149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33" name="Line 150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528" name="AutoShape 153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8" name="Group 194"/>
          <p:cNvGrpSpPr/>
          <p:nvPr/>
        </p:nvGrpSpPr>
        <p:grpSpPr bwMode="auto">
          <a:xfrm>
            <a:off x="2154238" y="3157538"/>
            <a:ext cx="720725" cy="1584325"/>
            <a:chOff x="884" y="1525"/>
            <a:chExt cx="454" cy="998"/>
          </a:xfrm>
        </p:grpSpPr>
        <p:sp>
          <p:nvSpPr>
            <p:cNvPr id="18518" name="Line 195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519" name="Group 196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18521" name="Line 197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22" name="Line 198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23" name="Oval 199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524" name="Line 200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25" name="Line 201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520" name="AutoShape 202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7" name="Group 203"/>
          <p:cNvGrpSpPr/>
          <p:nvPr/>
        </p:nvGrpSpPr>
        <p:grpSpPr bwMode="auto">
          <a:xfrm>
            <a:off x="3089275" y="3157538"/>
            <a:ext cx="720725" cy="1584325"/>
            <a:chOff x="884" y="1525"/>
            <a:chExt cx="454" cy="998"/>
          </a:xfrm>
        </p:grpSpPr>
        <p:sp>
          <p:nvSpPr>
            <p:cNvPr id="18510" name="Line 204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511" name="Group 205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18513" name="Line 206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14" name="Line 207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15" name="Oval 208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516" name="Line 209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17" name="Line 210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512" name="AutoShape 211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6" name="Group 212"/>
          <p:cNvGrpSpPr/>
          <p:nvPr/>
        </p:nvGrpSpPr>
        <p:grpSpPr bwMode="auto">
          <a:xfrm>
            <a:off x="4025900" y="3157538"/>
            <a:ext cx="720725" cy="1584325"/>
            <a:chOff x="884" y="1525"/>
            <a:chExt cx="454" cy="998"/>
          </a:xfrm>
        </p:grpSpPr>
        <p:sp>
          <p:nvSpPr>
            <p:cNvPr id="18502" name="Line 213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503" name="Group 214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18505" name="Line 215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06" name="Line 216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07" name="Oval 217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508" name="Line 218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09" name="Line 219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504" name="AutoShape 220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 221"/>
          <p:cNvGrpSpPr/>
          <p:nvPr/>
        </p:nvGrpSpPr>
        <p:grpSpPr bwMode="auto">
          <a:xfrm>
            <a:off x="4891088" y="3157538"/>
            <a:ext cx="720725" cy="1584325"/>
            <a:chOff x="884" y="1525"/>
            <a:chExt cx="454" cy="998"/>
          </a:xfrm>
        </p:grpSpPr>
        <p:sp>
          <p:nvSpPr>
            <p:cNvPr id="18494" name="Line 222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495" name="Group 223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18497" name="Line 224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8" name="Line 225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9" name="Oval 226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500" name="Line 227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01" name="Line 228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496" name="AutoShape 229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4" name="Text Box 230"/>
          <p:cNvSpPr txBox="1">
            <a:spLocks noChangeArrowheads="1"/>
          </p:cNvSpPr>
          <p:nvPr/>
        </p:nvSpPr>
        <p:spPr bwMode="auto">
          <a:xfrm>
            <a:off x="2171700" y="3660775"/>
            <a:ext cx="590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5" name="Text Box 231"/>
          <p:cNvSpPr txBox="1">
            <a:spLocks noChangeArrowheads="1"/>
          </p:cNvSpPr>
          <p:nvPr/>
        </p:nvSpPr>
        <p:spPr bwMode="auto">
          <a:xfrm>
            <a:off x="3125788" y="3660775"/>
            <a:ext cx="590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6" name="Text Box 232"/>
          <p:cNvSpPr txBox="1">
            <a:spLocks noChangeArrowheads="1"/>
          </p:cNvSpPr>
          <p:nvPr/>
        </p:nvSpPr>
        <p:spPr bwMode="auto">
          <a:xfrm>
            <a:off x="4079875" y="3660775"/>
            <a:ext cx="590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7" name="Text Box 233"/>
          <p:cNvSpPr txBox="1">
            <a:spLocks noChangeArrowheads="1"/>
          </p:cNvSpPr>
          <p:nvPr/>
        </p:nvSpPr>
        <p:spPr bwMode="auto">
          <a:xfrm>
            <a:off x="4960938" y="3660775"/>
            <a:ext cx="590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2" name="Group 221">
            <a:extLst>
              <a:ext uri="{FF2B5EF4-FFF2-40B4-BE49-F238E27FC236}">
                <a16:creationId xmlns:a16="http://schemas.microsoft.com/office/drawing/2014/main" id="{709669A2-1CF3-D32B-C6DF-6AD6C642E983}"/>
              </a:ext>
            </a:extLst>
          </p:cNvPr>
          <p:cNvGrpSpPr/>
          <p:nvPr/>
        </p:nvGrpSpPr>
        <p:grpSpPr bwMode="auto">
          <a:xfrm>
            <a:off x="5751514" y="3147665"/>
            <a:ext cx="720725" cy="1584325"/>
            <a:chOff x="884" y="1525"/>
            <a:chExt cx="454" cy="998"/>
          </a:xfrm>
        </p:grpSpPr>
        <p:sp>
          <p:nvSpPr>
            <p:cNvPr id="3" name="Line 222">
              <a:extLst>
                <a:ext uri="{FF2B5EF4-FFF2-40B4-BE49-F238E27FC236}">
                  <a16:creationId xmlns:a16="http://schemas.microsoft.com/office/drawing/2014/main" id="{54C2405C-3F13-7768-8B34-2512F5375D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" name="Group 223">
              <a:extLst>
                <a:ext uri="{FF2B5EF4-FFF2-40B4-BE49-F238E27FC236}">
                  <a16:creationId xmlns:a16="http://schemas.microsoft.com/office/drawing/2014/main" id="{EBD247D5-2CA5-9ABC-9225-066C34233758}"/>
                </a:ext>
              </a:extLst>
            </p:cNvPr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6" name="Line 224">
                <a:extLst>
                  <a:ext uri="{FF2B5EF4-FFF2-40B4-BE49-F238E27FC236}">
                    <a16:creationId xmlns:a16="http://schemas.microsoft.com/office/drawing/2014/main" id="{35C075C4-4FB3-F9D8-D4EA-99153ABFB7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" name="Line 225">
                <a:extLst>
                  <a:ext uri="{FF2B5EF4-FFF2-40B4-BE49-F238E27FC236}">
                    <a16:creationId xmlns:a16="http://schemas.microsoft.com/office/drawing/2014/main" id="{F33BB2D4-49C3-BAF3-AFB7-7A3893C69F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" name="Oval 226">
                <a:extLst>
                  <a:ext uri="{FF2B5EF4-FFF2-40B4-BE49-F238E27FC236}">
                    <a16:creationId xmlns:a16="http://schemas.microsoft.com/office/drawing/2014/main" id="{7E9DC4C2-C54A-A395-6FFA-9D9F60900D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Line 227">
                <a:extLst>
                  <a:ext uri="{FF2B5EF4-FFF2-40B4-BE49-F238E27FC236}">
                    <a16:creationId xmlns:a16="http://schemas.microsoft.com/office/drawing/2014/main" id="{9F5F107A-E8D7-9CA7-2184-BB39D4A8CF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" name="Line 228">
                <a:extLst>
                  <a:ext uri="{FF2B5EF4-FFF2-40B4-BE49-F238E27FC236}">
                    <a16:creationId xmlns:a16="http://schemas.microsoft.com/office/drawing/2014/main" id="{D40628BD-68C4-028F-41F9-CDF598FCBA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" name="AutoShape 229">
              <a:extLst>
                <a:ext uri="{FF2B5EF4-FFF2-40B4-BE49-F238E27FC236}">
                  <a16:creationId xmlns:a16="http://schemas.microsoft.com/office/drawing/2014/main" id="{753A4A1E-0CE6-1B4C-16ED-C19833C287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Text Box 233">
            <a:extLst>
              <a:ext uri="{FF2B5EF4-FFF2-40B4-BE49-F238E27FC236}">
                <a16:creationId xmlns:a16="http://schemas.microsoft.com/office/drawing/2014/main" id="{D2754882-73EB-E403-16DA-050FB531D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1364" y="3650902"/>
            <a:ext cx="590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94" grpId="0"/>
      <p:bldP spid="95" grpId="0"/>
      <p:bldP spid="96" grpId="0"/>
      <p:bldP spid="97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 Box 234"/>
          <p:cNvSpPr txBox="1">
            <a:spLocks noChangeArrowheads="1"/>
          </p:cNvSpPr>
          <p:nvPr/>
        </p:nvSpPr>
        <p:spPr bwMode="auto">
          <a:xfrm>
            <a:off x="3079750" y="1489075"/>
            <a:ext cx="298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8×2=16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08" name="Text Box 235"/>
          <p:cNvSpPr txBox="1">
            <a:spLocks noChangeArrowheads="1"/>
          </p:cNvSpPr>
          <p:nvPr/>
        </p:nvSpPr>
        <p:spPr bwMode="auto">
          <a:xfrm>
            <a:off x="3079750" y="2751138"/>
            <a:ext cx="32976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16=12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09" name="Text Box 236"/>
          <p:cNvSpPr txBox="1">
            <a:spLocks noChangeArrowheads="1"/>
          </p:cNvSpPr>
          <p:nvPr/>
        </p:nvSpPr>
        <p:spPr bwMode="auto">
          <a:xfrm>
            <a:off x="3079750" y="3990975"/>
            <a:ext cx="2755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2=2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17538" y="893763"/>
            <a:ext cx="6553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只全是鸡，一共有几只脚？</a:t>
            </a:r>
          </a:p>
        </p:txBody>
      </p:sp>
      <p:sp>
        <p:nvSpPr>
          <p:cNvPr id="114" name="矩形 113"/>
          <p:cNvSpPr>
            <a:spLocks noChangeArrowheads="1"/>
          </p:cNvSpPr>
          <p:nvPr/>
        </p:nvSpPr>
        <p:spPr bwMode="auto">
          <a:xfrm>
            <a:off x="617538" y="2133600"/>
            <a:ext cx="6553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与条件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只脚相比相差几只脚？</a:t>
            </a:r>
          </a:p>
        </p:txBody>
      </p:sp>
      <p:sp>
        <p:nvSpPr>
          <p:cNvPr id="115" name="矩形 114"/>
          <p:cNvSpPr>
            <a:spLocks noChangeArrowheads="1"/>
          </p:cNvSpPr>
          <p:nvPr/>
        </p:nvSpPr>
        <p:spPr bwMode="auto">
          <a:xfrm>
            <a:off x="617538" y="3373438"/>
            <a:ext cx="7908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把鸡换成兔，一只兔比一只鸡多几只脚？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08" grpId="0"/>
      <p:bldP spid="109" grpId="0"/>
      <p:bldP spid="2" grpId="0"/>
      <p:bldP spid="114" grpId="0"/>
      <p:bldP spid="1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237"/>
          <p:cNvSpPr txBox="1">
            <a:spLocks noChangeArrowheads="1"/>
          </p:cNvSpPr>
          <p:nvPr/>
        </p:nvSpPr>
        <p:spPr bwMode="auto">
          <a:xfrm>
            <a:off x="3695700" y="3233738"/>
            <a:ext cx="3092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12÷2 = 6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1" name="Text Box 238"/>
          <p:cNvSpPr txBox="1">
            <a:spLocks noChangeArrowheads="1"/>
          </p:cNvSpPr>
          <p:nvPr/>
        </p:nvSpPr>
        <p:spPr bwMode="auto">
          <a:xfrm>
            <a:off x="3032125" y="3232150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兔：</a:t>
            </a:r>
          </a:p>
        </p:txBody>
      </p:sp>
      <p:sp>
        <p:nvSpPr>
          <p:cNvPr id="12" name="Text Box 240"/>
          <p:cNvSpPr txBox="1">
            <a:spLocks noChangeArrowheads="1"/>
          </p:cNvSpPr>
          <p:nvPr/>
        </p:nvSpPr>
        <p:spPr bwMode="auto">
          <a:xfrm>
            <a:off x="3695700" y="3903663"/>
            <a:ext cx="28873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= 2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3" name="Text Box 241"/>
          <p:cNvSpPr txBox="1">
            <a:spLocks noChangeArrowheads="1"/>
          </p:cNvSpPr>
          <p:nvPr/>
        </p:nvSpPr>
        <p:spPr bwMode="auto">
          <a:xfrm>
            <a:off x="3032125" y="3903663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鸡：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617538" y="2565400"/>
            <a:ext cx="69786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相差的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只脚，能换出几只兔子？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617538" y="3900488"/>
            <a:ext cx="30988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鸡有几只？</a:t>
            </a:r>
          </a:p>
        </p:txBody>
      </p:sp>
      <p:grpSp>
        <p:nvGrpSpPr>
          <p:cNvPr id="20488" name="Group 12"/>
          <p:cNvGrpSpPr/>
          <p:nvPr/>
        </p:nvGrpSpPr>
        <p:grpSpPr bwMode="auto">
          <a:xfrm>
            <a:off x="1506538" y="1108075"/>
            <a:ext cx="431800" cy="168275"/>
            <a:chOff x="1066" y="1480"/>
            <a:chExt cx="136" cy="90"/>
          </a:xfrm>
        </p:grpSpPr>
        <p:sp>
          <p:nvSpPr>
            <p:cNvPr id="20570" name="Line 13"/>
            <p:cNvSpPr>
              <a:spLocks noChangeShapeType="1"/>
            </p:cNvSpPr>
            <p:nvPr/>
          </p:nvSpPr>
          <p:spPr bwMode="auto">
            <a:xfrm flipH="1">
              <a:off x="1066" y="1480"/>
              <a:ext cx="45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1" name="Line 14"/>
            <p:cNvSpPr>
              <a:spLocks noChangeShapeType="1"/>
            </p:cNvSpPr>
            <p:nvPr/>
          </p:nvSpPr>
          <p:spPr bwMode="auto">
            <a:xfrm>
              <a:off x="1156" y="1480"/>
              <a:ext cx="46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489" name="Text Box 91"/>
          <p:cNvSpPr txBox="1">
            <a:spLocks noChangeArrowheads="1"/>
          </p:cNvSpPr>
          <p:nvPr/>
        </p:nvSpPr>
        <p:spPr bwMode="auto">
          <a:xfrm>
            <a:off x="1217613" y="1347788"/>
            <a:ext cx="59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20490" name="Group 191"/>
          <p:cNvGrpSpPr/>
          <p:nvPr/>
        </p:nvGrpSpPr>
        <p:grpSpPr bwMode="auto">
          <a:xfrm>
            <a:off x="2441575" y="1108075"/>
            <a:ext cx="5545138" cy="168275"/>
            <a:chOff x="1655" y="1691"/>
            <a:chExt cx="3493" cy="106"/>
          </a:xfrm>
        </p:grpSpPr>
        <p:grpSp>
          <p:nvGrpSpPr>
            <p:cNvPr id="20549" name="Group 103"/>
            <p:cNvGrpSpPr/>
            <p:nvPr/>
          </p:nvGrpSpPr>
          <p:grpSpPr bwMode="auto">
            <a:xfrm>
              <a:off x="1655" y="1691"/>
              <a:ext cx="272" cy="106"/>
              <a:chOff x="1066" y="1480"/>
              <a:chExt cx="136" cy="90"/>
            </a:xfrm>
          </p:grpSpPr>
          <p:sp>
            <p:nvSpPr>
              <p:cNvPr id="20568" name="Line 104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69" name="Line 105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550" name="Group 108"/>
            <p:cNvGrpSpPr/>
            <p:nvPr/>
          </p:nvGrpSpPr>
          <p:grpSpPr bwMode="auto">
            <a:xfrm>
              <a:off x="2245" y="1691"/>
              <a:ext cx="272" cy="106"/>
              <a:chOff x="1066" y="1480"/>
              <a:chExt cx="136" cy="90"/>
            </a:xfrm>
          </p:grpSpPr>
          <p:sp>
            <p:nvSpPr>
              <p:cNvPr id="20566" name="Line 109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67" name="Line 110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551" name="Group 113"/>
            <p:cNvGrpSpPr/>
            <p:nvPr/>
          </p:nvGrpSpPr>
          <p:grpSpPr bwMode="auto">
            <a:xfrm>
              <a:off x="2835" y="1691"/>
              <a:ext cx="272" cy="106"/>
              <a:chOff x="1066" y="1480"/>
              <a:chExt cx="136" cy="90"/>
            </a:xfrm>
          </p:grpSpPr>
          <p:sp>
            <p:nvSpPr>
              <p:cNvPr id="20564" name="Line 114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65" name="Line 115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552" name="Group 118"/>
            <p:cNvGrpSpPr/>
            <p:nvPr/>
          </p:nvGrpSpPr>
          <p:grpSpPr bwMode="auto">
            <a:xfrm>
              <a:off x="3379" y="1691"/>
              <a:ext cx="272" cy="106"/>
              <a:chOff x="1066" y="1480"/>
              <a:chExt cx="136" cy="90"/>
            </a:xfrm>
          </p:grpSpPr>
          <p:sp>
            <p:nvSpPr>
              <p:cNvPr id="20562" name="Line 119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63" name="Line 120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553" name="Group 123"/>
            <p:cNvGrpSpPr/>
            <p:nvPr/>
          </p:nvGrpSpPr>
          <p:grpSpPr bwMode="auto">
            <a:xfrm>
              <a:off x="3878" y="1691"/>
              <a:ext cx="272" cy="106"/>
              <a:chOff x="1066" y="1480"/>
              <a:chExt cx="136" cy="90"/>
            </a:xfrm>
          </p:grpSpPr>
          <p:sp>
            <p:nvSpPr>
              <p:cNvPr id="20560" name="Line 124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61" name="Line 125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554" name="Group 128"/>
            <p:cNvGrpSpPr/>
            <p:nvPr/>
          </p:nvGrpSpPr>
          <p:grpSpPr bwMode="auto">
            <a:xfrm>
              <a:off x="4377" y="1691"/>
              <a:ext cx="272" cy="106"/>
              <a:chOff x="1066" y="1480"/>
              <a:chExt cx="136" cy="90"/>
            </a:xfrm>
          </p:grpSpPr>
          <p:sp>
            <p:nvSpPr>
              <p:cNvPr id="20558" name="Line 129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59" name="Line 130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555" name="Group 133"/>
            <p:cNvGrpSpPr/>
            <p:nvPr/>
          </p:nvGrpSpPr>
          <p:grpSpPr bwMode="auto">
            <a:xfrm>
              <a:off x="4876" y="1691"/>
              <a:ext cx="272" cy="106"/>
              <a:chOff x="1066" y="1480"/>
              <a:chExt cx="136" cy="90"/>
            </a:xfrm>
          </p:grpSpPr>
          <p:sp>
            <p:nvSpPr>
              <p:cNvPr id="20556" name="Line 134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57" name="Line 135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0491" name="Group 190"/>
          <p:cNvGrpSpPr/>
          <p:nvPr/>
        </p:nvGrpSpPr>
        <p:grpSpPr bwMode="auto">
          <a:xfrm>
            <a:off x="1506538" y="844550"/>
            <a:ext cx="6480175" cy="254000"/>
            <a:chOff x="1066" y="1525"/>
            <a:chExt cx="4082" cy="160"/>
          </a:xfrm>
        </p:grpSpPr>
        <p:sp>
          <p:nvSpPr>
            <p:cNvPr id="20541" name="Oval 16"/>
            <p:cNvSpPr>
              <a:spLocks noChangeArrowheads="1"/>
            </p:cNvSpPr>
            <p:nvPr/>
          </p:nvSpPr>
          <p:spPr bwMode="auto">
            <a:xfrm>
              <a:off x="1066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542" name="Oval 106"/>
            <p:cNvSpPr>
              <a:spLocks noChangeArrowheads="1"/>
            </p:cNvSpPr>
            <p:nvPr/>
          </p:nvSpPr>
          <p:spPr bwMode="auto">
            <a:xfrm>
              <a:off x="1655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543" name="Oval 111"/>
            <p:cNvSpPr>
              <a:spLocks noChangeArrowheads="1"/>
            </p:cNvSpPr>
            <p:nvPr/>
          </p:nvSpPr>
          <p:spPr bwMode="auto">
            <a:xfrm>
              <a:off x="2245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544" name="Oval 116"/>
            <p:cNvSpPr>
              <a:spLocks noChangeArrowheads="1"/>
            </p:cNvSpPr>
            <p:nvPr/>
          </p:nvSpPr>
          <p:spPr bwMode="auto">
            <a:xfrm>
              <a:off x="2835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545" name="Oval 121"/>
            <p:cNvSpPr>
              <a:spLocks noChangeArrowheads="1"/>
            </p:cNvSpPr>
            <p:nvPr/>
          </p:nvSpPr>
          <p:spPr bwMode="auto">
            <a:xfrm>
              <a:off x="3379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546" name="Oval 126"/>
            <p:cNvSpPr>
              <a:spLocks noChangeArrowheads="1"/>
            </p:cNvSpPr>
            <p:nvPr/>
          </p:nvSpPr>
          <p:spPr bwMode="auto">
            <a:xfrm>
              <a:off x="3878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547" name="Oval 131"/>
            <p:cNvSpPr>
              <a:spLocks noChangeArrowheads="1"/>
            </p:cNvSpPr>
            <p:nvPr/>
          </p:nvSpPr>
          <p:spPr bwMode="auto">
            <a:xfrm>
              <a:off x="4377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548" name="Oval 136"/>
            <p:cNvSpPr>
              <a:spLocks noChangeArrowheads="1"/>
            </p:cNvSpPr>
            <p:nvPr/>
          </p:nvSpPr>
          <p:spPr bwMode="auto">
            <a:xfrm>
              <a:off x="4876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492" name="Group 192"/>
          <p:cNvGrpSpPr/>
          <p:nvPr/>
        </p:nvGrpSpPr>
        <p:grpSpPr bwMode="auto">
          <a:xfrm>
            <a:off x="1217613" y="844550"/>
            <a:ext cx="720725" cy="1584325"/>
            <a:chOff x="884" y="1525"/>
            <a:chExt cx="454" cy="998"/>
          </a:xfrm>
        </p:grpSpPr>
        <p:sp>
          <p:nvSpPr>
            <p:cNvPr id="20533" name="Line 90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0534" name="Group 151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20536" name="Line 140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37" name="Line 141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38" name="Oval 142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539" name="Line 149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40" name="Line 150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0535" name="AutoShape 153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493" name="Group 194"/>
          <p:cNvGrpSpPr/>
          <p:nvPr/>
        </p:nvGrpSpPr>
        <p:grpSpPr bwMode="auto">
          <a:xfrm>
            <a:off x="2154238" y="844550"/>
            <a:ext cx="720725" cy="1584325"/>
            <a:chOff x="884" y="1525"/>
            <a:chExt cx="454" cy="998"/>
          </a:xfrm>
        </p:grpSpPr>
        <p:sp>
          <p:nvSpPr>
            <p:cNvPr id="20525" name="Line 195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0526" name="Group 196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20528" name="Line 197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29" name="Line 198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30" name="Oval 199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531" name="Line 200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32" name="Line 201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0527" name="AutoShape 202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494" name="Group 203"/>
          <p:cNvGrpSpPr/>
          <p:nvPr/>
        </p:nvGrpSpPr>
        <p:grpSpPr bwMode="auto">
          <a:xfrm>
            <a:off x="3089275" y="844550"/>
            <a:ext cx="720725" cy="1584325"/>
            <a:chOff x="884" y="1525"/>
            <a:chExt cx="454" cy="998"/>
          </a:xfrm>
        </p:grpSpPr>
        <p:sp>
          <p:nvSpPr>
            <p:cNvPr id="20517" name="Line 204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0518" name="Group 205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20520" name="Line 206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21" name="Line 207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22" name="Oval 208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523" name="Line 209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24" name="Line 210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0519" name="AutoShape 211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495" name="Group 212"/>
          <p:cNvGrpSpPr/>
          <p:nvPr/>
        </p:nvGrpSpPr>
        <p:grpSpPr bwMode="auto">
          <a:xfrm>
            <a:off x="4025900" y="844550"/>
            <a:ext cx="720725" cy="1584325"/>
            <a:chOff x="884" y="1525"/>
            <a:chExt cx="454" cy="998"/>
          </a:xfrm>
        </p:grpSpPr>
        <p:sp>
          <p:nvSpPr>
            <p:cNvPr id="20509" name="Line 213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0510" name="Group 214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20512" name="Line 215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3" name="Line 216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4" name="Oval 217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515" name="Line 218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6" name="Line 219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0511" name="AutoShape 220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496" name="Group 221"/>
          <p:cNvGrpSpPr/>
          <p:nvPr/>
        </p:nvGrpSpPr>
        <p:grpSpPr bwMode="auto">
          <a:xfrm>
            <a:off x="4891088" y="844550"/>
            <a:ext cx="720725" cy="1584325"/>
            <a:chOff x="884" y="1525"/>
            <a:chExt cx="454" cy="998"/>
          </a:xfrm>
        </p:grpSpPr>
        <p:sp>
          <p:nvSpPr>
            <p:cNvPr id="20501" name="Line 222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0502" name="Group 223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20504" name="Line 224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5" name="Line 225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6" name="Oval 226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507" name="Line 227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8" name="Line 228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0503" name="AutoShape 229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0497" name="Text Box 230"/>
          <p:cNvSpPr txBox="1">
            <a:spLocks noChangeArrowheads="1"/>
          </p:cNvSpPr>
          <p:nvPr/>
        </p:nvSpPr>
        <p:spPr bwMode="auto">
          <a:xfrm>
            <a:off x="2171700" y="1347788"/>
            <a:ext cx="59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498" name="Text Box 231"/>
          <p:cNvSpPr txBox="1">
            <a:spLocks noChangeArrowheads="1"/>
          </p:cNvSpPr>
          <p:nvPr/>
        </p:nvSpPr>
        <p:spPr bwMode="auto">
          <a:xfrm>
            <a:off x="3125788" y="1347788"/>
            <a:ext cx="59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499" name="Text Box 232"/>
          <p:cNvSpPr txBox="1">
            <a:spLocks noChangeArrowheads="1"/>
          </p:cNvSpPr>
          <p:nvPr/>
        </p:nvSpPr>
        <p:spPr bwMode="auto">
          <a:xfrm>
            <a:off x="4079875" y="1347788"/>
            <a:ext cx="59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500" name="Text Box 233"/>
          <p:cNvSpPr txBox="1">
            <a:spLocks noChangeArrowheads="1"/>
          </p:cNvSpPr>
          <p:nvPr/>
        </p:nvSpPr>
        <p:spPr bwMode="auto">
          <a:xfrm>
            <a:off x="4960938" y="1347788"/>
            <a:ext cx="59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" name="Text Box 61"/>
          <p:cNvSpPr txBox="1">
            <a:spLocks noChangeArrowheads="1"/>
          </p:cNvSpPr>
          <p:nvPr/>
        </p:nvSpPr>
        <p:spPr bwMode="auto">
          <a:xfrm>
            <a:off x="6876256" y="3867894"/>
            <a:ext cx="14205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假设法</a:t>
            </a:r>
            <a:endParaRPr lang="en-US" altLang="zh-CN" sz="3200" b="1" dirty="0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8" name="Group 221">
            <a:extLst>
              <a:ext uri="{FF2B5EF4-FFF2-40B4-BE49-F238E27FC236}">
                <a16:creationId xmlns:a16="http://schemas.microsoft.com/office/drawing/2014/main" id="{3A1828CF-CBF5-B432-CDFD-045E0BA00F27}"/>
              </a:ext>
            </a:extLst>
          </p:cNvPr>
          <p:cNvGrpSpPr/>
          <p:nvPr/>
        </p:nvGrpSpPr>
        <p:grpSpPr bwMode="auto">
          <a:xfrm>
            <a:off x="5741779" y="796925"/>
            <a:ext cx="720725" cy="1584325"/>
            <a:chOff x="884" y="1525"/>
            <a:chExt cx="454" cy="998"/>
          </a:xfrm>
        </p:grpSpPr>
        <p:sp>
          <p:nvSpPr>
            <p:cNvPr id="19" name="Line 222">
              <a:extLst>
                <a:ext uri="{FF2B5EF4-FFF2-40B4-BE49-F238E27FC236}">
                  <a16:creationId xmlns:a16="http://schemas.microsoft.com/office/drawing/2014/main" id="{DF70A9E0-A69D-82EB-4A50-65CD54F2A3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0" name="Group 223">
              <a:extLst>
                <a:ext uri="{FF2B5EF4-FFF2-40B4-BE49-F238E27FC236}">
                  <a16:creationId xmlns:a16="http://schemas.microsoft.com/office/drawing/2014/main" id="{1039B19E-A09F-D15F-F0C7-1D019D628F77}"/>
                </a:ext>
              </a:extLst>
            </p:cNvPr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22" name="Line 224">
                <a:extLst>
                  <a:ext uri="{FF2B5EF4-FFF2-40B4-BE49-F238E27FC236}">
                    <a16:creationId xmlns:a16="http://schemas.microsoft.com/office/drawing/2014/main" id="{EBC19B2D-15C6-476F-FEF7-1AA8C9B8A4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" name="Line 225">
                <a:extLst>
                  <a:ext uri="{FF2B5EF4-FFF2-40B4-BE49-F238E27FC236}">
                    <a16:creationId xmlns:a16="http://schemas.microsoft.com/office/drawing/2014/main" id="{37B03F63-C677-3A45-58F9-D3932E801F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" name="Oval 226">
                <a:extLst>
                  <a:ext uri="{FF2B5EF4-FFF2-40B4-BE49-F238E27FC236}">
                    <a16:creationId xmlns:a16="http://schemas.microsoft.com/office/drawing/2014/main" id="{8BEB5D12-9B4F-D606-1B50-A810790B71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Line 227">
                <a:extLst>
                  <a:ext uri="{FF2B5EF4-FFF2-40B4-BE49-F238E27FC236}">
                    <a16:creationId xmlns:a16="http://schemas.microsoft.com/office/drawing/2014/main" id="{D9F9726C-2700-9044-8771-51E453FD47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" name="Line 228">
                <a:extLst>
                  <a:ext uri="{FF2B5EF4-FFF2-40B4-BE49-F238E27FC236}">
                    <a16:creationId xmlns:a16="http://schemas.microsoft.com/office/drawing/2014/main" id="{121774C4-76CB-AE49-F9A5-5124660E83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1" name="AutoShape 229">
              <a:extLst>
                <a:ext uri="{FF2B5EF4-FFF2-40B4-BE49-F238E27FC236}">
                  <a16:creationId xmlns:a16="http://schemas.microsoft.com/office/drawing/2014/main" id="{8B36885C-B47C-5AE2-964D-43C392C727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Text Box 233">
            <a:extLst>
              <a:ext uri="{FF2B5EF4-FFF2-40B4-BE49-F238E27FC236}">
                <a16:creationId xmlns:a16="http://schemas.microsoft.com/office/drawing/2014/main" id="{E9B0EE1E-60C0-D247-BD27-B07840429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1629" y="1300163"/>
            <a:ext cx="59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roup 114"/>
          <p:cNvGraphicFramePr>
            <a:graphicFrameLocks noGrp="1"/>
          </p:cNvGraphicFramePr>
          <p:nvPr/>
        </p:nvGraphicFramePr>
        <p:xfrm>
          <a:off x="755650" y="952500"/>
          <a:ext cx="7632700" cy="2036763"/>
        </p:xfrm>
        <a:graphic>
          <a:graphicData uri="http://schemas.openxmlformats.org/drawingml/2006/table">
            <a:tbl>
              <a:tblPr/>
              <a:tblGrid>
                <a:gridCol w="763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鸡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兔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脚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kumimoji="0" lang="zh-CN" alt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7" name="Group 759"/>
          <p:cNvGrpSpPr/>
          <p:nvPr/>
        </p:nvGrpSpPr>
        <p:grpSpPr bwMode="auto">
          <a:xfrm>
            <a:off x="1370013" y="3186113"/>
            <a:ext cx="6696075" cy="433387"/>
            <a:chOff x="975" y="2840"/>
            <a:chExt cx="4218" cy="273"/>
          </a:xfrm>
        </p:grpSpPr>
        <p:grpSp>
          <p:nvGrpSpPr>
            <p:cNvPr id="21581" name="Group 681"/>
            <p:cNvGrpSpPr/>
            <p:nvPr/>
          </p:nvGrpSpPr>
          <p:grpSpPr bwMode="auto">
            <a:xfrm>
              <a:off x="975" y="2840"/>
              <a:ext cx="363" cy="272"/>
              <a:chOff x="976" y="2069"/>
              <a:chExt cx="363" cy="272"/>
            </a:xfrm>
          </p:grpSpPr>
          <p:sp>
            <p:nvSpPr>
              <p:cNvPr id="21624" name="Line 682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25" name="Line 683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26" name="Oval 684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627" name="Line 685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28" name="Line 686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582" name="Group 692"/>
            <p:cNvGrpSpPr/>
            <p:nvPr/>
          </p:nvGrpSpPr>
          <p:grpSpPr bwMode="auto">
            <a:xfrm>
              <a:off x="1610" y="2840"/>
              <a:ext cx="363" cy="272"/>
              <a:chOff x="976" y="2069"/>
              <a:chExt cx="363" cy="272"/>
            </a:xfrm>
          </p:grpSpPr>
          <p:sp>
            <p:nvSpPr>
              <p:cNvPr id="21619" name="Line 693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20" name="Line 694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21" name="Oval 695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622" name="Line 696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23" name="Line 697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583" name="Group 698"/>
            <p:cNvGrpSpPr/>
            <p:nvPr/>
          </p:nvGrpSpPr>
          <p:grpSpPr bwMode="auto">
            <a:xfrm>
              <a:off x="2200" y="2840"/>
              <a:ext cx="363" cy="272"/>
              <a:chOff x="976" y="2069"/>
              <a:chExt cx="363" cy="272"/>
            </a:xfrm>
          </p:grpSpPr>
          <p:sp>
            <p:nvSpPr>
              <p:cNvPr id="21614" name="Line 699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15" name="Line 700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16" name="Oval 701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617" name="Line 702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18" name="Line 703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584" name="Group 704"/>
            <p:cNvGrpSpPr/>
            <p:nvPr/>
          </p:nvGrpSpPr>
          <p:grpSpPr bwMode="auto">
            <a:xfrm>
              <a:off x="2789" y="2841"/>
              <a:ext cx="363" cy="272"/>
              <a:chOff x="976" y="2069"/>
              <a:chExt cx="363" cy="272"/>
            </a:xfrm>
          </p:grpSpPr>
          <p:sp>
            <p:nvSpPr>
              <p:cNvPr id="21609" name="Line 705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10" name="Line 706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11" name="Oval 707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612" name="Line 708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13" name="Line 709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585" name="Group 710"/>
            <p:cNvGrpSpPr/>
            <p:nvPr/>
          </p:nvGrpSpPr>
          <p:grpSpPr bwMode="auto">
            <a:xfrm>
              <a:off x="3334" y="2841"/>
              <a:ext cx="363" cy="272"/>
              <a:chOff x="976" y="2069"/>
              <a:chExt cx="363" cy="272"/>
            </a:xfrm>
          </p:grpSpPr>
          <p:sp>
            <p:nvSpPr>
              <p:cNvPr id="21604" name="Line 711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05" name="Line 712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06" name="Oval 713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607" name="Line 714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08" name="Line 715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586" name="Group 716"/>
            <p:cNvGrpSpPr/>
            <p:nvPr/>
          </p:nvGrpSpPr>
          <p:grpSpPr bwMode="auto">
            <a:xfrm>
              <a:off x="3832" y="2841"/>
              <a:ext cx="363" cy="272"/>
              <a:chOff x="976" y="2069"/>
              <a:chExt cx="363" cy="272"/>
            </a:xfrm>
          </p:grpSpPr>
          <p:sp>
            <p:nvSpPr>
              <p:cNvPr id="21599" name="Line 717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00" name="Line 718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01" name="Oval 719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602" name="Line 720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03" name="Line 721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587" name="Group 722"/>
            <p:cNvGrpSpPr/>
            <p:nvPr/>
          </p:nvGrpSpPr>
          <p:grpSpPr bwMode="auto">
            <a:xfrm>
              <a:off x="4830" y="2841"/>
              <a:ext cx="363" cy="272"/>
              <a:chOff x="976" y="2069"/>
              <a:chExt cx="363" cy="272"/>
            </a:xfrm>
          </p:grpSpPr>
          <p:sp>
            <p:nvSpPr>
              <p:cNvPr id="21594" name="Line 723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95" name="Line 724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96" name="Oval 725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597" name="Line 726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98" name="Line 727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588" name="Group 728"/>
            <p:cNvGrpSpPr/>
            <p:nvPr/>
          </p:nvGrpSpPr>
          <p:grpSpPr bwMode="auto">
            <a:xfrm>
              <a:off x="4332" y="2841"/>
              <a:ext cx="363" cy="272"/>
              <a:chOff x="976" y="2069"/>
              <a:chExt cx="363" cy="272"/>
            </a:xfrm>
          </p:grpSpPr>
          <p:sp>
            <p:nvSpPr>
              <p:cNvPr id="21589" name="Line 729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90" name="Line 730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91" name="Oval 731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592" name="Line 732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93" name="Line 733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6" name="Group 741"/>
          <p:cNvGrpSpPr/>
          <p:nvPr/>
        </p:nvGrpSpPr>
        <p:grpSpPr bwMode="auto">
          <a:xfrm>
            <a:off x="1081088" y="3186113"/>
            <a:ext cx="792162" cy="1512887"/>
            <a:chOff x="793" y="2840"/>
            <a:chExt cx="499" cy="953"/>
          </a:xfrm>
        </p:grpSpPr>
        <p:sp>
          <p:nvSpPr>
            <p:cNvPr id="21574" name="Line 644"/>
            <p:cNvSpPr>
              <a:spLocks noChangeShapeType="1"/>
            </p:cNvSpPr>
            <p:nvPr/>
          </p:nvSpPr>
          <p:spPr bwMode="auto">
            <a:xfrm>
              <a:off x="974" y="2840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5" name="AutoShape 651"/>
            <p:cNvSpPr>
              <a:spLocks noChangeArrowheads="1"/>
            </p:cNvSpPr>
            <p:nvPr/>
          </p:nvSpPr>
          <p:spPr bwMode="auto">
            <a:xfrm>
              <a:off x="793" y="2976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1576" name="Group 736"/>
            <p:cNvGrpSpPr/>
            <p:nvPr/>
          </p:nvGrpSpPr>
          <p:grpSpPr bwMode="auto">
            <a:xfrm>
              <a:off x="975" y="3521"/>
              <a:ext cx="272" cy="272"/>
              <a:chOff x="4740" y="1480"/>
              <a:chExt cx="272" cy="272"/>
            </a:xfrm>
          </p:grpSpPr>
          <p:grpSp>
            <p:nvGrpSpPr>
              <p:cNvPr id="21577" name="Group 737"/>
              <p:cNvGrpSpPr/>
              <p:nvPr/>
            </p:nvGrpSpPr>
            <p:grpSpPr bwMode="auto">
              <a:xfrm>
                <a:off x="4740" y="1646"/>
                <a:ext cx="272" cy="106"/>
                <a:chOff x="1066" y="1480"/>
                <a:chExt cx="136" cy="90"/>
              </a:xfrm>
            </p:grpSpPr>
            <p:sp>
              <p:nvSpPr>
                <p:cNvPr id="21579" name="Line 738"/>
                <p:cNvSpPr>
                  <a:spLocks noChangeShapeType="1"/>
                </p:cNvSpPr>
                <p:nvPr/>
              </p:nvSpPr>
              <p:spPr bwMode="auto">
                <a:xfrm flipH="1">
                  <a:off x="1066" y="1480"/>
                  <a:ext cx="45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580" name="Line 739"/>
                <p:cNvSpPr>
                  <a:spLocks noChangeShapeType="1"/>
                </p:cNvSpPr>
                <p:nvPr/>
              </p:nvSpPr>
              <p:spPr bwMode="auto">
                <a:xfrm>
                  <a:off x="1156" y="1480"/>
                  <a:ext cx="46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1578" name="Oval 740"/>
              <p:cNvSpPr>
                <a:spLocks noChangeArrowheads="1"/>
              </p:cNvSpPr>
              <p:nvPr/>
            </p:nvSpPr>
            <p:spPr bwMode="auto">
              <a:xfrm>
                <a:off x="4740" y="1480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4" name="Group 742"/>
          <p:cNvGrpSpPr/>
          <p:nvPr/>
        </p:nvGrpSpPr>
        <p:grpSpPr bwMode="auto">
          <a:xfrm>
            <a:off x="2090738" y="3186113"/>
            <a:ext cx="792162" cy="1512887"/>
            <a:chOff x="793" y="2840"/>
            <a:chExt cx="499" cy="953"/>
          </a:xfrm>
        </p:grpSpPr>
        <p:sp>
          <p:nvSpPr>
            <p:cNvPr id="21567" name="Line 743"/>
            <p:cNvSpPr>
              <a:spLocks noChangeShapeType="1"/>
            </p:cNvSpPr>
            <p:nvPr/>
          </p:nvSpPr>
          <p:spPr bwMode="auto">
            <a:xfrm>
              <a:off x="974" y="2840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8" name="AutoShape 744"/>
            <p:cNvSpPr>
              <a:spLocks noChangeArrowheads="1"/>
            </p:cNvSpPr>
            <p:nvPr/>
          </p:nvSpPr>
          <p:spPr bwMode="auto">
            <a:xfrm>
              <a:off x="793" y="2976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1569" name="Group 745"/>
            <p:cNvGrpSpPr/>
            <p:nvPr/>
          </p:nvGrpSpPr>
          <p:grpSpPr bwMode="auto">
            <a:xfrm>
              <a:off x="975" y="3521"/>
              <a:ext cx="272" cy="272"/>
              <a:chOff x="4740" y="1480"/>
              <a:chExt cx="272" cy="272"/>
            </a:xfrm>
          </p:grpSpPr>
          <p:grpSp>
            <p:nvGrpSpPr>
              <p:cNvPr id="21570" name="Group 746"/>
              <p:cNvGrpSpPr/>
              <p:nvPr/>
            </p:nvGrpSpPr>
            <p:grpSpPr bwMode="auto">
              <a:xfrm>
                <a:off x="4740" y="1646"/>
                <a:ext cx="272" cy="106"/>
                <a:chOff x="1066" y="1480"/>
                <a:chExt cx="136" cy="90"/>
              </a:xfrm>
            </p:grpSpPr>
            <p:sp>
              <p:nvSpPr>
                <p:cNvPr id="21572" name="Line 747"/>
                <p:cNvSpPr>
                  <a:spLocks noChangeShapeType="1"/>
                </p:cNvSpPr>
                <p:nvPr/>
              </p:nvSpPr>
              <p:spPr bwMode="auto">
                <a:xfrm flipH="1">
                  <a:off x="1066" y="1480"/>
                  <a:ext cx="45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573" name="Line 748"/>
                <p:cNvSpPr>
                  <a:spLocks noChangeShapeType="1"/>
                </p:cNvSpPr>
                <p:nvPr/>
              </p:nvSpPr>
              <p:spPr bwMode="auto">
                <a:xfrm>
                  <a:off x="1156" y="1480"/>
                  <a:ext cx="46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1571" name="Oval 749"/>
              <p:cNvSpPr>
                <a:spLocks noChangeArrowheads="1"/>
              </p:cNvSpPr>
              <p:nvPr/>
            </p:nvSpPr>
            <p:spPr bwMode="auto">
              <a:xfrm>
                <a:off x="4740" y="1480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90" name="Text Box 760"/>
          <p:cNvSpPr txBox="1">
            <a:spLocks noChangeArrowheads="1"/>
          </p:cNvSpPr>
          <p:nvPr/>
        </p:nvSpPr>
        <p:spPr bwMode="auto">
          <a:xfrm>
            <a:off x="1089025" y="3683000"/>
            <a:ext cx="484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-2</a:t>
            </a:r>
          </a:p>
        </p:txBody>
      </p:sp>
      <p:sp>
        <p:nvSpPr>
          <p:cNvPr id="91" name="Text Box 761"/>
          <p:cNvSpPr txBox="1">
            <a:spLocks noChangeArrowheads="1"/>
          </p:cNvSpPr>
          <p:nvPr/>
        </p:nvSpPr>
        <p:spPr bwMode="auto">
          <a:xfrm>
            <a:off x="2081213" y="3683000"/>
            <a:ext cx="484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-2</a:t>
            </a:r>
          </a:p>
        </p:txBody>
      </p:sp>
      <p:sp>
        <p:nvSpPr>
          <p:cNvPr id="93" name="Text Box 11"/>
          <p:cNvSpPr txBox="1">
            <a:spLocks noChangeArrowheads="1"/>
          </p:cNvSpPr>
          <p:nvPr/>
        </p:nvSpPr>
        <p:spPr bwMode="auto">
          <a:xfrm>
            <a:off x="755650" y="344488"/>
            <a:ext cx="5111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）假设笼子里都是兔。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  <p:bldP spid="9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759"/>
          <p:cNvGrpSpPr/>
          <p:nvPr/>
        </p:nvGrpSpPr>
        <p:grpSpPr bwMode="auto">
          <a:xfrm>
            <a:off x="1344613" y="922338"/>
            <a:ext cx="6696075" cy="433387"/>
            <a:chOff x="975" y="2840"/>
            <a:chExt cx="4218" cy="273"/>
          </a:xfrm>
        </p:grpSpPr>
        <p:grpSp>
          <p:nvGrpSpPr>
            <p:cNvPr id="22565" name="Group 681"/>
            <p:cNvGrpSpPr/>
            <p:nvPr/>
          </p:nvGrpSpPr>
          <p:grpSpPr bwMode="auto">
            <a:xfrm>
              <a:off x="975" y="2840"/>
              <a:ext cx="363" cy="272"/>
              <a:chOff x="976" y="2069"/>
              <a:chExt cx="363" cy="272"/>
            </a:xfrm>
          </p:grpSpPr>
          <p:sp>
            <p:nvSpPr>
              <p:cNvPr id="22608" name="Line 682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09" name="Line 683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10" name="Oval 684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611" name="Line 685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12" name="Line 686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66" name="Group 692"/>
            <p:cNvGrpSpPr/>
            <p:nvPr/>
          </p:nvGrpSpPr>
          <p:grpSpPr bwMode="auto">
            <a:xfrm>
              <a:off x="1610" y="2840"/>
              <a:ext cx="363" cy="272"/>
              <a:chOff x="976" y="2069"/>
              <a:chExt cx="363" cy="272"/>
            </a:xfrm>
          </p:grpSpPr>
          <p:sp>
            <p:nvSpPr>
              <p:cNvPr id="22603" name="Line 693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04" name="Line 694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05" name="Oval 695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606" name="Line 696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07" name="Line 697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67" name="Group 698"/>
            <p:cNvGrpSpPr/>
            <p:nvPr/>
          </p:nvGrpSpPr>
          <p:grpSpPr bwMode="auto">
            <a:xfrm>
              <a:off x="2200" y="2840"/>
              <a:ext cx="363" cy="272"/>
              <a:chOff x="976" y="2069"/>
              <a:chExt cx="363" cy="272"/>
            </a:xfrm>
          </p:grpSpPr>
          <p:sp>
            <p:nvSpPr>
              <p:cNvPr id="22598" name="Line 699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9" name="Line 700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00" name="Oval 701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601" name="Line 702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02" name="Line 703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68" name="Group 704"/>
            <p:cNvGrpSpPr/>
            <p:nvPr/>
          </p:nvGrpSpPr>
          <p:grpSpPr bwMode="auto">
            <a:xfrm>
              <a:off x="2789" y="2841"/>
              <a:ext cx="363" cy="272"/>
              <a:chOff x="976" y="2069"/>
              <a:chExt cx="363" cy="272"/>
            </a:xfrm>
          </p:grpSpPr>
          <p:sp>
            <p:nvSpPr>
              <p:cNvPr id="22593" name="Line 705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4" name="Line 706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5" name="Oval 707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96" name="Line 708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7" name="Line 709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69" name="Group 710"/>
            <p:cNvGrpSpPr/>
            <p:nvPr/>
          </p:nvGrpSpPr>
          <p:grpSpPr bwMode="auto">
            <a:xfrm>
              <a:off x="3334" y="2841"/>
              <a:ext cx="363" cy="272"/>
              <a:chOff x="976" y="2069"/>
              <a:chExt cx="363" cy="272"/>
            </a:xfrm>
          </p:grpSpPr>
          <p:sp>
            <p:nvSpPr>
              <p:cNvPr id="22588" name="Line 711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9" name="Line 712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0" name="Oval 713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91" name="Line 714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2" name="Line 715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70" name="Group 716"/>
            <p:cNvGrpSpPr/>
            <p:nvPr/>
          </p:nvGrpSpPr>
          <p:grpSpPr bwMode="auto">
            <a:xfrm>
              <a:off x="3832" y="2841"/>
              <a:ext cx="363" cy="272"/>
              <a:chOff x="976" y="2069"/>
              <a:chExt cx="363" cy="272"/>
            </a:xfrm>
          </p:grpSpPr>
          <p:sp>
            <p:nvSpPr>
              <p:cNvPr id="22583" name="Line 717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4" name="Line 718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5" name="Oval 719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86" name="Line 720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7" name="Line 721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71" name="Group 722"/>
            <p:cNvGrpSpPr/>
            <p:nvPr/>
          </p:nvGrpSpPr>
          <p:grpSpPr bwMode="auto">
            <a:xfrm>
              <a:off x="4830" y="2841"/>
              <a:ext cx="363" cy="272"/>
              <a:chOff x="976" y="2069"/>
              <a:chExt cx="363" cy="272"/>
            </a:xfrm>
          </p:grpSpPr>
          <p:sp>
            <p:nvSpPr>
              <p:cNvPr id="22578" name="Line 723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79" name="Line 724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0" name="Oval 725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81" name="Line 726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2" name="Line 727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72" name="Group 728"/>
            <p:cNvGrpSpPr/>
            <p:nvPr/>
          </p:nvGrpSpPr>
          <p:grpSpPr bwMode="auto">
            <a:xfrm>
              <a:off x="4332" y="2841"/>
              <a:ext cx="363" cy="272"/>
              <a:chOff x="976" y="2069"/>
              <a:chExt cx="363" cy="272"/>
            </a:xfrm>
          </p:grpSpPr>
          <p:sp>
            <p:nvSpPr>
              <p:cNvPr id="22573" name="Line 729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74" name="Line 730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75" name="Oval 731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76" name="Line 732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77" name="Line 733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2531" name="Group 741"/>
          <p:cNvGrpSpPr/>
          <p:nvPr/>
        </p:nvGrpSpPr>
        <p:grpSpPr bwMode="auto">
          <a:xfrm>
            <a:off x="1055688" y="922338"/>
            <a:ext cx="792162" cy="1512887"/>
            <a:chOff x="793" y="2840"/>
            <a:chExt cx="499" cy="953"/>
          </a:xfrm>
        </p:grpSpPr>
        <p:sp>
          <p:nvSpPr>
            <p:cNvPr id="22558" name="Line 644"/>
            <p:cNvSpPr>
              <a:spLocks noChangeShapeType="1"/>
            </p:cNvSpPr>
            <p:nvPr/>
          </p:nvSpPr>
          <p:spPr bwMode="auto">
            <a:xfrm>
              <a:off x="974" y="2840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9" name="AutoShape 651"/>
            <p:cNvSpPr>
              <a:spLocks noChangeArrowheads="1"/>
            </p:cNvSpPr>
            <p:nvPr/>
          </p:nvSpPr>
          <p:spPr bwMode="auto">
            <a:xfrm>
              <a:off x="793" y="2976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2560" name="Group 736"/>
            <p:cNvGrpSpPr/>
            <p:nvPr/>
          </p:nvGrpSpPr>
          <p:grpSpPr bwMode="auto">
            <a:xfrm>
              <a:off x="975" y="3521"/>
              <a:ext cx="272" cy="272"/>
              <a:chOff x="4740" y="1480"/>
              <a:chExt cx="272" cy="272"/>
            </a:xfrm>
          </p:grpSpPr>
          <p:grpSp>
            <p:nvGrpSpPr>
              <p:cNvPr id="22561" name="Group 737"/>
              <p:cNvGrpSpPr/>
              <p:nvPr/>
            </p:nvGrpSpPr>
            <p:grpSpPr bwMode="auto">
              <a:xfrm>
                <a:off x="4740" y="1646"/>
                <a:ext cx="272" cy="106"/>
                <a:chOff x="1066" y="1480"/>
                <a:chExt cx="136" cy="90"/>
              </a:xfrm>
            </p:grpSpPr>
            <p:sp>
              <p:nvSpPr>
                <p:cNvPr id="22563" name="Line 738"/>
                <p:cNvSpPr>
                  <a:spLocks noChangeShapeType="1"/>
                </p:cNvSpPr>
                <p:nvPr/>
              </p:nvSpPr>
              <p:spPr bwMode="auto">
                <a:xfrm flipH="1">
                  <a:off x="1066" y="1480"/>
                  <a:ext cx="45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564" name="Line 739"/>
                <p:cNvSpPr>
                  <a:spLocks noChangeShapeType="1"/>
                </p:cNvSpPr>
                <p:nvPr/>
              </p:nvSpPr>
              <p:spPr bwMode="auto">
                <a:xfrm>
                  <a:off x="1156" y="1480"/>
                  <a:ext cx="46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2562" name="Oval 740"/>
              <p:cNvSpPr>
                <a:spLocks noChangeArrowheads="1"/>
              </p:cNvSpPr>
              <p:nvPr/>
            </p:nvSpPr>
            <p:spPr bwMode="auto">
              <a:xfrm>
                <a:off x="4740" y="1480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2532" name="Group 742"/>
          <p:cNvGrpSpPr/>
          <p:nvPr/>
        </p:nvGrpSpPr>
        <p:grpSpPr bwMode="auto">
          <a:xfrm>
            <a:off x="2065338" y="922338"/>
            <a:ext cx="792162" cy="1512887"/>
            <a:chOff x="793" y="2840"/>
            <a:chExt cx="499" cy="953"/>
          </a:xfrm>
        </p:grpSpPr>
        <p:sp>
          <p:nvSpPr>
            <p:cNvPr id="22551" name="Line 743"/>
            <p:cNvSpPr>
              <a:spLocks noChangeShapeType="1"/>
            </p:cNvSpPr>
            <p:nvPr/>
          </p:nvSpPr>
          <p:spPr bwMode="auto">
            <a:xfrm>
              <a:off x="974" y="2840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2" name="AutoShape 744"/>
            <p:cNvSpPr>
              <a:spLocks noChangeArrowheads="1"/>
            </p:cNvSpPr>
            <p:nvPr/>
          </p:nvSpPr>
          <p:spPr bwMode="auto">
            <a:xfrm>
              <a:off x="793" y="2976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2553" name="Group 745"/>
            <p:cNvGrpSpPr/>
            <p:nvPr/>
          </p:nvGrpSpPr>
          <p:grpSpPr bwMode="auto">
            <a:xfrm>
              <a:off x="975" y="3521"/>
              <a:ext cx="272" cy="272"/>
              <a:chOff x="4740" y="1480"/>
              <a:chExt cx="272" cy="272"/>
            </a:xfrm>
          </p:grpSpPr>
          <p:grpSp>
            <p:nvGrpSpPr>
              <p:cNvPr id="22554" name="Group 746"/>
              <p:cNvGrpSpPr/>
              <p:nvPr/>
            </p:nvGrpSpPr>
            <p:grpSpPr bwMode="auto">
              <a:xfrm>
                <a:off x="4740" y="1646"/>
                <a:ext cx="272" cy="106"/>
                <a:chOff x="1066" y="1480"/>
                <a:chExt cx="136" cy="90"/>
              </a:xfrm>
            </p:grpSpPr>
            <p:sp>
              <p:nvSpPr>
                <p:cNvPr id="22556" name="Line 747"/>
                <p:cNvSpPr>
                  <a:spLocks noChangeShapeType="1"/>
                </p:cNvSpPr>
                <p:nvPr/>
              </p:nvSpPr>
              <p:spPr bwMode="auto">
                <a:xfrm flipH="1">
                  <a:off x="1066" y="1480"/>
                  <a:ext cx="45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557" name="Line 748"/>
                <p:cNvSpPr>
                  <a:spLocks noChangeShapeType="1"/>
                </p:cNvSpPr>
                <p:nvPr/>
              </p:nvSpPr>
              <p:spPr bwMode="auto">
                <a:xfrm>
                  <a:off x="1156" y="1480"/>
                  <a:ext cx="46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2555" name="Oval 749"/>
              <p:cNvSpPr>
                <a:spLocks noChangeArrowheads="1"/>
              </p:cNvSpPr>
              <p:nvPr/>
            </p:nvSpPr>
            <p:spPr bwMode="auto">
              <a:xfrm>
                <a:off x="4740" y="1480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2534" name="Text Box 760"/>
          <p:cNvSpPr txBox="1">
            <a:spLocks noChangeArrowheads="1"/>
          </p:cNvSpPr>
          <p:nvPr/>
        </p:nvSpPr>
        <p:spPr bwMode="auto">
          <a:xfrm>
            <a:off x="1063625" y="1419225"/>
            <a:ext cx="484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-2</a:t>
            </a:r>
          </a:p>
        </p:txBody>
      </p:sp>
      <p:sp>
        <p:nvSpPr>
          <p:cNvPr id="22535" name="Text Box 761"/>
          <p:cNvSpPr txBox="1">
            <a:spLocks noChangeArrowheads="1"/>
          </p:cNvSpPr>
          <p:nvPr/>
        </p:nvSpPr>
        <p:spPr bwMode="auto">
          <a:xfrm>
            <a:off x="2055813" y="1419225"/>
            <a:ext cx="484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-2</a:t>
            </a:r>
          </a:p>
        </p:txBody>
      </p:sp>
      <p:sp>
        <p:nvSpPr>
          <p:cNvPr id="22537" name="Text Box 234"/>
          <p:cNvSpPr txBox="1">
            <a:spLocks noChangeArrowheads="1"/>
          </p:cNvSpPr>
          <p:nvPr/>
        </p:nvSpPr>
        <p:spPr bwMode="auto">
          <a:xfrm>
            <a:off x="428625" y="2587625"/>
            <a:ext cx="298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8×4=32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22538" name="Text Box 235"/>
          <p:cNvSpPr txBox="1">
            <a:spLocks noChangeArrowheads="1"/>
          </p:cNvSpPr>
          <p:nvPr/>
        </p:nvSpPr>
        <p:spPr bwMode="auto">
          <a:xfrm>
            <a:off x="3227388" y="2587625"/>
            <a:ext cx="3211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28=4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22539" name="Text Box 236"/>
          <p:cNvSpPr txBox="1">
            <a:spLocks noChangeArrowheads="1"/>
          </p:cNvSpPr>
          <p:nvPr/>
        </p:nvSpPr>
        <p:spPr bwMode="auto">
          <a:xfrm>
            <a:off x="6253163" y="2587625"/>
            <a:ext cx="2755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2=2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22540" name="Text Box 237"/>
          <p:cNvSpPr txBox="1">
            <a:spLocks noChangeArrowheads="1"/>
          </p:cNvSpPr>
          <p:nvPr/>
        </p:nvSpPr>
        <p:spPr bwMode="auto">
          <a:xfrm>
            <a:off x="3579813" y="3279775"/>
            <a:ext cx="28873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4÷2 = 2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22541" name="Text Box 238"/>
          <p:cNvSpPr txBox="1">
            <a:spLocks noChangeArrowheads="1"/>
          </p:cNvSpPr>
          <p:nvPr/>
        </p:nvSpPr>
        <p:spPr bwMode="auto">
          <a:xfrm>
            <a:off x="2825750" y="3278188"/>
            <a:ext cx="1009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鸡：</a:t>
            </a:r>
          </a:p>
        </p:txBody>
      </p:sp>
      <p:sp>
        <p:nvSpPr>
          <p:cNvPr id="22542" name="Text Box 240"/>
          <p:cNvSpPr txBox="1">
            <a:spLocks noChangeArrowheads="1"/>
          </p:cNvSpPr>
          <p:nvPr/>
        </p:nvSpPr>
        <p:spPr bwMode="auto">
          <a:xfrm>
            <a:off x="3579813" y="3929063"/>
            <a:ext cx="28873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= 6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22543" name="Text Box 241"/>
          <p:cNvSpPr txBox="1">
            <a:spLocks noChangeArrowheads="1"/>
          </p:cNvSpPr>
          <p:nvPr/>
        </p:nvSpPr>
        <p:spPr bwMode="auto">
          <a:xfrm>
            <a:off x="2825750" y="3929063"/>
            <a:ext cx="10096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兔：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7" grpId="0"/>
      <p:bldP spid="22538" grpId="0"/>
      <p:bldP spid="22539" grpId="0"/>
      <p:bldP spid="22540" grpId="0"/>
      <p:bldP spid="22541" grpId="0"/>
      <p:bldP spid="22542" grpId="0"/>
      <p:bldP spid="225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74613"/>
            <a:ext cx="5783436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文本框 9"/>
          <p:cNvSpPr txBox="1">
            <a:spLocks noChangeArrowheads="1"/>
          </p:cNvSpPr>
          <p:nvPr/>
        </p:nvSpPr>
        <p:spPr bwMode="auto">
          <a:xfrm>
            <a:off x="527050" y="104775"/>
            <a:ext cx="47163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感悟模型，解决实际问题</a:t>
            </a:r>
          </a:p>
        </p:txBody>
      </p:sp>
      <p:sp>
        <p:nvSpPr>
          <p:cNvPr id="23556" name="AutoShape 9"/>
          <p:cNvSpPr>
            <a:spLocks noChangeArrowheads="1"/>
          </p:cNvSpPr>
          <p:nvPr/>
        </p:nvSpPr>
        <p:spPr bwMode="auto">
          <a:xfrm>
            <a:off x="755650" y="1058863"/>
            <a:ext cx="7632700" cy="1076325"/>
          </a:xfrm>
          <a:prstGeom prst="wedgeRoundRectCallout">
            <a:avLst>
              <a:gd name="adj1" fmla="val 15324"/>
              <a:gd name="adj2" fmla="val -35931"/>
              <a:gd name="adj3" fmla="val 16667"/>
            </a:avLst>
          </a:prstGeom>
          <a:solidFill>
            <a:srgbClr val="FFFF99"/>
          </a:solidFill>
          <a:ln w="28575">
            <a:solidFill>
              <a:srgbClr val="00B0F0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笼子里有若干只鸡和兔，从上面数，有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个头；从下面数，有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只脚。鸡和兔各有几只？</a:t>
            </a:r>
          </a:p>
        </p:txBody>
      </p:sp>
      <p:sp>
        <p:nvSpPr>
          <p:cNvPr id="12" name="Text Box 61"/>
          <p:cNvSpPr txBox="1">
            <a:spLocks noChangeArrowheads="1"/>
          </p:cNvSpPr>
          <p:nvPr/>
        </p:nvSpPr>
        <p:spPr bwMode="auto">
          <a:xfrm>
            <a:off x="755650" y="2309813"/>
            <a:ext cx="158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假设法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2122488" y="2308225"/>
            <a:ext cx="34305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假设笼子里全都是鸡</a:t>
            </a: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755650" y="2928938"/>
            <a:ext cx="28130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35×2=70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3435350" y="2925763"/>
            <a:ext cx="2909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70=24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6372225" y="2924175"/>
            <a:ext cx="2438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2=2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1457325" y="3544888"/>
            <a:ext cx="28130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24÷2=12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752475" y="3543300"/>
            <a:ext cx="9064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兔：</a:t>
            </a: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4954588" y="3540125"/>
            <a:ext cx="2909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12=23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4251325" y="3535363"/>
            <a:ext cx="9048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鸡：</a:t>
            </a:r>
          </a:p>
        </p:txBody>
      </p:sp>
      <p:sp>
        <p:nvSpPr>
          <p:cNvPr id="23" name="Text Box 29"/>
          <p:cNvSpPr txBox="1">
            <a:spLocks noChangeArrowheads="1"/>
          </p:cNvSpPr>
          <p:nvPr/>
        </p:nvSpPr>
        <p:spPr bwMode="auto">
          <a:xfrm>
            <a:off x="752475" y="4159250"/>
            <a:ext cx="45497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答：鸡有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只，兔有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9"/>
          <p:cNvSpPr>
            <a:spLocks noChangeArrowheads="1"/>
          </p:cNvSpPr>
          <p:nvPr/>
        </p:nvSpPr>
        <p:spPr bwMode="auto">
          <a:xfrm>
            <a:off x="755650" y="1058863"/>
            <a:ext cx="7632700" cy="1076325"/>
          </a:xfrm>
          <a:prstGeom prst="wedgeRoundRectCallout">
            <a:avLst>
              <a:gd name="adj1" fmla="val 15324"/>
              <a:gd name="adj2" fmla="val -35931"/>
              <a:gd name="adj3" fmla="val 16667"/>
            </a:avLst>
          </a:prstGeom>
          <a:solidFill>
            <a:srgbClr val="FFFF99"/>
          </a:solidFill>
          <a:ln w="28575">
            <a:solidFill>
              <a:srgbClr val="00B0F0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笼子里有若干只鸡和兔，从上面数，有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个头；从下面数，有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只脚。鸡和兔各有几只？</a:t>
            </a:r>
          </a:p>
        </p:txBody>
      </p:sp>
      <p:sp>
        <p:nvSpPr>
          <p:cNvPr id="11" name="Text Box 61"/>
          <p:cNvSpPr txBox="1">
            <a:spLocks noChangeArrowheads="1"/>
          </p:cNvSpPr>
          <p:nvPr/>
        </p:nvSpPr>
        <p:spPr bwMode="auto">
          <a:xfrm>
            <a:off x="755650" y="2309813"/>
            <a:ext cx="158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假设法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122488" y="2308225"/>
            <a:ext cx="34305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假设笼子里全都是兔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755650" y="2927350"/>
            <a:ext cx="2909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35×4=140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571875" y="2927350"/>
            <a:ext cx="3089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94=46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6588125" y="2927350"/>
            <a:ext cx="24384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2=2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1457325" y="3544888"/>
            <a:ext cx="2730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46÷2=23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752475" y="3543300"/>
            <a:ext cx="9064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鸡：</a:t>
            </a:r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4954588" y="3540125"/>
            <a:ext cx="2909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23=12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9" name="Text Box 23"/>
          <p:cNvSpPr txBox="1">
            <a:spLocks noChangeArrowheads="1"/>
          </p:cNvSpPr>
          <p:nvPr/>
        </p:nvSpPr>
        <p:spPr bwMode="auto">
          <a:xfrm>
            <a:off x="4251325" y="3535363"/>
            <a:ext cx="9048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兔：</a:t>
            </a:r>
          </a:p>
        </p:txBody>
      </p:sp>
      <p:sp>
        <p:nvSpPr>
          <p:cNvPr id="20" name="Text Box 29"/>
          <p:cNvSpPr txBox="1">
            <a:spLocks noChangeArrowheads="1"/>
          </p:cNvSpPr>
          <p:nvPr/>
        </p:nvSpPr>
        <p:spPr bwMode="auto">
          <a:xfrm>
            <a:off x="752475" y="4159250"/>
            <a:ext cx="45497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答：鸡有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只，兔有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3">
            <a:extLst>
              <a:ext uri="{FF2B5EF4-FFF2-40B4-BE49-F238E27FC236}">
                <a16:creationId xmlns:a16="http://schemas.microsoft.com/office/drawing/2014/main" id="{BEFF8127-1481-1A16-8205-475863479C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74613"/>
            <a:ext cx="3767212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9">
            <a:extLst>
              <a:ext uri="{FF2B5EF4-FFF2-40B4-BE49-F238E27FC236}">
                <a16:creationId xmlns:a16="http://schemas.microsoft.com/office/drawing/2014/main" id="{1CD5FC01-74B5-5DAC-1F80-C4615B8A4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50" y="104775"/>
            <a:ext cx="3068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自学“抬腿法”</a:t>
            </a: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FBD3858B-9C70-5693-F234-124F8496E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96" y="699542"/>
            <a:ext cx="8280920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下面是古人解决“鸡免同笼”的方法，你能看懂吗？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AF3DE7A-FC2A-C210-EA99-64402BA53B22}"/>
              </a:ext>
            </a:extLst>
          </p:cNvPr>
          <p:cNvGrpSpPr/>
          <p:nvPr/>
        </p:nvGrpSpPr>
        <p:grpSpPr>
          <a:xfrm>
            <a:off x="323528" y="1224748"/>
            <a:ext cx="8568952" cy="3672408"/>
            <a:chOff x="323528" y="1224748"/>
            <a:chExt cx="8568952" cy="3672408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4" name="AutoShape 9">
              <a:extLst>
                <a:ext uri="{FF2B5EF4-FFF2-40B4-BE49-F238E27FC236}">
                  <a16:creationId xmlns:a16="http://schemas.microsoft.com/office/drawing/2014/main" id="{35CADAEC-CB0C-16F0-57ED-FC48511C39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528" y="1224748"/>
              <a:ext cx="8568952" cy="3672408"/>
            </a:xfrm>
            <a:prstGeom prst="wedgeRoundRectCallout">
              <a:avLst>
                <a:gd name="adj1" fmla="val 15324"/>
                <a:gd name="adj2" fmla="val -35931"/>
                <a:gd name="adj3" fmla="val 16667"/>
              </a:avLst>
            </a:prstGeom>
            <a:grpFill/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26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(1)</a:t>
              </a:r>
              <a:r>
                <a:rPr lang="zh-CN" altLang="en-US" sz="26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假如让鸡抬起一只脚，免子抬起两只脚，还有</a:t>
              </a:r>
              <a:r>
                <a:rPr lang="en-US" altLang="zh-CN" sz="26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47 </a:t>
              </a:r>
              <a:r>
                <a:rPr lang="zh-CN" altLang="en-US" sz="26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只脚。</a:t>
              </a:r>
              <a:endParaRPr lang="en-US" alt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lang="en-US" altLang="zh-CN" sz="26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(2)</a:t>
              </a:r>
              <a:r>
                <a:rPr lang="zh-CN" altLang="en-US" sz="26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这时，每只鸡一只脚，每只兔子两只</a:t>
              </a:r>
              <a:endParaRPr lang="en-US" alt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lang="zh-CN" altLang="en-US" sz="26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脚。笼子里只要有一只免子，脚的总数就</a:t>
              </a:r>
              <a:endParaRPr lang="en-US" alt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lang="zh-CN" altLang="en-US" sz="26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比头的总数多 </a:t>
              </a:r>
              <a:r>
                <a:rPr lang="en-US" altLang="zh-CN" sz="26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 </a:t>
              </a:r>
              <a:r>
                <a:rPr lang="zh-CN" altLang="en-US" sz="26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lang="en-US" altLang="zh-CN" sz="26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(3)</a:t>
              </a:r>
              <a:r>
                <a:rPr lang="zh-CN" altLang="en-US" sz="26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这时脚的总数与头的总数之差 </a:t>
              </a:r>
              <a:r>
                <a:rPr lang="en-US" altLang="zh-CN" sz="26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47-35 = 12</a:t>
              </a:r>
              <a:r>
                <a:rPr lang="zh-CN" altLang="en-US" sz="26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，就是免子的只数。</a:t>
              </a: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4A75DD2C-08E9-DD4F-BF49-FFFF015F0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CFCF9"/>
                </a:clrFrom>
                <a:clrTo>
                  <a:srgbClr val="FCFC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4248" y="1966469"/>
              <a:ext cx="1795770" cy="1798937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3856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20"/>
          <p:cNvSpPr txBox="1">
            <a:spLocks noChangeArrowheads="1"/>
          </p:cNvSpPr>
          <p:nvPr/>
        </p:nvSpPr>
        <p:spPr bwMode="auto">
          <a:xfrm>
            <a:off x="755576" y="654409"/>
            <a:ext cx="7920880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我国古代数学名著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算法统宗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中记载了一道有趣的“百僧百馍”问题。</a:t>
            </a:r>
            <a:endParaRPr lang="zh-CN" altLang="en-US" sz="2800" b="1" dirty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68144" y="463398"/>
            <a:ext cx="3405505" cy="342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P119  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挑战自我】</a:t>
            </a:r>
          </a:p>
        </p:txBody>
      </p:sp>
      <p:pic>
        <p:nvPicPr>
          <p:cNvPr id="5" name="图片 23">
            <a:extLst>
              <a:ext uri="{FF2B5EF4-FFF2-40B4-BE49-F238E27FC236}">
                <a16:creationId xmlns:a16="http://schemas.microsoft.com/office/drawing/2014/main" id="{868545E5-9D66-F35C-3D4B-AF96F9D61F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74613"/>
            <a:ext cx="2687092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9">
            <a:extLst>
              <a:ext uri="{FF2B5EF4-FFF2-40B4-BE49-F238E27FC236}">
                <a16:creationId xmlns:a16="http://schemas.microsoft.com/office/drawing/2014/main" id="{5E4A33AA-2252-92F2-727F-6B120ECE3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50" y="104775"/>
            <a:ext cx="18325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挑战自我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E085BA6-5BA1-F38B-E27E-BBBDAC6C5A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006" y="2059477"/>
            <a:ext cx="6802003" cy="128912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15E278E-F4A6-9652-D2A8-EB5BFE2BDE7A}"/>
              </a:ext>
            </a:extLst>
          </p:cNvPr>
          <p:cNvSpPr txBox="1"/>
          <p:nvPr/>
        </p:nvSpPr>
        <p:spPr>
          <a:xfrm>
            <a:off x="539552" y="3435846"/>
            <a:ext cx="8208912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100 个和尚吃 100 个馒头。大和尚 1 人吃 3 个，小和尚 3 人吃 1 个。大、小和尚各多少人？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7A389D0-843A-26D9-C9EA-025CC855501B}"/>
              </a:ext>
            </a:extLst>
          </p:cNvPr>
          <p:cNvSpPr txBox="1"/>
          <p:nvPr/>
        </p:nvSpPr>
        <p:spPr>
          <a:xfrm>
            <a:off x="539552" y="411510"/>
            <a:ext cx="8208912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100 个和尚吃 100 个馒头。大和尚 1 人吃 3 个，小和尚 3 人吃 1 个。大、小和尚各多少人？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383615B-AD28-2431-3CF3-135CD1DD7780}"/>
              </a:ext>
            </a:extLst>
          </p:cNvPr>
          <p:cNvSpPr txBox="1"/>
          <p:nvPr/>
        </p:nvSpPr>
        <p:spPr>
          <a:xfrm>
            <a:off x="554048" y="1491630"/>
            <a:ext cx="83452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个馒头对应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个大和尚，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个馒头对应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个小和尚。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27CE4DB-8FF5-CDEC-0E08-5DCF6FAD0E58}"/>
              </a:ext>
            </a:extLst>
          </p:cNvPr>
          <p:cNvSpPr txBox="1"/>
          <p:nvPr/>
        </p:nvSpPr>
        <p:spPr>
          <a:xfrm>
            <a:off x="539552" y="2002884"/>
            <a:ext cx="73035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就是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个馒头对应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个大和尚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个小和尚。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952E273-D853-1D56-8908-2986EDF428BE}"/>
              </a:ext>
            </a:extLst>
          </p:cNvPr>
          <p:cNvSpPr txBox="1"/>
          <p:nvPr/>
        </p:nvSpPr>
        <p:spPr>
          <a:xfrm>
            <a:off x="539552" y="2526104"/>
            <a:ext cx="73035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个馒头为一组，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个馒头就有：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BC5CA8E-D0F2-32BF-B71A-EAB19D857B58}"/>
              </a:ext>
            </a:extLst>
          </p:cNvPr>
          <p:cNvSpPr txBox="1"/>
          <p:nvPr/>
        </p:nvSpPr>
        <p:spPr>
          <a:xfrm>
            <a:off x="6156176" y="2525176"/>
            <a:ext cx="3203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100÷4 = 25(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组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F352B87-5647-79E3-BF71-75238E8C64FC}"/>
              </a:ext>
            </a:extLst>
          </p:cNvPr>
          <p:cNvSpPr txBox="1"/>
          <p:nvPr/>
        </p:nvSpPr>
        <p:spPr>
          <a:xfrm>
            <a:off x="521296" y="3112525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大和尚有：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EB72910-2F04-D0C4-1CF2-82A59C21F139}"/>
              </a:ext>
            </a:extLst>
          </p:cNvPr>
          <p:cNvSpPr txBox="1"/>
          <p:nvPr/>
        </p:nvSpPr>
        <p:spPr>
          <a:xfrm>
            <a:off x="2321496" y="3112525"/>
            <a:ext cx="3203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25×1 = 25(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3919A88-DFAC-B336-005D-97F37B1B59EE}"/>
              </a:ext>
            </a:extLst>
          </p:cNvPr>
          <p:cNvSpPr txBox="1"/>
          <p:nvPr/>
        </p:nvSpPr>
        <p:spPr>
          <a:xfrm>
            <a:off x="521296" y="3635745"/>
            <a:ext cx="23762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小和尚有：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527C78F-8C97-542A-7758-07155874EC50}"/>
              </a:ext>
            </a:extLst>
          </p:cNvPr>
          <p:cNvSpPr txBox="1"/>
          <p:nvPr/>
        </p:nvSpPr>
        <p:spPr>
          <a:xfrm>
            <a:off x="2321496" y="3635745"/>
            <a:ext cx="3203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25×3 = 75(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0A91A18-8814-C414-4FFA-8BEAB4B9BD76}"/>
              </a:ext>
            </a:extLst>
          </p:cNvPr>
          <p:cNvSpPr txBox="1"/>
          <p:nvPr/>
        </p:nvSpPr>
        <p:spPr>
          <a:xfrm>
            <a:off x="539552" y="4158965"/>
            <a:ext cx="80831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答：大和尚有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人，小和尚有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75</a:t>
            </a:r>
            <a:r>
              <a:rPr lang="zh-CN" altLang="en-US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人。</a:t>
            </a:r>
          </a:p>
        </p:txBody>
      </p:sp>
    </p:spTree>
    <p:extLst>
      <p:ext uri="{BB962C8B-B14F-4D97-AF65-F5344CB8AC3E}">
        <p14:creationId xmlns:p14="http://schemas.microsoft.com/office/powerpoint/2010/main" val="129719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74613"/>
            <a:ext cx="2687092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27050" y="76200"/>
            <a:ext cx="183255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课堂小结</a:t>
            </a:r>
          </a:p>
        </p:txBody>
      </p:sp>
      <p:sp>
        <p:nvSpPr>
          <p:cNvPr id="4" name="云形标注 3"/>
          <p:cNvSpPr/>
          <p:nvPr/>
        </p:nvSpPr>
        <p:spPr bwMode="auto">
          <a:xfrm>
            <a:off x="965200" y="1084263"/>
            <a:ext cx="7380288" cy="2247900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8678" name="矩形 2"/>
          <p:cNvSpPr>
            <a:spLocks noChangeArrowheads="1"/>
          </p:cNvSpPr>
          <p:nvPr/>
        </p:nvSpPr>
        <p:spPr bwMode="auto">
          <a:xfrm>
            <a:off x="1255713" y="1541463"/>
            <a:ext cx="69024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同学们，今天的数学课你们有哪些收获呢？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1339</Words>
  <Application>Microsoft Office PowerPoint</Application>
  <PresentationFormat>全屏显示(16:9)</PresentationFormat>
  <Paragraphs>338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等线</vt:lpstr>
      <vt:lpstr>等线 Light</vt:lpstr>
      <vt:lpstr>黑体</vt:lpstr>
      <vt:lpstr>楷体</vt:lpstr>
      <vt:lpstr>宋体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Admin</cp:lastModifiedBy>
  <cp:revision>319</cp:revision>
  <dcterms:created xsi:type="dcterms:W3CDTF">2015-08-27T07:30:00Z</dcterms:created>
  <dcterms:modified xsi:type="dcterms:W3CDTF">2026-08-24T11:53:08Z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