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72" r:id="rId2"/>
    <p:sldId id="368" r:id="rId3"/>
    <p:sldId id="369" r:id="rId4"/>
    <p:sldId id="309" r:id="rId5"/>
    <p:sldId id="310" r:id="rId6"/>
    <p:sldId id="304" r:id="rId7"/>
    <p:sldId id="281" r:id="rId8"/>
    <p:sldId id="298" r:id="rId9"/>
    <p:sldId id="371" r:id="rId10"/>
    <p:sldId id="372" r:id="rId11"/>
    <p:sldId id="374" r:id="rId12"/>
    <p:sldId id="375" r:id="rId13"/>
    <p:sldId id="275" r:id="rId14"/>
    <p:sldId id="370" r:id="rId15"/>
    <p:sldId id="377" r:id="rId16"/>
    <p:sldId id="379" r:id="rId17"/>
    <p:sldId id="380" r:id="rId18"/>
    <p:sldId id="382" r:id="rId19"/>
    <p:sldId id="383" r:id="rId20"/>
    <p:sldId id="285" r:id="rId21"/>
    <p:sldId id="307" r:id="rId22"/>
    <p:sldId id="404" r:id="rId23"/>
    <p:sldId id="384" r:id="rId24"/>
    <p:sldId id="385" r:id="rId25"/>
    <p:sldId id="396" r:id="rId26"/>
    <p:sldId id="395" r:id="rId27"/>
    <p:sldId id="388" r:id="rId28"/>
    <p:sldId id="397" r:id="rId29"/>
    <p:sldId id="387" r:id="rId30"/>
    <p:sldId id="276" r:id="rId31"/>
    <p:sldId id="312" r:id="rId32"/>
    <p:sldId id="314" r:id="rId33"/>
    <p:sldId id="315" r:id="rId34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>
          <p15:clr>
            <a:srgbClr val="A4A3A4"/>
          </p15:clr>
        </p15:guide>
        <p15:guide id="2" pos="36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5F3"/>
    <a:srgbClr val="EEEFEF"/>
    <a:srgbClr val="EAF6FD"/>
    <a:srgbClr val="E75A4F"/>
    <a:srgbClr val="3399FF"/>
    <a:srgbClr val="0000FF"/>
    <a:srgbClr val="FFFF8C"/>
    <a:srgbClr val="F0F1E6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59" autoAdjust="0"/>
    <p:restoredTop sz="93438" autoAdjust="0"/>
  </p:normalViewPr>
  <p:slideViewPr>
    <p:cSldViewPr>
      <p:cViewPr varScale="1">
        <p:scale>
          <a:sx n="149" d="100"/>
          <a:sy n="149" d="100"/>
        </p:scale>
        <p:origin x="588" y="114"/>
      </p:cViewPr>
      <p:guideLst>
        <p:guide orient="horz" pos="1711"/>
        <p:guide pos="36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7332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08B32FF-3953-456F-B04B-62886178271F}" type="datetimeFigureOut">
              <a:rPr lang="zh-CN" altLang="en-US"/>
              <a:t>2026/8/24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9C734BA3-6D6E-4CA2-9369-0491E95D2A1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latin typeface="Arial" charset="0"/>
              <a:cs typeface="Arial" charset="0"/>
            </a:endParaRPr>
          </a:p>
        </p:txBody>
      </p:sp>
      <p:sp>
        <p:nvSpPr>
          <p:cNvPr id="266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A07F294-D911-4500-B2A0-EB8160DDDC8F}" type="slidenum">
              <a:rPr lang="zh-CN" altLang="en-US"/>
              <a:pPr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latin typeface="Arial" charset="0"/>
              <a:cs typeface="Arial" charset="0"/>
            </a:endParaRPr>
          </a:p>
        </p:txBody>
      </p:sp>
      <p:sp>
        <p:nvSpPr>
          <p:cNvPr id="245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F9DED87-A1E2-490C-9247-8C4E116DED02}" type="slidenum">
              <a:rPr lang="zh-CN" altLang="en-US"/>
              <a:pPr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latin typeface="Arial" charset="0"/>
              <a:cs typeface="Arial" charset="0"/>
            </a:endParaRPr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1BCE5DF-BD7F-495B-9A01-A1940920B00E}" type="slidenum">
              <a:rPr lang="zh-CN" altLang="en-US"/>
              <a:pPr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latin typeface="Arial" charset="0"/>
              <a:cs typeface="Arial" charset="0"/>
            </a:endParaRPr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1B8DE9-DE01-4ED7-A20B-A32B56B1D870}" type="slidenum">
              <a:rPr lang="zh-CN" altLang="en-US"/>
              <a:pPr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838" y="0"/>
            <a:ext cx="822186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08150"/>
            <a:ext cx="2917825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881063"/>
            <a:ext cx="912813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581025"/>
            <a:ext cx="1801812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63575"/>
            <a:ext cx="1692275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>
            <a:off x="47625" y="44450"/>
            <a:ext cx="14160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1600">
                <a:solidFill>
                  <a:schemeClr val="bg1"/>
                </a:solidFill>
              </a:rPr>
              <a:t>R·</a:t>
            </a:r>
            <a:r>
              <a:rPr lang="zh-CN" altLang="en-US" sz="1600">
                <a:solidFill>
                  <a:schemeClr val="bg1"/>
                </a:solidFill>
              </a:rPr>
              <a:t>四年级上册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95263"/>
            <a:ext cx="9144000" cy="4752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23" t="49455" r="8153" b="28919"/>
          <a:stretch>
            <a:fillRect/>
          </a:stretch>
        </p:blipFill>
        <p:spPr>
          <a:xfrm>
            <a:off x="7546353" y="-148310"/>
            <a:ext cx="1747578" cy="1063876"/>
          </a:xfrm>
          <a:custGeom>
            <a:avLst/>
            <a:gdLst>
              <a:gd name="connsiteX0" fmla="*/ 873789 w 1747578"/>
              <a:gd name="connsiteY0" fmla="*/ 0 h 1063876"/>
              <a:gd name="connsiteX1" fmla="*/ 1747578 w 1747578"/>
              <a:gd name="connsiteY1" fmla="*/ 531938 h 1063876"/>
              <a:gd name="connsiteX2" fmla="*/ 873789 w 1747578"/>
              <a:gd name="connsiteY2" fmla="*/ 1063876 h 1063876"/>
              <a:gd name="connsiteX3" fmla="*/ 0 w 1747578"/>
              <a:gd name="connsiteY3" fmla="*/ 531938 h 1063876"/>
              <a:gd name="connsiteX4" fmla="*/ 873789 w 1747578"/>
              <a:gd name="connsiteY4" fmla="*/ 0 h 106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578" h="1063876">
                <a:moveTo>
                  <a:pt x="873789" y="0"/>
                </a:moveTo>
                <a:cubicBezTo>
                  <a:pt x="1356369" y="0"/>
                  <a:pt x="1747578" y="238157"/>
                  <a:pt x="1747578" y="531938"/>
                </a:cubicBezTo>
                <a:cubicBezTo>
                  <a:pt x="1747578" y="825719"/>
                  <a:pt x="1356369" y="1063876"/>
                  <a:pt x="873789" y="1063876"/>
                </a:cubicBezTo>
                <a:cubicBezTo>
                  <a:pt x="391209" y="1063876"/>
                  <a:pt x="0" y="825719"/>
                  <a:pt x="0" y="531938"/>
                </a:cubicBezTo>
                <a:cubicBezTo>
                  <a:pt x="0" y="238157"/>
                  <a:pt x="391209" y="0"/>
                  <a:pt x="873789" y="0"/>
                </a:cubicBezTo>
                <a:close/>
              </a:path>
            </a:pathLst>
          </a:custGeom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838" y="0"/>
            <a:ext cx="822186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95263"/>
            <a:ext cx="9144000" cy="4752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23" t="49455" r="8153" b="28919"/>
          <a:stretch>
            <a:fillRect/>
          </a:stretch>
        </p:blipFill>
        <p:spPr>
          <a:xfrm>
            <a:off x="7546353" y="-148310"/>
            <a:ext cx="1747578" cy="1063876"/>
          </a:xfrm>
          <a:custGeom>
            <a:avLst/>
            <a:gdLst>
              <a:gd name="connsiteX0" fmla="*/ 873789 w 1747578"/>
              <a:gd name="connsiteY0" fmla="*/ 0 h 1063876"/>
              <a:gd name="connsiteX1" fmla="*/ 1747578 w 1747578"/>
              <a:gd name="connsiteY1" fmla="*/ 531938 h 1063876"/>
              <a:gd name="connsiteX2" fmla="*/ 873789 w 1747578"/>
              <a:gd name="connsiteY2" fmla="*/ 1063876 h 1063876"/>
              <a:gd name="connsiteX3" fmla="*/ 0 w 1747578"/>
              <a:gd name="connsiteY3" fmla="*/ 531938 h 1063876"/>
              <a:gd name="connsiteX4" fmla="*/ 873789 w 1747578"/>
              <a:gd name="connsiteY4" fmla="*/ 0 h 106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578" h="1063876">
                <a:moveTo>
                  <a:pt x="873789" y="0"/>
                </a:moveTo>
                <a:cubicBezTo>
                  <a:pt x="1356369" y="0"/>
                  <a:pt x="1747578" y="238157"/>
                  <a:pt x="1747578" y="531938"/>
                </a:cubicBezTo>
                <a:cubicBezTo>
                  <a:pt x="1747578" y="825719"/>
                  <a:pt x="1356369" y="1063876"/>
                  <a:pt x="873789" y="1063876"/>
                </a:cubicBezTo>
                <a:cubicBezTo>
                  <a:pt x="391209" y="1063876"/>
                  <a:pt x="0" y="825719"/>
                  <a:pt x="0" y="531938"/>
                </a:cubicBezTo>
                <a:cubicBezTo>
                  <a:pt x="0" y="238157"/>
                  <a:pt x="391209" y="0"/>
                  <a:pt x="873789" y="0"/>
                </a:cubicBezTo>
                <a:close/>
              </a:path>
            </a:pathLst>
          </a:custGeom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838" y="0"/>
            <a:ext cx="822186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12">
            <a:extLst>
              <a:ext uri="{FF2B5EF4-FFF2-40B4-BE49-F238E27FC236}">
                <a16:creationId xmlns:a16="http://schemas.microsoft.com/office/drawing/2014/main" id="{5EB8E471-437A-2F06-050A-F110556F4632}"/>
              </a:ext>
            </a:extLst>
          </p:cNvPr>
          <p:cNvGrpSpPr/>
          <p:nvPr userDrawn="1"/>
        </p:nvGrpSpPr>
        <p:grpSpPr bwMode="auto">
          <a:xfrm>
            <a:off x="-6350" y="-63222"/>
            <a:ext cx="3348910" cy="914400"/>
            <a:chOff x="-152129" y="-1397794"/>
            <a:chExt cx="3348515" cy="914376"/>
          </a:xfrm>
        </p:grpSpPr>
        <p:pic>
          <p:nvPicPr>
            <p:cNvPr id="6" name="图片 13">
              <a:extLst>
                <a:ext uri="{FF2B5EF4-FFF2-40B4-BE49-F238E27FC236}">
                  <a16:creationId xmlns:a16="http://schemas.microsoft.com/office/drawing/2014/main" id="{5C27CCC6-3224-9F0A-A46F-8DF24620A3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3" t="30547" r="19044" b="36130"/>
            <a:stretch>
              <a:fillRect/>
            </a:stretch>
          </p:blipFill>
          <p:spPr bwMode="auto">
            <a:xfrm>
              <a:off x="-152129" y="-1397794"/>
              <a:ext cx="2362257" cy="914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14">
              <a:extLst>
                <a:ext uri="{FF2B5EF4-FFF2-40B4-BE49-F238E27FC236}">
                  <a16:creationId xmlns:a16="http://schemas.microsoft.com/office/drawing/2014/main" id="{7592DF23-1AA7-F4E4-1B35-F3B19A2E5A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24" t="30547" b="36130"/>
            <a:stretch>
              <a:fillRect/>
            </a:stretch>
          </p:blipFill>
          <p:spPr bwMode="auto">
            <a:xfrm>
              <a:off x="537708" y="-1397794"/>
              <a:ext cx="2658678" cy="914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34382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6" r:id="rId3"/>
    <p:sldLayoutId id="2147483654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3275856" y="2007880"/>
            <a:ext cx="39195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4000" b="1" dirty="0">
                <a:latin typeface="黑体" panose="02010609060101010101" pitchFamily="49" charset="-122"/>
              </a:rPr>
              <a:t>数与运算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BCE58506-3013-E4E0-A8AC-1C74663BF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08" y="195486"/>
            <a:ext cx="3008040" cy="584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一、谈话导入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F0C38C7-35CD-A976-622C-70CD9C112760}"/>
              </a:ext>
            </a:extLst>
          </p:cNvPr>
          <p:cNvSpPr txBox="1"/>
          <p:nvPr/>
        </p:nvSpPr>
        <p:spPr>
          <a:xfrm>
            <a:off x="467544" y="896402"/>
            <a:ext cx="79563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/>
              <a:t>关于数与运算，这学期我们学了哪些相关内容？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BA5A7F83-6054-4FE7-5817-E9CC91E106D3}"/>
              </a:ext>
            </a:extLst>
          </p:cNvPr>
          <p:cNvGrpSpPr/>
          <p:nvPr/>
        </p:nvGrpSpPr>
        <p:grpSpPr>
          <a:xfrm>
            <a:off x="611560" y="1735868"/>
            <a:ext cx="1871424" cy="2824862"/>
            <a:chOff x="539552" y="1779662"/>
            <a:chExt cx="1871424" cy="282486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91768909-A108-1F3B-94FC-58A13A4F6F3A}"/>
                </a:ext>
              </a:extLst>
            </p:cNvPr>
            <p:cNvSpPr txBox="1"/>
            <p:nvPr/>
          </p:nvSpPr>
          <p:spPr>
            <a:xfrm>
              <a:off x="539552" y="2571750"/>
              <a:ext cx="1440160" cy="113024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万以上数的认识</a:t>
              </a:r>
            </a:p>
          </p:txBody>
        </p:sp>
        <p:sp>
          <p:nvSpPr>
            <p:cNvPr id="7" name="左大括号 6">
              <a:extLst>
                <a:ext uri="{FF2B5EF4-FFF2-40B4-BE49-F238E27FC236}">
                  <a16:creationId xmlns:a16="http://schemas.microsoft.com/office/drawing/2014/main" id="{D6D34A94-2098-C21E-90B3-33F919C56876}"/>
                </a:ext>
              </a:extLst>
            </p:cNvPr>
            <p:cNvSpPr/>
            <p:nvPr/>
          </p:nvSpPr>
          <p:spPr>
            <a:xfrm>
              <a:off x="2050936" y="1779662"/>
              <a:ext cx="360040" cy="2824862"/>
            </a:xfrm>
            <a:prstGeom prst="leftBrace">
              <a:avLst>
                <a:gd name="adj1" fmla="val 59127"/>
                <a:gd name="adj2" fmla="val 50000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534CCB4E-D5C2-7084-4514-FB3CC2E95337}"/>
              </a:ext>
            </a:extLst>
          </p:cNvPr>
          <p:cNvSpPr txBox="1"/>
          <p:nvPr/>
        </p:nvSpPr>
        <p:spPr>
          <a:xfrm>
            <a:off x="2482984" y="1519844"/>
            <a:ext cx="15121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计数单位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9413197-2E27-7B33-C83E-CA7BCCF47220}"/>
              </a:ext>
            </a:extLst>
          </p:cNvPr>
          <p:cNvSpPr txBox="1"/>
          <p:nvPr/>
        </p:nvSpPr>
        <p:spPr>
          <a:xfrm>
            <a:off x="2482984" y="2066291"/>
            <a:ext cx="15121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数位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FB1B70B-C7B6-C01C-587E-C4554EE65EC8}"/>
              </a:ext>
            </a:extLst>
          </p:cNvPr>
          <p:cNvSpPr txBox="1"/>
          <p:nvPr/>
        </p:nvSpPr>
        <p:spPr>
          <a:xfrm>
            <a:off x="2482984" y="2607400"/>
            <a:ext cx="15121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读写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574465D-20CA-B1B5-41B9-E87CD0707DF7}"/>
              </a:ext>
            </a:extLst>
          </p:cNvPr>
          <p:cNvSpPr txBox="1"/>
          <p:nvPr/>
        </p:nvSpPr>
        <p:spPr>
          <a:xfrm>
            <a:off x="2483768" y="3216677"/>
            <a:ext cx="15121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比大小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72AB215-22CF-5CBE-FBD1-8A424A77424A}"/>
              </a:ext>
            </a:extLst>
          </p:cNvPr>
          <p:cNvSpPr txBox="1"/>
          <p:nvPr/>
        </p:nvSpPr>
        <p:spPr>
          <a:xfrm>
            <a:off x="2483768" y="3763124"/>
            <a:ext cx="15121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改写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BB855AA-FF7A-4A0E-AE88-B5A5C9B2B0C7}"/>
              </a:ext>
            </a:extLst>
          </p:cNvPr>
          <p:cNvSpPr txBox="1"/>
          <p:nvPr/>
        </p:nvSpPr>
        <p:spPr>
          <a:xfrm>
            <a:off x="2483768" y="4304233"/>
            <a:ext cx="15121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求近似数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B423E46-CD24-2C10-C05A-2A8FE1F4C49A}"/>
              </a:ext>
            </a:extLst>
          </p:cNvPr>
          <p:cNvGrpSpPr/>
          <p:nvPr/>
        </p:nvGrpSpPr>
        <p:grpSpPr>
          <a:xfrm>
            <a:off x="4463990" y="2023900"/>
            <a:ext cx="1872208" cy="2252388"/>
            <a:chOff x="4103950" y="2023900"/>
            <a:chExt cx="1872208" cy="2252388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4BD6F618-2B8B-6A42-F2E6-6A9DF3F59B0E}"/>
                </a:ext>
              </a:extLst>
            </p:cNvPr>
            <p:cNvSpPr txBox="1"/>
            <p:nvPr/>
          </p:nvSpPr>
          <p:spPr>
            <a:xfrm>
              <a:off x="4103950" y="2507816"/>
              <a:ext cx="1476162" cy="113024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多位数乘两位数</a:t>
              </a:r>
            </a:p>
          </p:txBody>
        </p:sp>
        <p:sp>
          <p:nvSpPr>
            <p:cNvPr id="16" name="左大括号 15">
              <a:extLst>
                <a:ext uri="{FF2B5EF4-FFF2-40B4-BE49-F238E27FC236}">
                  <a16:creationId xmlns:a16="http://schemas.microsoft.com/office/drawing/2014/main" id="{FA75ECC2-0438-F49C-3492-F1D465F69914}"/>
                </a:ext>
              </a:extLst>
            </p:cNvPr>
            <p:cNvSpPr/>
            <p:nvPr/>
          </p:nvSpPr>
          <p:spPr>
            <a:xfrm>
              <a:off x="5616118" y="2023900"/>
              <a:ext cx="360040" cy="2252388"/>
            </a:xfrm>
            <a:prstGeom prst="leftBrace">
              <a:avLst>
                <a:gd name="adj1" fmla="val 59127"/>
                <a:gd name="adj2" fmla="val 50000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1594A615-6E38-52BD-3F6C-3626339E94F1}"/>
              </a:ext>
            </a:extLst>
          </p:cNvPr>
          <p:cNvSpPr txBox="1"/>
          <p:nvPr/>
        </p:nvSpPr>
        <p:spPr>
          <a:xfrm>
            <a:off x="6336198" y="1778259"/>
            <a:ext cx="15121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口算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C9C1E32-9EE1-205B-D184-1AF1F2256257}"/>
              </a:ext>
            </a:extLst>
          </p:cNvPr>
          <p:cNvSpPr txBox="1"/>
          <p:nvPr/>
        </p:nvSpPr>
        <p:spPr>
          <a:xfrm>
            <a:off x="6336198" y="2917466"/>
            <a:ext cx="15121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笔算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458CEEB-E8B9-DB16-EFDB-1C971F1D6A0C}"/>
              </a:ext>
            </a:extLst>
          </p:cNvPr>
          <p:cNvSpPr txBox="1"/>
          <p:nvPr/>
        </p:nvSpPr>
        <p:spPr>
          <a:xfrm>
            <a:off x="6336198" y="3972471"/>
            <a:ext cx="24122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积的变化规律</a:t>
            </a:r>
          </a:p>
        </p:txBody>
      </p:sp>
    </p:spTree>
    <p:extLst>
      <p:ext uri="{BB962C8B-B14F-4D97-AF65-F5344CB8AC3E}">
        <p14:creationId xmlns:p14="http://schemas.microsoft.com/office/powerpoint/2010/main" val="75120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  <p:bldP spid="12" grpId="0"/>
      <p:bldP spid="13" grpId="0"/>
      <p:bldP spid="14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3DE440EC-819D-C179-C728-D18B471F7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08" y="195486"/>
            <a:ext cx="300804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二、自主梳理</a:t>
            </a:r>
          </a:p>
        </p:txBody>
      </p:sp>
      <p:sp>
        <p:nvSpPr>
          <p:cNvPr id="3" name="Rectangle 26">
            <a:extLst>
              <a:ext uri="{FF2B5EF4-FFF2-40B4-BE49-F238E27FC236}">
                <a16:creationId xmlns:a16="http://schemas.microsoft.com/office/drawing/2014/main" id="{62DE7B00-858C-1C3F-EC01-7E3734713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832" y="258783"/>
            <a:ext cx="482417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万以上数的认识</a:t>
            </a:r>
          </a:p>
        </p:txBody>
      </p:sp>
      <p:graphicFrame>
        <p:nvGraphicFramePr>
          <p:cNvPr id="38" name="表格 37">
            <a:extLst>
              <a:ext uri="{FF2B5EF4-FFF2-40B4-BE49-F238E27FC236}">
                <a16:creationId xmlns:a16="http://schemas.microsoft.com/office/drawing/2014/main" id="{C99E1CA3-77D8-8200-8CD5-B3CB2B51BD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337800"/>
              </p:ext>
            </p:extLst>
          </p:nvPr>
        </p:nvGraphicFramePr>
        <p:xfrm>
          <a:off x="1093788" y="843558"/>
          <a:ext cx="6956423" cy="3198906"/>
        </p:xfrm>
        <a:graphic>
          <a:graphicData uri="http://schemas.openxmlformats.org/drawingml/2006/table">
            <a:tbl>
              <a:tblPr firstRow="1" bandRow="1"/>
              <a:tblGrid>
                <a:gridCol w="1071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36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36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83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+mj-ea"/>
                          <a:ea typeface="+mj-ea"/>
                        </a:rPr>
                        <a:t>数级</a:t>
                      </a: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8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75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+mj-ea"/>
                          <a:ea typeface="+mj-ea"/>
                        </a:rPr>
                        <a:t>数位</a:t>
                      </a: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75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+mj-ea"/>
                          <a:ea typeface="+mj-ea"/>
                        </a:rPr>
                        <a:t>计数单位</a:t>
                      </a: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9" name="文本框 134">
            <a:extLst>
              <a:ext uri="{FF2B5EF4-FFF2-40B4-BE49-F238E27FC236}">
                <a16:creationId xmlns:a16="http://schemas.microsoft.com/office/drawing/2014/main" id="{536A1D99-440B-4551-2734-58C80E23F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2063" y="1577821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  位</a:t>
            </a:r>
          </a:p>
        </p:txBody>
      </p:sp>
      <p:sp>
        <p:nvSpPr>
          <p:cNvPr id="40" name="文本框 135">
            <a:extLst>
              <a:ext uri="{FF2B5EF4-FFF2-40B4-BE49-F238E27FC236}">
                <a16:creationId xmlns:a16="http://schemas.microsoft.com/office/drawing/2014/main" id="{7FBD2659-24BD-8009-EB88-8974B53E0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0950" y="1577821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  位</a:t>
            </a:r>
          </a:p>
        </p:txBody>
      </p:sp>
      <p:sp>
        <p:nvSpPr>
          <p:cNvPr id="41" name="文本框 136">
            <a:extLst>
              <a:ext uri="{FF2B5EF4-FFF2-40B4-BE49-F238E27FC236}">
                <a16:creationId xmlns:a16="http://schemas.microsoft.com/office/drawing/2014/main" id="{5D9F2220-D1E1-4F71-1E10-2014F094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0263" y="1577821"/>
            <a:ext cx="493712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  位</a:t>
            </a:r>
          </a:p>
        </p:txBody>
      </p:sp>
      <p:sp>
        <p:nvSpPr>
          <p:cNvPr id="42" name="文本框 137">
            <a:extLst>
              <a:ext uri="{FF2B5EF4-FFF2-40B4-BE49-F238E27FC236}">
                <a16:creationId xmlns:a16="http://schemas.microsoft.com/office/drawing/2014/main" id="{644013CD-A191-1635-B3F7-CD7A1FF04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1163" y="1585759"/>
            <a:ext cx="492125" cy="11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百  位</a:t>
            </a:r>
          </a:p>
        </p:txBody>
      </p:sp>
      <p:sp>
        <p:nvSpPr>
          <p:cNvPr id="43" name="文本框 62">
            <a:extLst>
              <a:ext uri="{FF2B5EF4-FFF2-40B4-BE49-F238E27FC236}">
                <a16:creationId xmlns:a16="http://schemas.microsoft.com/office/drawing/2014/main" id="{86B05F8A-93DF-D57D-E604-BBF3B71D3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4600" y="3108171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</a:p>
        </p:txBody>
      </p:sp>
      <p:sp>
        <p:nvSpPr>
          <p:cNvPr id="44" name="文本框 72">
            <a:extLst>
              <a:ext uri="{FF2B5EF4-FFF2-40B4-BE49-F238E27FC236}">
                <a16:creationId xmlns:a16="http://schemas.microsoft.com/office/drawing/2014/main" id="{A132541E-2C2A-C324-A8DA-BBA2F72CE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0263" y="3106584"/>
            <a:ext cx="4937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十</a:t>
            </a:r>
          </a:p>
        </p:txBody>
      </p:sp>
      <p:sp>
        <p:nvSpPr>
          <p:cNvPr id="45" name="文本框 73">
            <a:extLst>
              <a:ext uri="{FF2B5EF4-FFF2-40B4-BE49-F238E27FC236}">
                <a16:creationId xmlns:a16="http://schemas.microsoft.com/office/drawing/2014/main" id="{1BB89D8B-BB64-B098-39E1-27E58F6A5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1163" y="3106584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百</a:t>
            </a:r>
          </a:p>
        </p:txBody>
      </p:sp>
      <p:sp>
        <p:nvSpPr>
          <p:cNvPr id="46" name="文本框 74">
            <a:extLst>
              <a:ext uri="{FF2B5EF4-FFF2-40B4-BE49-F238E27FC236}">
                <a16:creationId xmlns:a16="http://schemas.microsoft.com/office/drawing/2014/main" id="{225EF7B9-C9A8-6305-B77E-0C1C1FDB2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2063" y="3108171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千</a:t>
            </a:r>
          </a:p>
        </p:txBody>
      </p:sp>
      <p:sp>
        <p:nvSpPr>
          <p:cNvPr id="47" name="文本框 142">
            <a:extLst>
              <a:ext uri="{FF2B5EF4-FFF2-40B4-BE49-F238E27FC236}">
                <a16:creationId xmlns:a16="http://schemas.microsoft.com/office/drawing/2014/main" id="{0E955F2C-7F52-6186-3EE7-DEAE7F394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6713" y="874559"/>
            <a:ext cx="989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个级</a:t>
            </a:r>
          </a:p>
        </p:txBody>
      </p:sp>
      <p:sp>
        <p:nvSpPr>
          <p:cNvPr id="48" name="文本框 132">
            <a:extLst>
              <a:ext uri="{FF2B5EF4-FFF2-40B4-BE49-F238E27FC236}">
                <a16:creationId xmlns:a16="http://schemas.microsoft.com/office/drawing/2014/main" id="{F13F9473-6E9D-9B0C-4639-08BBC44E1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2913" y="1577821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十万位</a:t>
            </a:r>
          </a:p>
        </p:txBody>
      </p:sp>
      <p:sp>
        <p:nvSpPr>
          <p:cNvPr id="49" name="文本框 133">
            <a:extLst>
              <a:ext uri="{FF2B5EF4-FFF2-40B4-BE49-F238E27FC236}">
                <a16:creationId xmlns:a16="http://schemas.microsoft.com/office/drawing/2014/main" id="{B9E22C8F-A11D-B2C4-AA2B-4D88D9E32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6138" y="1577821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  位</a:t>
            </a:r>
          </a:p>
        </p:txBody>
      </p:sp>
      <p:sp>
        <p:nvSpPr>
          <p:cNvPr id="50" name="文本框 138">
            <a:extLst>
              <a:ext uri="{FF2B5EF4-FFF2-40B4-BE49-F238E27FC236}">
                <a16:creationId xmlns:a16="http://schemas.microsoft.com/office/drawing/2014/main" id="{04168131-CFA3-CD8D-B153-FE4BEDC30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3338" y="1577821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百万位</a:t>
            </a:r>
          </a:p>
        </p:txBody>
      </p:sp>
      <p:sp>
        <p:nvSpPr>
          <p:cNvPr id="51" name="文本框 139">
            <a:extLst>
              <a:ext uri="{FF2B5EF4-FFF2-40B4-BE49-F238E27FC236}">
                <a16:creationId xmlns:a16="http://schemas.microsoft.com/office/drawing/2014/main" id="{A35E2A92-2677-485F-2B41-30B185C26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7888" y="1577821"/>
            <a:ext cx="493712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千万位</a:t>
            </a:r>
          </a:p>
        </p:txBody>
      </p:sp>
      <p:sp>
        <p:nvSpPr>
          <p:cNvPr id="52" name="文本框 75">
            <a:extLst>
              <a:ext uri="{FF2B5EF4-FFF2-40B4-BE49-F238E27FC236}">
                <a16:creationId xmlns:a16="http://schemas.microsoft.com/office/drawing/2014/main" id="{10F55761-A7CC-9EDF-76BC-547B73A29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4075" y="3106584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</a:p>
        </p:txBody>
      </p:sp>
      <p:sp>
        <p:nvSpPr>
          <p:cNvPr id="53" name="文本框 76">
            <a:extLst>
              <a:ext uri="{FF2B5EF4-FFF2-40B4-BE49-F238E27FC236}">
                <a16:creationId xmlns:a16="http://schemas.microsoft.com/office/drawing/2014/main" id="{70B068A0-672A-0AAE-541F-A003F58BD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2913" y="3108171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十 万</a:t>
            </a:r>
          </a:p>
        </p:txBody>
      </p:sp>
      <p:sp>
        <p:nvSpPr>
          <p:cNvPr id="54" name="文本框 77">
            <a:extLst>
              <a:ext uri="{FF2B5EF4-FFF2-40B4-BE49-F238E27FC236}">
                <a16:creationId xmlns:a16="http://schemas.microsoft.com/office/drawing/2014/main" id="{2C25DF45-6F8F-8BA0-4C7B-BDBDE21AC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2225" y="3106584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百 万</a:t>
            </a:r>
          </a:p>
        </p:txBody>
      </p:sp>
      <p:sp>
        <p:nvSpPr>
          <p:cNvPr id="55" name="文本框 78">
            <a:extLst>
              <a:ext uri="{FF2B5EF4-FFF2-40B4-BE49-F238E27FC236}">
                <a16:creationId xmlns:a16="http://schemas.microsoft.com/office/drawing/2014/main" id="{7F5B82D4-10A2-D676-FFFF-67D06BD26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1063" y="3103409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千 万</a:t>
            </a:r>
          </a:p>
        </p:txBody>
      </p:sp>
      <p:sp>
        <p:nvSpPr>
          <p:cNvPr id="56" name="文本框 142">
            <a:extLst>
              <a:ext uri="{FF2B5EF4-FFF2-40B4-BE49-F238E27FC236}">
                <a16:creationId xmlns:a16="http://schemas.microsoft.com/office/drawing/2014/main" id="{FFC051DA-E16A-35A4-A154-B19B195C5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874559"/>
            <a:ext cx="989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万级</a:t>
            </a:r>
          </a:p>
        </p:txBody>
      </p:sp>
      <p:sp>
        <p:nvSpPr>
          <p:cNvPr id="57" name="文本框 141">
            <a:extLst>
              <a:ext uri="{FF2B5EF4-FFF2-40B4-BE49-F238E27FC236}">
                <a16:creationId xmlns:a16="http://schemas.microsoft.com/office/drawing/2014/main" id="{475525BA-60B4-4A00-A432-1D20FE085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25" y="1580996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亿  位</a:t>
            </a:r>
          </a:p>
        </p:txBody>
      </p:sp>
      <p:sp>
        <p:nvSpPr>
          <p:cNvPr id="58" name="文本框 132">
            <a:extLst>
              <a:ext uri="{FF2B5EF4-FFF2-40B4-BE49-F238E27FC236}">
                <a16:creationId xmlns:a16="http://schemas.microsoft.com/office/drawing/2014/main" id="{6C6979C4-B006-842F-DFFB-80B5E51C4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0800" y="1580996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十亿位</a:t>
            </a:r>
          </a:p>
        </p:txBody>
      </p:sp>
      <p:sp>
        <p:nvSpPr>
          <p:cNvPr id="59" name="文本框 138">
            <a:extLst>
              <a:ext uri="{FF2B5EF4-FFF2-40B4-BE49-F238E27FC236}">
                <a16:creationId xmlns:a16="http://schemas.microsoft.com/office/drawing/2014/main" id="{A4D4E2F6-D4D8-BBE2-0C23-60C5EFCE6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1225" y="1580996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百亿位</a:t>
            </a:r>
          </a:p>
        </p:txBody>
      </p:sp>
      <p:sp>
        <p:nvSpPr>
          <p:cNvPr id="60" name="文本框 139">
            <a:extLst>
              <a:ext uri="{FF2B5EF4-FFF2-40B4-BE49-F238E27FC236}">
                <a16:creationId xmlns:a16="http://schemas.microsoft.com/office/drawing/2014/main" id="{7D043E47-C1F5-E074-DBAE-36FA57EAA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25" y="1580996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千亿位</a:t>
            </a:r>
          </a:p>
        </p:txBody>
      </p:sp>
      <p:sp>
        <p:nvSpPr>
          <p:cNvPr id="61" name="文本框 79">
            <a:extLst>
              <a:ext uri="{FF2B5EF4-FFF2-40B4-BE49-F238E27FC236}">
                <a16:creationId xmlns:a16="http://schemas.microsoft.com/office/drawing/2014/main" id="{3A2EC208-3773-3A43-E663-D395A1BB5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5613" y="3109759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</a:p>
        </p:txBody>
      </p:sp>
      <p:sp>
        <p:nvSpPr>
          <p:cNvPr id="62" name="文本框 78">
            <a:extLst>
              <a:ext uri="{FF2B5EF4-FFF2-40B4-BE49-F238E27FC236}">
                <a16:creationId xmlns:a16="http://schemas.microsoft.com/office/drawing/2014/main" id="{7E82527B-F15E-B872-C2A5-A1B2357CFA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7363" y="3109759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千 亿</a:t>
            </a:r>
          </a:p>
        </p:txBody>
      </p:sp>
      <p:sp>
        <p:nvSpPr>
          <p:cNvPr id="63" name="文本框 77">
            <a:extLst>
              <a:ext uri="{FF2B5EF4-FFF2-40B4-BE49-F238E27FC236}">
                <a16:creationId xmlns:a16="http://schemas.microsoft.com/office/drawing/2014/main" id="{7F2AD4E7-E938-FB01-3C36-5FE1D9483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0113" y="3109759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百 亿</a:t>
            </a:r>
          </a:p>
        </p:txBody>
      </p:sp>
      <p:sp>
        <p:nvSpPr>
          <p:cNvPr id="64" name="文本框 76">
            <a:extLst>
              <a:ext uri="{FF2B5EF4-FFF2-40B4-BE49-F238E27FC236}">
                <a16:creationId xmlns:a16="http://schemas.microsoft.com/office/drawing/2014/main" id="{C93F5015-1AC4-4E0B-4DC8-33F96DD64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2863" y="3109759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十 亿</a:t>
            </a:r>
          </a:p>
        </p:txBody>
      </p:sp>
      <p:sp>
        <p:nvSpPr>
          <p:cNvPr id="65" name="文本框 142">
            <a:extLst>
              <a:ext uri="{FF2B5EF4-FFF2-40B4-BE49-F238E27FC236}">
                <a16:creationId xmlns:a16="http://schemas.microsoft.com/office/drawing/2014/main" id="{74CE213E-19FD-423C-8398-10D5C6A28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0263" y="871384"/>
            <a:ext cx="989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亿级</a:t>
            </a:r>
          </a:p>
        </p:txBody>
      </p:sp>
      <p:sp>
        <p:nvSpPr>
          <p:cNvPr id="66" name="文本框 140">
            <a:extLst>
              <a:ext uri="{FF2B5EF4-FFF2-40B4-BE49-F238E27FC236}">
                <a16:creationId xmlns:a16="http://schemas.microsoft.com/office/drawing/2014/main" id="{88ED9D7E-33F1-0B38-57A9-2F2E3B7BE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7575" y="903134"/>
            <a:ext cx="838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7" name="文本框 140">
            <a:extLst>
              <a:ext uri="{FF2B5EF4-FFF2-40B4-BE49-F238E27FC236}">
                <a16:creationId xmlns:a16="http://schemas.microsoft.com/office/drawing/2014/main" id="{62B383EB-7290-C35E-A262-D06406D02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7575" y="2008034"/>
            <a:ext cx="838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8" name="文本框 140">
            <a:extLst>
              <a:ext uri="{FF2B5EF4-FFF2-40B4-BE49-F238E27FC236}">
                <a16:creationId xmlns:a16="http://schemas.microsoft.com/office/drawing/2014/main" id="{A6097016-0FFC-A636-A33F-8458E2885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7575" y="3301846"/>
            <a:ext cx="838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9" name="AutoShape 85">
            <a:extLst>
              <a:ext uri="{FF2B5EF4-FFF2-40B4-BE49-F238E27FC236}">
                <a16:creationId xmlns:a16="http://schemas.microsoft.com/office/drawing/2014/main" id="{9E6B816E-DD3F-3D56-C1E2-567538F1B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788" y="4083918"/>
            <a:ext cx="6956425" cy="862013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19050">
            <a:solidFill>
              <a:srgbClr val="3399FF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每相邻两个计数单位之间的进率都是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，这种计数</a:t>
            </a:r>
          </a:p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方法叫作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十进制计数法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70" name="TextBox 2">
            <a:extLst>
              <a:ext uri="{FF2B5EF4-FFF2-40B4-BE49-F238E27FC236}">
                <a16:creationId xmlns:a16="http://schemas.microsoft.com/office/drawing/2014/main" id="{1A854ED2-587F-DCB6-6943-887DA468C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63" y="1854046"/>
            <a:ext cx="615950" cy="2139950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数位顺序表</a:t>
            </a:r>
          </a:p>
        </p:txBody>
      </p:sp>
      <p:sp>
        <p:nvSpPr>
          <p:cNvPr id="71" name="AutoShape 27">
            <a:extLst>
              <a:ext uri="{FF2B5EF4-FFF2-40B4-BE49-F238E27FC236}">
                <a16:creationId xmlns:a16="http://schemas.microsoft.com/office/drawing/2014/main" id="{4E5E20D9-3C74-9B35-85FF-062BFFAD3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9632" y="915492"/>
            <a:ext cx="4351338" cy="792162"/>
          </a:xfrm>
          <a:prstGeom prst="wedgeRoundRectCallout">
            <a:avLst>
              <a:gd name="adj1" fmla="val -61201"/>
              <a:gd name="adj2" fmla="val 5505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+mj-lt"/>
                <a:ea typeface="+mj-ea"/>
              </a:rPr>
              <a:t>数位顺序表必须要熟记于心，因为它是我们写数、读数的基础。</a:t>
            </a:r>
          </a:p>
        </p:txBody>
      </p:sp>
    </p:spTree>
    <p:extLst>
      <p:ext uri="{BB962C8B-B14F-4D97-AF65-F5344CB8AC3E}">
        <p14:creationId xmlns:p14="http://schemas.microsoft.com/office/powerpoint/2010/main" val="304989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8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4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7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0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1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3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4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6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9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9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2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3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5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6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8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9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1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2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4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5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7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8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0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0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1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3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4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6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7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9" dur="2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0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2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3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5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6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8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9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1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1000"/>
                            </p:stCondLst>
                            <p:childTnLst>
                              <p:par>
                                <p:cTn id="2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5" grpId="0"/>
      <p:bldP spid="55" grpId="1"/>
      <p:bldP spid="56" grpId="0"/>
      <p:bldP spid="57" grpId="0"/>
      <p:bldP spid="57" grpId="1"/>
      <p:bldP spid="58" grpId="0"/>
      <p:bldP spid="58" grpId="1"/>
      <p:bldP spid="59" grpId="0"/>
      <p:bldP spid="59" grpId="1"/>
      <p:bldP spid="60" grpId="0"/>
      <p:bldP spid="60" grpId="1"/>
      <p:bldP spid="61" grpId="0"/>
      <p:bldP spid="61" grpId="1"/>
      <p:bldP spid="62" grpId="0"/>
      <p:bldP spid="62" grpId="1"/>
      <p:bldP spid="63" grpId="0"/>
      <p:bldP spid="63" grpId="1"/>
      <p:bldP spid="64" grpId="0"/>
      <p:bldP spid="64" grpId="1"/>
      <p:bldP spid="65" grpId="0"/>
      <p:bldP spid="66" grpId="0"/>
      <p:bldP spid="67" grpId="0"/>
      <p:bldP spid="68" grpId="0"/>
      <p:bldP spid="69" grpId="0" bldLvl="0" animBg="1"/>
      <p:bldP spid="70" grpId="0" bldLvl="0" animBg="1"/>
      <p:bldP spid="70" grpId="1" animBg="1"/>
      <p:bldP spid="71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2"/>
          <p:cNvSpPr txBox="1">
            <a:spLocks noChangeArrowheads="1"/>
          </p:cNvSpPr>
          <p:nvPr/>
        </p:nvSpPr>
        <p:spPr bwMode="auto">
          <a:xfrm>
            <a:off x="123825" y="260350"/>
            <a:ext cx="1296988" cy="523875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读数</a:t>
            </a:r>
          </a:p>
        </p:txBody>
      </p:sp>
      <p:sp>
        <p:nvSpPr>
          <p:cNvPr id="13315" name="Text Box 3968"/>
          <p:cNvSpPr txBox="1">
            <a:spLocks noChangeArrowheads="1"/>
          </p:cNvSpPr>
          <p:nvPr/>
        </p:nvSpPr>
        <p:spPr bwMode="auto">
          <a:xfrm>
            <a:off x="6043613" y="1101725"/>
            <a:ext cx="2873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316" name="Text Box 3968"/>
          <p:cNvSpPr txBox="1">
            <a:spLocks noChangeArrowheads="1"/>
          </p:cNvSpPr>
          <p:nvPr/>
        </p:nvSpPr>
        <p:spPr bwMode="auto">
          <a:xfrm>
            <a:off x="5748338" y="1101725"/>
            <a:ext cx="2873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317" name="Text Box 3968"/>
          <p:cNvSpPr txBox="1">
            <a:spLocks noChangeArrowheads="1"/>
          </p:cNvSpPr>
          <p:nvPr/>
        </p:nvSpPr>
        <p:spPr bwMode="auto">
          <a:xfrm>
            <a:off x="5454650" y="1101725"/>
            <a:ext cx="2873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318" name="Text Box 3968"/>
          <p:cNvSpPr txBox="1">
            <a:spLocks noChangeArrowheads="1"/>
          </p:cNvSpPr>
          <p:nvPr/>
        </p:nvSpPr>
        <p:spPr bwMode="auto">
          <a:xfrm>
            <a:off x="5159375" y="1101725"/>
            <a:ext cx="2873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4" name="组合 23"/>
          <p:cNvGrpSpPr/>
          <p:nvPr/>
        </p:nvGrpSpPr>
        <p:grpSpPr bwMode="auto">
          <a:xfrm>
            <a:off x="2813050" y="534988"/>
            <a:ext cx="3514725" cy="584200"/>
            <a:chOff x="2813119" y="1059582"/>
            <a:chExt cx="3515408" cy="584200"/>
          </a:xfrm>
        </p:grpSpPr>
        <p:sp>
          <p:nvSpPr>
            <p:cNvPr id="25" name="矩形 24"/>
            <p:cNvSpPr/>
            <p:nvPr/>
          </p:nvSpPr>
          <p:spPr>
            <a:xfrm>
              <a:off x="6041134" y="1059582"/>
              <a:ext cx="287393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个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5747389" y="1059582"/>
              <a:ext cx="287394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十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5453645" y="1059582"/>
              <a:ext cx="287393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百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5159900" y="1059582"/>
              <a:ext cx="288981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千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4866156" y="1059582"/>
              <a:ext cx="288981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万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4573999" y="1059582"/>
              <a:ext cx="287393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十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万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4280254" y="1059582"/>
              <a:ext cx="287394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百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万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3986510" y="1059582"/>
              <a:ext cx="288981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千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万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3692765" y="1059582"/>
              <a:ext cx="288981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亿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3400608" y="1059582"/>
              <a:ext cx="287394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十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亿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3106864" y="1059582"/>
              <a:ext cx="287393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百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亿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2813119" y="1059582"/>
              <a:ext cx="287394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千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亿</a:t>
              </a:r>
            </a:p>
          </p:txBody>
        </p:sp>
      </p:grpSp>
      <p:sp>
        <p:nvSpPr>
          <p:cNvPr id="13320" name="Text Box 3968"/>
          <p:cNvSpPr txBox="1">
            <a:spLocks noChangeArrowheads="1"/>
          </p:cNvSpPr>
          <p:nvPr/>
        </p:nvSpPr>
        <p:spPr bwMode="auto">
          <a:xfrm>
            <a:off x="4864100" y="1101725"/>
            <a:ext cx="2873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321" name="Text Box 3968"/>
          <p:cNvSpPr txBox="1">
            <a:spLocks noChangeArrowheads="1"/>
          </p:cNvSpPr>
          <p:nvPr/>
        </p:nvSpPr>
        <p:spPr bwMode="auto">
          <a:xfrm>
            <a:off x="4568825" y="1101725"/>
            <a:ext cx="288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322" name="Text Box 3968"/>
          <p:cNvSpPr txBox="1">
            <a:spLocks noChangeArrowheads="1"/>
          </p:cNvSpPr>
          <p:nvPr/>
        </p:nvSpPr>
        <p:spPr bwMode="auto">
          <a:xfrm>
            <a:off x="4275138" y="1101725"/>
            <a:ext cx="2873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323" name="Text Box 3968"/>
          <p:cNvSpPr txBox="1">
            <a:spLocks noChangeArrowheads="1"/>
          </p:cNvSpPr>
          <p:nvPr/>
        </p:nvSpPr>
        <p:spPr bwMode="auto">
          <a:xfrm>
            <a:off x="3979863" y="1101725"/>
            <a:ext cx="288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324" name="Text Box 3968"/>
          <p:cNvSpPr txBox="1">
            <a:spLocks noChangeArrowheads="1"/>
          </p:cNvSpPr>
          <p:nvPr/>
        </p:nvSpPr>
        <p:spPr bwMode="auto">
          <a:xfrm>
            <a:off x="3697288" y="1098550"/>
            <a:ext cx="2873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325" name="Text Box 3968"/>
          <p:cNvSpPr txBox="1">
            <a:spLocks noChangeArrowheads="1"/>
          </p:cNvSpPr>
          <p:nvPr/>
        </p:nvSpPr>
        <p:spPr bwMode="auto">
          <a:xfrm>
            <a:off x="3402013" y="1098550"/>
            <a:ext cx="2873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326" name="Text Box 3968"/>
          <p:cNvSpPr txBox="1">
            <a:spLocks noChangeArrowheads="1"/>
          </p:cNvSpPr>
          <p:nvPr/>
        </p:nvSpPr>
        <p:spPr bwMode="auto">
          <a:xfrm>
            <a:off x="3108325" y="1098550"/>
            <a:ext cx="287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327" name="Text Box 3968"/>
          <p:cNvSpPr txBox="1">
            <a:spLocks noChangeArrowheads="1"/>
          </p:cNvSpPr>
          <p:nvPr/>
        </p:nvSpPr>
        <p:spPr bwMode="auto">
          <a:xfrm>
            <a:off x="2813050" y="1098550"/>
            <a:ext cx="287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5" name="直接连接符 85"/>
          <p:cNvCxnSpPr>
            <a:cxnSpLocks noChangeShapeType="1"/>
          </p:cNvCxnSpPr>
          <p:nvPr/>
        </p:nvCxnSpPr>
        <p:spPr bwMode="auto">
          <a:xfrm rot="5400000">
            <a:off x="3443288" y="1001713"/>
            <a:ext cx="1079500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" name="直接连接符 86"/>
          <p:cNvCxnSpPr>
            <a:cxnSpLocks noChangeShapeType="1"/>
          </p:cNvCxnSpPr>
          <p:nvPr/>
        </p:nvCxnSpPr>
        <p:spPr bwMode="auto">
          <a:xfrm rot="5400000">
            <a:off x="4618832" y="1000919"/>
            <a:ext cx="1079500" cy="158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7" name="图片 4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5187" y="1804018"/>
            <a:ext cx="1386872" cy="133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AutoShape 27"/>
          <p:cNvSpPr>
            <a:spLocks noChangeArrowheads="1"/>
          </p:cNvSpPr>
          <p:nvPr/>
        </p:nvSpPr>
        <p:spPr bwMode="auto">
          <a:xfrm>
            <a:off x="1876425" y="2198688"/>
            <a:ext cx="4351338" cy="792162"/>
          </a:xfrm>
          <a:prstGeom prst="wedgeRoundRectCallout">
            <a:avLst>
              <a:gd name="adj1" fmla="val -56212"/>
              <a:gd name="adj2" fmla="val 1104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+mj-lt"/>
                <a:ea typeface="+mj-ea"/>
              </a:rPr>
              <a:t>先分级，再</a:t>
            </a:r>
            <a:r>
              <a:rPr lang="zh-CN" altLang="en-US" sz="2000" b="1">
                <a:solidFill>
                  <a:schemeClr val="tx1"/>
                </a:solidFill>
                <a:latin typeface="+mj-lt"/>
                <a:ea typeface="+mj-ea"/>
              </a:rPr>
              <a:t>从</a:t>
            </a:r>
            <a:r>
              <a:rPr lang="zh-CN" altLang="en-US" sz="2000" b="1">
                <a:solidFill>
                  <a:srgbClr val="FF0000"/>
                </a:solidFill>
                <a:latin typeface="+mj-lt"/>
                <a:ea typeface="+mj-ea"/>
              </a:rPr>
              <a:t>最高位</a:t>
            </a:r>
            <a:r>
              <a:rPr lang="zh-CN" altLang="en-US" sz="2000" b="1">
                <a:solidFill>
                  <a:schemeClr val="tx1"/>
                </a:solidFill>
                <a:latin typeface="+mj-lt"/>
                <a:ea typeface="+mj-ea"/>
              </a:rPr>
              <a:t>读</a:t>
            </a:r>
            <a:r>
              <a:rPr lang="zh-CN" altLang="en-US" sz="2000" b="1" dirty="0">
                <a:solidFill>
                  <a:schemeClr val="tx1"/>
                </a:solidFill>
                <a:latin typeface="+mj-lt"/>
                <a:ea typeface="+mj-ea"/>
              </a:rPr>
              <a:t>起。亿级和万级上的数都按照个级数的读法读。</a:t>
            </a:r>
          </a:p>
        </p:txBody>
      </p:sp>
      <p:pic>
        <p:nvPicPr>
          <p:cNvPr id="49" name="图片 4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24051" y="2981643"/>
            <a:ext cx="1125396" cy="152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AutoShape 27"/>
          <p:cNvSpPr>
            <a:spLocks noChangeArrowheads="1"/>
          </p:cNvSpPr>
          <p:nvPr/>
        </p:nvSpPr>
        <p:spPr bwMode="auto">
          <a:xfrm>
            <a:off x="5092700" y="3181350"/>
            <a:ext cx="2336800" cy="1138238"/>
          </a:xfrm>
          <a:prstGeom prst="wedgeRoundRectCallout">
            <a:avLst>
              <a:gd name="adj1" fmla="val 59983"/>
              <a:gd name="adj2" fmla="val 2491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+mj-lt"/>
                <a:ea typeface="+mj-ea"/>
              </a:rPr>
              <a:t>读完亿级或万级的数，要加“</a:t>
            </a:r>
            <a:r>
              <a:rPr lang="zh-CN" altLang="en-US" sz="2000" b="1" dirty="0">
                <a:solidFill>
                  <a:srgbClr val="FF0000"/>
                </a:solidFill>
                <a:latin typeface="+mj-lt"/>
                <a:ea typeface="+mj-ea"/>
              </a:rPr>
              <a:t>亿</a:t>
            </a:r>
            <a:r>
              <a:rPr lang="zh-CN" altLang="en-US" sz="2000" b="1" dirty="0">
                <a:solidFill>
                  <a:schemeClr val="tx1"/>
                </a:solidFill>
                <a:latin typeface="+mj-lt"/>
                <a:ea typeface="+mj-ea"/>
              </a:rPr>
              <a:t>”字或“</a:t>
            </a:r>
            <a:r>
              <a:rPr lang="zh-CN" altLang="en-US" sz="2000" b="1" dirty="0">
                <a:solidFill>
                  <a:srgbClr val="FF0000"/>
                </a:solidFill>
                <a:latin typeface="+mj-lt"/>
                <a:ea typeface="+mj-ea"/>
              </a:rPr>
              <a:t>万</a:t>
            </a:r>
            <a:r>
              <a:rPr lang="zh-CN" altLang="en-US" sz="2000" b="1" dirty="0">
                <a:solidFill>
                  <a:schemeClr val="tx1"/>
                </a:solidFill>
                <a:latin typeface="+mj-lt"/>
                <a:ea typeface="+mj-ea"/>
              </a:rPr>
              <a:t>”字。</a:t>
            </a:r>
          </a:p>
        </p:txBody>
      </p:sp>
      <p:sp>
        <p:nvSpPr>
          <p:cNvPr id="51" name="Text Box 3973"/>
          <p:cNvSpPr txBox="1">
            <a:spLocks noChangeArrowheads="1"/>
          </p:cNvSpPr>
          <p:nvPr/>
        </p:nvSpPr>
        <p:spPr bwMode="auto">
          <a:xfrm>
            <a:off x="2503488" y="1658938"/>
            <a:ext cx="4137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读作：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五千零八十亿四千万</a:t>
            </a:r>
          </a:p>
        </p:txBody>
      </p:sp>
      <p:sp>
        <p:nvSpPr>
          <p:cNvPr id="52" name="AutoShape 27"/>
          <p:cNvSpPr>
            <a:spLocks noChangeArrowheads="1"/>
          </p:cNvSpPr>
          <p:nvPr/>
        </p:nvSpPr>
        <p:spPr bwMode="auto">
          <a:xfrm>
            <a:off x="1636713" y="3108325"/>
            <a:ext cx="3135312" cy="1422400"/>
          </a:xfrm>
          <a:prstGeom prst="wedgeRoundRectCallout">
            <a:avLst>
              <a:gd name="adj1" fmla="val -54829"/>
              <a:gd name="adj2" fmla="val 2761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sz="2000" b="1" dirty="0">
                <a:solidFill>
                  <a:schemeClr val="tx1"/>
                </a:solidFill>
                <a:latin typeface="+mj-lt"/>
                <a:ea typeface="+mj-ea"/>
              </a:rPr>
              <a:t>每级末尾不管有几个0</a:t>
            </a:r>
            <a:r>
              <a:rPr sz="2000" b="1" dirty="0">
                <a:solidFill>
                  <a:srgbClr val="FF0000"/>
                </a:solidFill>
                <a:latin typeface="+mj-lt"/>
                <a:ea typeface="+mj-ea"/>
              </a:rPr>
              <a:t>都不读</a:t>
            </a:r>
            <a:r>
              <a:rPr sz="2000" b="1" dirty="0">
                <a:solidFill>
                  <a:schemeClr val="tx1"/>
                </a:solidFill>
                <a:latin typeface="+mj-lt"/>
                <a:ea typeface="+mj-ea"/>
              </a:rPr>
              <a:t>。其他数位上有一个0或连续几个0，</a:t>
            </a:r>
            <a:r>
              <a:rPr sz="2000" b="1" dirty="0">
                <a:solidFill>
                  <a:srgbClr val="FF0000"/>
                </a:solidFill>
                <a:latin typeface="+mj-lt"/>
                <a:ea typeface="+mj-ea"/>
              </a:rPr>
              <a:t>都只读一个0</a:t>
            </a:r>
            <a:r>
              <a:rPr sz="2000" b="1" dirty="0">
                <a:solidFill>
                  <a:schemeClr val="tx1"/>
                </a:solidFill>
                <a:latin typeface="+mj-lt"/>
                <a:ea typeface="+mj-ea"/>
              </a:rPr>
              <a:t>。</a:t>
            </a:r>
          </a:p>
        </p:txBody>
      </p:sp>
      <p:sp>
        <p:nvSpPr>
          <p:cNvPr id="53" name="椭圆 52"/>
          <p:cNvSpPr/>
          <p:nvPr/>
        </p:nvSpPr>
        <p:spPr>
          <a:xfrm>
            <a:off x="5145088" y="1697038"/>
            <a:ext cx="387350" cy="407987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6067425" y="1693863"/>
            <a:ext cx="387350" cy="4095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5" name="图片 5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478" y="3280521"/>
            <a:ext cx="1232495" cy="1509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3"/>
          <p:cNvSpPr txBox="1">
            <a:spLocks noChangeArrowheads="1"/>
          </p:cNvSpPr>
          <p:nvPr/>
        </p:nvSpPr>
        <p:spPr bwMode="auto">
          <a:xfrm>
            <a:off x="539750" y="1098550"/>
            <a:ext cx="1684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读一读。</a:t>
            </a:r>
            <a:endParaRPr lang="zh-CN" altLang="en-US" sz="2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ldLvl="0" animBg="1"/>
      <p:bldP spid="50" grpId="0" bldLvl="0" animBg="1"/>
      <p:bldP spid="51" grpId="0"/>
      <p:bldP spid="52" grpId="0" bldLvl="0" animBg="1"/>
      <p:bldP spid="53" grpId="0" bldLvl="0" animBg="1"/>
      <p:bldP spid="54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123825" y="260350"/>
            <a:ext cx="1296988" cy="523875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写数</a:t>
            </a:r>
          </a:p>
        </p:txBody>
      </p:sp>
      <p:sp>
        <p:nvSpPr>
          <p:cNvPr id="14339" name="矩形 1"/>
          <p:cNvSpPr>
            <a:spLocks noChangeArrowheads="1"/>
          </p:cNvSpPr>
          <p:nvPr/>
        </p:nvSpPr>
        <p:spPr bwMode="auto">
          <a:xfrm>
            <a:off x="2965450" y="842963"/>
            <a:ext cx="3213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五千零八十亿四千万</a:t>
            </a:r>
            <a:endParaRPr lang="zh-CN" altLang="en-US"/>
          </a:p>
        </p:txBody>
      </p:sp>
      <p:pic>
        <p:nvPicPr>
          <p:cNvPr id="9" name="图片 8" descr="E:\李琪洲\素材图\人物图以及学习文件等\笔记娃娃\秋冬\秋菲全.png秋菲全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6827" y="1684904"/>
            <a:ext cx="1078653" cy="1640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2255838" y="1563688"/>
            <a:ext cx="3036887" cy="892175"/>
          </a:xfrm>
          <a:prstGeom prst="wedgeRoundRectCallout">
            <a:avLst>
              <a:gd name="adj1" fmla="val -58711"/>
              <a:gd name="adj2" fmla="val 2673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先看这个数有几级，再</a:t>
            </a:r>
            <a:r>
              <a:rPr lang="zh-CN" altLang="en-US" sz="2400" b="1">
                <a:solidFill>
                  <a:schemeClr val="tx1"/>
                </a:solidFill>
                <a:latin typeface="+mj-lt"/>
                <a:ea typeface="+mj-ea"/>
              </a:rPr>
              <a:t>从最高位写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起。</a:t>
            </a: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2813050" y="2716213"/>
            <a:ext cx="3514725" cy="584200"/>
            <a:chOff x="2813119" y="1059582"/>
            <a:chExt cx="3515408" cy="584200"/>
          </a:xfrm>
        </p:grpSpPr>
        <p:sp>
          <p:nvSpPr>
            <p:cNvPr id="12" name="矩形 11"/>
            <p:cNvSpPr/>
            <p:nvPr/>
          </p:nvSpPr>
          <p:spPr>
            <a:xfrm>
              <a:off x="6041134" y="1059582"/>
              <a:ext cx="287393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个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5747389" y="1059582"/>
              <a:ext cx="287394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十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5453645" y="1059582"/>
              <a:ext cx="287393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百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5159900" y="1059582"/>
              <a:ext cx="288981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千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4866156" y="1059582"/>
              <a:ext cx="288981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万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4573999" y="1059582"/>
              <a:ext cx="287393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十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万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4280254" y="1059582"/>
              <a:ext cx="287394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百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万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3986510" y="1059582"/>
              <a:ext cx="288981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千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万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3692765" y="1059582"/>
              <a:ext cx="288981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亿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3400608" y="1059582"/>
              <a:ext cx="287394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十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亿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3106864" y="1059582"/>
              <a:ext cx="287393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百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亿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2813119" y="1059582"/>
              <a:ext cx="287394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千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亿</a:t>
              </a:r>
            </a:p>
          </p:txBody>
        </p:sp>
      </p:grpSp>
      <p:sp>
        <p:nvSpPr>
          <p:cNvPr id="24" name="Text Box 3968"/>
          <p:cNvSpPr txBox="1">
            <a:spLocks noChangeArrowheads="1"/>
          </p:cNvSpPr>
          <p:nvPr/>
        </p:nvSpPr>
        <p:spPr bwMode="auto">
          <a:xfrm>
            <a:off x="3979863" y="3338513"/>
            <a:ext cx="288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 Box 3968"/>
          <p:cNvSpPr txBox="1">
            <a:spLocks noChangeArrowheads="1"/>
          </p:cNvSpPr>
          <p:nvPr/>
        </p:nvSpPr>
        <p:spPr bwMode="auto">
          <a:xfrm>
            <a:off x="3402013" y="3338513"/>
            <a:ext cx="287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Text Box 3968"/>
          <p:cNvSpPr txBox="1">
            <a:spLocks noChangeArrowheads="1"/>
          </p:cNvSpPr>
          <p:nvPr/>
        </p:nvSpPr>
        <p:spPr bwMode="auto">
          <a:xfrm>
            <a:off x="2813050" y="3338513"/>
            <a:ext cx="287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AutoShape 27"/>
          <p:cNvSpPr>
            <a:spLocks noChangeArrowheads="1"/>
          </p:cNvSpPr>
          <p:nvPr/>
        </p:nvSpPr>
        <p:spPr bwMode="auto">
          <a:xfrm>
            <a:off x="3648075" y="3919538"/>
            <a:ext cx="3870325" cy="935037"/>
          </a:xfrm>
          <a:prstGeom prst="wedgeRoundRectCallout">
            <a:avLst>
              <a:gd name="adj1" fmla="val 57509"/>
              <a:gd name="adj2" fmla="val 450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哪个数位上一个单位也没有，就在那个数位上写0。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Text Box 3968"/>
          <p:cNvSpPr txBox="1">
            <a:spLocks noChangeArrowheads="1"/>
          </p:cNvSpPr>
          <p:nvPr/>
        </p:nvSpPr>
        <p:spPr bwMode="auto">
          <a:xfrm>
            <a:off x="6043613" y="3338513"/>
            <a:ext cx="287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Text Box 3968"/>
          <p:cNvSpPr txBox="1">
            <a:spLocks noChangeArrowheads="1"/>
          </p:cNvSpPr>
          <p:nvPr/>
        </p:nvSpPr>
        <p:spPr bwMode="auto">
          <a:xfrm>
            <a:off x="5748338" y="3338513"/>
            <a:ext cx="287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Text Box 3968"/>
          <p:cNvSpPr txBox="1">
            <a:spLocks noChangeArrowheads="1"/>
          </p:cNvSpPr>
          <p:nvPr/>
        </p:nvSpPr>
        <p:spPr bwMode="auto">
          <a:xfrm>
            <a:off x="5454650" y="3338513"/>
            <a:ext cx="287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Text Box 3968"/>
          <p:cNvSpPr txBox="1">
            <a:spLocks noChangeArrowheads="1"/>
          </p:cNvSpPr>
          <p:nvPr/>
        </p:nvSpPr>
        <p:spPr bwMode="auto">
          <a:xfrm>
            <a:off x="5159375" y="3338513"/>
            <a:ext cx="287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 Box 3968"/>
          <p:cNvSpPr txBox="1">
            <a:spLocks noChangeArrowheads="1"/>
          </p:cNvSpPr>
          <p:nvPr/>
        </p:nvSpPr>
        <p:spPr bwMode="auto">
          <a:xfrm>
            <a:off x="4864100" y="3338513"/>
            <a:ext cx="287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Text Box 3968"/>
          <p:cNvSpPr txBox="1">
            <a:spLocks noChangeArrowheads="1"/>
          </p:cNvSpPr>
          <p:nvPr/>
        </p:nvSpPr>
        <p:spPr bwMode="auto">
          <a:xfrm>
            <a:off x="4568825" y="3338513"/>
            <a:ext cx="288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Text Box 3968"/>
          <p:cNvSpPr txBox="1">
            <a:spLocks noChangeArrowheads="1"/>
          </p:cNvSpPr>
          <p:nvPr/>
        </p:nvSpPr>
        <p:spPr bwMode="auto">
          <a:xfrm>
            <a:off x="4275138" y="3338513"/>
            <a:ext cx="287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Text Box 3968"/>
          <p:cNvSpPr txBox="1">
            <a:spLocks noChangeArrowheads="1"/>
          </p:cNvSpPr>
          <p:nvPr/>
        </p:nvSpPr>
        <p:spPr bwMode="auto">
          <a:xfrm>
            <a:off x="3697288" y="3338513"/>
            <a:ext cx="287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Text Box 3968"/>
          <p:cNvSpPr txBox="1">
            <a:spLocks noChangeArrowheads="1"/>
          </p:cNvSpPr>
          <p:nvPr/>
        </p:nvSpPr>
        <p:spPr bwMode="auto">
          <a:xfrm>
            <a:off x="3108325" y="3338513"/>
            <a:ext cx="287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Text Box 3973"/>
          <p:cNvSpPr txBox="1">
            <a:spLocks noChangeArrowheads="1"/>
          </p:cNvSpPr>
          <p:nvPr/>
        </p:nvSpPr>
        <p:spPr bwMode="auto">
          <a:xfrm>
            <a:off x="1831975" y="3338513"/>
            <a:ext cx="11461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写作：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8" name="直接连接符 85"/>
          <p:cNvCxnSpPr>
            <a:cxnSpLocks noChangeShapeType="1"/>
          </p:cNvCxnSpPr>
          <p:nvPr/>
        </p:nvCxnSpPr>
        <p:spPr bwMode="auto">
          <a:xfrm rot="5400000">
            <a:off x="3444082" y="3223419"/>
            <a:ext cx="1079500" cy="158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直接连接符 86"/>
          <p:cNvCxnSpPr>
            <a:cxnSpLocks noChangeShapeType="1"/>
          </p:cNvCxnSpPr>
          <p:nvPr/>
        </p:nvCxnSpPr>
        <p:spPr bwMode="auto">
          <a:xfrm rot="5400000">
            <a:off x="4619626" y="3222625"/>
            <a:ext cx="1079500" cy="3175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" name="TextBox 3"/>
          <p:cNvSpPr txBox="1">
            <a:spLocks noChangeArrowheads="1"/>
          </p:cNvSpPr>
          <p:nvPr/>
        </p:nvSpPr>
        <p:spPr bwMode="auto">
          <a:xfrm>
            <a:off x="539750" y="806450"/>
            <a:ext cx="1684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写一写。</a:t>
            </a:r>
            <a:endParaRPr lang="zh-CN" altLang="en-US" sz="2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4697413" y="869950"/>
            <a:ext cx="387350" cy="40957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5619750" y="866775"/>
            <a:ext cx="387350" cy="40957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3" name="图片 4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51121" y="3293440"/>
            <a:ext cx="1512690" cy="1850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4" grpId="0"/>
      <p:bldP spid="25" grpId="0"/>
      <p:bldP spid="26" grpId="0"/>
      <p:bldP spid="27" grpId="0" bldLvl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41" grpId="0" bldLvl="0" animBg="1"/>
      <p:bldP spid="4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2"/>
          <p:cNvSpPr txBox="1">
            <a:spLocks noChangeArrowheads="1"/>
          </p:cNvSpPr>
          <p:nvPr/>
        </p:nvSpPr>
        <p:spPr bwMode="auto">
          <a:xfrm>
            <a:off x="123825" y="260350"/>
            <a:ext cx="1874838" cy="523875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比较大小</a:t>
            </a: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827088" y="1390650"/>
            <a:ext cx="28813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400" b="1" dirty="0">
                <a:solidFill>
                  <a:prstClr val="black"/>
                </a:solidFill>
                <a:latin typeface="+mj-ea"/>
                <a:ea typeface="+mj-ea"/>
              </a:rPr>
              <a:t>100000   99999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4781550" y="1390650"/>
            <a:ext cx="287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400" b="1" dirty="0">
                <a:solidFill>
                  <a:prstClr val="black"/>
                </a:solidFill>
                <a:latin typeface="+mj-ea"/>
                <a:ea typeface="+mj-ea"/>
              </a:rPr>
              <a:t>470900   479000</a:t>
            </a:r>
          </a:p>
        </p:txBody>
      </p:sp>
      <p:sp>
        <p:nvSpPr>
          <p:cNvPr id="15365" name="Oval 6"/>
          <p:cNvSpPr>
            <a:spLocks noChangeArrowheads="1"/>
          </p:cNvSpPr>
          <p:nvPr/>
        </p:nvSpPr>
        <p:spPr bwMode="auto">
          <a:xfrm>
            <a:off x="1871663" y="1423988"/>
            <a:ext cx="395287" cy="39687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sz="360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5366" name="Oval 6"/>
          <p:cNvSpPr>
            <a:spLocks noChangeArrowheads="1"/>
          </p:cNvSpPr>
          <p:nvPr/>
        </p:nvSpPr>
        <p:spPr bwMode="auto">
          <a:xfrm>
            <a:off x="5827713" y="1423988"/>
            <a:ext cx="395287" cy="39687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sz="360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5367" name="Text Box 13"/>
          <p:cNvSpPr txBox="1">
            <a:spLocks noChangeArrowheads="1"/>
          </p:cNvSpPr>
          <p:nvPr/>
        </p:nvSpPr>
        <p:spPr bwMode="auto">
          <a:xfrm>
            <a:off x="822325" y="1965325"/>
            <a:ext cx="4318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308007100   380007100</a:t>
            </a:r>
          </a:p>
        </p:txBody>
      </p:sp>
      <p:sp>
        <p:nvSpPr>
          <p:cNvPr id="15368" name="Text Box 17"/>
          <p:cNvSpPr txBox="1">
            <a:spLocks noChangeArrowheads="1"/>
          </p:cNvSpPr>
          <p:nvPr/>
        </p:nvSpPr>
        <p:spPr bwMode="auto">
          <a:xfrm>
            <a:off x="4781550" y="1965325"/>
            <a:ext cx="3517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7450000   5740000</a:t>
            </a:r>
          </a:p>
        </p:txBody>
      </p:sp>
      <p:sp>
        <p:nvSpPr>
          <p:cNvPr id="15369" name="Oval 6"/>
          <p:cNvSpPr>
            <a:spLocks noChangeArrowheads="1"/>
          </p:cNvSpPr>
          <p:nvPr/>
        </p:nvSpPr>
        <p:spPr bwMode="auto">
          <a:xfrm>
            <a:off x="2333625" y="1998663"/>
            <a:ext cx="395288" cy="39687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sz="360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5370" name="Oval 6"/>
          <p:cNvSpPr>
            <a:spLocks noChangeArrowheads="1"/>
          </p:cNvSpPr>
          <p:nvPr/>
        </p:nvSpPr>
        <p:spPr bwMode="auto">
          <a:xfrm>
            <a:off x="5981700" y="1998663"/>
            <a:ext cx="395288" cy="39687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sz="360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5" name="TextBox 3"/>
          <p:cNvSpPr txBox="1">
            <a:spLocks noChangeArrowheads="1"/>
          </p:cNvSpPr>
          <p:nvPr/>
        </p:nvSpPr>
        <p:spPr bwMode="auto">
          <a:xfrm>
            <a:off x="468313" y="857250"/>
            <a:ext cx="7993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比较下面每组中两个数的大小。</a:t>
            </a:r>
            <a:endParaRPr lang="zh-CN" altLang="en-US" sz="2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26" name="图片 25" descr="E:\李琪洲\素材图\人物图以及学习文件等\笔记娃娃\夏路半.png夏路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" y="2517775"/>
            <a:ext cx="102933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AutoShape 27"/>
          <p:cNvSpPr>
            <a:spLocks noChangeArrowheads="1"/>
          </p:cNvSpPr>
          <p:nvPr/>
        </p:nvSpPr>
        <p:spPr bwMode="auto">
          <a:xfrm>
            <a:off x="1724025" y="2662238"/>
            <a:ext cx="5330825" cy="461962"/>
          </a:xfrm>
          <a:prstGeom prst="wedgeRoundRectCallout">
            <a:avLst>
              <a:gd name="adj1" fmla="val -54955"/>
              <a:gd name="adj2" fmla="val 2906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位数不同的两个数，位数多的数就大。</a:t>
            </a:r>
          </a:p>
        </p:txBody>
      </p:sp>
      <p:pic>
        <p:nvPicPr>
          <p:cNvPr id="28" name="图片 27" descr="E:\李琪洲\素材图\人物图以及学习文件等\笔记娃娃\夏元半.png夏元半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47280" y="3536950"/>
            <a:ext cx="125349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AutoShape 27"/>
          <p:cNvSpPr>
            <a:spLocks noChangeArrowheads="1"/>
          </p:cNvSpPr>
          <p:nvPr/>
        </p:nvSpPr>
        <p:spPr bwMode="auto">
          <a:xfrm>
            <a:off x="1463675" y="3359150"/>
            <a:ext cx="5610225" cy="1355725"/>
          </a:xfrm>
          <a:prstGeom prst="wedgeRoundRectCallout">
            <a:avLst>
              <a:gd name="adj1" fmla="val 55601"/>
              <a:gd name="adj2" fmla="val 1774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位数相同，从最高位比起，最高位上的数大的那个数就大，如果最高位上的数相同，就比较下一个数位上的数。</a:t>
            </a:r>
          </a:p>
        </p:txBody>
      </p:sp>
      <p:cxnSp>
        <p:nvCxnSpPr>
          <p:cNvPr id="33" name="直接连接符 85"/>
          <p:cNvCxnSpPr>
            <a:cxnSpLocks noChangeShapeType="1"/>
          </p:cNvCxnSpPr>
          <p:nvPr/>
        </p:nvCxnSpPr>
        <p:spPr bwMode="auto">
          <a:xfrm>
            <a:off x="1220788" y="1417638"/>
            <a:ext cx="0" cy="43973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直接连接符 85"/>
          <p:cNvCxnSpPr>
            <a:cxnSpLocks noChangeShapeType="1"/>
          </p:cNvCxnSpPr>
          <p:nvPr/>
        </p:nvCxnSpPr>
        <p:spPr bwMode="auto">
          <a:xfrm>
            <a:off x="2452688" y="1417638"/>
            <a:ext cx="0" cy="43973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Text Box 10"/>
          <p:cNvSpPr txBox="1">
            <a:spLocks noChangeArrowheads="1"/>
          </p:cNvSpPr>
          <p:nvPr/>
        </p:nvSpPr>
        <p:spPr bwMode="auto">
          <a:xfrm>
            <a:off x="1633538" y="1368425"/>
            <a:ext cx="914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solidFill>
                  <a:srgbClr val="FF0000"/>
                </a:solidFill>
                <a:latin typeface="黑体" panose="02010609060101010101" pitchFamily="49" charset="-122"/>
              </a:rPr>
              <a:t>＞</a:t>
            </a:r>
            <a:endParaRPr lang="zh-CN" altLang="en-US" sz="2400" b="1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cxnSp>
        <p:nvCxnSpPr>
          <p:cNvPr id="37" name="直接连接符 85"/>
          <p:cNvCxnSpPr>
            <a:cxnSpLocks noChangeShapeType="1"/>
          </p:cNvCxnSpPr>
          <p:nvPr/>
        </p:nvCxnSpPr>
        <p:spPr bwMode="auto">
          <a:xfrm>
            <a:off x="5181600" y="1401763"/>
            <a:ext cx="0" cy="43815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直接连接符 37"/>
          <p:cNvCxnSpPr>
            <a:cxnSpLocks noChangeShapeType="1"/>
          </p:cNvCxnSpPr>
          <p:nvPr/>
        </p:nvCxnSpPr>
        <p:spPr bwMode="auto">
          <a:xfrm>
            <a:off x="6565900" y="1406525"/>
            <a:ext cx="0" cy="43815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Text Box 15"/>
          <p:cNvSpPr txBox="1">
            <a:spLocks noChangeArrowheads="1"/>
          </p:cNvSpPr>
          <p:nvPr/>
        </p:nvSpPr>
        <p:spPr bwMode="auto">
          <a:xfrm>
            <a:off x="5653088" y="1368425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</a:rPr>
              <a:t>＜</a:t>
            </a:r>
          </a:p>
        </p:txBody>
      </p:sp>
      <p:cxnSp>
        <p:nvCxnSpPr>
          <p:cNvPr id="40" name="直接连接符 85"/>
          <p:cNvCxnSpPr>
            <a:cxnSpLocks noChangeShapeType="1"/>
          </p:cNvCxnSpPr>
          <p:nvPr/>
        </p:nvCxnSpPr>
        <p:spPr bwMode="auto">
          <a:xfrm>
            <a:off x="1681163" y="1995488"/>
            <a:ext cx="0" cy="43815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直接连接符 85"/>
          <p:cNvCxnSpPr>
            <a:cxnSpLocks noChangeShapeType="1"/>
          </p:cNvCxnSpPr>
          <p:nvPr/>
        </p:nvCxnSpPr>
        <p:spPr bwMode="auto">
          <a:xfrm>
            <a:off x="1062038" y="1995488"/>
            <a:ext cx="0" cy="43815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直接连接符 85"/>
          <p:cNvCxnSpPr>
            <a:cxnSpLocks noChangeShapeType="1"/>
          </p:cNvCxnSpPr>
          <p:nvPr/>
        </p:nvCxnSpPr>
        <p:spPr bwMode="auto">
          <a:xfrm>
            <a:off x="3532188" y="1995488"/>
            <a:ext cx="0" cy="43815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" name="直接连接符 85"/>
          <p:cNvCxnSpPr>
            <a:cxnSpLocks noChangeShapeType="1"/>
          </p:cNvCxnSpPr>
          <p:nvPr/>
        </p:nvCxnSpPr>
        <p:spPr bwMode="auto">
          <a:xfrm>
            <a:off x="2909888" y="1995488"/>
            <a:ext cx="0" cy="43815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" name="Text Box 10"/>
          <p:cNvSpPr txBox="1">
            <a:spLocks noChangeArrowheads="1"/>
          </p:cNvSpPr>
          <p:nvPr/>
        </p:nvSpPr>
        <p:spPr bwMode="auto">
          <a:xfrm>
            <a:off x="2060575" y="1951038"/>
            <a:ext cx="914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</a:rPr>
              <a:t>＜</a:t>
            </a:r>
          </a:p>
        </p:txBody>
      </p:sp>
      <p:cxnSp>
        <p:nvCxnSpPr>
          <p:cNvPr id="46" name="直接连接符 85"/>
          <p:cNvCxnSpPr>
            <a:cxnSpLocks noChangeShapeType="1"/>
          </p:cNvCxnSpPr>
          <p:nvPr/>
        </p:nvCxnSpPr>
        <p:spPr bwMode="auto">
          <a:xfrm>
            <a:off x="5327650" y="1992313"/>
            <a:ext cx="0" cy="43815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直接连接符 85"/>
          <p:cNvCxnSpPr>
            <a:cxnSpLocks noChangeShapeType="1"/>
          </p:cNvCxnSpPr>
          <p:nvPr/>
        </p:nvCxnSpPr>
        <p:spPr bwMode="auto">
          <a:xfrm>
            <a:off x="6869113" y="1992313"/>
            <a:ext cx="0" cy="43815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Text Box 10"/>
          <p:cNvSpPr txBox="1">
            <a:spLocks noChangeArrowheads="1"/>
          </p:cNvSpPr>
          <p:nvPr/>
        </p:nvSpPr>
        <p:spPr bwMode="auto">
          <a:xfrm>
            <a:off x="5746750" y="1954213"/>
            <a:ext cx="914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solidFill>
                  <a:srgbClr val="FF0000"/>
                </a:solidFill>
                <a:latin typeface="黑体" panose="02010609060101010101" pitchFamily="49" charset="-122"/>
              </a:rPr>
              <a:t>＞</a:t>
            </a:r>
            <a:endParaRPr lang="zh-CN" altLang="en-US" sz="2400" b="1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6" grpId="0"/>
      <p:bldP spid="39" grpId="0"/>
      <p:bldP spid="45" grpId="0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122238" y="260350"/>
            <a:ext cx="1298575" cy="523875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改写</a:t>
            </a:r>
          </a:p>
        </p:txBody>
      </p:sp>
      <p:sp>
        <p:nvSpPr>
          <p:cNvPr id="16387" name="文本框 4"/>
          <p:cNvSpPr txBox="1">
            <a:spLocks noChangeArrowheads="1"/>
          </p:cNvSpPr>
          <p:nvPr/>
        </p:nvSpPr>
        <p:spPr bwMode="auto">
          <a:xfrm>
            <a:off x="1475656" y="1059582"/>
            <a:ext cx="62937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 dirty="0">
                <a:ea typeface="楷体" panose="02010609060101010101" pitchFamily="49" charset="-122"/>
                <a:sym typeface="黑体" panose="02010609060101010101" pitchFamily="49" charset="-122"/>
              </a:rPr>
              <a:t>将数改写成用“万”或“亿”作单位的数。</a:t>
            </a:r>
            <a:endParaRPr lang="zh-CN" altLang="en-US" dirty="0"/>
          </a:p>
        </p:txBody>
      </p:sp>
      <p:pic>
        <p:nvPicPr>
          <p:cNvPr id="33" name="图片 32" descr="E:\李琪洲\素材图\人物图以及学习文件等\笔记娃娃\夏路半.png夏路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2184" y="2132731"/>
            <a:ext cx="102933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AutoShape 27"/>
          <p:cNvSpPr>
            <a:spLocks noChangeArrowheads="1"/>
          </p:cNvSpPr>
          <p:nvPr/>
        </p:nvSpPr>
        <p:spPr bwMode="auto">
          <a:xfrm>
            <a:off x="2123728" y="2139702"/>
            <a:ext cx="6265044" cy="1287686"/>
          </a:xfrm>
          <a:prstGeom prst="wedgeRoundRectCallout">
            <a:avLst>
              <a:gd name="adj1" fmla="val -57398"/>
              <a:gd name="adj2" fmla="val 2775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 eaLnBrk="1" hangingPunct="1"/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改写成用“万”作单位的数，去掉个级的</a:t>
            </a:r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，添上一个“万”字；改写成用“亿”作单位的数，去掉个级和万级的</a:t>
            </a:r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，添上一个“亿”字。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2"/>
          <p:cNvSpPr txBox="1">
            <a:spLocks noChangeArrowheads="1"/>
          </p:cNvSpPr>
          <p:nvPr/>
        </p:nvSpPr>
        <p:spPr bwMode="auto">
          <a:xfrm>
            <a:off x="122238" y="260350"/>
            <a:ext cx="1874837" cy="523875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求近似数</a:t>
            </a:r>
          </a:p>
        </p:txBody>
      </p:sp>
      <p:sp>
        <p:nvSpPr>
          <p:cNvPr id="19459" name="Text Box 3968"/>
          <p:cNvSpPr txBox="1">
            <a:spLocks noChangeArrowheads="1"/>
          </p:cNvSpPr>
          <p:nvPr/>
        </p:nvSpPr>
        <p:spPr bwMode="auto">
          <a:xfrm>
            <a:off x="728663" y="1708150"/>
            <a:ext cx="2047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1276270000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8" name="直接连接符 85"/>
          <p:cNvCxnSpPr>
            <a:cxnSpLocks noChangeShapeType="1"/>
          </p:cNvCxnSpPr>
          <p:nvPr/>
        </p:nvCxnSpPr>
        <p:spPr bwMode="auto">
          <a:xfrm>
            <a:off x="1909763" y="1730375"/>
            <a:ext cx="0" cy="4397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直接连接符 85"/>
          <p:cNvCxnSpPr>
            <a:cxnSpLocks noChangeShapeType="1"/>
          </p:cNvCxnSpPr>
          <p:nvPr/>
        </p:nvCxnSpPr>
        <p:spPr bwMode="auto">
          <a:xfrm>
            <a:off x="1290638" y="1730375"/>
            <a:ext cx="0" cy="4397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Text Box 3968"/>
          <p:cNvSpPr txBox="1">
            <a:spLocks noChangeArrowheads="1"/>
          </p:cNvSpPr>
          <p:nvPr/>
        </p:nvSpPr>
        <p:spPr bwMode="auto">
          <a:xfrm>
            <a:off x="2552700" y="1708150"/>
            <a:ext cx="1312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≈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13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</a:p>
        </p:txBody>
      </p:sp>
      <p:sp>
        <p:nvSpPr>
          <p:cNvPr id="31" name="TextBox 3"/>
          <p:cNvSpPr txBox="1">
            <a:spLocks noChangeArrowheads="1"/>
          </p:cNvSpPr>
          <p:nvPr/>
        </p:nvSpPr>
        <p:spPr bwMode="auto">
          <a:xfrm>
            <a:off x="449263" y="833438"/>
            <a:ext cx="82454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        分别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省略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这两个大数“万位”和“亿位”后面的尾数，求出它们的近似数。</a:t>
            </a:r>
            <a:endParaRPr lang="zh-CN" altLang="en-US" sz="2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9464" name="Text Box 3968"/>
          <p:cNvSpPr txBox="1">
            <a:spLocks noChangeArrowheads="1"/>
          </p:cNvSpPr>
          <p:nvPr/>
        </p:nvSpPr>
        <p:spPr bwMode="auto">
          <a:xfrm>
            <a:off x="4522788" y="1706563"/>
            <a:ext cx="2047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4094000</a:t>
            </a:r>
          </a:p>
        </p:txBody>
      </p:sp>
      <p:cxnSp>
        <p:nvCxnSpPr>
          <p:cNvPr id="33" name="直接连接符 85"/>
          <p:cNvCxnSpPr>
            <a:cxnSpLocks noChangeShapeType="1"/>
          </p:cNvCxnSpPr>
          <p:nvPr/>
        </p:nvCxnSpPr>
        <p:spPr bwMode="auto">
          <a:xfrm>
            <a:off x="5467350" y="1730375"/>
            <a:ext cx="0" cy="4397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Text Box 3968"/>
          <p:cNvSpPr txBox="1">
            <a:spLocks noChangeArrowheads="1"/>
          </p:cNvSpPr>
          <p:nvPr/>
        </p:nvSpPr>
        <p:spPr bwMode="auto">
          <a:xfrm>
            <a:off x="6084888" y="1704975"/>
            <a:ext cx="13128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≈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409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</a:p>
        </p:txBody>
      </p:sp>
      <p:pic>
        <p:nvPicPr>
          <p:cNvPr id="35" name="图片 34" descr="E:\李琪洲\素材图\人物图以及学习文件等\笔记娃娃\夏路半2.png夏路半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1613" y="2314893"/>
            <a:ext cx="1041400" cy="124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AutoShape 27"/>
          <p:cNvSpPr>
            <a:spLocks noChangeArrowheads="1"/>
          </p:cNvSpPr>
          <p:nvPr/>
        </p:nvSpPr>
        <p:spPr bwMode="auto">
          <a:xfrm>
            <a:off x="1476375" y="2179638"/>
            <a:ext cx="5832475" cy="1296987"/>
          </a:xfrm>
          <a:prstGeom prst="wedgeRoundRectCallout">
            <a:avLst>
              <a:gd name="adj1" fmla="val -55870"/>
              <a:gd name="adj2" fmla="val 2775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先分级，再找到万位或亿位，用“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四舍五入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”法去掉万位或亿位后面的尾数，再换成一个“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”字或“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”字。</a:t>
            </a:r>
          </a:p>
        </p:txBody>
      </p:sp>
      <p:pic>
        <p:nvPicPr>
          <p:cNvPr id="37" name="图片 36" descr="E:\李琪洲\素材图\人物图以及学习文件等\笔记娃娃\夏元半.png夏元半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8910" y="3670300"/>
            <a:ext cx="1068705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AutoShape 27"/>
          <p:cNvSpPr>
            <a:spLocks noChangeArrowheads="1"/>
          </p:cNvSpPr>
          <p:nvPr/>
        </p:nvSpPr>
        <p:spPr bwMode="auto">
          <a:xfrm>
            <a:off x="1347788" y="3565525"/>
            <a:ext cx="6176962" cy="1271588"/>
          </a:xfrm>
          <a:prstGeom prst="wedgeRoundRectCallout">
            <a:avLst>
              <a:gd name="adj1" fmla="val 55601"/>
              <a:gd name="adj2" fmla="val 1774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是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+mj-ea"/>
              </a:rPr>
              <a:t>“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  <a:sym typeface="+mn-ea"/>
              </a:rPr>
              <a:t>舍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+mj-ea"/>
              </a:rPr>
              <a:t>”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还是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+mj-ea"/>
              </a:rPr>
              <a:t>“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入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+mj-ea"/>
              </a:rPr>
              <a:t>”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，要看省略的尾数部分的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最高位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是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小于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，还是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大于或等于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。改写前后数的大小发生了改变，要用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+mj-ea"/>
              </a:rPr>
              <a:t>“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≈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+mj-ea"/>
              </a:rPr>
              <a:t>”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连接。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/>
      <p:bldP spid="36" grpId="0" bldLvl="0" animBg="1"/>
      <p:bldP spid="38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2042C-7365-D266-5B99-5E04A80F2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995EE948-3052-51BA-40FD-78E289256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08" y="195486"/>
            <a:ext cx="300804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二、自主梳理</a:t>
            </a:r>
          </a:p>
        </p:txBody>
      </p:sp>
      <p:sp>
        <p:nvSpPr>
          <p:cNvPr id="3" name="Rectangle 26">
            <a:extLst>
              <a:ext uri="{FF2B5EF4-FFF2-40B4-BE49-F238E27FC236}">
                <a16:creationId xmlns:a16="http://schemas.microsoft.com/office/drawing/2014/main" id="{E5EC7269-46A1-D233-43D8-F4903528F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712" y="859011"/>
            <a:ext cx="482417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多位数乘两位数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DDF16765-29F3-2DDD-9965-2C42F90DE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884" y="1729536"/>
            <a:ext cx="1296988" cy="523220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口算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9C1FCEE-14A8-9ED5-CDB4-D20F212ABDA6}"/>
              </a:ext>
            </a:extLst>
          </p:cNvPr>
          <p:cNvSpPr txBox="1"/>
          <p:nvPr/>
        </p:nvSpPr>
        <p:spPr>
          <a:xfrm>
            <a:off x="539552" y="2499742"/>
            <a:ext cx="8352928" cy="113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a typeface="楷体" panose="02010609060101010101" pitchFamily="49" charset="-122"/>
                <a:cs typeface="Times New Roman" panose="02020603050405020304" pitchFamily="18" charset="0"/>
              </a:rPr>
              <a:t>        拆分法：如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14×12</a:t>
            </a:r>
            <a:r>
              <a:rPr lang="zh-CN" altLang="en-US" sz="2400" b="1" dirty="0">
                <a:ea typeface="楷体" panose="02010609060101010101" pitchFamily="49" charset="-122"/>
                <a:cs typeface="Times New Roman" panose="02020603050405020304" pitchFamily="18" charset="0"/>
              </a:rPr>
              <a:t>，先算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10=140</a:t>
            </a:r>
            <a:r>
              <a:rPr lang="zh-CN" altLang="en-US" sz="2400" b="1" dirty="0">
                <a:ea typeface="楷体" panose="02010609060101010101" pitchFamily="49" charset="-122"/>
                <a:cs typeface="Times New Roman" panose="02020603050405020304" pitchFamily="18" charset="0"/>
              </a:rPr>
              <a:t>，再算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 × 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2=28</a:t>
            </a:r>
            <a:r>
              <a:rPr lang="zh-CN" altLang="en-US" sz="2400" b="1" dirty="0">
                <a:ea typeface="楷体" panose="02010609060101010101" pitchFamily="49" charset="-122"/>
                <a:cs typeface="Times New Roman" panose="02020603050405020304" pitchFamily="18" charset="0"/>
              </a:rPr>
              <a:t>，再把两次乘得的积加起来。</a:t>
            </a:r>
          </a:p>
        </p:txBody>
      </p:sp>
    </p:spTree>
    <p:extLst>
      <p:ext uri="{BB962C8B-B14F-4D97-AF65-F5344CB8AC3E}">
        <p14:creationId xmlns:p14="http://schemas.microsoft.com/office/powerpoint/2010/main" val="369841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Box 4"/>
          <p:cNvSpPr txBox="1"/>
          <p:nvPr/>
        </p:nvSpPr>
        <p:spPr>
          <a:xfrm>
            <a:off x="244475" y="300038"/>
            <a:ext cx="1159173" cy="522287"/>
          </a:xfrm>
          <a:prstGeom prst="rect">
            <a:avLst/>
          </a:prstGeom>
          <a:solidFill>
            <a:srgbClr val="EEEFEF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j-lt"/>
              </a:defRPr>
            </a:lvl1pPr>
          </a:lstStyle>
          <a:p>
            <a:pPr>
              <a:defRPr/>
            </a:pPr>
            <a:r>
              <a:rPr lang="zh-CN" altLang="en-US" dirty="0"/>
              <a:t>笔算</a:t>
            </a:r>
          </a:p>
        </p:txBody>
      </p:sp>
      <p:sp>
        <p:nvSpPr>
          <p:cNvPr id="40" name="TextBox 3">
            <a:extLst>
              <a:ext uri="{FF2B5EF4-FFF2-40B4-BE49-F238E27FC236}">
                <a16:creationId xmlns:a16="http://schemas.microsoft.com/office/drawing/2014/main" id="{417D861F-9528-404C-97E4-7DEE5D80C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850738"/>
            <a:ext cx="5976268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>
                <a:solidFill>
                  <a:schemeClr val="tx1"/>
                </a:solidFill>
                <a:latin typeface="+mn-lt"/>
                <a:ea typeface="+mj-ea"/>
              </a:rPr>
              <a:t>笔算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174×52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，并说说每部分积的含义。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8577B572-1E13-42F5-BECF-E616F7DE2259}"/>
              </a:ext>
            </a:extLst>
          </p:cNvPr>
          <p:cNvSpPr txBox="1"/>
          <p:nvPr/>
        </p:nvSpPr>
        <p:spPr>
          <a:xfrm>
            <a:off x="3608710" y="1642826"/>
            <a:ext cx="15149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174×52</a:t>
            </a:r>
            <a:endParaRPr lang="zh-CN" altLang="en-US" dirty="0"/>
          </a:p>
        </p:txBody>
      </p:sp>
      <p:sp>
        <p:nvSpPr>
          <p:cNvPr id="42" name="TextBox 7">
            <a:extLst>
              <a:ext uri="{FF2B5EF4-FFF2-40B4-BE49-F238E27FC236}">
                <a16:creationId xmlns:a16="http://schemas.microsoft.com/office/drawing/2014/main" id="{E404689C-6A9B-470A-9269-9414456D1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523" y="2218890"/>
            <a:ext cx="9683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1 7 4</a:t>
            </a:r>
            <a:endParaRPr lang="zh-CN" altLang="en-US" sz="2400" b="1" dirty="0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TextBox 8">
            <a:extLst>
              <a:ext uri="{FF2B5EF4-FFF2-40B4-BE49-F238E27FC236}">
                <a16:creationId xmlns:a16="http://schemas.microsoft.com/office/drawing/2014/main" id="{0CF62F73-EFAF-43E3-BB69-1BF23934EC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2443" y="2625241"/>
            <a:ext cx="968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5 2</a:t>
            </a:r>
            <a:endParaRPr lang="zh-CN" altLang="en-US" sz="2400" b="1" dirty="0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179A290B-F94D-4AE0-817B-E18AA777BA94}"/>
              </a:ext>
            </a:extLst>
          </p:cNvPr>
          <p:cNvCxnSpPr>
            <a:cxnSpLocks/>
          </p:cNvCxnSpPr>
          <p:nvPr/>
        </p:nvCxnSpPr>
        <p:spPr bwMode="auto">
          <a:xfrm>
            <a:off x="3158828" y="3085616"/>
            <a:ext cx="2061244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" name="TextBox 11">
            <a:extLst>
              <a:ext uri="{FF2B5EF4-FFF2-40B4-BE49-F238E27FC236}">
                <a16:creationId xmlns:a16="http://schemas.microsoft.com/office/drawing/2014/main" id="{7A381E07-237D-416C-AC19-A1658A0E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7680" y="3585896"/>
            <a:ext cx="5730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400" b="1" dirty="0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7" name="TextBox 12">
            <a:extLst>
              <a:ext uri="{FF2B5EF4-FFF2-40B4-BE49-F238E27FC236}">
                <a16:creationId xmlns:a16="http://schemas.microsoft.com/office/drawing/2014/main" id="{3D2BB478-0834-4FB8-9374-8B28BAE58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5488" y="3065723"/>
            <a:ext cx="5730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2400" b="1" dirty="0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8" name="TextBox 13">
            <a:extLst>
              <a:ext uri="{FF2B5EF4-FFF2-40B4-BE49-F238E27FC236}">
                <a16:creationId xmlns:a16="http://schemas.microsoft.com/office/drawing/2014/main" id="{DCD3CB4E-97CA-48B8-A620-20AEAE647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7680" y="3065723"/>
            <a:ext cx="571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400" b="1" dirty="0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9" name="TextBox 15">
            <a:extLst>
              <a:ext uri="{FF2B5EF4-FFF2-40B4-BE49-F238E27FC236}">
                <a16:creationId xmlns:a16="http://schemas.microsoft.com/office/drawing/2014/main" id="{DB252342-287E-4EE2-829C-E1E9295AA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5468" y="4126013"/>
            <a:ext cx="493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2400" b="1" dirty="0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1734C2DA-1FE4-430D-BEBA-49D980CECC23}"/>
              </a:ext>
            </a:extLst>
          </p:cNvPr>
          <p:cNvCxnSpPr>
            <a:cxnSpLocks/>
          </p:cNvCxnSpPr>
          <p:nvPr/>
        </p:nvCxnSpPr>
        <p:spPr bwMode="auto">
          <a:xfrm>
            <a:off x="3165414" y="4089952"/>
            <a:ext cx="2054658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" name="TextBox 18">
            <a:extLst>
              <a:ext uri="{FF2B5EF4-FFF2-40B4-BE49-F238E27FC236}">
                <a16:creationId xmlns:a16="http://schemas.microsoft.com/office/drawing/2014/main" id="{A6EF07C8-58C1-4299-A0A8-1727DCACB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3235" y="4129972"/>
            <a:ext cx="493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400" b="1" dirty="0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4" name="TextBox 22">
            <a:extLst>
              <a:ext uri="{FF2B5EF4-FFF2-40B4-BE49-F238E27FC236}">
                <a16:creationId xmlns:a16="http://schemas.microsoft.com/office/drawing/2014/main" id="{056D3FCD-A16C-42B7-92B7-584FED8E2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1548" y="4133633"/>
            <a:ext cx="493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400" b="1" dirty="0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5" name="TextBox 7">
            <a:extLst>
              <a:ext uri="{FF2B5EF4-FFF2-40B4-BE49-F238E27FC236}">
                <a16:creationId xmlns:a16="http://schemas.microsoft.com/office/drawing/2014/main" id="{9F88C425-E0B3-4B89-96E6-5B515CDCD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856" y="2623653"/>
            <a:ext cx="968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2400" b="1" dirty="0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6" name="TextBox 21">
            <a:extLst>
              <a:ext uri="{FF2B5EF4-FFF2-40B4-BE49-F238E27FC236}">
                <a16:creationId xmlns:a16="http://schemas.microsoft.com/office/drawing/2014/main" id="{3CD5B141-5D1E-4430-A46C-F459E23FD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9168" y="3585896"/>
            <a:ext cx="4238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2400" b="1" dirty="0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7" name="TextBox 13">
            <a:extLst>
              <a:ext uri="{FF2B5EF4-FFF2-40B4-BE49-F238E27FC236}">
                <a16:creationId xmlns:a16="http://schemas.microsoft.com/office/drawing/2014/main" id="{20487872-5100-4D1E-8B04-D711CC185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255" y="3065515"/>
            <a:ext cx="571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400" b="1" dirty="0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8" name="TextBox 21">
            <a:extLst>
              <a:ext uri="{FF2B5EF4-FFF2-40B4-BE49-F238E27FC236}">
                <a16:creationId xmlns:a16="http://schemas.microsoft.com/office/drawing/2014/main" id="{A270EC6B-A884-4417-BC6F-5E48B0F4A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0412" y="3593001"/>
            <a:ext cx="4238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2400" b="1" dirty="0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9" name="TextBox 22">
            <a:extLst>
              <a:ext uri="{FF2B5EF4-FFF2-40B4-BE49-F238E27FC236}">
                <a16:creationId xmlns:a16="http://schemas.microsoft.com/office/drawing/2014/main" id="{375DA5E3-D7B1-4600-8B6C-1E039F991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9807" y="4134779"/>
            <a:ext cx="493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2400" b="1" dirty="0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0" name="Text Box 3973">
            <a:extLst>
              <a:ext uri="{FF2B5EF4-FFF2-40B4-BE49-F238E27FC236}">
                <a16:creationId xmlns:a16="http://schemas.microsoft.com/office/drawing/2014/main" id="{28FFED17-1431-45FD-8724-A4C8FE836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0032" y="1642826"/>
            <a:ext cx="16637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= 9048</a:t>
            </a:r>
            <a:endParaRPr lang="zh-CN" altLang="en-US" sz="2400" b="1" dirty="0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6" grpId="0"/>
      <p:bldP spid="47" grpId="0"/>
      <p:bldP spid="48" grpId="0"/>
      <p:bldP spid="49" grpId="0"/>
      <p:bldP spid="52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/>
          <p:cNvSpPr txBox="1"/>
          <p:nvPr/>
        </p:nvSpPr>
        <p:spPr>
          <a:xfrm>
            <a:off x="244475" y="300038"/>
            <a:ext cx="2455317" cy="522287"/>
          </a:xfrm>
          <a:prstGeom prst="rect">
            <a:avLst/>
          </a:prstGeom>
          <a:solidFill>
            <a:srgbClr val="EEEFEF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j-lt"/>
              </a:defRPr>
            </a:lvl1pPr>
          </a:lstStyle>
          <a:p>
            <a:pPr>
              <a:defRPr/>
            </a:pPr>
            <a:r>
              <a:rPr lang="zh-CN" altLang="en-US" dirty="0"/>
              <a:t>积的变化规律</a:t>
            </a:r>
          </a:p>
        </p:txBody>
      </p:sp>
      <p:sp>
        <p:nvSpPr>
          <p:cNvPr id="2" name="矩形 1"/>
          <p:cNvSpPr/>
          <p:nvPr/>
        </p:nvSpPr>
        <p:spPr>
          <a:xfrm>
            <a:off x="244475" y="962025"/>
            <a:ext cx="603091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不计算，</a:t>
            </a:r>
            <a:r>
              <a:rPr lang="zh-CN" altLang="zh-CN" sz="2400" b="1" dirty="0">
                <a:solidFill>
                  <a:prstClr val="black"/>
                </a:solidFill>
                <a:latin typeface="+mj-ea"/>
                <a:ea typeface="+mj-ea"/>
              </a:rPr>
              <a:t>直接写出下面算式的积或商。</a:t>
            </a:r>
          </a:p>
        </p:txBody>
      </p:sp>
      <p:sp>
        <p:nvSpPr>
          <p:cNvPr id="11" name="标题 5"/>
          <p:cNvSpPr txBox="1"/>
          <p:nvPr/>
        </p:nvSpPr>
        <p:spPr bwMode="auto">
          <a:xfrm>
            <a:off x="3131840" y="1592263"/>
            <a:ext cx="2160588" cy="1800225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  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120</a:t>
            </a:r>
            <a:r>
              <a:rPr lang="en-US" altLang="zh-CN" sz="2400" b="1" dirty="0">
                <a:latin typeface="+mj-lt"/>
              </a:rPr>
              <a:t>×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zh-CN" sz="2400" b="1" dirty="0">
                <a:solidFill>
                  <a:schemeClr val="tx1"/>
                </a:solidFill>
                <a:latin typeface="+mj-lt"/>
              </a:rPr>
              <a:t>＝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480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    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12</a:t>
            </a:r>
            <a:r>
              <a:rPr lang="en-US" altLang="zh-CN" sz="2400" b="1" dirty="0">
                <a:latin typeface="+mj-lt"/>
              </a:rPr>
              <a:t>×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zh-CN" sz="2400" b="1" dirty="0">
                <a:solidFill>
                  <a:schemeClr val="tx1"/>
                </a:solidFill>
                <a:latin typeface="+mj-lt"/>
              </a:rPr>
              <a:t>＝</a:t>
            </a:r>
            <a:endParaRPr lang="en-US" altLang="zh-CN" sz="2400" b="1" dirty="0">
              <a:latin typeface="+mj-lt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120</a:t>
            </a:r>
            <a:r>
              <a:rPr lang="en-US" altLang="zh-CN" sz="2400" b="1" dirty="0">
                <a:latin typeface="+mj-lt"/>
              </a:rPr>
              <a:t>×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40</a:t>
            </a:r>
            <a:r>
              <a:rPr lang="zh-CN" altLang="zh-CN" sz="2400" b="1" dirty="0">
                <a:solidFill>
                  <a:schemeClr val="tx1"/>
                </a:solidFill>
                <a:latin typeface="+mj-lt"/>
              </a:rPr>
              <a:t>＝</a:t>
            </a:r>
            <a:endParaRPr lang="zh-CN" altLang="en-US" sz="2400" b="1" dirty="0">
              <a:latin typeface="+mj-lt"/>
            </a:endParaRPr>
          </a:p>
        </p:txBody>
      </p:sp>
      <p:pic>
        <p:nvPicPr>
          <p:cNvPr id="14" name="图片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046" y="3763314"/>
            <a:ext cx="900318" cy="881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27"/>
          <p:cNvSpPr>
            <a:spLocks noChangeArrowheads="1"/>
          </p:cNvSpPr>
          <p:nvPr/>
        </p:nvSpPr>
        <p:spPr bwMode="auto">
          <a:xfrm>
            <a:off x="2771775" y="3602038"/>
            <a:ext cx="3954463" cy="958850"/>
          </a:xfrm>
          <a:prstGeom prst="wedgeRoundRectCallout">
            <a:avLst>
              <a:gd name="adj1" fmla="val 57501"/>
              <a:gd name="adj2" fmla="val 2225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defRPr/>
            </a:pPr>
            <a:r>
              <a:rPr lang="zh-CN" altLang="en-US" sz="2400" b="1" dirty="0">
                <a:latin typeface="+mj-ea"/>
                <a:ea typeface="+mj-ea"/>
              </a:rPr>
              <a:t>你是怎样算出结果的？把你的方法跟大家说一说。</a:t>
            </a:r>
          </a:p>
        </p:txBody>
      </p:sp>
      <p:sp>
        <p:nvSpPr>
          <p:cNvPr id="16" name="矩形 11"/>
          <p:cNvSpPr>
            <a:spLocks noChangeArrowheads="1"/>
          </p:cNvSpPr>
          <p:nvPr/>
        </p:nvSpPr>
        <p:spPr bwMode="auto">
          <a:xfrm>
            <a:off x="3492203" y="2065338"/>
            <a:ext cx="6334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1400" b="1">
                <a:solidFill>
                  <a:srgbClr val="FF0000"/>
                </a:solidFill>
              </a:rPr>
              <a:t>↓</a:t>
            </a:r>
            <a:r>
              <a:rPr lang="en-US" altLang="zh-CN" sz="1400" b="1">
                <a:solidFill>
                  <a:srgbClr val="FF0000"/>
                </a:solidFill>
              </a:rPr>
              <a:t>÷10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17" name="矩形 11"/>
          <p:cNvSpPr>
            <a:spLocks noChangeArrowheads="1"/>
          </p:cNvSpPr>
          <p:nvPr/>
        </p:nvSpPr>
        <p:spPr bwMode="auto">
          <a:xfrm>
            <a:off x="4041478" y="2065338"/>
            <a:ext cx="5445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1400" b="1">
                <a:solidFill>
                  <a:srgbClr val="FF0000"/>
                </a:solidFill>
              </a:rPr>
              <a:t>不变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18" name="矩形 11"/>
          <p:cNvSpPr>
            <a:spLocks noChangeArrowheads="1"/>
          </p:cNvSpPr>
          <p:nvPr/>
        </p:nvSpPr>
        <p:spPr bwMode="auto">
          <a:xfrm>
            <a:off x="4679653" y="2065338"/>
            <a:ext cx="6334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1400" b="1">
                <a:solidFill>
                  <a:srgbClr val="FF0000"/>
                </a:solidFill>
              </a:rPr>
              <a:t>↓</a:t>
            </a:r>
            <a:r>
              <a:rPr lang="en-US" altLang="zh-CN" sz="1400" b="1">
                <a:solidFill>
                  <a:srgbClr val="FF0000"/>
                </a:solidFill>
              </a:rPr>
              <a:t>÷10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487565" y="2239963"/>
            <a:ext cx="49530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48</a:t>
            </a:r>
          </a:p>
        </p:txBody>
      </p:sp>
      <p:sp>
        <p:nvSpPr>
          <p:cNvPr id="20" name="矩形 11"/>
          <p:cNvSpPr>
            <a:spLocks noChangeArrowheads="1"/>
          </p:cNvSpPr>
          <p:nvPr/>
        </p:nvSpPr>
        <p:spPr bwMode="auto">
          <a:xfrm>
            <a:off x="3358853" y="2619375"/>
            <a:ext cx="6334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1400" b="1">
                <a:solidFill>
                  <a:srgbClr val="FF0000"/>
                </a:solidFill>
              </a:rPr>
              <a:t>↓</a:t>
            </a:r>
            <a:r>
              <a:rPr lang="en-US" altLang="zh-CN" sz="1400" b="1">
                <a:solidFill>
                  <a:srgbClr val="FF0000"/>
                </a:solidFill>
              </a:rPr>
              <a:t>×10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21" name="矩形 11"/>
          <p:cNvSpPr>
            <a:spLocks noChangeArrowheads="1"/>
          </p:cNvSpPr>
          <p:nvPr/>
        </p:nvSpPr>
        <p:spPr bwMode="auto">
          <a:xfrm>
            <a:off x="3963690" y="2619375"/>
            <a:ext cx="6334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1400" b="1">
                <a:solidFill>
                  <a:srgbClr val="FF0000"/>
                </a:solidFill>
              </a:rPr>
              <a:t>↓</a:t>
            </a:r>
            <a:r>
              <a:rPr lang="en-US" altLang="zh-CN" sz="1400" b="1">
                <a:solidFill>
                  <a:srgbClr val="FF0000"/>
                </a:solidFill>
              </a:rPr>
              <a:t>×10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22" name="矩形 11"/>
          <p:cNvSpPr>
            <a:spLocks noChangeArrowheads="1"/>
          </p:cNvSpPr>
          <p:nvPr/>
        </p:nvSpPr>
        <p:spPr bwMode="auto">
          <a:xfrm>
            <a:off x="4589165" y="2616200"/>
            <a:ext cx="723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1400" b="1">
                <a:solidFill>
                  <a:srgbClr val="FF0000"/>
                </a:solidFill>
              </a:rPr>
              <a:t>↓</a:t>
            </a:r>
            <a:r>
              <a:rPr lang="en-US" altLang="zh-CN" sz="1400" b="1">
                <a:solidFill>
                  <a:srgbClr val="FF0000"/>
                </a:solidFill>
              </a:rPr>
              <a:t>×100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487565" y="2789238"/>
            <a:ext cx="80645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4800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44475" y="962025"/>
            <a:ext cx="603091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不计算，</a:t>
            </a:r>
            <a:r>
              <a:rPr lang="zh-CN" altLang="zh-CN" sz="2400" b="1" dirty="0">
                <a:solidFill>
                  <a:prstClr val="black"/>
                </a:solidFill>
                <a:latin typeface="+mj-ea"/>
                <a:ea typeface="+mj-ea"/>
              </a:rPr>
              <a:t>直接写出下面算式的积或商。</a:t>
            </a:r>
          </a:p>
        </p:txBody>
      </p:sp>
      <p:sp>
        <p:nvSpPr>
          <p:cNvPr id="13" name="标题 5"/>
          <p:cNvSpPr txBox="1"/>
          <p:nvPr/>
        </p:nvSpPr>
        <p:spPr bwMode="auto">
          <a:xfrm>
            <a:off x="3133715" y="1592263"/>
            <a:ext cx="2160588" cy="1800225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  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120</a:t>
            </a:r>
            <a:r>
              <a:rPr lang="en-US" altLang="zh-CN" sz="2400" b="1" dirty="0">
                <a:latin typeface="+mj-lt"/>
              </a:rPr>
              <a:t>×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zh-CN" sz="2400" b="1" dirty="0">
                <a:solidFill>
                  <a:schemeClr val="tx1"/>
                </a:solidFill>
                <a:latin typeface="+mj-lt"/>
              </a:rPr>
              <a:t>＝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480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    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12</a:t>
            </a:r>
            <a:r>
              <a:rPr lang="en-US" altLang="zh-CN" sz="2400" b="1" dirty="0">
                <a:latin typeface="+mj-lt"/>
              </a:rPr>
              <a:t>×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zh-CN" sz="2400" b="1" dirty="0">
                <a:solidFill>
                  <a:schemeClr val="tx1"/>
                </a:solidFill>
                <a:latin typeface="+mj-lt"/>
              </a:rPr>
              <a:t>＝</a:t>
            </a:r>
            <a:endParaRPr lang="en-US" altLang="zh-CN" sz="2400" b="1" dirty="0">
              <a:latin typeface="+mj-lt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120</a:t>
            </a:r>
            <a:r>
              <a:rPr lang="en-US" altLang="zh-CN" sz="2400" b="1" dirty="0">
                <a:latin typeface="+mj-lt"/>
              </a:rPr>
              <a:t>×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40</a:t>
            </a:r>
            <a:r>
              <a:rPr lang="zh-CN" altLang="zh-CN" sz="2400" b="1" dirty="0">
                <a:solidFill>
                  <a:schemeClr val="tx1"/>
                </a:solidFill>
                <a:latin typeface="+mj-lt"/>
              </a:rPr>
              <a:t>＝</a:t>
            </a:r>
            <a:endParaRPr lang="zh-CN" altLang="en-US" sz="2400" b="1" dirty="0">
              <a:latin typeface="+mj-lt"/>
            </a:endParaRPr>
          </a:p>
        </p:txBody>
      </p:sp>
      <p:sp>
        <p:nvSpPr>
          <p:cNvPr id="17415" name="矩形 11"/>
          <p:cNvSpPr>
            <a:spLocks noChangeArrowheads="1"/>
          </p:cNvSpPr>
          <p:nvPr/>
        </p:nvSpPr>
        <p:spPr bwMode="auto">
          <a:xfrm>
            <a:off x="3494078" y="2065338"/>
            <a:ext cx="6334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1400" b="1">
                <a:solidFill>
                  <a:srgbClr val="FF0000"/>
                </a:solidFill>
              </a:rPr>
              <a:t>↓</a:t>
            </a:r>
            <a:r>
              <a:rPr lang="en-US" altLang="zh-CN" sz="1400" b="1">
                <a:solidFill>
                  <a:srgbClr val="FF0000"/>
                </a:solidFill>
              </a:rPr>
              <a:t>÷10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17416" name="矩形 11"/>
          <p:cNvSpPr>
            <a:spLocks noChangeArrowheads="1"/>
          </p:cNvSpPr>
          <p:nvPr/>
        </p:nvSpPr>
        <p:spPr bwMode="auto">
          <a:xfrm>
            <a:off x="4043353" y="2065338"/>
            <a:ext cx="5445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1400" b="1">
                <a:solidFill>
                  <a:srgbClr val="FF0000"/>
                </a:solidFill>
              </a:rPr>
              <a:t>不变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17417" name="矩形 11"/>
          <p:cNvSpPr>
            <a:spLocks noChangeArrowheads="1"/>
          </p:cNvSpPr>
          <p:nvPr/>
        </p:nvSpPr>
        <p:spPr bwMode="auto">
          <a:xfrm>
            <a:off x="4681528" y="2065338"/>
            <a:ext cx="6334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1400" b="1">
                <a:solidFill>
                  <a:srgbClr val="FF0000"/>
                </a:solidFill>
              </a:rPr>
              <a:t>↓</a:t>
            </a:r>
            <a:r>
              <a:rPr lang="en-US" altLang="zh-CN" sz="1400" b="1">
                <a:solidFill>
                  <a:srgbClr val="FF0000"/>
                </a:solidFill>
              </a:rPr>
              <a:t>÷10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489440" y="2239963"/>
            <a:ext cx="49530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48</a:t>
            </a:r>
          </a:p>
        </p:txBody>
      </p:sp>
      <p:sp>
        <p:nvSpPr>
          <p:cNvPr id="17419" name="矩形 11"/>
          <p:cNvSpPr>
            <a:spLocks noChangeArrowheads="1"/>
          </p:cNvSpPr>
          <p:nvPr/>
        </p:nvSpPr>
        <p:spPr bwMode="auto">
          <a:xfrm>
            <a:off x="3360728" y="2619375"/>
            <a:ext cx="6334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1400" b="1">
                <a:solidFill>
                  <a:srgbClr val="FF0000"/>
                </a:solidFill>
              </a:rPr>
              <a:t>↓</a:t>
            </a:r>
            <a:r>
              <a:rPr lang="en-US" altLang="zh-CN" sz="1400" b="1">
                <a:solidFill>
                  <a:srgbClr val="FF0000"/>
                </a:solidFill>
              </a:rPr>
              <a:t>×10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17420" name="矩形 11"/>
          <p:cNvSpPr>
            <a:spLocks noChangeArrowheads="1"/>
          </p:cNvSpPr>
          <p:nvPr/>
        </p:nvSpPr>
        <p:spPr bwMode="auto">
          <a:xfrm>
            <a:off x="3965565" y="2619375"/>
            <a:ext cx="6334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1400" b="1">
                <a:solidFill>
                  <a:srgbClr val="FF0000"/>
                </a:solidFill>
              </a:rPr>
              <a:t>↓</a:t>
            </a:r>
            <a:r>
              <a:rPr lang="en-US" altLang="zh-CN" sz="1400" b="1">
                <a:solidFill>
                  <a:srgbClr val="FF0000"/>
                </a:solidFill>
              </a:rPr>
              <a:t>×10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17421" name="矩形 11"/>
          <p:cNvSpPr>
            <a:spLocks noChangeArrowheads="1"/>
          </p:cNvSpPr>
          <p:nvPr/>
        </p:nvSpPr>
        <p:spPr bwMode="auto">
          <a:xfrm>
            <a:off x="4591040" y="2616200"/>
            <a:ext cx="723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1400" b="1">
                <a:solidFill>
                  <a:srgbClr val="FF0000"/>
                </a:solidFill>
              </a:rPr>
              <a:t>↓</a:t>
            </a:r>
            <a:r>
              <a:rPr lang="en-US" altLang="zh-CN" sz="1400" b="1">
                <a:solidFill>
                  <a:srgbClr val="FF0000"/>
                </a:solidFill>
              </a:rPr>
              <a:t>×100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489440" y="2789238"/>
            <a:ext cx="80645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4800</a:t>
            </a:r>
          </a:p>
        </p:txBody>
      </p:sp>
      <p:pic>
        <p:nvPicPr>
          <p:cNvPr id="17439" name="图片 48" descr="E:\李琪洲\素材图\人物图以及学习文件等\笔记娃娃\夏元半.png夏元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22808" y="3525838"/>
            <a:ext cx="1137285" cy="126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AutoShape 27"/>
          <p:cNvSpPr>
            <a:spLocks noChangeArrowheads="1"/>
          </p:cNvSpPr>
          <p:nvPr/>
        </p:nvSpPr>
        <p:spPr bwMode="auto">
          <a:xfrm>
            <a:off x="890588" y="3602038"/>
            <a:ext cx="6042025" cy="958850"/>
          </a:xfrm>
          <a:prstGeom prst="wedgeRoundRectCallout">
            <a:avLst>
              <a:gd name="adj1" fmla="val 54165"/>
              <a:gd name="adj2" fmla="val 2019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defRPr/>
            </a:pPr>
            <a:r>
              <a:rPr lang="zh-CN" altLang="en-US" sz="2400" b="1" dirty="0">
                <a:latin typeface="+mj-ea"/>
                <a:ea typeface="+mj-ea"/>
              </a:rPr>
              <a:t> 一个因数不变，另一个因数乘（或除以）几（</a:t>
            </a:r>
            <a:r>
              <a:rPr lang="en-US" altLang="zh-CN" sz="2400" b="1" dirty="0">
                <a:latin typeface="+mj-ea"/>
                <a:ea typeface="+mj-ea"/>
              </a:rPr>
              <a:t>0</a:t>
            </a:r>
            <a:r>
              <a:rPr lang="zh-CN" altLang="en-US" sz="2400" b="1" dirty="0">
                <a:latin typeface="+mj-ea"/>
                <a:ea typeface="+mj-ea"/>
              </a:rPr>
              <a:t>除外），积也乘（或除以）几。</a:t>
            </a: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C15E51B5-1203-5849-7246-1216379905CB}"/>
              </a:ext>
            </a:extLst>
          </p:cNvPr>
          <p:cNvSpPr txBox="1"/>
          <p:nvPr/>
        </p:nvSpPr>
        <p:spPr>
          <a:xfrm>
            <a:off x="244475" y="300038"/>
            <a:ext cx="2455317" cy="522287"/>
          </a:xfrm>
          <a:prstGeom prst="rect">
            <a:avLst/>
          </a:prstGeom>
          <a:solidFill>
            <a:srgbClr val="EEEFEF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j-lt"/>
              </a:defRPr>
            </a:lvl1pPr>
          </a:lstStyle>
          <a:p>
            <a:pPr>
              <a:defRPr/>
            </a:pPr>
            <a:r>
              <a:rPr lang="zh-CN" altLang="en-US" dirty="0"/>
              <a:t>积的变化规律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42950" y="2069211"/>
            <a:ext cx="553998" cy="1519362"/>
          </a:xfrm>
          <a:prstGeom prst="rect">
            <a:avLst/>
          </a:prstGeom>
          <a:solidFill>
            <a:srgbClr val="EAF6FD"/>
          </a:solidFill>
          <a:ln w="19050">
            <a:solidFill>
              <a:srgbClr val="000000"/>
            </a:solidFill>
            <a:miter lim="800000"/>
          </a:ln>
        </p:spPr>
        <p:txBody>
          <a:bodyPr vert="eaVert"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数与运算</a:t>
            </a:r>
          </a:p>
        </p:txBody>
      </p:sp>
      <p:sp>
        <p:nvSpPr>
          <p:cNvPr id="14" name="左大括号 13"/>
          <p:cNvSpPr/>
          <p:nvPr/>
        </p:nvSpPr>
        <p:spPr>
          <a:xfrm>
            <a:off x="1198811" y="1644357"/>
            <a:ext cx="258177" cy="2376264"/>
          </a:xfrm>
          <a:prstGeom prst="leftBrace">
            <a:avLst>
              <a:gd name="adj1" fmla="val 41666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TextBox 2"/>
          <p:cNvSpPr txBox="1">
            <a:spLocks noChangeArrowheads="1"/>
          </p:cNvSpPr>
          <p:nvPr/>
        </p:nvSpPr>
        <p:spPr bwMode="auto">
          <a:xfrm>
            <a:off x="3665415" y="318596"/>
            <a:ext cx="2328077" cy="461665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计数单位和数位</a:t>
            </a:r>
          </a:p>
        </p:txBody>
      </p:sp>
      <p:sp>
        <p:nvSpPr>
          <p:cNvPr id="21" name="TextBox 2"/>
          <p:cNvSpPr txBox="1">
            <a:spLocks noChangeArrowheads="1"/>
          </p:cNvSpPr>
          <p:nvPr/>
        </p:nvSpPr>
        <p:spPr bwMode="auto">
          <a:xfrm>
            <a:off x="3665414" y="894660"/>
            <a:ext cx="1871187" cy="461665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读法和写法</a:t>
            </a:r>
          </a:p>
        </p:txBody>
      </p:sp>
      <p:sp>
        <p:nvSpPr>
          <p:cNvPr id="22" name="TextBox 2"/>
          <p:cNvSpPr txBox="1">
            <a:spLocks noChangeArrowheads="1"/>
          </p:cNvSpPr>
          <p:nvPr/>
        </p:nvSpPr>
        <p:spPr bwMode="auto">
          <a:xfrm>
            <a:off x="3665415" y="1470724"/>
            <a:ext cx="1295400" cy="461665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比大小</a:t>
            </a:r>
          </a:p>
        </p:txBody>
      </p:sp>
      <p:sp>
        <p:nvSpPr>
          <p:cNvPr id="23" name="TextBox 2"/>
          <p:cNvSpPr txBox="1">
            <a:spLocks noChangeArrowheads="1"/>
          </p:cNvSpPr>
          <p:nvPr/>
        </p:nvSpPr>
        <p:spPr bwMode="auto">
          <a:xfrm>
            <a:off x="3663350" y="2046788"/>
            <a:ext cx="4850422" cy="461665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用“万”或“亿”作单位进行改写</a:t>
            </a:r>
          </a:p>
        </p:txBody>
      </p:sp>
      <p:sp>
        <p:nvSpPr>
          <p:cNvPr id="24" name="TextBox 2"/>
          <p:cNvSpPr txBox="1">
            <a:spLocks noChangeArrowheads="1"/>
          </p:cNvSpPr>
          <p:nvPr/>
        </p:nvSpPr>
        <p:spPr bwMode="auto">
          <a:xfrm>
            <a:off x="3663827" y="3198916"/>
            <a:ext cx="1296988" cy="461665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口算</a:t>
            </a:r>
          </a:p>
        </p:txBody>
      </p:sp>
      <p:sp>
        <p:nvSpPr>
          <p:cNvPr id="25" name="TextBox 2"/>
          <p:cNvSpPr txBox="1">
            <a:spLocks noChangeArrowheads="1"/>
          </p:cNvSpPr>
          <p:nvPr/>
        </p:nvSpPr>
        <p:spPr bwMode="auto">
          <a:xfrm>
            <a:off x="3663351" y="3789788"/>
            <a:ext cx="1296988" cy="461665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笔算</a:t>
            </a:r>
          </a:p>
        </p:txBody>
      </p:sp>
      <p:sp>
        <p:nvSpPr>
          <p:cNvPr id="2" name="Rectangle 26">
            <a:extLst>
              <a:ext uri="{FF2B5EF4-FFF2-40B4-BE49-F238E27FC236}">
                <a16:creationId xmlns:a16="http://schemas.microsoft.com/office/drawing/2014/main" id="{9E7A5C52-6DB2-00A8-A035-DECB52C7A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195486"/>
            <a:ext cx="331236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知识结构图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586EF0FC-30C8-3ED2-5D46-5F615D41B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5163" y="1245408"/>
            <a:ext cx="1656184" cy="830997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万以上数的认识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B6147329-7ACF-8A4A-AA58-F14C34F77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9795" y="3621672"/>
            <a:ext cx="1713723" cy="830997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多位数乘两位数</a:t>
            </a:r>
          </a:p>
        </p:txBody>
      </p:sp>
      <p:sp>
        <p:nvSpPr>
          <p:cNvPr id="12" name="左大括号 11">
            <a:extLst>
              <a:ext uri="{FF2B5EF4-FFF2-40B4-BE49-F238E27FC236}">
                <a16:creationId xmlns:a16="http://schemas.microsoft.com/office/drawing/2014/main" id="{E049A2AF-99C1-92E7-7EE5-870467D9CC83}"/>
              </a:ext>
            </a:extLst>
          </p:cNvPr>
          <p:cNvSpPr/>
          <p:nvPr/>
        </p:nvSpPr>
        <p:spPr>
          <a:xfrm>
            <a:off x="3263518" y="487482"/>
            <a:ext cx="349726" cy="2351394"/>
          </a:xfrm>
          <a:prstGeom prst="leftBrace">
            <a:avLst>
              <a:gd name="adj1" fmla="val 41666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A4AF9F3C-A82B-F498-8853-EFF5C7225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3351" y="2622852"/>
            <a:ext cx="1610061" cy="461665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求近似数</a:t>
            </a:r>
          </a:p>
        </p:txBody>
      </p: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79C734BF-60B6-FF17-CD9A-93B6D82A96D3}"/>
              </a:ext>
            </a:extLst>
          </p:cNvPr>
          <p:cNvSpPr/>
          <p:nvPr/>
        </p:nvSpPr>
        <p:spPr>
          <a:xfrm>
            <a:off x="3329196" y="3333215"/>
            <a:ext cx="258177" cy="1407486"/>
          </a:xfrm>
          <a:prstGeom prst="leftBrace">
            <a:avLst>
              <a:gd name="adj1" fmla="val 41666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98399812-912B-9160-038C-C640BD04D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3351" y="4380660"/>
            <a:ext cx="2258133" cy="461665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积的变化规律</a:t>
            </a:r>
          </a:p>
        </p:txBody>
      </p:sp>
    </p:spTree>
    <p:extLst>
      <p:ext uri="{BB962C8B-B14F-4D97-AF65-F5344CB8AC3E}">
        <p14:creationId xmlns:p14="http://schemas.microsoft.com/office/powerpoint/2010/main" val="3796384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10" grpId="0" bldLvl="0" animBg="1"/>
      <p:bldP spid="11" grpId="0" bldLvl="0" animBg="1"/>
      <p:bldP spid="12" grpId="0" animBg="1"/>
      <p:bldP spid="15" grpId="0" bldLvl="0" animBg="1"/>
      <p:bldP spid="16" grpId="0" animBg="1"/>
      <p:bldP spid="17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2147A6E7-C64F-3300-2DD7-6F47B0048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08" y="195486"/>
            <a:ext cx="300804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三、课堂练习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579A1AE-A120-FEC3-518D-8FF7E3CA6F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1" y="844550"/>
            <a:ext cx="43202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1.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看图写数，再读一读。</a:t>
            </a:r>
            <a:endParaRPr lang="zh-CN" altLang="en-US" sz="2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9E85C70-212D-7129-7F8A-4B7DEA776E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91630"/>
            <a:ext cx="4692318" cy="1868734"/>
          </a:xfrm>
          <a:prstGeom prst="rect">
            <a:avLst/>
          </a:prstGeom>
        </p:spPr>
      </p:pic>
      <p:sp>
        <p:nvSpPr>
          <p:cNvPr id="6" name="Text Box 3968">
            <a:extLst>
              <a:ext uri="{FF2B5EF4-FFF2-40B4-BE49-F238E27FC236}">
                <a16:creationId xmlns:a16="http://schemas.microsoft.com/office/drawing/2014/main" id="{AFEFFE2B-D721-D3DB-DC1A-918DCA571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808" y="3518874"/>
            <a:ext cx="50483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写作：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" name="直接连接符 11">
            <a:extLst>
              <a:ext uri="{FF2B5EF4-FFF2-40B4-BE49-F238E27FC236}">
                <a16:creationId xmlns:a16="http://schemas.microsoft.com/office/drawing/2014/main" id="{7BA152E3-D3DB-CC89-3C24-D7D37FA07A5C}"/>
              </a:ext>
            </a:extLst>
          </p:cNvPr>
          <p:cNvCxnSpPr>
            <a:cxnSpLocks/>
          </p:cNvCxnSpPr>
          <p:nvPr/>
        </p:nvCxnSpPr>
        <p:spPr bwMode="auto">
          <a:xfrm>
            <a:off x="1730829" y="3940217"/>
            <a:ext cx="4005097" cy="0"/>
          </a:xfrm>
          <a:prstGeom prst="line">
            <a:avLst/>
          </a:prstGeom>
          <a:noFill/>
          <a:ln w="19050" algn="ctr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Text Box 3968">
            <a:extLst>
              <a:ext uri="{FF2B5EF4-FFF2-40B4-BE49-F238E27FC236}">
                <a16:creationId xmlns:a16="http://schemas.microsoft.com/office/drawing/2014/main" id="{FD10E0A8-A43E-03E5-67F9-D35BCF4948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808" y="4138647"/>
            <a:ext cx="50483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读作：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0" name="直接连接符 11">
            <a:extLst>
              <a:ext uri="{FF2B5EF4-FFF2-40B4-BE49-F238E27FC236}">
                <a16:creationId xmlns:a16="http://schemas.microsoft.com/office/drawing/2014/main" id="{B5C4A19C-0089-1C81-30E5-111E4AAFF014}"/>
              </a:ext>
            </a:extLst>
          </p:cNvPr>
          <p:cNvCxnSpPr>
            <a:cxnSpLocks/>
          </p:cNvCxnSpPr>
          <p:nvPr/>
        </p:nvCxnSpPr>
        <p:spPr bwMode="auto">
          <a:xfrm>
            <a:off x="1730829" y="4559990"/>
            <a:ext cx="6225547" cy="0"/>
          </a:xfrm>
          <a:prstGeom prst="line">
            <a:avLst/>
          </a:prstGeom>
          <a:noFill/>
          <a:ln w="19050" algn="ctr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 Box 3973">
            <a:extLst>
              <a:ext uri="{FF2B5EF4-FFF2-40B4-BE49-F238E27FC236}">
                <a16:creationId xmlns:a16="http://schemas.microsoft.com/office/drawing/2014/main" id="{05581E37-CBE2-0A6A-AE2C-7BA2E41AA6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3728" y="4107868"/>
            <a:ext cx="62255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一千零三亿八千四百万零五百</a:t>
            </a:r>
          </a:p>
        </p:txBody>
      </p:sp>
      <p:sp>
        <p:nvSpPr>
          <p:cNvPr id="13" name="Text Box 3968">
            <a:extLst>
              <a:ext uri="{FF2B5EF4-FFF2-40B4-BE49-F238E27FC236}">
                <a16:creationId xmlns:a16="http://schemas.microsoft.com/office/drawing/2014/main" id="{2110A4E5-2162-2707-CD91-47F66E2CC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3728" y="3507854"/>
            <a:ext cx="3600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100384000500</a:t>
            </a:r>
            <a:endParaRPr lang="zh-CN" altLang="en-US" sz="2400" b="1" dirty="0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45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6B914768-A74A-C2F8-6C92-DC8A75C1A5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86547"/>
            <a:ext cx="4248274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2.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 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5200000 =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（          ）万</a:t>
            </a: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B1F944A5-5E91-2F0E-6F73-19F563FB9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161584"/>
            <a:ext cx="8208714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3.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 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60174690000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中的两个 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6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分别表示 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6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个（          ）和 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6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个（          ）。</a:t>
            </a: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24CF41E4-5321-BEA2-7238-C4294BECC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1286547"/>
            <a:ext cx="4248274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791460000 =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（            ）亿</a:t>
            </a:r>
          </a:p>
        </p:txBody>
      </p:sp>
      <p:sp>
        <p:nvSpPr>
          <p:cNvPr id="18" name="Text Box 3973">
            <a:extLst>
              <a:ext uri="{FF2B5EF4-FFF2-40B4-BE49-F238E27FC236}">
                <a16:creationId xmlns:a16="http://schemas.microsoft.com/office/drawing/2014/main" id="{FDACD85E-AC11-F4E0-6049-CB8469127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1027" y="1379373"/>
            <a:ext cx="9304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520</a:t>
            </a:r>
            <a:endParaRPr lang="zh-CN" altLang="en-US" sz="2400" b="1" dirty="0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Text Box 3973">
            <a:extLst>
              <a:ext uri="{FF2B5EF4-FFF2-40B4-BE49-F238E27FC236}">
                <a16:creationId xmlns:a16="http://schemas.microsoft.com/office/drawing/2014/main" id="{2497F6A9-E13F-7DC7-AF1F-9B5E52CCF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7242" y="1371753"/>
            <a:ext cx="15128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7.9146</a:t>
            </a:r>
            <a:endParaRPr lang="zh-CN" altLang="en-US" sz="2400" b="1" dirty="0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 Box 3973">
            <a:extLst>
              <a:ext uri="{FF2B5EF4-FFF2-40B4-BE49-F238E27FC236}">
                <a16:creationId xmlns:a16="http://schemas.microsoft.com/office/drawing/2014/main" id="{66EFD64A-5A76-8184-2409-9FB2AB54C2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00" y="2254101"/>
            <a:ext cx="9304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十万</a:t>
            </a:r>
          </a:p>
        </p:txBody>
      </p:sp>
      <p:sp>
        <p:nvSpPr>
          <p:cNvPr id="21" name="Text Box 3973">
            <a:extLst>
              <a:ext uri="{FF2B5EF4-FFF2-40B4-BE49-F238E27FC236}">
                <a16:creationId xmlns:a16="http://schemas.microsoft.com/office/drawing/2014/main" id="{4200DF3A-E4BB-8592-FD6B-9D6AB921A8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832" y="2799685"/>
            <a:ext cx="9304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百亿</a:t>
            </a:r>
          </a:p>
        </p:txBody>
      </p:sp>
    </p:spTree>
    <p:extLst>
      <p:ext uri="{BB962C8B-B14F-4D97-AF65-F5344CB8AC3E}">
        <p14:creationId xmlns:p14="http://schemas.microsoft.com/office/powerpoint/2010/main" val="385248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89E27-BC96-B00E-DE9E-E9207B64F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8F6752BC-9004-F26C-8652-6113D735C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08" y="195486"/>
            <a:ext cx="300804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四、课后练习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6720E9A8-7E86-16C1-BB09-BC1AE012E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835917"/>
            <a:ext cx="300804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1. </a:t>
            </a:r>
            <a:endParaRPr lang="zh-CN" altLang="en-US" sz="2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41423FB3-B084-C997-C14E-EE12FDDC7787}"/>
              </a:ext>
            </a:extLst>
          </p:cNvPr>
          <p:cNvSpPr txBox="1"/>
          <p:nvPr/>
        </p:nvSpPr>
        <p:spPr>
          <a:xfrm>
            <a:off x="611560" y="3745760"/>
            <a:ext cx="8208912" cy="113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(1) 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在上面的数位顺序表中，写出一个比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1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亿大的数，让同学读出来。再任意指出这个数中的数字，说出它们的含义。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graphicFrame>
        <p:nvGraphicFramePr>
          <p:cNvPr id="47" name="表格 46">
            <a:extLst>
              <a:ext uri="{FF2B5EF4-FFF2-40B4-BE49-F238E27FC236}">
                <a16:creationId xmlns:a16="http://schemas.microsoft.com/office/drawing/2014/main" id="{718EA10F-B50A-14E4-D484-923F753BEFBE}"/>
              </a:ext>
            </a:extLst>
          </p:cNvPr>
          <p:cNvGraphicFramePr>
            <a:graphicFrameLocks noGrp="1"/>
          </p:cNvGraphicFramePr>
          <p:nvPr/>
        </p:nvGraphicFramePr>
        <p:xfrm>
          <a:off x="1084809" y="865833"/>
          <a:ext cx="6956423" cy="2952327"/>
        </p:xfrm>
        <a:graphic>
          <a:graphicData uri="http://schemas.openxmlformats.org/drawingml/2006/table">
            <a:tbl>
              <a:tblPr firstRow="1" bandRow="1"/>
              <a:tblGrid>
                <a:gridCol w="1071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36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36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310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+mj-ea"/>
                          <a:ea typeface="+mj-ea"/>
                        </a:rPr>
                        <a:t>数级</a:t>
                      </a: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8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0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+mj-ea"/>
                          <a:ea typeface="+mj-ea"/>
                        </a:rPr>
                        <a:t>数位</a:t>
                      </a: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0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+mj-ea"/>
                          <a:ea typeface="+mj-ea"/>
                        </a:rPr>
                        <a:t>计数单位</a:t>
                      </a: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8" name="文本框 134">
            <a:extLst>
              <a:ext uri="{FF2B5EF4-FFF2-40B4-BE49-F238E27FC236}">
                <a16:creationId xmlns:a16="http://schemas.microsoft.com/office/drawing/2014/main" id="{799D27B7-ED24-531A-B5F8-8779F4995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3084" y="1511919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  位</a:t>
            </a:r>
          </a:p>
        </p:txBody>
      </p:sp>
      <p:sp>
        <p:nvSpPr>
          <p:cNvPr id="49" name="文本框 135">
            <a:extLst>
              <a:ext uri="{FF2B5EF4-FFF2-40B4-BE49-F238E27FC236}">
                <a16:creationId xmlns:a16="http://schemas.microsoft.com/office/drawing/2014/main" id="{16D38BFA-7E40-7AAB-DD7E-CCEA8AD68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1971" y="1511919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  位</a:t>
            </a:r>
          </a:p>
        </p:txBody>
      </p:sp>
      <p:sp>
        <p:nvSpPr>
          <p:cNvPr id="50" name="文本框 136">
            <a:extLst>
              <a:ext uri="{FF2B5EF4-FFF2-40B4-BE49-F238E27FC236}">
                <a16:creationId xmlns:a16="http://schemas.microsoft.com/office/drawing/2014/main" id="{B5AB8738-DF16-FBAA-0F53-2E3159B76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1284" y="1511919"/>
            <a:ext cx="493712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  位</a:t>
            </a:r>
          </a:p>
        </p:txBody>
      </p:sp>
      <p:sp>
        <p:nvSpPr>
          <p:cNvPr id="51" name="文本框 137">
            <a:extLst>
              <a:ext uri="{FF2B5EF4-FFF2-40B4-BE49-F238E27FC236}">
                <a16:creationId xmlns:a16="http://schemas.microsoft.com/office/drawing/2014/main" id="{F1CCDBA5-D780-FF2C-2EDB-3FF27B697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2184" y="1519857"/>
            <a:ext cx="492125" cy="11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百  位</a:t>
            </a:r>
          </a:p>
        </p:txBody>
      </p:sp>
      <p:sp>
        <p:nvSpPr>
          <p:cNvPr id="52" name="文本框 62">
            <a:extLst>
              <a:ext uri="{FF2B5EF4-FFF2-40B4-BE49-F238E27FC236}">
                <a16:creationId xmlns:a16="http://schemas.microsoft.com/office/drawing/2014/main" id="{BCDA1E2D-1814-B372-5D85-3E12F8A6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5621" y="2845290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</a:p>
        </p:txBody>
      </p:sp>
      <p:sp>
        <p:nvSpPr>
          <p:cNvPr id="53" name="文本框 72">
            <a:extLst>
              <a:ext uri="{FF2B5EF4-FFF2-40B4-BE49-F238E27FC236}">
                <a16:creationId xmlns:a16="http://schemas.microsoft.com/office/drawing/2014/main" id="{D3AC70CF-B1B3-221F-0665-1103F5C2F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1284" y="2843703"/>
            <a:ext cx="4937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十</a:t>
            </a:r>
          </a:p>
        </p:txBody>
      </p:sp>
      <p:sp>
        <p:nvSpPr>
          <p:cNvPr id="54" name="文本框 73">
            <a:extLst>
              <a:ext uri="{FF2B5EF4-FFF2-40B4-BE49-F238E27FC236}">
                <a16:creationId xmlns:a16="http://schemas.microsoft.com/office/drawing/2014/main" id="{37728A0B-9E38-3B11-4E3E-4F2E58E52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2184" y="2843703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百</a:t>
            </a:r>
          </a:p>
        </p:txBody>
      </p:sp>
      <p:sp>
        <p:nvSpPr>
          <p:cNvPr id="55" name="文本框 74">
            <a:extLst>
              <a:ext uri="{FF2B5EF4-FFF2-40B4-BE49-F238E27FC236}">
                <a16:creationId xmlns:a16="http://schemas.microsoft.com/office/drawing/2014/main" id="{EB7DF957-1374-4B37-7EA8-E33720B2D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3084" y="2845290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千</a:t>
            </a:r>
          </a:p>
        </p:txBody>
      </p:sp>
      <p:sp>
        <p:nvSpPr>
          <p:cNvPr id="56" name="文本框 142">
            <a:extLst>
              <a:ext uri="{FF2B5EF4-FFF2-40B4-BE49-F238E27FC236}">
                <a16:creationId xmlns:a16="http://schemas.microsoft.com/office/drawing/2014/main" id="{E162EF39-DEFA-83CD-21BB-0C9970266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7734" y="896833"/>
            <a:ext cx="989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个级</a:t>
            </a:r>
          </a:p>
        </p:txBody>
      </p:sp>
      <p:sp>
        <p:nvSpPr>
          <p:cNvPr id="57" name="文本框 132">
            <a:extLst>
              <a:ext uri="{FF2B5EF4-FFF2-40B4-BE49-F238E27FC236}">
                <a16:creationId xmlns:a16="http://schemas.microsoft.com/office/drawing/2014/main" id="{464705C7-319F-47A2-8385-FF8A8FB2E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934" y="1511919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十万位</a:t>
            </a:r>
          </a:p>
        </p:txBody>
      </p:sp>
      <p:sp>
        <p:nvSpPr>
          <p:cNvPr id="58" name="文本框 133">
            <a:extLst>
              <a:ext uri="{FF2B5EF4-FFF2-40B4-BE49-F238E27FC236}">
                <a16:creationId xmlns:a16="http://schemas.microsoft.com/office/drawing/2014/main" id="{E86A31D8-0737-9E8E-3C56-D05ECB6A1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7159" y="1511919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  位</a:t>
            </a:r>
          </a:p>
        </p:txBody>
      </p:sp>
      <p:sp>
        <p:nvSpPr>
          <p:cNvPr id="59" name="文本框 138">
            <a:extLst>
              <a:ext uri="{FF2B5EF4-FFF2-40B4-BE49-F238E27FC236}">
                <a16:creationId xmlns:a16="http://schemas.microsoft.com/office/drawing/2014/main" id="{1B1BFFDA-A0DD-F1E5-D007-87B985533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4359" y="1511919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百万位</a:t>
            </a:r>
          </a:p>
        </p:txBody>
      </p:sp>
      <p:sp>
        <p:nvSpPr>
          <p:cNvPr id="60" name="文本框 139">
            <a:extLst>
              <a:ext uri="{FF2B5EF4-FFF2-40B4-BE49-F238E27FC236}">
                <a16:creationId xmlns:a16="http://schemas.microsoft.com/office/drawing/2014/main" id="{3951F921-D0E3-8B77-3323-BF10BB97F5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8909" y="1511919"/>
            <a:ext cx="493712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千万位</a:t>
            </a:r>
          </a:p>
        </p:txBody>
      </p:sp>
      <p:sp>
        <p:nvSpPr>
          <p:cNvPr id="61" name="文本框 75">
            <a:extLst>
              <a:ext uri="{FF2B5EF4-FFF2-40B4-BE49-F238E27FC236}">
                <a16:creationId xmlns:a16="http://schemas.microsoft.com/office/drawing/2014/main" id="{77CB6E36-D775-B8DC-FC04-BCD0B57F4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5096" y="2843703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</a:p>
        </p:txBody>
      </p:sp>
      <p:sp>
        <p:nvSpPr>
          <p:cNvPr id="62" name="文本框 76">
            <a:extLst>
              <a:ext uri="{FF2B5EF4-FFF2-40B4-BE49-F238E27FC236}">
                <a16:creationId xmlns:a16="http://schemas.microsoft.com/office/drawing/2014/main" id="{7201D72D-D8AD-2B5D-94ED-D04DE16B4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934" y="2845290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十 万</a:t>
            </a:r>
          </a:p>
        </p:txBody>
      </p:sp>
      <p:sp>
        <p:nvSpPr>
          <p:cNvPr id="63" name="文本框 77">
            <a:extLst>
              <a:ext uri="{FF2B5EF4-FFF2-40B4-BE49-F238E27FC236}">
                <a16:creationId xmlns:a16="http://schemas.microsoft.com/office/drawing/2014/main" id="{15250508-2C11-17A6-E3DC-20FBE69C1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3246" y="2843703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百 万</a:t>
            </a:r>
          </a:p>
        </p:txBody>
      </p:sp>
      <p:sp>
        <p:nvSpPr>
          <p:cNvPr id="64" name="文本框 78">
            <a:extLst>
              <a:ext uri="{FF2B5EF4-FFF2-40B4-BE49-F238E27FC236}">
                <a16:creationId xmlns:a16="http://schemas.microsoft.com/office/drawing/2014/main" id="{EC7CCF73-A05F-73D7-7555-81B7064BE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2084" y="2840528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千 万</a:t>
            </a:r>
          </a:p>
        </p:txBody>
      </p:sp>
      <p:sp>
        <p:nvSpPr>
          <p:cNvPr id="65" name="文本框 142">
            <a:extLst>
              <a:ext uri="{FF2B5EF4-FFF2-40B4-BE49-F238E27FC236}">
                <a16:creationId xmlns:a16="http://schemas.microsoft.com/office/drawing/2014/main" id="{F6B402ED-3B07-8E72-29B4-6E5F547B5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7684" y="896833"/>
            <a:ext cx="989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万级</a:t>
            </a:r>
          </a:p>
        </p:txBody>
      </p:sp>
      <p:sp>
        <p:nvSpPr>
          <p:cNvPr id="66" name="文本框 141">
            <a:extLst>
              <a:ext uri="{FF2B5EF4-FFF2-40B4-BE49-F238E27FC236}">
                <a16:creationId xmlns:a16="http://schemas.microsoft.com/office/drawing/2014/main" id="{CDE38D44-62D2-2289-2B65-B5E905DD9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5046" y="1515094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亿  位</a:t>
            </a:r>
          </a:p>
        </p:txBody>
      </p:sp>
      <p:sp>
        <p:nvSpPr>
          <p:cNvPr id="67" name="文本框 132">
            <a:extLst>
              <a:ext uri="{FF2B5EF4-FFF2-40B4-BE49-F238E27FC236}">
                <a16:creationId xmlns:a16="http://schemas.microsoft.com/office/drawing/2014/main" id="{4B362B86-3E59-7913-040F-5890E4927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821" y="1515094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十亿位</a:t>
            </a:r>
          </a:p>
        </p:txBody>
      </p:sp>
      <p:sp>
        <p:nvSpPr>
          <p:cNvPr id="68" name="文本框 138">
            <a:extLst>
              <a:ext uri="{FF2B5EF4-FFF2-40B4-BE49-F238E27FC236}">
                <a16:creationId xmlns:a16="http://schemas.microsoft.com/office/drawing/2014/main" id="{1242DC7F-76EC-F691-B674-8D6363D39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2246" y="1515094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百亿位</a:t>
            </a:r>
          </a:p>
        </p:txBody>
      </p:sp>
      <p:sp>
        <p:nvSpPr>
          <p:cNvPr id="69" name="文本框 139">
            <a:extLst>
              <a:ext uri="{FF2B5EF4-FFF2-40B4-BE49-F238E27FC236}">
                <a16:creationId xmlns:a16="http://schemas.microsoft.com/office/drawing/2014/main" id="{D5C2072D-6C7F-CB71-07A4-03A228AD4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3146" y="1515094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千亿位</a:t>
            </a:r>
          </a:p>
        </p:txBody>
      </p:sp>
      <p:sp>
        <p:nvSpPr>
          <p:cNvPr id="70" name="文本框 79">
            <a:extLst>
              <a:ext uri="{FF2B5EF4-FFF2-40B4-BE49-F238E27FC236}">
                <a16:creationId xmlns:a16="http://schemas.microsoft.com/office/drawing/2014/main" id="{904569FF-F836-73A1-2819-B7905A3DA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6634" y="2846878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</a:p>
        </p:txBody>
      </p:sp>
      <p:sp>
        <p:nvSpPr>
          <p:cNvPr id="71" name="文本框 78">
            <a:extLst>
              <a:ext uri="{FF2B5EF4-FFF2-40B4-BE49-F238E27FC236}">
                <a16:creationId xmlns:a16="http://schemas.microsoft.com/office/drawing/2014/main" id="{7DC704AA-9F0A-0930-8236-4A5304E26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8384" y="2846878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千 亿</a:t>
            </a:r>
          </a:p>
        </p:txBody>
      </p:sp>
      <p:sp>
        <p:nvSpPr>
          <p:cNvPr id="72" name="文本框 77">
            <a:extLst>
              <a:ext uri="{FF2B5EF4-FFF2-40B4-BE49-F238E27FC236}">
                <a16:creationId xmlns:a16="http://schemas.microsoft.com/office/drawing/2014/main" id="{C0C9CE8B-C320-EF84-BB01-AF5A522D8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1134" y="2846878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百 亿</a:t>
            </a:r>
          </a:p>
        </p:txBody>
      </p:sp>
      <p:sp>
        <p:nvSpPr>
          <p:cNvPr id="73" name="文本框 76">
            <a:extLst>
              <a:ext uri="{FF2B5EF4-FFF2-40B4-BE49-F238E27FC236}">
                <a16:creationId xmlns:a16="http://schemas.microsoft.com/office/drawing/2014/main" id="{D0BEF43F-1316-669B-905F-66A6D4E68B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3884" y="2846878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十 亿</a:t>
            </a:r>
          </a:p>
        </p:txBody>
      </p:sp>
      <p:sp>
        <p:nvSpPr>
          <p:cNvPr id="74" name="文本框 142">
            <a:extLst>
              <a:ext uri="{FF2B5EF4-FFF2-40B4-BE49-F238E27FC236}">
                <a16:creationId xmlns:a16="http://schemas.microsoft.com/office/drawing/2014/main" id="{AF258D76-A33E-B761-90DF-8961AB782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1284" y="893658"/>
            <a:ext cx="989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亿级</a:t>
            </a:r>
          </a:p>
        </p:txBody>
      </p:sp>
      <p:sp>
        <p:nvSpPr>
          <p:cNvPr id="75" name="文本框 140">
            <a:extLst>
              <a:ext uri="{FF2B5EF4-FFF2-40B4-BE49-F238E27FC236}">
                <a16:creationId xmlns:a16="http://schemas.microsoft.com/office/drawing/2014/main" id="{57C398B7-50DA-AE8A-5993-BF9D40813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8596" y="980633"/>
            <a:ext cx="838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6" name="文本框 140">
            <a:extLst>
              <a:ext uri="{FF2B5EF4-FFF2-40B4-BE49-F238E27FC236}">
                <a16:creationId xmlns:a16="http://schemas.microsoft.com/office/drawing/2014/main" id="{F67756B5-C3D3-C15A-9232-64A5D374BB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8596" y="1867589"/>
            <a:ext cx="838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7" name="文本框 140">
            <a:extLst>
              <a:ext uri="{FF2B5EF4-FFF2-40B4-BE49-F238E27FC236}">
                <a16:creationId xmlns:a16="http://schemas.microsoft.com/office/drawing/2014/main" id="{9EA98B3D-EB52-3F63-B00D-F439E27D9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8596" y="3038965"/>
            <a:ext cx="838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8" name="文本框 57">
            <a:extLst>
              <a:ext uri="{FF2B5EF4-FFF2-40B4-BE49-F238E27FC236}">
                <a16:creationId xmlns:a16="http://schemas.microsoft.com/office/drawing/2014/main" id="{B3D3398F-D9CC-674C-0BD3-5EC6C2C0C8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9827" y="453687"/>
            <a:ext cx="179863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P112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0998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90473-535B-5345-DF75-3E5388FEC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80BBACDF-D974-56BE-253D-3BD3CD2D7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08" y="195486"/>
            <a:ext cx="300804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四、课后练习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1EF1DE6F-9987-9CA4-8CD8-E30BCF8D5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835917"/>
            <a:ext cx="300804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1. </a:t>
            </a:r>
            <a:endParaRPr lang="zh-CN" altLang="en-US" sz="2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6D08696C-BB5F-9688-FA2A-5B495D1B832E}"/>
              </a:ext>
            </a:extLst>
          </p:cNvPr>
          <p:cNvGraphicFramePr>
            <a:graphicFrameLocks noGrp="1"/>
          </p:cNvGraphicFramePr>
          <p:nvPr/>
        </p:nvGraphicFramePr>
        <p:xfrm>
          <a:off x="1084809" y="865833"/>
          <a:ext cx="6956423" cy="2952327"/>
        </p:xfrm>
        <a:graphic>
          <a:graphicData uri="http://schemas.openxmlformats.org/drawingml/2006/table">
            <a:tbl>
              <a:tblPr firstRow="1" bandRow="1"/>
              <a:tblGrid>
                <a:gridCol w="1071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36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36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310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+mj-ea"/>
                          <a:ea typeface="+mj-ea"/>
                        </a:rPr>
                        <a:t>数级</a:t>
                      </a: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8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0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+mj-ea"/>
                          <a:ea typeface="+mj-ea"/>
                        </a:rPr>
                        <a:t>数位</a:t>
                      </a: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0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+mj-ea"/>
                          <a:ea typeface="+mj-ea"/>
                        </a:rPr>
                        <a:t>计数单位</a:t>
                      </a: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文本框 134">
            <a:extLst>
              <a:ext uri="{FF2B5EF4-FFF2-40B4-BE49-F238E27FC236}">
                <a16:creationId xmlns:a16="http://schemas.microsoft.com/office/drawing/2014/main" id="{10BA5BEF-AC8C-4F53-2CC0-A6D69DF34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3084" y="1511919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  位</a:t>
            </a:r>
          </a:p>
        </p:txBody>
      </p:sp>
      <p:sp>
        <p:nvSpPr>
          <p:cNvPr id="11" name="文本框 135">
            <a:extLst>
              <a:ext uri="{FF2B5EF4-FFF2-40B4-BE49-F238E27FC236}">
                <a16:creationId xmlns:a16="http://schemas.microsoft.com/office/drawing/2014/main" id="{002C7C97-6AEC-B797-0125-50A8FE45C1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1971" y="1511919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  位</a:t>
            </a:r>
          </a:p>
        </p:txBody>
      </p:sp>
      <p:sp>
        <p:nvSpPr>
          <p:cNvPr id="14" name="文本框 136">
            <a:extLst>
              <a:ext uri="{FF2B5EF4-FFF2-40B4-BE49-F238E27FC236}">
                <a16:creationId xmlns:a16="http://schemas.microsoft.com/office/drawing/2014/main" id="{E59CB2B2-ED7A-1E00-77DC-74EC22613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1284" y="1511919"/>
            <a:ext cx="493712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  位</a:t>
            </a:r>
          </a:p>
        </p:txBody>
      </p:sp>
      <p:sp>
        <p:nvSpPr>
          <p:cNvPr id="15" name="文本框 137">
            <a:extLst>
              <a:ext uri="{FF2B5EF4-FFF2-40B4-BE49-F238E27FC236}">
                <a16:creationId xmlns:a16="http://schemas.microsoft.com/office/drawing/2014/main" id="{563EF6A4-9F11-6618-7479-103B73C12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2184" y="1519857"/>
            <a:ext cx="492125" cy="11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百  位</a:t>
            </a:r>
          </a:p>
        </p:txBody>
      </p:sp>
      <p:sp>
        <p:nvSpPr>
          <p:cNvPr id="16" name="文本框 62">
            <a:extLst>
              <a:ext uri="{FF2B5EF4-FFF2-40B4-BE49-F238E27FC236}">
                <a16:creationId xmlns:a16="http://schemas.microsoft.com/office/drawing/2014/main" id="{05B94281-48AD-5071-5CC3-0377DDDF85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5621" y="2845290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</a:p>
        </p:txBody>
      </p:sp>
      <p:sp>
        <p:nvSpPr>
          <p:cNvPr id="17" name="文本框 72">
            <a:extLst>
              <a:ext uri="{FF2B5EF4-FFF2-40B4-BE49-F238E27FC236}">
                <a16:creationId xmlns:a16="http://schemas.microsoft.com/office/drawing/2014/main" id="{54DC12AF-6707-AFE2-11BA-2D273BDA2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1284" y="2843703"/>
            <a:ext cx="4937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十</a:t>
            </a:r>
          </a:p>
        </p:txBody>
      </p:sp>
      <p:sp>
        <p:nvSpPr>
          <p:cNvPr id="18" name="文本框 73">
            <a:extLst>
              <a:ext uri="{FF2B5EF4-FFF2-40B4-BE49-F238E27FC236}">
                <a16:creationId xmlns:a16="http://schemas.microsoft.com/office/drawing/2014/main" id="{E3033EB6-1D69-DD25-129E-21818E768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2184" y="2843703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百</a:t>
            </a:r>
          </a:p>
        </p:txBody>
      </p:sp>
      <p:sp>
        <p:nvSpPr>
          <p:cNvPr id="19" name="文本框 74">
            <a:extLst>
              <a:ext uri="{FF2B5EF4-FFF2-40B4-BE49-F238E27FC236}">
                <a16:creationId xmlns:a16="http://schemas.microsoft.com/office/drawing/2014/main" id="{F79418A2-9057-AC41-1C0D-37161AADF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3084" y="2845290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千</a:t>
            </a:r>
          </a:p>
        </p:txBody>
      </p:sp>
      <p:sp>
        <p:nvSpPr>
          <p:cNvPr id="20" name="文本框 142">
            <a:extLst>
              <a:ext uri="{FF2B5EF4-FFF2-40B4-BE49-F238E27FC236}">
                <a16:creationId xmlns:a16="http://schemas.microsoft.com/office/drawing/2014/main" id="{6C684BEF-C2D7-AC28-54DF-CA56B17F7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7734" y="896833"/>
            <a:ext cx="989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个级</a:t>
            </a:r>
          </a:p>
        </p:txBody>
      </p:sp>
      <p:sp>
        <p:nvSpPr>
          <p:cNvPr id="21" name="文本框 132">
            <a:extLst>
              <a:ext uri="{FF2B5EF4-FFF2-40B4-BE49-F238E27FC236}">
                <a16:creationId xmlns:a16="http://schemas.microsoft.com/office/drawing/2014/main" id="{97AA90E1-78CF-5E35-1601-C9A928F70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934" y="1511919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十万位</a:t>
            </a:r>
          </a:p>
        </p:txBody>
      </p:sp>
      <p:sp>
        <p:nvSpPr>
          <p:cNvPr id="22" name="文本框 133">
            <a:extLst>
              <a:ext uri="{FF2B5EF4-FFF2-40B4-BE49-F238E27FC236}">
                <a16:creationId xmlns:a16="http://schemas.microsoft.com/office/drawing/2014/main" id="{07E09A72-E8F5-191D-7A92-6A39098E3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7159" y="1511919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  位</a:t>
            </a:r>
          </a:p>
        </p:txBody>
      </p:sp>
      <p:sp>
        <p:nvSpPr>
          <p:cNvPr id="23" name="文本框 138">
            <a:extLst>
              <a:ext uri="{FF2B5EF4-FFF2-40B4-BE49-F238E27FC236}">
                <a16:creationId xmlns:a16="http://schemas.microsoft.com/office/drawing/2014/main" id="{88BD6240-ED35-B86A-7468-F75AE8D0B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4359" y="1511919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百万位</a:t>
            </a:r>
          </a:p>
        </p:txBody>
      </p:sp>
      <p:sp>
        <p:nvSpPr>
          <p:cNvPr id="24" name="文本框 139">
            <a:extLst>
              <a:ext uri="{FF2B5EF4-FFF2-40B4-BE49-F238E27FC236}">
                <a16:creationId xmlns:a16="http://schemas.microsoft.com/office/drawing/2014/main" id="{00DCD1D2-70CA-57BD-4D12-F40972864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8909" y="1511919"/>
            <a:ext cx="493712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千万位</a:t>
            </a:r>
          </a:p>
        </p:txBody>
      </p:sp>
      <p:sp>
        <p:nvSpPr>
          <p:cNvPr id="25" name="文本框 75">
            <a:extLst>
              <a:ext uri="{FF2B5EF4-FFF2-40B4-BE49-F238E27FC236}">
                <a16:creationId xmlns:a16="http://schemas.microsoft.com/office/drawing/2014/main" id="{6C48DFFE-F971-98EE-5143-1425C42AF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5096" y="2843703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</a:p>
        </p:txBody>
      </p:sp>
      <p:sp>
        <p:nvSpPr>
          <p:cNvPr id="26" name="文本框 76">
            <a:extLst>
              <a:ext uri="{FF2B5EF4-FFF2-40B4-BE49-F238E27FC236}">
                <a16:creationId xmlns:a16="http://schemas.microsoft.com/office/drawing/2014/main" id="{5EFCF84A-8BE3-CE0F-5468-B98C9E264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934" y="2845290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十 万</a:t>
            </a:r>
          </a:p>
        </p:txBody>
      </p:sp>
      <p:sp>
        <p:nvSpPr>
          <p:cNvPr id="27" name="文本框 77">
            <a:extLst>
              <a:ext uri="{FF2B5EF4-FFF2-40B4-BE49-F238E27FC236}">
                <a16:creationId xmlns:a16="http://schemas.microsoft.com/office/drawing/2014/main" id="{05379BF4-24AA-20B7-82FD-299D56D37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3246" y="2843703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百 万</a:t>
            </a:r>
          </a:p>
        </p:txBody>
      </p:sp>
      <p:sp>
        <p:nvSpPr>
          <p:cNvPr id="28" name="文本框 78">
            <a:extLst>
              <a:ext uri="{FF2B5EF4-FFF2-40B4-BE49-F238E27FC236}">
                <a16:creationId xmlns:a16="http://schemas.microsoft.com/office/drawing/2014/main" id="{FBA7FF5C-4379-C9B5-9923-4157F58B78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2084" y="2840528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千 万</a:t>
            </a:r>
          </a:p>
        </p:txBody>
      </p:sp>
      <p:sp>
        <p:nvSpPr>
          <p:cNvPr id="29" name="文本框 142">
            <a:extLst>
              <a:ext uri="{FF2B5EF4-FFF2-40B4-BE49-F238E27FC236}">
                <a16:creationId xmlns:a16="http://schemas.microsoft.com/office/drawing/2014/main" id="{122D1057-16A2-6531-A741-9693241FCA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7684" y="896833"/>
            <a:ext cx="989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万级</a:t>
            </a:r>
          </a:p>
        </p:txBody>
      </p:sp>
      <p:sp>
        <p:nvSpPr>
          <p:cNvPr id="30" name="文本框 141">
            <a:extLst>
              <a:ext uri="{FF2B5EF4-FFF2-40B4-BE49-F238E27FC236}">
                <a16:creationId xmlns:a16="http://schemas.microsoft.com/office/drawing/2014/main" id="{6F0246A6-7739-110C-A74E-7038A778B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5046" y="1515094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亿  位</a:t>
            </a:r>
          </a:p>
        </p:txBody>
      </p:sp>
      <p:sp>
        <p:nvSpPr>
          <p:cNvPr id="31" name="文本框 132">
            <a:extLst>
              <a:ext uri="{FF2B5EF4-FFF2-40B4-BE49-F238E27FC236}">
                <a16:creationId xmlns:a16="http://schemas.microsoft.com/office/drawing/2014/main" id="{30C5B136-797B-142F-77E8-E0E711629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821" y="1515094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十亿位</a:t>
            </a:r>
          </a:p>
        </p:txBody>
      </p:sp>
      <p:sp>
        <p:nvSpPr>
          <p:cNvPr id="32" name="文本框 138">
            <a:extLst>
              <a:ext uri="{FF2B5EF4-FFF2-40B4-BE49-F238E27FC236}">
                <a16:creationId xmlns:a16="http://schemas.microsoft.com/office/drawing/2014/main" id="{0869A745-AEDC-84B0-E825-F814741CE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2246" y="1515094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百亿位</a:t>
            </a:r>
          </a:p>
        </p:txBody>
      </p:sp>
      <p:sp>
        <p:nvSpPr>
          <p:cNvPr id="33" name="文本框 139">
            <a:extLst>
              <a:ext uri="{FF2B5EF4-FFF2-40B4-BE49-F238E27FC236}">
                <a16:creationId xmlns:a16="http://schemas.microsoft.com/office/drawing/2014/main" id="{A50B6A3E-01D3-1440-A72D-B7A5D9EB8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3146" y="1515094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千亿位</a:t>
            </a:r>
          </a:p>
        </p:txBody>
      </p:sp>
      <p:sp>
        <p:nvSpPr>
          <p:cNvPr id="34" name="文本框 79">
            <a:extLst>
              <a:ext uri="{FF2B5EF4-FFF2-40B4-BE49-F238E27FC236}">
                <a16:creationId xmlns:a16="http://schemas.microsoft.com/office/drawing/2014/main" id="{26CBD07C-1801-2D1F-1FE9-76DDC507E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6634" y="2846878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</a:p>
        </p:txBody>
      </p:sp>
      <p:sp>
        <p:nvSpPr>
          <p:cNvPr id="35" name="文本框 78">
            <a:extLst>
              <a:ext uri="{FF2B5EF4-FFF2-40B4-BE49-F238E27FC236}">
                <a16:creationId xmlns:a16="http://schemas.microsoft.com/office/drawing/2014/main" id="{F653816B-C825-ED02-EAE5-88906F4E7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8384" y="2846878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千 亿</a:t>
            </a:r>
          </a:p>
        </p:txBody>
      </p:sp>
      <p:sp>
        <p:nvSpPr>
          <p:cNvPr id="36" name="文本框 77">
            <a:extLst>
              <a:ext uri="{FF2B5EF4-FFF2-40B4-BE49-F238E27FC236}">
                <a16:creationId xmlns:a16="http://schemas.microsoft.com/office/drawing/2014/main" id="{A88C3A0A-737E-8C19-9CEB-567CAB794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1134" y="2846878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百 亿</a:t>
            </a:r>
          </a:p>
        </p:txBody>
      </p:sp>
      <p:sp>
        <p:nvSpPr>
          <p:cNvPr id="37" name="文本框 76">
            <a:extLst>
              <a:ext uri="{FF2B5EF4-FFF2-40B4-BE49-F238E27FC236}">
                <a16:creationId xmlns:a16="http://schemas.microsoft.com/office/drawing/2014/main" id="{CC9AE1A5-D164-F47A-DFBC-182A9C070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3884" y="2846878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十 亿</a:t>
            </a:r>
          </a:p>
        </p:txBody>
      </p:sp>
      <p:sp>
        <p:nvSpPr>
          <p:cNvPr id="38" name="文本框 142">
            <a:extLst>
              <a:ext uri="{FF2B5EF4-FFF2-40B4-BE49-F238E27FC236}">
                <a16:creationId xmlns:a16="http://schemas.microsoft.com/office/drawing/2014/main" id="{D9C0869A-7F5F-6CA2-3D80-36EF44D9C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1284" y="893658"/>
            <a:ext cx="989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亿级</a:t>
            </a:r>
          </a:p>
        </p:txBody>
      </p:sp>
      <p:sp>
        <p:nvSpPr>
          <p:cNvPr id="39" name="文本框 140">
            <a:extLst>
              <a:ext uri="{FF2B5EF4-FFF2-40B4-BE49-F238E27FC236}">
                <a16:creationId xmlns:a16="http://schemas.microsoft.com/office/drawing/2014/main" id="{452B2322-502F-DBF0-A24F-41018DF10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8596" y="980633"/>
            <a:ext cx="838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文本框 140">
            <a:extLst>
              <a:ext uri="{FF2B5EF4-FFF2-40B4-BE49-F238E27FC236}">
                <a16:creationId xmlns:a16="http://schemas.microsoft.com/office/drawing/2014/main" id="{C2E23127-1794-EE70-CC88-F97101856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8596" y="1867589"/>
            <a:ext cx="838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文本框 140">
            <a:extLst>
              <a:ext uri="{FF2B5EF4-FFF2-40B4-BE49-F238E27FC236}">
                <a16:creationId xmlns:a16="http://schemas.microsoft.com/office/drawing/2014/main" id="{8043F4A7-ED5A-FCD9-66DE-1DA5689DC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8596" y="3038965"/>
            <a:ext cx="838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F4160D3F-0167-F811-1831-16C85CE7C3ED}"/>
              </a:ext>
            </a:extLst>
          </p:cNvPr>
          <p:cNvSpPr txBox="1"/>
          <p:nvPr/>
        </p:nvSpPr>
        <p:spPr>
          <a:xfrm>
            <a:off x="611560" y="3795886"/>
            <a:ext cx="4767446" cy="113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(2) 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写出一个数读出来，让同学写出来，看看与你写的一样吗。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2620FD5-2530-F30A-A6DB-6493A9D14198}"/>
              </a:ext>
            </a:extLst>
          </p:cNvPr>
          <p:cNvGrpSpPr/>
          <p:nvPr/>
        </p:nvGrpSpPr>
        <p:grpSpPr>
          <a:xfrm>
            <a:off x="5364088" y="3939902"/>
            <a:ext cx="3478668" cy="852230"/>
            <a:chOff x="5541278" y="3991450"/>
            <a:chExt cx="3478668" cy="852230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E5813BF6-302D-052E-23A5-E2D4EB27F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2362" y="4028206"/>
              <a:ext cx="827584" cy="815474"/>
            </a:xfrm>
            <a:prstGeom prst="rect">
              <a:avLst/>
            </a:prstGeom>
          </p:spPr>
        </p:pic>
        <p:sp>
          <p:nvSpPr>
            <p:cNvPr id="5" name="AutoShape 27">
              <a:extLst>
                <a:ext uri="{FF2B5EF4-FFF2-40B4-BE49-F238E27FC236}">
                  <a16:creationId xmlns:a16="http://schemas.microsoft.com/office/drawing/2014/main" id="{D8E8C2A0-297B-9F5D-5B14-78D834C097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41278" y="3991450"/>
              <a:ext cx="2488812" cy="852230"/>
            </a:xfrm>
            <a:prstGeom prst="wedgeRoundRectCallout">
              <a:avLst>
                <a:gd name="adj1" fmla="val 59719"/>
                <a:gd name="adj2" fmla="val 9670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/>
            <a:p>
              <a:pPr>
                <a:defRPr/>
              </a:pPr>
              <a:r>
                <a:rPr lang="zh-CN" altLang="en-US" sz="2400" b="1" dirty="0">
                  <a:latin typeface="+mj-ea"/>
                  <a:ea typeface="+mj-ea"/>
                </a:rPr>
                <a:t>你是怎么读、写多位数的</a:t>
              </a:r>
              <a:r>
                <a:rPr lang="en-US" altLang="zh-CN" sz="2400" b="1" dirty="0">
                  <a:latin typeface="+mj-ea"/>
                  <a:ea typeface="+mj-ea"/>
                </a:rPr>
                <a:t>?</a:t>
              </a:r>
              <a:endParaRPr lang="zh-CN" altLang="en-US" sz="2400" b="1" dirty="0">
                <a:latin typeface="+mj-ea"/>
                <a:ea typeface="+mj-ea"/>
              </a:endParaRPr>
            </a:p>
          </p:txBody>
        </p:sp>
      </p:grpSp>
      <p:sp>
        <p:nvSpPr>
          <p:cNvPr id="10" name="文本框 57">
            <a:extLst>
              <a:ext uri="{FF2B5EF4-FFF2-40B4-BE49-F238E27FC236}">
                <a16:creationId xmlns:a16="http://schemas.microsoft.com/office/drawing/2014/main" id="{01B4B914-ED83-DEB5-96C2-9E4D8CD7A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9827" y="453687"/>
            <a:ext cx="179863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P112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5228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B222B-9750-C96B-77CE-CF1F5F7F5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5ED04ADB-490E-0860-CEB2-445E1B946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08" y="195486"/>
            <a:ext cx="300804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四、课后练习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523B6D93-F299-2258-4D28-DD1F0B72B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835917"/>
            <a:ext cx="300804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1. </a:t>
            </a:r>
            <a:endParaRPr lang="zh-CN" altLang="en-US" sz="2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1707211D-4748-1757-A97C-6779A64AF437}"/>
              </a:ext>
            </a:extLst>
          </p:cNvPr>
          <p:cNvSpPr txBox="1"/>
          <p:nvPr/>
        </p:nvSpPr>
        <p:spPr>
          <a:xfrm>
            <a:off x="611560" y="3939718"/>
            <a:ext cx="8424936" cy="576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(3) 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你能将写出的数改写</a:t>
            </a:r>
            <a:r>
              <a:rPr lang="zh-CN" altLang="en-US" sz="2400" b="1">
                <a:solidFill>
                  <a:prstClr val="black"/>
                </a:solidFill>
                <a:latin typeface="Times New Roman"/>
                <a:ea typeface="楷体"/>
              </a:rPr>
              <a:t>成以“万”或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“亿”作单位的数吗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?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9872D310-E8A0-84F4-6F0E-EDE6C6BA74CE}"/>
              </a:ext>
            </a:extLst>
          </p:cNvPr>
          <p:cNvGraphicFramePr>
            <a:graphicFrameLocks noGrp="1"/>
          </p:cNvGraphicFramePr>
          <p:nvPr/>
        </p:nvGraphicFramePr>
        <p:xfrm>
          <a:off x="1084809" y="865833"/>
          <a:ext cx="6956423" cy="2952327"/>
        </p:xfrm>
        <a:graphic>
          <a:graphicData uri="http://schemas.openxmlformats.org/drawingml/2006/table">
            <a:tbl>
              <a:tblPr firstRow="1" bandRow="1"/>
              <a:tblGrid>
                <a:gridCol w="1071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36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36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1724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310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+mj-ea"/>
                          <a:ea typeface="+mj-ea"/>
                        </a:rPr>
                        <a:t>数级</a:t>
                      </a: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8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0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+mj-ea"/>
                          <a:ea typeface="+mj-ea"/>
                        </a:rPr>
                        <a:t>数位</a:t>
                      </a: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0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+mj-ea"/>
                          <a:ea typeface="+mj-ea"/>
                        </a:rPr>
                        <a:t>计数单位</a:t>
                      </a: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41" marR="91441" marT="45716" marB="45716"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文本框 134">
            <a:extLst>
              <a:ext uri="{FF2B5EF4-FFF2-40B4-BE49-F238E27FC236}">
                <a16:creationId xmlns:a16="http://schemas.microsoft.com/office/drawing/2014/main" id="{A195D98B-3C04-1E60-EE63-2BF9993CD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3084" y="1511919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  位</a:t>
            </a:r>
          </a:p>
        </p:txBody>
      </p:sp>
      <p:sp>
        <p:nvSpPr>
          <p:cNvPr id="7" name="文本框 135">
            <a:extLst>
              <a:ext uri="{FF2B5EF4-FFF2-40B4-BE49-F238E27FC236}">
                <a16:creationId xmlns:a16="http://schemas.microsoft.com/office/drawing/2014/main" id="{794E482B-4F93-57F8-88DE-1F8A15056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1971" y="1511919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  位</a:t>
            </a:r>
          </a:p>
        </p:txBody>
      </p:sp>
      <p:sp>
        <p:nvSpPr>
          <p:cNvPr id="9" name="文本框 136">
            <a:extLst>
              <a:ext uri="{FF2B5EF4-FFF2-40B4-BE49-F238E27FC236}">
                <a16:creationId xmlns:a16="http://schemas.microsoft.com/office/drawing/2014/main" id="{A77F0CED-6365-2F91-E384-7B42E8E7A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1284" y="1511919"/>
            <a:ext cx="493712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  位</a:t>
            </a:r>
          </a:p>
        </p:txBody>
      </p:sp>
      <p:sp>
        <p:nvSpPr>
          <p:cNvPr id="10" name="文本框 137">
            <a:extLst>
              <a:ext uri="{FF2B5EF4-FFF2-40B4-BE49-F238E27FC236}">
                <a16:creationId xmlns:a16="http://schemas.microsoft.com/office/drawing/2014/main" id="{BDAC4BB1-B6E1-7E85-1462-2CB59DEBD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2184" y="1519857"/>
            <a:ext cx="492125" cy="11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百  位</a:t>
            </a:r>
          </a:p>
        </p:txBody>
      </p:sp>
      <p:sp>
        <p:nvSpPr>
          <p:cNvPr id="12" name="文本框 62">
            <a:extLst>
              <a:ext uri="{FF2B5EF4-FFF2-40B4-BE49-F238E27FC236}">
                <a16:creationId xmlns:a16="http://schemas.microsoft.com/office/drawing/2014/main" id="{82663FDB-90BE-0D12-1258-3AF886DAC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5621" y="2845290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</a:p>
        </p:txBody>
      </p:sp>
      <p:sp>
        <p:nvSpPr>
          <p:cNvPr id="13" name="文本框 72">
            <a:extLst>
              <a:ext uri="{FF2B5EF4-FFF2-40B4-BE49-F238E27FC236}">
                <a16:creationId xmlns:a16="http://schemas.microsoft.com/office/drawing/2014/main" id="{A65FCA5B-E09C-B899-DF6F-3A1B7A0DE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1284" y="2843703"/>
            <a:ext cx="4937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十</a:t>
            </a:r>
          </a:p>
        </p:txBody>
      </p:sp>
      <p:sp>
        <p:nvSpPr>
          <p:cNvPr id="42" name="文本框 73">
            <a:extLst>
              <a:ext uri="{FF2B5EF4-FFF2-40B4-BE49-F238E27FC236}">
                <a16:creationId xmlns:a16="http://schemas.microsoft.com/office/drawing/2014/main" id="{9DA01EAA-EB0D-9966-929A-F8DA9A8C33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2184" y="2843703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百</a:t>
            </a:r>
          </a:p>
        </p:txBody>
      </p:sp>
      <p:sp>
        <p:nvSpPr>
          <p:cNvPr id="43" name="文本框 74">
            <a:extLst>
              <a:ext uri="{FF2B5EF4-FFF2-40B4-BE49-F238E27FC236}">
                <a16:creationId xmlns:a16="http://schemas.microsoft.com/office/drawing/2014/main" id="{8854011B-C8D0-C48B-0372-FD5C8B355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3084" y="2845290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千</a:t>
            </a:r>
          </a:p>
        </p:txBody>
      </p:sp>
      <p:sp>
        <p:nvSpPr>
          <p:cNvPr id="44" name="文本框 142">
            <a:extLst>
              <a:ext uri="{FF2B5EF4-FFF2-40B4-BE49-F238E27FC236}">
                <a16:creationId xmlns:a16="http://schemas.microsoft.com/office/drawing/2014/main" id="{51BC16F3-57E7-45F8-4F13-33F50040D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7734" y="896833"/>
            <a:ext cx="989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个级</a:t>
            </a:r>
          </a:p>
        </p:txBody>
      </p:sp>
      <p:sp>
        <p:nvSpPr>
          <p:cNvPr id="45" name="文本框 132">
            <a:extLst>
              <a:ext uri="{FF2B5EF4-FFF2-40B4-BE49-F238E27FC236}">
                <a16:creationId xmlns:a16="http://schemas.microsoft.com/office/drawing/2014/main" id="{1F164F81-3255-1FB0-50B9-4E50FBA9E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934" y="1511919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十万位</a:t>
            </a:r>
          </a:p>
        </p:txBody>
      </p:sp>
      <p:sp>
        <p:nvSpPr>
          <p:cNvPr id="47" name="文本框 133">
            <a:extLst>
              <a:ext uri="{FF2B5EF4-FFF2-40B4-BE49-F238E27FC236}">
                <a16:creationId xmlns:a16="http://schemas.microsoft.com/office/drawing/2014/main" id="{A6A5CE70-2A05-64C1-7AA1-EB4802F7E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7159" y="1511919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  位</a:t>
            </a:r>
          </a:p>
        </p:txBody>
      </p:sp>
      <p:sp>
        <p:nvSpPr>
          <p:cNvPr id="48" name="文本框 138">
            <a:extLst>
              <a:ext uri="{FF2B5EF4-FFF2-40B4-BE49-F238E27FC236}">
                <a16:creationId xmlns:a16="http://schemas.microsoft.com/office/drawing/2014/main" id="{E6D691FD-75DE-3AC9-A2C2-D44FDCACE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4359" y="1511919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百万位</a:t>
            </a:r>
          </a:p>
        </p:txBody>
      </p:sp>
      <p:sp>
        <p:nvSpPr>
          <p:cNvPr id="49" name="文本框 139">
            <a:extLst>
              <a:ext uri="{FF2B5EF4-FFF2-40B4-BE49-F238E27FC236}">
                <a16:creationId xmlns:a16="http://schemas.microsoft.com/office/drawing/2014/main" id="{4232F2A4-A969-BB6F-1218-2F53EB3FB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8909" y="1511919"/>
            <a:ext cx="493712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千万位</a:t>
            </a:r>
          </a:p>
        </p:txBody>
      </p:sp>
      <p:sp>
        <p:nvSpPr>
          <p:cNvPr id="50" name="文本框 75">
            <a:extLst>
              <a:ext uri="{FF2B5EF4-FFF2-40B4-BE49-F238E27FC236}">
                <a16:creationId xmlns:a16="http://schemas.microsoft.com/office/drawing/2014/main" id="{E17E58AA-A45D-6F7D-F0BA-BDEEF931F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5096" y="2843703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</a:p>
        </p:txBody>
      </p:sp>
      <p:sp>
        <p:nvSpPr>
          <p:cNvPr id="51" name="文本框 76">
            <a:extLst>
              <a:ext uri="{FF2B5EF4-FFF2-40B4-BE49-F238E27FC236}">
                <a16:creationId xmlns:a16="http://schemas.microsoft.com/office/drawing/2014/main" id="{9E61ADE5-6408-F49F-82EF-6DC100767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934" y="2845290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十 万</a:t>
            </a:r>
          </a:p>
        </p:txBody>
      </p:sp>
      <p:sp>
        <p:nvSpPr>
          <p:cNvPr id="52" name="文本框 77">
            <a:extLst>
              <a:ext uri="{FF2B5EF4-FFF2-40B4-BE49-F238E27FC236}">
                <a16:creationId xmlns:a16="http://schemas.microsoft.com/office/drawing/2014/main" id="{87A83E72-AD96-CD63-35A8-717546982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3246" y="2843703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百 万</a:t>
            </a:r>
          </a:p>
        </p:txBody>
      </p:sp>
      <p:sp>
        <p:nvSpPr>
          <p:cNvPr id="53" name="文本框 78">
            <a:extLst>
              <a:ext uri="{FF2B5EF4-FFF2-40B4-BE49-F238E27FC236}">
                <a16:creationId xmlns:a16="http://schemas.microsoft.com/office/drawing/2014/main" id="{B2596B60-470E-6551-4AAD-49E9274DE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2084" y="2840528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千 万</a:t>
            </a:r>
          </a:p>
        </p:txBody>
      </p:sp>
      <p:sp>
        <p:nvSpPr>
          <p:cNvPr id="54" name="文本框 142">
            <a:extLst>
              <a:ext uri="{FF2B5EF4-FFF2-40B4-BE49-F238E27FC236}">
                <a16:creationId xmlns:a16="http://schemas.microsoft.com/office/drawing/2014/main" id="{05C540C9-B5DC-19FC-5679-37586386C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7684" y="896833"/>
            <a:ext cx="989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万级</a:t>
            </a:r>
          </a:p>
        </p:txBody>
      </p:sp>
      <p:sp>
        <p:nvSpPr>
          <p:cNvPr id="55" name="文本框 141">
            <a:extLst>
              <a:ext uri="{FF2B5EF4-FFF2-40B4-BE49-F238E27FC236}">
                <a16:creationId xmlns:a16="http://schemas.microsoft.com/office/drawing/2014/main" id="{3A1CFEA4-37D6-F29C-0723-75AA164D5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5046" y="1515094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亿  位</a:t>
            </a:r>
          </a:p>
        </p:txBody>
      </p:sp>
      <p:sp>
        <p:nvSpPr>
          <p:cNvPr id="56" name="文本框 132">
            <a:extLst>
              <a:ext uri="{FF2B5EF4-FFF2-40B4-BE49-F238E27FC236}">
                <a16:creationId xmlns:a16="http://schemas.microsoft.com/office/drawing/2014/main" id="{A824E2AD-B279-8128-998A-D630C8B9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821" y="1515094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十亿位</a:t>
            </a:r>
          </a:p>
        </p:txBody>
      </p:sp>
      <p:sp>
        <p:nvSpPr>
          <p:cNvPr id="57" name="文本框 138">
            <a:extLst>
              <a:ext uri="{FF2B5EF4-FFF2-40B4-BE49-F238E27FC236}">
                <a16:creationId xmlns:a16="http://schemas.microsoft.com/office/drawing/2014/main" id="{05AFA3C5-2B87-3D1C-1988-189AD9A33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2246" y="1515094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百亿位</a:t>
            </a:r>
          </a:p>
        </p:txBody>
      </p:sp>
      <p:sp>
        <p:nvSpPr>
          <p:cNvPr id="58" name="文本框 139">
            <a:extLst>
              <a:ext uri="{FF2B5EF4-FFF2-40B4-BE49-F238E27FC236}">
                <a16:creationId xmlns:a16="http://schemas.microsoft.com/office/drawing/2014/main" id="{3E164DE6-0204-2F77-C005-9F81339BBA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3146" y="1515094"/>
            <a:ext cx="4921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千亿位</a:t>
            </a:r>
          </a:p>
        </p:txBody>
      </p:sp>
      <p:sp>
        <p:nvSpPr>
          <p:cNvPr id="59" name="文本框 79">
            <a:extLst>
              <a:ext uri="{FF2B5EF4-FFF2-40B4-BE49-F238E27FC236}">
                <a16:creationId xmlns:a16="http://schemas.microsoft.com/office/drawing/2014/main" id="{0897A342-B573-A5EF-FC81-2B20345E3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6634" y="2846878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</a:p>
        </p:txBody>
      </p:sp>
      <p:sp>
        <p:nvSpPr>
          <p:cNvPr id="60" name="文本框 78">
            <a:extLst>
              <a:ext uri="{FF2B5EF4-FFF2-40B4-BE49-F238E27FC236}">
                <a16:creationId xmlns:a16="http://schemas.microsoft.com/office/drawing/2014/main" id="{F1A20CB6-FB1A-22D6-CDB6-1387E56A3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8384" y="2846878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千 亿</a:t>
            </a:r>
          </a:p>
        </p:txBody>
      </p:sp>
      <p:sp>
        <p:nvSpPr>
          <p:cNvPr id="61" name="文本框 77">
            <a:extLst>
              <a:ext uri="{FF2B5EF4-FFF2-40B4-BE49-F238E27FC236}">
                <a16:creationId xmlns:a16="http://schemas.microsoft.com/office/drawing/2014/main" id="{FF9C4662-1BB8-39F2-4F77-72DF2F6E3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1134" y="2846878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百 亿</a:t>
            </a:r>
          </a:p>
        </p:txBody>
      </p:sp>
      <p:sp>
        <p:nvSpPr>
          <p:cNvPr id="62" name="文本框 76">
            <a:extLst>
              <a:ext uri="{FF2B5EF4-FFF2-40B4-BE49-F238E27FC236}">
                <a16:creationId xmlns:a16="http://schemas.microsoft.com/office/drawing/2014/main" id="{56A24C06-8AEF-34D9-57CC-177AA6C28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3884" y="2846878"/>
            <a:ext cx="4921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十 亿</a:t>
            </a:r>
          </a:p>
        </p:txBody>
      </p:sp>
      <p:sp>
        <p:nvSpPr>
          <p:cNvPr id="63" name="文本框 142">
            <a:extLst>
              <a:ext uri="{FF2B5EF4-FFF2-40B4-BE49-F238E27FC236}">
                <a16:creationId xmlns:a16="http://schemas.microsoft.com/office/drawing/2014/main" id="{6A56803D-E4BF-C199-1197-3D262A476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1284" y="893658"/>
            <a:ext cx="989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dist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亿级</a:t>
            </a:r>
          </a:p>
        </p:txBody>
      </p:sp>
      <p:sp>
        <p:nvSpPr>
          <p:cNvPr id="64" name="文本框 140">
            <a:extLst>
              <a:ext uri="{FF2B5EF4-FFF2-40B4-BE49-F238E27FC236}">
                <a16:creationId xmlns:a16="http://schemas.microsoft.com/office/drawing/2014/main" id="{FFAE46B3-41DF-01FD-814E-B5B94F471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8596" y="980633"/>
            <a:ext cx="838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5" name="文本框 140">
            <a:extLst>
              <a:ext uri="{FF2B5EF4-FFF2-40B4-BE49-F238E27FC236}">
                <a16:creationId xmlns:a16="http://schemas.microsoft.com/office/drawing/2014/main" id="{F2F09DA0-3AD6-118B-1C95-02FC71776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8596" y="1867589"/>
            <a:ext cx="838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6" name="文本框 140">
            <a:extLst>
              <a:ext uri="{FF2B5EF4-FFF2-40B4-BE49-F238E27FC236}">
                <a16:creationId xmlns:a16="http://schemas.microsoft.com/office/drawing/2014/main" id="{8EC5FEE9-494B-EE21-CF26-5FE92D261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8596" y="3038965"/>
            <a:ext cx="838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7" name="文本框 57">
            <a:extLst>
              <a:ext uri="{FF2B5EF4-FFF2-40B4-BE49-F238E27FC236}">
                <a16:creationId xmlns:a16="http://schemas.microsoft.com/office/drawing/2014/main" id="{D1E8913A-A7B6-72CA-D0F1-8D070FE37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9827" y="453687"/>
            <a:ext cx="179863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P112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2161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4BA2C78A-BF1F-E5CA-FBD0-A40CB7B1D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395972"/>
            <a:ext cx="72008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2. </a:t>
            </a:r>
            <a:endParaRPr lang="zh-CN" altLang="en-US" sz="2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8AAC985-AF1C-BF26-199F-99B8F83EC60A}"/>
              </a:ext>
            </a:extLst>
          </p:cNvPr>
          <p:cNvSpPr txBox="1"/>
          <p:nvPr/>
        </p:nvSpPr>
        <p:spPr>
          <a:xfrm>
            <a:off x="1115616" y="267494"/>
            <a:ext cx="6840760" cy="113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先想一想笔算乘法应</a:t>
            </a:r>
            <a:r>
              <a:rPr lang="zh-CN" altLang="en-US" sz="2400"/>
              <a:t>注意什么，再</a:t>
            </a:r>
            <a:r>
              <a:rPr lang="zh-CN" altLang="en-US" sz="2400" dirty="0"/>
              <a:t>分析下面两题的错误原因。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51FE81A1-E911-B276-606F-75FDB46A5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252" y="1511708"/>
            <a:ext cx="9683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3 4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7AD7F603-E496-581A-D936-8B5F368863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252" y="1905408"/>
            <a:ext cx="968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2 1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6EC0BE2B-A3D6-46E6-CD67-4F1516A6CD8F}"/>
              </a:ext>
            </a:extLst>
          </p:cNvPr>
          <p:cNvCxnSpPr/>
          <p:nvPr/>
        </p:nvCxnSpPr>
        <p:spPr bwMode="auto">
          <a:xfrm>
            <a:off x="1193677" y="2365783"/>
            <a:ext cx="1641475" cy="0"/>
          </a:xfrm>
          <a:prstGeom prst="line">
            <a:avLst/>
          </a:prstGeom>
          <a:noFill/>
          <a:ln w="19050" algn="ctr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Box 11">
            <a:extLst>
              <a:ext uri="{FF2B5EF4-FFF2-40B4-BE49-F238E27FC236}">
                <a16:creationId xmlns:a16="http://schemas.microsoft.com/office/drawing/2014/main" id="{63894993-2590-62EA-8ADE-CD13BDC2B4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2489" y="2689633"/>
            <a:ext cx="5730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7B80B5BB-FF00-5CF8-C1E9-403C6BBB8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8877" y="2330858"/>
            <a:ext cx="5730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3676BDA8-BB4B-DA4D-733B-5C2D4A603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2489" y="2330858"/>
            <a:ext cx="571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1AA38EB4-0F51-CDAD-181D-22853CB30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8877" y="3115083"/>
            <a:ext cx="493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A1AD4D95-6976-0F74-7474-85E8BE70D15B}"/>
              </a:ext>
            </a:extLst>
          </p:cNvPr>
          <p:cNvCxnSpPr/>
          <p:nvPr/>
        </p:nvCxnSpPr>
        <p:spPr bwMode="auto">
          <a:xfrm>
            <a:off x="1166689" y="3159533"/>
            <a:ext cx="1658938" cy="0"/>
          </a:xfrm>
          <a:prstGeom prst="line">
            <a:avLst/>
          </a:prstGeom>
          <a:noFill/>
          <a:ln w="19050" algn="ctr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TextBox 18">
            <a:extLst>
              <a:ext uri="{FF2B5EF4-FFF2-40B4-BE49-F238E27FC236}">
                <a16:creationId xmlns:a16="http://schemas.microsoft.com/office/drawing/2014/main" id="{715C3679-C858-D243-3C07-932A759AE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5664" y="3115083"/>
            <a:ext cx="493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22">
            <a:extLst>
              <a:ext uri="{FF2B5EF4-FFF2-40B4-BE49-F238E27FC236}">
                <a16:creationId xmlns:a16="http://schemas.microsoft.com/office/drawing/2014/main" id="{61E68D5B-3A40-73C5-F776-3C81C07D4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3877" y="3115083"/>
            <a:ext cx="493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D66C99B0-07F1-C0F8-1F52-FC2929688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9877" y="1903820"/>
            <a:ext cx="968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3E7163BB-4DB5-C04E-7591-1B959B0E6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352" y="2689633"/>
            <a:ext cx="4238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75F3BFE3-9542-659D-BBDB-EE56EE807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377" y="1511708"/>
            <a:ext cx="9683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1 4 3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B75FB7DA-9AE4-5D91-D970-DABC5E014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6939" y="1905408"/>
            <a:ext cx="968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2 6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9" name="直接连接符 24">
            <a:extLst>
              <a:ext uri="{FF2B5EF4-FFF2-40B4-BE49-F238E27FC236}">
                <a16:creationId xmlns:a16="http://schemas.microsoft.com/office/drawing/2014/main" id="{D0DEA590-7BCA-9090-81EE-9E5A7570A06B}"/>
              </a:ext>
            </a:extLst>
          </p:cNvPr>
          <p:cNvCxnSpPr/>
          <p:nvPr/>
        </p:nvCxnSpPr>
        <p:spPr bwMode="auto">
          <a:xfrm>
            <a:off x="3462214" y="2365783"/>
            <a:ext cx="1643063" cy="0"/>
          </a:xfrm>
          <a:prstGeom prst="line">
            <a:avLst/>
          </a:prstGeom>
          <a:noFill/>
          <a:ln w="19050" algn="ctr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TextBox 11">
            <a:extLst>
              <a:ext uri="{FF2B5EF4-FFF2-40B4-BE49-F238E27FC236}">
                <a16:creationId xmlns:a16="http://schemas.microsoft.com/office/drawing/2014/main" id="{55FD69FD-B28F-731A-F8D6-910D5824A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1027" y="2692808"/>
            <a:ext cx="5730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id="{3B40E0D8-7CD1-EC24-DDEB-881B62F3E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414" y="2329270"/>
            <a:ext cx="5730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id="{0A7F5198-F543-1434-5F8A-7D505D6A9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502" y="2329270"/>
            <a:ext cx="571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1BA4E7B6-99FB-E7ED-3680-8371C0912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414" y="3115083"/>
            <a:ext cx="4937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4" name="直接连接符 29">
            <a:extLst>
              <a:ext uri="{FF2B5EF4-FFF2-40B4-BE49-F238E27FC236}">
                <a16:creationId xmlns:a16="http://schemas.microsoft.com/office/drawing/2014/main" id="{DB434DC1-CDB5-23FF-56D1-5C4D3620FC18}"/>
              </a:ext>
            </a:extLst>
          </p:cNvPr>
          <p:cNvCxnSpPr/>
          <p:nvPr/>
        </p:nvCxnSpPr>
        <p:spPr bwMode="auto">
          <a:xfrm>
            <a:off x="3435227" y="3159533"/>
            <a:ext cx="1660525" cy="0"/>
          </a:xfrm>
          <a:prstGeom prst="line">
            <a:avLst/>
          </a:prstGeom>
          <a:noFill/>
          <a:ln w="19050" algn="ctr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TextBox 18">
            <a:extLst>
              <a:ext uri="{FF2B5EF4-FFF2-40B4-BE49-F238E27FC236}">
                <a16:creationId xmlns:a16="http://schemas.microsoft.com/office/drawing/2014/main" id="{4A291642-EA42-18B9-E7E6-317294AD7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5789" y="3115083"/>
            <a:ext cx="493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TextBox 22">
            <a:extLst>
              <a:ext uri="{FF2B5EF4-FFF2-40B4-BE49-F238E27FC236}">
                <a16:creationId xmlns:a16="http://schemas.microsoft.com/office/drawing/2014/main" id="{754CDB6E-A5E1-181C-6DB6-050D67BAA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4002" y="3115083"/>
            <a:ext cx="493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B290EE9E-548D-0DA5-A8E4-C23B46E26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0002" y="1903820"/>
            <a:ext cx="9667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TextBox 21">
            <a:extLst>
              <a:ext uri="{FF2B5EF4-FFF2-40B4-BE49-F238E27FC236}">
                <a16:creationId xmlns:a16="http://schemas.microsoft.com/office/drawing/2014/main" id="{659E39ED-C7EA-1B8C-0476-52CBB3D45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3764" y="2692808"/>
            <a:ext cx="4238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40F06583-1B22-E97F-827C-26D4FDE78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1027" y="2329270"/>
            <a:ext cx="4238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4C12339E-794B-8334-4DEE-1DED4B830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0352" y="2692808"/>
            <a:ext cx="4238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TextBox 13">
            <a:extLst>
              <a:ext uri="{FF2B5EF4-FFF2-40B4-BE49-F238E27FC236}">
                <a16:creationId xmlns:a16="http://schemas.microsoft.com/office/drawing/2014/main" id="{D9A7404B-9754-E0B6-096D-906BEB315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502" y="3113495"/>
            <a:ext cx="571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50D75095-1DE4-507B-A29A-DF4FD4A0F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478" y="2427040"/>
            <a:ext cx="932546" cy="2173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AutoShape 27">
            <a:extLst>
              <a:ext uri="{FF2B5EF4-FFF2-40B4-BE49-F238E27FC236}">
                <a16:creationId xmlns:a16="http://schemas.microsoft.com/office/drawing/2014/main" id="{CCB747CA-4F3F-8979-B0EF-0CB6E4AC3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600" y="3578632"/>
            <a:ext cx="6103590" cy="1081350"/>
          </a:xfrm>
          <a:prstGeom prst="wedgeRoundRectCallout">
            <a:avLst>
              <a:gd name="adj1" fmla="val 59179"/>
              <a:gd name="adj2" fmla="val -1507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defRPr/>
            </a:pPr>
            <a:r>
              <a:rPr lang="zh-CN" altLang="en-US" sz="2000" b="1" dirty="0">
                <a:latin typeface="+mj-ea"/>
                <a:ea typeface="+mj-ea"/>
              </a:rPr>
              <a:t>①相同数位对齐；②哪一位相乘满几十，要向前一位进几，计算下一位时要加进位数；③每一步积的对位；④中间或末尾有</a:t>
            </a:r>
            <a:r>
              <a:rPr lang="en-US" altLang="zh-CN" sz="2000" b="1" dirty="0">
                <a:latin typeface="+mj-ea"/>
                <a:ea typeface="+mj-ea"/>
              </a:rPr>
              <a:t>0</a:t>
            </a:r>
            <a:r>
              <a:rPr lang="zh-CN" altLang="en-US" sz="2000" b="1" dirty="0">
                <a:latin typeface="+mj-ea"/>
                <a:ea typeface="+mj-ea"/>
              </a:rPr>
              <a:t>时，</a:t>
            </a:r>
            <a:r>
              <a:rPr lang="en-US" altLang="zh-CN" sz="2000" b="1" dirty="0">
                <a:latin typeface="+mj-ea"/>
                <a:ea typeface="+mj-ea"/>
              </a:rPr>
              <a:t>0</a:t>
            </a:r>
            <a:r>
              <a:rPr lang="zh-CN" altLang="en-US" sz="2000" b="1" dirty="0">
                <a:latin typeface="+mj-ea"/>
                <a:ea typeface="+mj-ea"/>
              </a:rPr>
              <a:t>的处理。</a:t>
            </a:r>
          </a:p>
        </p:txBody>
      </p:sp>
      <p:sp>
        <p:nvSpPr>
          <p:cNvPr id="34" name="TextBox 13">
            <a:extLst>
              <a:ext uri="{FF2B5EF4-FFF2-40B4-BE49-F238E27FC236}">
                <a16:creationId xmlns:a16="http://schemas.microsoft.com/office/drawing/2014/main" id="{699E5F36-135B-4339-3B83-586BC0AFD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9314" y="2329270"/>
            <a:ext cx="571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TextBox 13">
            <a:extLst>
              <a:ext uri="{FF2B5EF4-FFF2-40B4-BE49-F238E27FC236}">
                <a16:creationId xmlns:a16="http://schemas.microsoft.com/office/drawing/2014/main" id="{D1FD5864-2FAB-90D7-87CE-48751EAA0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727" y="3113495"/>
            <a:ext cx="571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TextBox 13">
            <a:extLst>
              <a:ext uri="{FF2B5EF4-FFF2-40B4-BE49-F238E27FC236}">
                <a16:creationId xmlns:a16="http://schemas.microsoft.com/office/drawing/2014/main" id="{A1003B26-9E6C-F79F-4254-510BC95F9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6939" y="2324508"/>
            <a:ext cx="571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TextBox 13">
            <a:extLst>
              <a:ext uri="{FF2B5EF4-FFF2-40B4-BE49-F238E27FC236}">
                <a16:creationId xmlns:a16="http://schemas.microsoft.com/office/drawing/2014/main" id="{B27217A5-F0B9-F02D-01A8-4FEC5F54C7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5789" y="2330858"/>
            <a:ext cx="571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13">
            <a:extLst>
              <a:ext uri="{FF2B5EF4-FFF2-40B4-BE49-F238E27FC236}">
                <a16:creationId xmlns:a16="http://schemas.microsoft.com/office/drawing/2014/main" id="{F4883AFC-3F26-CFE1-8C62-A21AD8250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2177" y="3113495"/>
            <a:ext cx="571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13">
            <a:extLst>
              <a:ext uri="{FF2B5EF4-FFF2-40B4-BE49-F238E27FC236}">
                <a16:creationId xmlns:a16="http://schemas.microsoft.com/office/drawing/2014/main" id="{02B887F8-F749-B6D9-CF04-C9637D466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502" y="3113495"/>
            <a:ext cx="571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文本框 57">
            <a:extLst>
              <a:ext uri="{FF2B5EF4-FFF2-40B4-BE49-F238E27FC236}">
                <a16:creationId xmlns:a16="http://schemas.microsoft.com/office/drawing/2014/main" id="{DC01E121-D7F6-DF9D-5E18-99BD90DD8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5627" y="1054646"/>
            <a:ext cx="179863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P112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2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183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21" grpId="0"/>
      <p:bldP spid="23" grpId="0"/>
      <p:bldP spid="25" grpId="0"/>
      <p:bldP spid="29" grpId="0"/>
      <p:bldP spid="33" grpId="0" animBg="1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539751" y="844550"/>
            <a:ext cx="5657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3.</a:t>
            </a:r>
            <a:r>
              <a:rPr lang="zh-CN" altLang="en-US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读出下面各数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。</a:t>
            </a:r>
            <a:endParaRPr lang="zh-CN" altLang="en-US" sz="2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0484" name="Text Box 3968"/>
          <p:cNvSpPr txBox="1">
            <a:spLocks noChangeArrowheads="1"/>
          </p:cNvSpPr>
          <p:nvPr/>
        </p:nvSpPr>
        <p:spPr bwMode="auto">
          <a:xfrm>
            <a:off x="806450" y="1376363"/>
            <a:ext cx="14414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30600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85" name="Text Box 3968"/>
          <p:cNvSpPr txBox="1">
            <a:spLocks noChangeArrowheads="1"/>
          </p:cNvSpPr>
          <p:nvPr/>
        </p:nvSpPr>
        <p:spPr bwMode="auto">
          <a:xfrm>
            <a:off x="3589338" y="1376363"/>
            <a:ext cx="14398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7056200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86" name="Text Box 3968"/>
          <p:cNvSpPr txBox="1">
            <a:spLocks noChangeArrowheads="1"/>
          </p:cNvSpPr>
          <p:nvPr/>
        </p:nvSpPr>
        <p:spPr bwMode="auto">
          <a:xfrm>
            <a:off x="6370638" y="1376363"/>
            <a:ext cx="17287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13820000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87" name="Text Box 3968"/>
          <p:cNvSpPr txBox="1">
            <a:spLocks noChangeArrowheads="1"/>
          </p:cNvSpPr>
          <p:nvPr/>
        </p:nvSpPr>
        <p:spPr bwMode="auto">
          <a:xfrm>
            <a:off x="806450" y="2713038"/>
            <a:ext cx="14414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504200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88" name="Text Box 3968"/>
          <p:cNvSpPr txBox="1">
            <a:spLocks noChangeArrowheads="1"/>
          </p:cNvSpPr>
          <p:nvPr/>
        </p:nvSpPr>
        <p:spPr bwMode="auto">
          <a:xfrm>
            <a:off x="3589338" y="2713038"/>
            <a:ext cx="152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12000900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89" name="Text Box 3968"/>
          <p:cNvSpPr txBox="1">
            <a:spLocks noChangeArrowheads="1"/>
          </p:cNvSpPr>
          <p:nvPr/>
        </p:nvSpPr>
        <p:spPr bwMode="auto">
          <a:xfrm>
            <a:off x="6373813" y="2713038"/>
            <a:ext cx="1727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406098000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1" name="直接连接符 85"/>
          <p:cNvCxnSpPr>
            <a:cxnSpLocks noChangeShapeType="1"/>
          </p:cNvCxnSpPr>
          <p:nvPr/>
        </p:nvCxnSpPr>
        <p:spPr bwMode="auto">
          <a:xfrm>
            <a:off x="1044575" y="1376363"/>
            <a:ext cx="0" cy="50323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Text Box 3973"/>
          <p:cNvSpPr txBox="1">
            <a:spLocks noChangeArrowheads="1"/>
          </p:cNvSpPr>
          <p:nvPr/>
        </p:nvSpPr>
        <p:spPr bwMode="auto">
          <a:xfrm>
            <a:off x="395288" y="1874838"/>
            <a:ext cx="2520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读作：</a:t>
            </a:r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三万零六百</a:t>
            </a:r>
          </a:p>
        </p:txBody>
      </p:sp>
      <p:cxnSp>
        <p:nvCxnSpPr>
          <p:cNvPr id="33" name="直接连接符 85"/>
          <p:cNvCxnSpPr>
            <a:cxnSpLocks noChangeShapeType="1"/>
          </p:cNvCxnSpPr>
          <p:nvPr/>
        </p:nvCxnSpPr>
        <p:spPr bwMode="auto">
          <a:xfrm>
            <a:off x="4140200" y="1382713"/>
            <a:ext cx="0" cy="50323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Text Box 3973"/>
          <p:cNvSpPr txBox="1">
            <a:spLocks noChangeArrowheads="1"/>
          </p:cNvSpPr>
          <p:nvPr/>
        </p:nvSpPr>
        <p:spPr bwMode="auto">
          <a:xfrm>
            <a:off x="2771775" y="1876425"/>
            <a:ext cx="342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读作：</a:t>
            </a:r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七百零五万六千二百</a:t>
            </a:r>
          </a:p>
        </p:txBody>
      </p:sp>
      <p:cxnSp>
        <p:nvCxnSpPr>
          <p:cNvPr id="35" name="直接连接符 85"/>
          <p:cNvCxnSpPr>
            <a:cxnSpLocks noChangeShapeType="1"/>
          </p:cNvCxnSpPr>
          <p:nvPr/>
        </p:nvCxnSpPr>
        <p:spPr bwMode="auto">
          <a:xfrm>
            <a:off x="7073900" y="1387475"/>
            <a:ext cx="0" cy="5032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Text Box 3973"/>
          <p:cNvSpPr txBox="1">
            <a:spLocks noChangeArrowheads="1"/>
          </p:cNvSpPr>
          <p:nvPr/>
        </p:nvSpPr>
        <p:spPr bwMode="auto">
          <a:xfrm>
            <a:off x="5724525" y="2308225"/>
            <a:ext cx="3319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读作：</a:t>
            </a:r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一千三百八十二万</a:t>
            </a:r>
          </a:p>
        </p:txBody>
      </p:sp>
      <p:cxnSp>
        <p:nvCxnSpPr>
          <p:cNvPr id="37" name="直接连接符 85"/>
          <p:cNvCxnSpPr>
            <a:cxnSpLocks noChangeShapeType="1"/>
          </p:cNvCxnSpPr>
          <p:nvPr/>
        </p:nvCxnSpPr>
        <p:spPr bwMode="auto">
          <a:xfrm>
            <a:off x="1200150" y="2728913"/>
            <a:ext cx="0" cy="504825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Text Box 3973"/>
          <p:cNvSpPr txBox="1">
            <a:spLocks noChangeArrowheads="1"/>
          </p:cNvSpPr>
          <p:nvPr/>
        </p:nvSpPr>
        <p:spPr bwMode="auto">
          <a:xfrm>
            <a:off x="250825" y="3287713"/>
            <a:ext cx="3024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读作：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五十万四千二百</a:t>
            </a:r>
          </a:p>
        </p:txBody>
      </p:sp>
      <p:cxnSp>
        <p:nvCxnSpPr>
          <p:cNvPr id="39" name="直接连接符 85"/>
          <p:cNvCxnSpPr>
            <a:cxnSpLocks noChangeShapeType="1"/>
          </p:cNvCxnSpPr>
          <p:nvPr/>
        </p:nvCxnSpPr>
        <p:spPr bwMode="auto">
          <a:xfrm>
            <a:off x="4289425" y="2725738"/>
            <a:ext cx="0" cy="504825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" name="Text Box 3973"/>
          <p:cNvSpPr txBox="1">
            <a:spLocks noChangeArrowheads="1"/>
          </p:cNvSpPr>
          <p:nvPr/>
        </p:nvSpPr>
        <p:spPr bwMode="auto">
          <a:xfrm>
            <a:off x="2936875" y="3284538"/>
            <a:ext cx="3321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读作：</a:t>
            </a:r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一千二百万零九百</a:t>
            </a:r>
          </a:p>
        </p:txBody>
      </p:sp>
      <p:cxnSp>
        <p:nvCxnSpPr>
          <p:cNvPr id="41" name="直接连接符 85"/>
          <p:cNvCxnSpPr>
            <a:cxnSpLocks noChangeShapeType="1"/>
          </p:cNvCxnSpPr>
          <p:nvPr/>
        </p:nvCxnSpPr>
        <p:spPr bwMode="auto">
          <a:xfrm>
            <a:off x="7226300" y="2720975"/>
            <a:ext cx="0" cy="5032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直接连接符 85"/>
          <p:cNvCxnSpPr>
            <a:cxnSpLocks noChangeShapeType="1"/>
          </p:cNvCxnSpPr>
          <p:nvPr/>
        </p:nvCxnSpPr>
        <p:spPr bwMode="auto">
          <a:xfrm>
            <a:off x="6615113" y="2720975"/>
            <a:ext cx="0" cy="5032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Text Box 3973"/>
          <p:cNvSpPr txBox="1">
            <a:spLocks noChangeArrowheads="1"/>
          </p:cNvSpPr>
          <p:nvPr/>
        </p:nvSpPr>
        <p:spPr bwMode="auto">
          <a:xfrm>
            <a:off x="5435600" y="3751263"/>
            <a:ext cx="38163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读作：</a:t>
            </a:r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四亿零六百零九万八千</a:t>
            </a:r>
          </a:p>
        </p:txBody>
      </p:sp>
      <p:sp>
        <p:nvSpPr>
          <p:cNvPr id="44" name="椭圆 43"/>
          <p:cNvSpPr/>
          <p:nvPr/>
        </p:nvSpPr>
        <p:spPr>
          <a:xfrm>
            <a:off x="4597400" y="1900238"/>
            <a:ext cx="352425" cy="373062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1460500" y="1901825"/>
            <a:ext cx="352425" cy="373063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8315325" y="2309813"/>
            <a:ext cx="387350" cy="4095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1566863" y="3303588"/>
            <a:ext cx="354012" cy="37465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4760913" y="3313113"/>
            <a:ext cx="352425" cy="373062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6483350" y="3759200"/>
            <a:ext cx="387350" cy="4095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7983538" y="3771900"/>
            <a:ext cx="387350" cy="4095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510" name="文本框 57"/>
          <p:cNvSpPr txBox="1">
            <a:spLocks noChangeArrowheads="1"/>
          </p:cNvSpPr>
          <p:nvPr/>
        </p:nvSpPr>
        <p:spPr bwMode="auto">
          <a:xfrm>
            <a:off x="2892901" y="957094"/>
            <a:ext cx="280828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P114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“练习二十” 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1" name="AutoShape 27"/>
          <p:cNvSpPr>
            <a:spLocks noChangeArrowheads="1"/>
          </p:cNvSpPr>
          <p:nvPr/>
        </p:nvSpPr>
        <p:spPr bwMode="auto">
          <a:xfrm>
            <a:off x="2392586" y="262974"/>
            <a:ext cx="4284439" cy="719857"/>
          </a:xfrm>
          <a:prstGeom prst="wedgeRoundRectCallout">
            <a:avLst>
              <a:gd name="adj1" fmla="val -72276"/>
              <a:gd name="adj2" fmla="val 4410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先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分级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，再从高位到低位，一级一级地读。注意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的读法。</a:t>
            </a:r>
          </a:p>
        </p:txBody>
      </p:sp>
      <p:sp>
        <p:nvSpPr>
          <p:cNvPr id="52" name="椭圆 51"/>
          <p:cNvSpPr/>
          <p:nvPr/>
        </p:nvSpPr>
        <p:spPr>
          <a:xfrm>
            <a:off x="806450" y="861659"/>
            <a:ext cx="715963" cy="40957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  <p:bldP spid="36" grpId="0"/>
      <p:bldP spid="38" grpId="0"/>
      <p:bldP spid="40" grpId="0"/>
      <p:bldP spid="43" grpId="0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bldLvl="0" animBg="1"/>
      <p:bldP spid="5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539552" y="1203598"/>
            <a:ext cx="8424935" cy="2827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ts val="150"/>
              </a:spcBef>
              <a:spcAft>
                <a:spcPts val="15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4.</a:t>
            </a:r>
            <a:r>
              <a:rPr lang="zh-CN" altLang="en-US" sz="2400" b="1" dirty="0">
                <a:solidFill>
                  <a:schemeClr val="tx1"/>
                </a:solidFill>
                <a:latin typeface="+mn-ea"/>
                <a:ea typeface="+mn-ea"/>
              </a:rPr>
              <a:t>写出下面横线上各数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。</a:t>
            </a:r>
            <a:endParaRPr lang="en-US" altLang="zh-CN" sz="2400" b="1" dirty="0">
              <a:solidFill>
                <a:schemeClr val="tx1"/>
              </a:solidFill>
              <a:latin typeface="+mn-lt"/>
              <a:ea typeface="+mj-ea"/>
            </a:endParaRPr>
          </a:p>
          <a:p>
            <a:pPr eaLnBrk="1" fontAlgn="auto" hangingPunct="1">
              <a:lnSpc>
                <a:spcPct val="150000"/>
              </a:lnSpc>
              <a:spcBef>
                <a:spcPts val="150"/>
              </a:spcBef>
              <a:spcAft>
                <a:spcPts val="15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）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2024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年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,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我国普通小学招生</a:t>
            </a:r>
            <a:r>
              <a:rPr lang="zh-CN" altLang="en-US" sz="2400" b="1" u="sng" dirty="0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+mn-lt"/>
                <a:ea typeface="+mj-ea"/>
              </a:rPr>
              <a:t>一千六百一十六万六千三百一十一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人，在校生总数</a:t>
            </a:r>
            <a:r>
              <a:rPr lang="zh-CN" altLang="en-US" sz="2400" b="1" u="sng" dirty="0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+mn-lt"/>
                <a:ea typeface="+mj-ea"/>
              </a:rPr>
              <a:t>一亿零五百八十四万三千七百四十三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人。（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）截至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2024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年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12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月，我国普通小学专任教师有</a:t>
            </a:r>
            <a:r>
              <a:rPr lang="zh-CN" altLang="en-US" sz="2400" b="1" u="sng" dirty="0">
                <a:solidFill>
                  <a:srgbClr val="FF0000"/>
                </a:solidFill>
                <a:uFill>
                  <a:solidFill>
                    <a:schemeClr val="tx1"/>
                  </a:solidFill>
                </a:uFill>
                <a:latin typeface="+mn-lt"/>
                <a:ea typeface="+mj-ea"/>
              </a:rPr>
              <a:t>六百五十九万零七十二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人。</a:t>
            </a:r>
            <a:endParaRPr lang="zh-CN" altLang="en-US" sz="2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" name="Text Box 3968"/>
          <p:cNvSpPr txBox="1">
            <a:spLocks noChangeArrowheads="1"/>
          </p:cNvSpPr>
          <p:nvPr/>
        </p:nvSpPr>
        <p:spPr bwMode="auto">
          <a:xfrm>
            <a:off x="6227763" y="1343868"/>
            <a:ext cx="24479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写作：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16166311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1" name="直接连接符 85"/>
          <p:cNvCxnSpPr>
            <a:cxnSpLocks noChangeShapeType="1"/>
          </p:cNvCxnSpPr>
          <p:nvPr/>
        </p:nvCxnSpPr>
        <p:spPr bwMode="auto">
          <a:xfrm>
            <a:off x="7854950" y="1342281"/>
            <a:ext cx="0" cy="5048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 Box 3968"/>
          <p:cNvSpPr txBox="1">
            <a:spLocks noChangeArrowheads="1"/>
          </p:cNvSpPr>
          <p:nvPr/>
        </p:nvSpPr>
        <p:spPr bwMode="auto">
          <a:xfrm>
            <a:off x="4788024" y="3507854"/>
            <a:ext cx="38164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写作：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105843743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85"/>
          <p:cNvCxnSpPr>
            <a:cxnSpLocks noChangeShapeType="1"/>
          </p:cNvCxnSpPr>
          <p:nvPr/>
        </p:nvCxnSpPr>
        <p:spPr bwMode="auto">
          <a:xfrm>
            <a:off x="5936362" y="3511029"/>
            <a:ext cx="0" cy="50323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椭圆 14"/>
          <p:cNvSpPr/>
          <p:nvPr/>
        </p:nvSpPr>
        <p:spPr>
          <a:xfrm>
            <a:off x="6933024" y="1923678"/>
            <a:ext cx="387350" cy="4095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3651136" y="2499742"/>
            <a:ext cx="385763" cy="4095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AutoShape 27"/>
          <p:cNvSpPr>
            <a:spLocks noChangeArrowheads="1"/>
          </p:cNvSpPr>
          <p:nvPr/>
        </p:nvSpPr>
        <p:spPr bwMode="auto">
          <a:xfrm>
            <a:off x="755576" y="339502"/>
            <a:ext cx="5040560" cy="792088"/>
          </a:xfrm>
          <a:prstGeom prst="wedgeRoundRectCallout">
            <a:avLst>
              <a:gd name="adj1" fmla="val -33785"/>
              <a:gd name="adj2" fmla="val 7400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写数时，先找出关键字“万”，再从高位写起，每级的数位要写齐，注意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的个数。</a:t>
            </a:r>
          </a:p>
        </p:txBody>
      </p:sp>
      <p:sp>
        <p:nvSpPr>
          <p:cNvPr id="16" name="椭圆 15"/>
          <p:cNvSpPr/>
          <p:nvPr/>
        </p:nvSpPr>
        <p:spPr>
          <a:xfrm>
            <a:off x="859559" y="1354627"/>
            <a:ext cx="622821" cy="40957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803756" y="2499742"/>
            <a:ext cx="385763" cy="4095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18" name="直接连接符 85"/>
          <p:cNvCxnSpPr>
            <a:cxnSpLocks noChangeShapeType="1"/>
          </p:cNvCxnSpPr>
          <p:nvPr/>
        </p:nvCxnSpPr>
        <p:spPr bwMode="auto">
          <a:xfrm>
            <a:off x="6565364" y="3507854"/>
            <a:ext cx="0" cy="50323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椭圆 18"/>
          <p:cNvSpPr/>
          <p:nvPr/>
        </p:nvSpPr>
        <p:spPr>
          <a:xfrm>
            <a:off x="580843" y="3585165"/>
            <a:ext cx="385763" cy="4095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Text Box 3968"/>
          <p:cNvSpPr txBox="1">
            <a:spLocks noChangeArrowheads="1"/>
          </p:cNvSpPr>
          <p:nvPr/>
        </p:nvSpPr>
        <p:spPr bwMode="auto">
          <a:xfrm>
            <a:off x="993719" y="4227934"/>
            <a:ext cx="24479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写作：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6590072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2" name="直接连接符 85"/>
          <p:cNvCxnSpPr>
            <a:cxnSpLocks noChangeShapeType="1"/>
          </p:cNvCxnSpPr>
          <p:nvPr/>
        </p:nvCxnSpPr>
        <p:spPr bwMode="auto">
          <a:xfrm>
            <a:off x="2454771" y="4226347"/>
            <a:ext cx="0" cy="5048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文本框 57">
            <a:extLst>
              <a:ext uri="{FF2B5EF4-FFF2-40B4-BE49-F238E27FC236}">
                <a16:creationId xmlns:a16="http://schemas.microsoft.com/office/drawing/2014/main" id="{F508AB37-4C0E-CAC5-8974-452268BEE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4565" y="1447888"/>
            <a:ext cx="280828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P114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“练习二十” 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2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5" grpId="0" animBg="1"/>
      <p:bldP spid="21" grpId="0" animBg="1"/>
      <p:bldP spid="14" grpId="0" bldLvl="0" animBg="1"/>
      <p:bldP spid="16" grpId="0" animBg="1"/>
      <p:bldP spid="17" grpId="0" animBg="1"/>
      <p:bldP spid="19" grpId="0" animBg="1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A45CC8A8-374B-4E5E-95C0-1C981369D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123478"/>
            <a:ext cx="8064500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>
                <a:solidFill>
                  <a:schemeClr val="tx1"/>
                </a:solidFill>
                <a:latin typeface="+mn-lt"/>
                <a:ea typeface="+mj-ea"/>
              </a:rPr>
              <a:t>5. </a:t>
            </a:r>
            <a:r>
              <a:rPr lang="zh-CN" altLang="en-US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将下面的数改写成用“万”或“亿”作单位的数。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DAB0776-D009-469B-BD28-960573766DB7}"/>
              </a:ext>
            </a:extLst>
          </p:cNvPr>
          <p:cNvSpPr txBox="1"/>
          <p:nvPr/>
        </p:nvSpPr>
        <p:spPr>
          <a:xfrm>
            <a:off x="251520" y="555526"/>
            <a:ext cx="7776468" cy="113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(1) 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2024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年，我国生产汽车 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31560000 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辆，其中新能源汽车 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13170000 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辆。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982FF35-DAEC-4896-A4B0-6339A0D31C9F}"/>
              </a:ext>
            </a:extLst>
          </p:cNvPr>
          <p:cNvSpPr txBox="1"/>
          <p:nvPr/>
        </p:nvSpPr>
        <p:spPr>
          <a:xfrm>
            <a:off x="251520" y="1635646"/>
            <a:ext cx="6624736" cy="576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(2) 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2024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年，我国生产工业机器人约 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560000 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套。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D00DE92-84F2-4723-8F8F-CA77738D7252}"/>
              </a:ext>
            </a:extLst>
          </p:cNvPr>
          <p:cNvSpPr txBox="1"/>
          <p:nvPr/>
        </p:nvSpPr>
        <p:spPr>
          <a:xfrm>
            <a:off x="251520" y="2139702"/>
            <a:ext cx="6912768" cy="113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(3) 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2024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年，我国完成造林面积约 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46400000000 m</a:t>
            </a:r>
            <a:r>
              <a:rPr lang="en-US" altLang="zh-CN" sz="2400" b="1" baseline="30000" dirty="0">
                <a:solidFill>
                  <a:prstClr val="black"/>
                </a:solidFill>
                <a:latin typeface="Times New Roman"/>
                <a:ea typeface="楷体"/>
              </a:rPr>
              <a:t>2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，其中人工造林面积约 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8000000000 m²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5777EE0-C0DD-4B9B-900B-8490BFB94039}"/>
              </a:ext>
            </a:extLst>
          </p:cNvPr>
          <p:cNvSpPr txBox="1"/>
          <p:nvPr/>
        </p:nvSpPr>
        <p:spPr>
          <a:xfrm>
            <a:off x="251520" y="3262520"/>
            <a:ext cx="6120680" cy="1684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(4)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截至 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2024 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年 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12 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月，我国电话用户总数约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2000000000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户，其中移动电话用户约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1800000000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户。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8359A2E-3B2E-4FF6-8E87-DCDE1614AD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058" y="1916681"/>
            <a:ext cx="1728193" cy="105081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EC3E107-9A3C-4B9B-AE96-ADD73287DA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983" y="3114619"/>
            <a:ext cx="2207324" cy="1350534"/>
          </a:xfrm>
          <a:prstGeom prst="rect">
            <a:avLst/>
          </a:prstGeom>
        </p:spPr>
      </p:pic>
      <p:sp>
        <p:nvSpPr>
          <p:cNvPr id="9" name="Text Box 3973">
            <a:extLst>
              <a:ext uri="{FF2B5EF4-FFF2-40B4-BE49-F238E27FC236}">
                <a16:creationId xmlns:a16="http://schemas.microsoft.com/office/drawing/2014/main" id="{A5DE402F-F7BF-4862-8222-0A267BD56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133" y="1514896"/>
            <a:ext cx="14106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</a:rPr>
              <a:t>1317 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</a:rPr>
              <a:t>万</a:t>
            </a:r>
          </a:p>
        </p:txBody>
      </p:sp>
      <p:sp>
        <p:nvSpPr>
          <p:cNvPr id="12" name="Text Box 3973">
            <a:extLst>
              <a:ext uri="{FF2B5EF4-FFF2-40B4-BE49-F238E27FC236}">
                <a16:creationId xmlns:a16="http://schemas.microsoft.com/office/drawing/2014/main" id="{C517AFA0-E217-48DE-8328-060D0AF3E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064" y="1451072"/>
            <a:ext cx="10081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</a:rPr>
              <a:t>56 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</a:rPr>
              <a:t>万</a:t>
            </a:r>
          </a:p>
        </p:txBody>
      </p:sp>
      <p:sp>
        <p:nvSpPr>
          <p:cNvPr id="13" name="Text Box 3973">
            <a:extLst>
              <a:ext uri="{FF2B5EF4-FFF2-40B4-BE49-F238E27FC236}">
                <a16:creationId xmlns:a16="http://schemas.microsoft.com/office/drawing/2014/main" id="{41834F52-3433-4CF5-AB03-689C64E4C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9932" y="1029141"/>
            <a:ext cx="12241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</a:rPr>
              <a:t>3156 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</a:rPr>
              <a:t>万</a:t>
            </a:r>
          </a:p>
        </p:txBody>
      </p:sp>
      <p:sp>
        <p:nvSpPr>
          <p:cNvPr id="14" name="Text Box 3973">
            <a:extLst>
              <a:ext uri="{FF2B5EF4-FFF2-40B4-BE49-F238E27FC236}">
                <a16:creationId xmlns:a16="http://schemas.microsoft.com/office/drawing/2014/main" id="{0F115142-C4F1-45D1-AEEB-C82079933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088" y="2623319"/>
            <a:ext cx="12241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</a:rPr>
              <a:t>464 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</a:rPr>
              <a:t>亿</a:t>
            </a:r>
          </a:p>
        </p:txBody>
      </p:sp>
      <p:sp>
        <p:nvSpPr>
          <p:cNvPr id="15" name="Text Box 3973">
            <a:extLst>
              <a:ext uri="{FF2B5EF4-FFF2-40B4-BE49-F238E27FC236}">
                <a16:creationId xmlns:a16="http://schemas.microsoft.com/office/drawing/2014/main" id="{CA9B09D4-83D1-46F6-B272-24B0C87E1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4880" y="3084984"/>
            <a:ext cx="10271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</a:rPr>
              <a:t>80 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</a:rPr>
              <a:t>亿</a:t>
            </a:r>
          </a:p>
        </p:txBody>
      </p:sp>
      <p:sp>
        <p:nvSpPr>
          <p:cNvPr id="16" name="Text Box 3973">
            <a:extLst>
              <a:ext uri="{FF2B5EF4-FFF2-40B4-BE49-F238E27FC236}">
                <a16:creationId xmlns:a16="http://schemas.microsoft.com/office/drawing/2014/main" id="{F1B2F632-BC2A-4787-AD7B-B98670F92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783" y="4244957"/>
            <a:ext cx="10271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</a:rPr>
              <a:t>20 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</a:rPr>
              <a:t>亿</a:t>
            </a:r>
          </a:p>
        </p:txBody>
      </p:sp>
      <p:sp>
        <p:nvSpPr>
          <p:cNvPr id="17" name="Text Box 3973">
            <a:extLst>
              <a:ext uri="{FF2B5EF4-FFF2-40B4-BE49-F238E27FC236}">
                <a16:creationId xmlns:a16="http://schemas.microsoft.com/office/drawing/2014/main" id="{E5A06AFA-5C50-496C-AE4C-ECCD4FD05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7408" y="4465153"/>
            <a:ext cx="10271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</a:rPr>
              <a:t>18 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</a:rPr>
              <a:t>亿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2748CE3E-380F-4AD3-BD6A-45E623175ACC}"/>
              </a:ext>
            </a:extLst>
          </p:cNvPr>
          <p:cNvCxnSpPr/>
          <p:nvPr/>
        </p:nvCxnSpPr>
        <p:spPr>
          <a:xfrm>
            <a:off x="3938786" y="1063576"/>
            <a:ext cx="11521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0BEFF883-BB52-4E4E-BBAC-1C6AAF3ACAAD}"/>
              </a:ext>
            </a:extLst>
          </p:cNvPr>
          <p:cNvCxnSpPr/>
          <p:nvPr/>
        </p:nvCxnSpPr>
        <p:spPr>
          <a:xfrm>
            <a:off x="740797" y="1601942"/>
            <a:ext cx="11521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8A800ECD-4000-4753-B200-7E0B7A873FC6}"/>
              </a:ext>
            </a:extLst>
          </p:cNvPr>
          <p:cNvCxnSpPr/>
          <p:nvPr/>
        </p:nvCxnSpPr>
        <p:spPr>
          <a:xfrm>
            <a:off x="5083675" y="2133824"/>
            <a:ext cx="11521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BF6C135A-6FD3-46F5-9663-BB7980752FF6}"/>
              </a:ext>
            </a:extLst>
          </p:cNvPr>
          <p:cNvCxnSpPr>
            <a:cxnSpLocks/>
          </p:cNvCxnSpPr>
          <p:nvPr/>
        </p:nvCxnSpPr>
        <p:spPr>
          <a:xfrm>
            <a:off x="4820404" y="2661643"/>
            <a:ext cx="16958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183FC9F1-0A8C-4A21-9134-31962019D395}"/>
              </a:ext>
            </a:extLst>
          </p:cNvPr>
          <p:cNvCxnSpPr>
            <a:cxnSpLocks/>
          </p:cNvCxnSpPr>
          <p:nvPr/>
        </p:nvCxnSpPr>
        <p:spPr>
          <a:xfrm>
            <a:off x="3101732" y="3180963"/>
            <a:ext cx="16958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DBC66D5-D4A6-40D2-B8AA-FB6852EC3ACA}"/>
              </a:ext>
            </a:extLst>
          </p:cNvPr>
          <p:cNvCxnSpPr>
            <a:cxnSpLocks/>
          </p:cNvCxnSpPr>
          <p:nvPr/>
        </p:nvCxnSpPr>
        <p:spPr>
          <a:xfrm>
            <a:off x="326351" y="4299942"/>
            <a:ext cx="16958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56E60706-F09D-43C7-AE13-EBCA996DF62E}"/>
              </a:ext>
            </a:extLst>
          </p:cNvPr>
          <p:cNvCxnSpPr>
            <a:cxnSpLocks/>
          </p:cNvCxnSpPr>
          <p:nvPr/>
        </p:nvCxnSpPr>
        <p:spPr>
          <a:xfrm>
            <a:off x="251520" y="4881404"/>
            <a:ext cx="16958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57">
            <a:extLst>
              <a:ext uri="{FF2B5EF4-FFF2-40B4-BE49-F238E27FC236}">
                <a16:creationId xmlns:a16="http://schemas.microsoft.com/office/drawing/2014/main" id="{BDBEB73C-F434-447F-9837-D2514A53E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9505" y="4649006"/>
            <a:ext cx="252028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P114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“练习二十” 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3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9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E312D-C322-3F33-BF55-4AFE763AD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D12CB393-22E2-3A01-FB5B-B6E54C8B5E68}"/>
              </a:ext>
            </a:extLst>
          </p:cNvPr>
          <p:cNvSpPr txBox="1"/>
          <p:nvPr/>
        </p:nvSpPr>
        <p:spPr>
          <a:xfrm>
            <a:off x="994460" y="2247344"/>
            <a:ext cx="29294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40200       42000</a:t>
            </a:r>
            <a:endParaRPr lang="zh-CN" altLang="en-US" dirty="0"/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F96430A8-7495-E967-5F2E-729AD02F0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040" y="267310"/>
            <a:ext cx="1974696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6. </a:t>
            </a:r>
            <a:r>
              <a:rPr lang="zh-CN" altLang="en-US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填空。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F17BBBA-9997-AB4E-57B3-91D7D918C769}"/>
              </a:ext>
            </a:extLst>
          </p:cNvPr>
          <p:cNvSpPr txBox="1"/>
          <p:nvPr/>
        </p:nvSpPr>
        <p:spPr>
          <a:xfrm>
            <a:off x="539552" y="865440"/>
            <a:ext cx="8208912" cy="113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(1) 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4607000430 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是一个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(         )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位数，最高位是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(         )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位，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7 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在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(         )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位上，表示 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7 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个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(         ) 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6D72F80-7222-7FD5-9178-4F7FAB12F11C}"/>
              </a:ext>
            </a:extLst>
          </p:cNvPr>
          <p:cNvSpPr txBox="1"/>
          <p:nvPr/>
        </p:nvSpPr>
        <p:spPr>
          <a:xfrm>
            <a:off x="539552" y="2125141"/>
            <a:ext cx="1008112" cy="576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(2)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F86B317-E8FD-0CA2-CEBA-7FB80C5B516C}"/>
              </a:ext>
            </a:extLst>
          </p:cNvPr>
          <p:cNvSpPr txBox="1"/>
          <p:nvPr/>
        </p:nvSpPr>
        <p:spPr>
          <a:xfrm>
            <a:off x="539552" y="3529736"/>
            <a:ext cx="8496944" cy="113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(3)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一个乘法算式的积是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50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，一个乘数乘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12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，另一个乘数不变，积变成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(         ) 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楷体"/>
              </a:rPr>
              <a:t>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楷体"/>
              <a:cs typeface="+mn-cs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850C9310-2CDD-4FAA-4110-80A0F6FBDE76}"/>
              </a:ext>
            </a:extLst>
          </p:cNvPr>
          <p:cNvSpPr/>
          <p:nvPr/>
        </p:nvSpPr>
        <p:spPr>
          <a:xfrm>
            <a:off x="1877224" y="2246481"/>
            <a:ext cx="462528" cy="46252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0393B74-D576-F21D-871D-8CCDF415F001}"/>
              </a:ext>
            </a:extLst>
          </p:cNvPr>
          <p:cNvSpPr txBox="1"/>
          <p:nvPr/>
        </p:nvSpPr>
        <p:spPr>
          <a:xfrm>
            <a:off x="4613528" y="2251918"/>
            <a:ext cx="3558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70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亿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       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6900000000</a:t>
            </a:r>
            <a:endParaRPr lang="zh-CN" altLang="en-US" dirty="0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7C5675A9-FD8F-D9DF-31A4-8FA6E7EE192F}"/>
              </a:ext>
            </a:extLst>
          </p:cNvPr>
          <p:cNvSpPr/>
          <p:nvPr/>
        </p:nvSpPr>
        <p:spPr>
          <a:xfrm>
            <a:off x="5352276" y="2251055"/>
            <a:ext cx="462528" cy="46252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3CD6401-772F-469E-5775-D44B056D510B}"/>
              </a:ext>
            </a:extLst>
          </p:cNvPr>
          <p:cNvSpPr txBox="1"/>
          <p:nvPr/>
        </p:nvSpPr>
        <p:spPr>
          <a:xfrm>
            <a:off x="984196" y="2974181"/>
            <a:ext cx="35878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430×30       43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×300</a:t>
            </a:r>
            <a:endParaRPr lang="zh-CN" altLang="en-US" dirty="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8A801E3A-DB24-95AC-4D15-E7CFBD123BDB}"/>
              </a:ext>
            </a:extLst>
          </p:cNvPr>
          <p:cNvSpPr/>
          <p:nvPr/>
        </p:nvSpPr>
        <p:spPr>
          <a:xfrm>
            <a:off x="2165256" y="2973318"/>
            <a:ext cx="462528" cy="46252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6E9DE20-5B9C-D83F-7535-E051D57176DA}"/>
              </a:ext>
            </a:extLst>
          </p:cNvPr>
          <p:cNvSpPr txBox="1"/>
          <p:nvPr/>
        </p:nvSpPr>
        <p:spPr>
          <a:xfrm>
            <a:off x="4594860" y="2973318"/>
            <a:ext cx="38655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125×80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 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楷体"/>
              </a:rPr>
              <a:t>1250×40</a:t>
            </a:r>
            <a:endParaRPr lang="zh-CN" altLang="en-US" dirty="0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FE6CA463-EBA8-4D0D-371C-39DEB249DDD5}"/>
              </a:ext>
            </a:extLst>
          </p:cNvPr>
          <p:cNvSpPr/>
          <p:nvPr/>
        </p:nvSpPr>
        <p:spPr>
          <a:xfrm>
            <a:off x="5796136" y="2972455"/>
            <a:ext cx="462528" cy="46252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 Box 3973">
            <a:extLst>
              <a:ext uri="{FF2B5EF4-FFF2-40B4-BE49-F238E27FC236}">
                <a16:creationId xmlns:a16="http://schemas.microsoft.com/office/drawing/2014/main" id="{9FAB0D6D-6925-E1E2-5747-14E363AC8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912" y="1002814"/>
            <a:ext cx="811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十</a:t>
            </a:r>
          </a:p>
        </p:txBody>
      </p:sp>
      <p:sp>
        <p:nvSpPr>
          <p:cNvPr id="19" name="Text Box 3973">
            <a:extLst>
              <a:ext uri="{FF2B5EF4-FFF2-40B4-BE49-F238E27FC236}">
                <a16:creationId xmlns:a16="http://schemas.microsoft.com/office/drawing/2014/main" id="{A54354D2-A687-BDB0-69E3-34C8AB2539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852" y="1007988"/>
            <a:ext cx="16637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十亿</a:t>
            </a:r>
          </a:p>
        </p:txBody>
      </p:sp>
      <p:sp>
        <p:nvSpPr>
          <p:cNvPr id="20" name="Text Box 3973">
            <a:extLst>
              <a:ext uri="{FF2B5EF4-FFF2-40B4-BE49-F238E27FC236}">
                <a16:creationId xmlns:a16="http://schemas.microsoft.com/office/drawing/2014/main" id="{CBB4328F-FD17-96C0-9007-12B131D6F0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972" y="1553552"/>
            <a:ext cx="943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百万</a:t>
            </a:r>
          </a:p>
        </p:txBody>
      </p:sp>
      <p:sp>
        <p:nvSpPr>
          <p:cNvPr id="21" name="Text Box 3973">
            <a:extLst>
              <a:ext uri="{FF2B5EF4-FFF2-40B4-BE49-F238E27FC236}">
                <a16:creationId xmlns:a16="http://schemas.microsoft.com/office/drawing/2014/main" id="{915D7447-0F59-1ADB-C25F-716ED2415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6190" y="1545758"/>
            <a:ext cx="943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百万</a:t>
            </a:r>
          </a:p>
        </p:txBody>
      </p:sp>
      <p:sp>
        <p:nvSpPr>
          <p:cNvPr id="22" name="Text Box 3973">
            <a:extLst>
              <a:ext uri="{FF2B5EF4-FFF2-40B4-BE49-F238E27FC236}">
                <a16:creationId xmlns:a16="http://schemas.microsoft.com/office/drawing/2014/main" id="{5562E15E-34CA-3751-3550-B71656092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2276" y="2247821"/>
            <a:ext cx="811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＞</a:t>
            </a:r>
          </a:p>
        </p:txBody>
      </p:sp>
      <p:sp>
        <p:nvSpPr>
          <p:cNvPr id="23" name="Text Box 3973">
            <a:extLst>
              <a:ext uri="{FF2B5EF4-FFF2-40B4-BE49-F238E27FC236}">
                <a16:creationId xmlns:a16="http://schemas.microsoft.com/office/drawing/2014/main" id="{7E1069B5-5AB2-75DC-8E46-93A658946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6288" y="2251487"/>
            <a:ext cx="811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</a:p>
        </p:txBody>
      </p:sp>
      <p:sp>
        <p:nvSpPr>
          <p:cNvPr id="25" name="Text Box 3973">
            <a:extLst>
              <a:ext uri="{FF2B5EF4-FFF2-40B4-BE49-F238E27FC236}">
                <a16:creationId xmlns:a16="http://schemas.microsoft.com/office/drawing/2014/main" id="{341BB2D8-099D-D4F4-78A3-C3A768236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5476" y="2974181"/>
            <a:ext cx="811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2400" b="1" dirty="0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Text Box 3973">
            <a:extLst>
              <a:ext uri="{FF2B5EF4-FFF2-40B4-BE49-F238E27FC236}">
                <a16:creationId xmlns:a16="http://schemas.microsoft.com/office/drawing/2014/main" id="{3E4F7BA1-FC14-0C63-5158-DBDFA15D9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7684" y="2980938"/>
            <a:ext cx="811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</a:p>
        </p:txBody>
      </p:sp>
      <p:sp>
        <p:nvSpPr>
          <p:cNvPr id="27" name="Text Box 3973">
            <a:extLst>
              <a:ext uri="{FF2B5EF4-FFF2-40B4-BE49-F238E27FC236}">
                <a16:creationId xmlns:a16="http://schemas.microsoft.com/office/drawing/2014/main" id="{8AFC2EF2-8BA4-9023-9BE5-C5D309D32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64" y="4200842"/>
            <a:ext cx="10233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600</a:t>
            </a:r>
            <a:endParaRPr lang="zh-CN" altLang="en-US" sz="2400" b="1" dirty="0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57">
            <a:extLst>
              <a:ext uri="{FF2B5EF4-FFF2-40B4-BE49-F238E27FC236}">
                <a16:creationId xmlns:a16="http://schemas.microsoft.com/office/drawing/2014/main" id="{10BA64C9-A9FF-4063-B34E-354FB0ECE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3170" y="459471"/>
            <a:ext cx="28082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P115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“练习二十” 第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4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660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57">
            <a:extLst>
              <a:ext uri="{FF2B5EF4-FFF2-40B4-BE49-F238E27FC236}">
                <a16:creationId xmlns:a16="http://schemas.microsoft.com/office/drawing/2014/main" id="{21FB9CEA-0A4A-9E7A-A5A9-456978D0C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2606" y="696352"/>
            <a:ext cx="28082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P115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“练习二十” 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5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文本框 7">
            <a:extLst>
              <a:ext uri="{FF2B5EF4-FFF2-40B4-BE49-F238E27FC236}">
                <a16:creationId xmlns:a16="http://schemas.microsoft.com/office/drawing/2014/main" id="{AFC4939A-9DB4-D0D0-4D38-9297BE541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469" y="1159000"/>
            <a:ext cx="1800225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lnSpc>
                <a:spcPct val="150000"/>
              </a:lnSpc>
              <a:defRPr/>
            </a:pPr>
            <a:r>
              <a:rPr lang="en-US" altLang="zh-CN" sz="2400" b="1">
                <a:latin typeface="+mj-ea"/>
                <a:ea typeface="+mj-ea"/>
              </a:rPr>
              <a:t>12×60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  <a:endParaRPr lang="en-US" altLang="zh-CN" sz="2400" b="1" dirty="0">
              <a:latin typeface="+mj-ea"/>
              <a:ea typeface="+mj-ea"/>
            </a:endParaRPr>
          </a:p>
          <a:p>
            <a:pPr algn="r"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j-ea"/>
              </a:rPr>
              <a:t>36×5 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  <a:endParaRPr lang="en-US" altLang="zh-CN" sz="2400" b="1" dirty="0">
              <a:latin typeface="+mj-ea"/>
              <a:ea typeface="+mj-ea"/>
            </a:endParaRPr>
          </a:p>
          <a:p>
            <a:pPr algn="r"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j-ea"/>
                <a:ea typeface="+mj-ea"/>
              </a:rPr>
              <a:t>11×600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  <a:endParaRPr lang="en-US" altLang="zh-CN" sz="2400" b="1" dirty="0">
              <a:latin typeface="+mj-ea"/>
              <a:ea typeface="+mj-ea"/>
            </a:endParaRPr>
          </a:p>
          <a:p>
            <a:pPr algn="r"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j-ea"/>
              </a:rPr>
              <a:t>50×60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  <a:endParaRPr lang="en-US" altLang="zh-CN" sz="2400" b="1" dirty="0">
              <a:latin typeface="+mj-ea"/>
              <a:ea typeface="+mj-ea"/>
            </a:endParaRPr>
          </a:p>
          <a:p>
            <a:pPr algn="r"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j-ea"/>
                <a:ea typeface="+mj-ea"/>
              </a:rPr>
              <a:t>140×40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  <a:endParaRPr lang="en-US" altLang="zh-CN" sz="2400" b="1" dirty="0">
              <a:latin typeface="+mj-ea"/>
              <a:ea typeface="+mj-ea"/>
            </a:endParaRPr>
          </a:p>
          <a:p>
            <a:pPr algn="r"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j-ea"/>
                <a:ea typeface="+mj-ea"/>
              </a:rPr>
              <a:t>560÷7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</a:p>
        </p:txBody>
      </p:sp>
      <p:sp>
        <p:nvSpPr>
          <p:cNvPr id="4" name="文本框 7">
            <a:extLst>
              <a:ext uri="{FF2B5EF4-FFF2-40B4-BE49-F238E27FC236}">
                <a16:creationId xmlns:a16="http://schemas.microsoft.com/office/drawing/2014/main" id="{3EFF85C8-8360-3A04-08EF-6AD651FBC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7806" y="1159000"/>
            <a:ext cx="1800225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j-ea"/>
                <a:ea typeface="+mj-ea"/>
              </a:rPr>
              <a:t>23×30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  <a:endParaRPr lang="en-US" altLang="zh-CN" sz="2400" b="1" dirty="0">
              <a:latin typeface="+mj-ea"/>
              <a:ea typeface="+mj-ea"/>
            </a:endParaRPr>
          </a:p>
          <a:p>
            <a:pPr algn="r"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j-ea"/>
                <a:ea typeface="+mj-ea"/>
              </a:rPr>
              <a:t>96÷4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  <a:endParaRPr lang="en-US" altLang="zh-CN" sz="2400" b="1" dirty="0">
              <a:latin typeface="+mj-ea"/>
              <a:ea typeface="+mj-ea"/>
            </a:endParaRPr>
          </a:p>
          <a:p>
            <a:pPr algn="r"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j-ea"/>
                <a:ea typeface="+mj-ea"/>
              </a:rPr>
              <a:t>27×2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  <a:endParaRPr lang="en-US" altLang="zh-CN" sz="2400" b="1" dirty="0">
              <a:latin typeface="+mj-ea"/>
              <a:ea typeface="+mj-ea"/>
            </a:endParaRPr>
          </a:p>
          <a:p>
            <a:pPr algn="r"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j-ea"/>
                <a:ea typeface="+mj-ea"/>
              </a:rPr>
              <a:t>720÷9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  <a:endParaRPr lang="en-US" altLang="zh-CN" sz="2400" b="1" dirty="0">
              <a:latin typeface="+mj-ea"/>
              <a:ea typeface="+mj-ea"/>
            </a:endParaRPr>
          </a:p>
          <a:p>
            <a:pPr algn="r"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j-ea"/>
                <a:ea typeface="+mj-ea"/>
              </a:rPr>
              <a:t>84÷4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  <a:endParaRPr lang="en-US" altLang="zh-CN" sz="2400" b="1" dirty="0">
              <a:latin typeface="+mj-ea"/>
              <a:ea typeface="+mj-ea"/>
            </a:endParaRPr>
          </a:p>
          <a:p>
            <a:pPr algn="r"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j-ea"/>
                <a:ea typeface="+mj-ea"/>
              </a:rPr>
              <a:t>70×130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</a:p>
        </p:txBody>
      </p:sp>
      <p:sp>
        <p:nvSpPr>
          <p:cNvPr id="5" name="文本框 7">
            <a:extLst>
              <a:ext uri="{FF2B5EF4-FFF2-40B4-BE49-F238E27FC236}">
                <a16:creationId xmlns:a16="http://schemas.microsoft.com/office/drawing/2014/main" id="{EDEB92DF-69A1-9730-DDBC-00AD26EDB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8144" y="1159000"/>
            <a:ext cx="1800225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j-ea"/>
                <a:ea typeface="+mj-ea"/>
              </a:rPr>
              <a:t>5</a:t>
            </a:r>
            <a:r>
              <a:rPr lang="en-US" altLang="zh-CN" sz="2400" b="1" dirty="0">
                <a:latin typeface="+mj-ea"/>
              </a:rPr>
              <a:t>×90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  <a:endParaRPr lang="en-US" altLang="zh-CN" sz="2400" b="1" dirty="0">
              <a:latin typeface="+mj-ea"/>
              <a:ea typeface="+mj-ea"/>
            </a:endParaRPr>
          </a:p>
          <a:p>
            <a:pPr algn="r"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j-ea"/>
              </a:rPr>
              <a:t>20×80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  <a:endParaRPr lang="en-US" altLang="zh-CN" sz="2400" b="1" dirty="0">
              <a:latin typeface="+mj-ea"/>
              <a:ea typeface="+mj-ea"/>
            </a:endParaRPr>
          </a:p>
          <a:p>
            <a:pPr algn="r"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j-ea"/>
              </a:rPr>
              <a:t>320÷8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  <a:endParaRPr lang="en-US" altLang="zh-CN" sz="2400" b="1" dirty="0">
              <a:latin typeface="+mj-ea"/>
              <a:ea typeface="+mj-ea"/>
            </a:endParaRPr>
          </a:p>
          <a:p>
            <a:pPr algn="r"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j-ea"/>
                <a:ea typeface="+mj-ea"/>
              </a:rPr>
              <a:t>480</a:t>
            </a:r>
            <a:r>
              <a:rPr lang="zh-CN" altLang="en-US" sz="2400" b="1" dirty="0">
                <a:latin typeface="+mj-ea"/>
                <a:ea typeface="+mj-ea"/>
              </a:rPr>
              <a:t>＋</a:t>
            </a:r>
            <a:r>
              <a:rPr lang="en-US" altLang="zh-CN" sz="2400" b="1" dirty="0">
                <a:latin typeface="+mj-ea"/>
                <a:ea typeface="+mj-ea"/>
              </a:rPr>
              <a:t>60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  <a:endParaRPr lang="en-US" altLang="zh-CN" sz="2400" b="1" dirty="0">
              <a:latin typeface="+mj-ea"/>
              <a:ea typeface="+mj-ea"/>
            </a:endParaRPr>
          </a:p>
          <a:p>
            <a:pPr algn="r"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j-ea"/>
                <a:ea typeface="+mj-ea"/>
              </a:rPr>
              <a:t>200×40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  <a:endParaRPr lang="en-US" altLang="zh-CN" sz="2400" b="1" dirty="0">
              <a:latin typeface="+mj-ea"/>
              <a:ea typeface="+mj-ea"/>
            </a:endParaRPr>
          </a:p>
          <a:p>
            <a:pPr algn="r"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j-ea"/>
                <a:ea typeface="+mj-ea"/>
              </a:rPr>
              <a:t>65</a:t>
            </a:r>
            <a:r>
              <a:rPr lang="zh-CN" altLang="en-US" sz="2400" b="1" dirty="0">
                <a:latin typeface="+mj-ea"/>
                <a:ea typeface="+mj-ea"/>
              </a:rPr>
              <a:t>－</a:t>
            </a:r>
            <a:r>
              <a:rPr lang="en-US" altLang="zh-CN" sz="2400" b="1" dirty="0">
                <a:latin typeface="+mj-ea"/>
                <a:ea typeface="+mj-ea"/>
              </a:rPr>
              <a:t>37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541F6D87-7D8D-884E-9AAA-451B8E75F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019" y="1259012"/>
            <a:ext cx="1452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720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A93B206E-61C0-D4D0-B57B-43B6D4C40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4356" y="1262187"/>
            <a:ext cx="866775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690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B864E98B-2D9A-21ED-92DC-7F89290C1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1044" y="1259012"/>
            <a:ext cx="8302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450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B2706340-0207-ACEF-CDEF-E0C54E5B2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019" y="1806700"/>
            <a:ext cx="12350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1BE484CB-51B7-DE97-34FF-F4DD49027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4356" y="1806700"/>
            <a:ext cx="75723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68257FA2-9F51-75B6-2C7C-785CD08329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1044" y="1806700"/>
            <a:ext cx="1339428" cy="49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1600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58CD6252-C66F-DEEF-B60C-1123C3FF9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019" y="2354387"/>
            <a:ext cx="10795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6600 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DFF0918C-FE73-A642-F8FE-B85AD104F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4356" y="2349625"/>
            <a:ext cx="154463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919D3B5E-868F-5B01-5539-90306713D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1044" y="2349625"/>
            <a:ext cx="9175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2BCF4ADD-5D52-A8B7-4135-E8F0587D6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019" y="2902075"/>
            <a:ext cx="10795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3000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7">
            <a:extLst>
              <a:ext uri="{FF2B5EF4-FFF2-40B4-BE49-F238E27FC236}">
                <a16:creationId xmlns:a16="http://schemas.microsoft.com/office/drawing/2014/main" id="{310827E5-5A28-E868-3684-584767B17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4356" y="2902075"/>
            <a:ext cx="14128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337E8230-FB93-B710-061E-2E27C5350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1044" y="2906837"/>
            <a:ext cx="8302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540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9">
            <a:extLst>
              <a:ext uri="{FF2B5EF4-FFF2-40B4-BE49-F238E27FC236}">
                <a16:creationId xmlns:a16="http://schemas.microsoft.com/office/drawing/2014/main" id="{7D7CA347-37EA-5F63-4076-819614493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019" y="3449762"/>
            <a:ext cx="111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5600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20">
            <a:extLst>
              <a:ext uri="{FF2B5EF4-FFF2-40B4-BE49-F238E27FC236}">
                <a16:creationId xmlns:a16="http://schemas.microsoft.com/office/drawing/2014/main" id="{FB4018CF-C922-E74B-521E-50EB7CE6A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4356" y="3445000"/>
            <a:ext cx="8509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994ECD68-7CBB-750C-A4E2-04A4ABCC4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1044" y="3445000"/>
            <a:ext cx="1267420" cy="49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8000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2">
            <a:extLst>
              <a:ext uri="{FF2B5EF4-FFF2-40B4-BE49-F238E27FC236}">
                <a16:creationId xmlns:a16="http://schemas.microsoft.com/office/drawing/2014/main" id="{7DAFA49F-7A75-32E7-6F67-29E64A73D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019" y="3997450"/>
            <a:ext cx="728662" cy="49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3">
            <a:extLst>
              <a:ext uri="{FF2B5EF4-FFF2-40B4-BE49-F238E27FC236}">
                <a16:creationId xmlns:a16="http://schemas.microsoft.com/office/drawing/2014/main" id="{34374A4D-7450-27F6-D11E-4719659B5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4355" y="4000625"/>
            <a:ext cx="109378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9100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4">
            <a:extLst>
              <a:ext uri="{FF2B5EF4-FFF2-40B4-BE49-F238E27FC236}">
                <a16:creationId xmlns:a16="http://schemas.microsoft.com/office/drawing/2014/main" id="{2880564C-A234-5E8F-BD1F-C3D2BD3C6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1044" y="3997450"/>
            <a:ext cx="8302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3">
            <a:extLst>
              <a:ext uri="{FF2B5EF4-FFF2-40B4-BE49-F238E27FC236}">
                <a16:creationId xmlns:a16="http://schemas.microsoft.com/office/drawing/2014/main" id="{DC9951FD-7B2E-2A89-08BF-15406B5024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232" y="483518"/>
            <a:ext cx="2928861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7. </a:t>
            </a:r>
            <a:r>
              <a:rPr lang="zh-CN" altLang="en-US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看谁算得都对。</a:t>
            </a:r>
          </a:p>
        </p:txBody>
      </p:sp>
    </p:spTree>
    <p:extLst>
      <p:ext uri="{BB962C8B-B14F-4D97-AF65-F5344CB8AC3E}">
        <p14:creationId xmlns:p14="http://schemas.microsoft.com/office/powerpoint/2010/main" val="220335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7">
            <a:extLst>
              <a:ext uri="{FF2B5EF4-FFF2-40B4-BE49-F238E27FC236}">
                <a16:creationId xmlns:a16="http://schemas.microsoft.com/office/drawing/2014/main" id="{9AE7B6A3-9232-4568-83C3-F9A6D2C8E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11" y="1163339"/>
            <a:ext cx="1871662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ea"/>
                <a:ea typeface="+mj-ea"/>
              </a:rPr>
              <a:t>39×84</a:t>
            </a:r>
            <a:endParaRPr lang="zh-CN" altLang="en-US" sz="2400" b="1" dirty="0">
              <a:latin typeface="+mj-ea"/>
              <a:ea typeface="+mj-ea"/>
            </a:endParaRPr>
          </a:p>
        </p:txBody>
      </p: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768361" y="1779910"/>
            <a:ext cx="1658937" cy="2066925"/>
            <a:chOff x="4965454" y="1932756"/>
            <a:chExt cx="1659409" cy="2066037"/>
          </a:xfrm>
        </p:grpSpPr>
        <p:sp>
          <p:nvSpPr>
            <p:cNvPr id="25650" name="TextBox 7"/>
            <p:cNvSpPr txBox="1">
              <a:spLocks noChangeArrowheads="1"/>
            </p:cNvSpPr>
            <p:nvPr/>
          </p:nvSpPr>
          <p:spPr bwMode="auto">
            <a:xfrm>
              <a:off x="5656810" y="1932756"/>
              <a:ext cx="96805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3 9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5651" name="TextBox 8"/>
            <p:cNvSpPr txBox="1">
              <a:spLocks noChangeArrowheads="1"/>
            </p:cNvSpPr>
            <p:nvPr/>
          </p:nvSpPr>
          <p:spPr bwMode="auto">
            <a:xfrm>
              <a:off x="5656810" y="2326755"/>
              <a:ext cx="96805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8 4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cxnSp>
          <p:nvCxnSpPr>
            <p:cNvPr id="25652" name="直接连接符 48"/>
            <p:cNvCxnSpPr>
              <a:cxnSpLocks/>
            </p:cNvCxnSpPr>
            <p:nvPr/>
          </p:nvCxnSpPr>
          <p:spPr bwMode="auto">
            <a:xfrm>
              <a:off x="4992416" y="2786981"/>
              <a:ext cx="1379784" cy="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25653" name="TextBox 11"/>
            <p:cNvSpPr txBox="1">
              <a:spLocks noChangeArrowheads="1"/>
            </p:cNvSpPr>
            <p:nvPr/>
          </p:nvSpPr>
          <p:spPr bwMode="auto">
            <a:xfrm>
              <a:off x="5650907" y="3110882"/>
              <a:ext cx="57308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2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5654" name="TextBox 12"/>
            <p:cNvSpPr txBox="1">
              <a:spLocks noChangeArrowheads="1"/>
            </p:cNvSpPr>
            <p:nvPr/>
          </p:nvSpPr>
          <p:spPr bwMode="auto">
            <a:xfrm>
              <a:off x="5957319" y="2751387"/>
              <a:ext cx="57308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6</a:t>
              </a:r>
              <a:endPara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5655" name="TextBox 13"/>
            <p:cNvSpPr txBox="1">
              <a:spLocks noChangeArrowheads="1"/>
            </p:cNvSpPr>
            <p:nvPr/>
          </p:nvSpPr>
          <p:spPr bwMode="auto">
            <a:xfrm>
              <a:off x="5650907" y="2751387"/>
              <a:ext cx="5715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5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5656" name="TextBox 15"/>
            <p:cNvSpPr txBox="1">
              <a:spLocks noChangeArrowheads="1"/>
            </p:cNvSpPr>
            <p:nvPr/>
          </p:nvSpPr>
          <p:spPr bwMode="auto">
            <a:xfrm>
              <a:off x="5957319" y="3536233"/>
              <a:ext cx="49371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6</a:t>
              </a:r>
              <a:endPara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cxnSp>
          <p:nvCxnSpPr>
            <p:cNvPr id="25657" name="直接连接符 53"/>
            <p:cNvCxnSpPr>
              <a:cxnSpLocks/>
            </p:cNvCxnSpPr>
            <p:nvPr/>
          </p:nvCxnSpPr>
          <p:spPr bwMode="auto">
            <a:xfrm>
              <a:off x="4965454" y="3580484"/>
              <a:ext cx="1406746" cy="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25658" name="TextBox 18"/>
            <p:cNvSpPr txBox="1">
              <a:spLocks noChangeArrowheads="1"/>
            </p:cNvSpPr>
            <p:nvPr/>
          </p:nvSpPr>
          <p:spPr bwMode="auto">
            <a:xfrm>
              <a:off x="5654900" y="3537128"/>
              <a:ext cx="49371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7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5659" name="TextBox 22"/>
            <p:cNvSpPr txBox="1">
              <a:spLocks noChangeArrowheads="1"/>
            </p:cNvSpPr>
            <p:nvPr/>
          </p:nvSpPr>
          <p:spPr bwMode="auto">
            <a:xfrm>
              <a:off x="5322766" y="3536233"/>
              <a:ext cx="49371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2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5660" name="TextBox 7"/>
            <p:cNvSpPr txBox="1">
              <a:spLocks noChangeArrowheads="1"/>
            </p:cNvSpPr>
            <p:nvPr/>
          </p:nvSpPr>
          <p:spPr bwMode="auto">
            <a:xfrm>
              <a:off x="5068964" y="2325316"/>
              <a:ext cx="66749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×</a:t>
              </a:r>
              <a:endPara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5661" name="TextBox 21"/>
            <p:cNvSpPr txBox="1">
              <a:spLocks noChangeArrowheads="1"/>
            </p:cNvSpPr>
            <p:nvPr/>
          </p:nvSpPr>
          <p:spPr bwMode="auto">
            <a:xfrm>
              <a:off x="5312596" y="3110881"/>
              <a:ext cx="4238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1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5662" name="TextBox 13"/>
            <p:cNvSpPr txBox="1">
              <a:spLocks noChangeArrowheads="1"/>
            </p:cNvSpPr>
            <p:nvPr/>
          </p:nvSpPr>
          <p:spPr bwMode="auto">
            <a:xfrm>
              <a:off x="5311009" y="2751387"/>
              <a:ext cx="5715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1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5663" name="TextBox 21"/>
            <p:cNvSpPr txBox="1">
              <a:spLocks noChangeArrowheads="1"/>
            </p:cNvSpPr>
            <p:nvPr/>
          </p:nvSpPr>
          <p:spPr bwMode="auto">
            <a:xfrm>
              <a:off x="4991602" y="3117380"/>
              <a:ext cx="4238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3</a:t>
              </a:r>
              <a:endPara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5664" name="TextBox 22"/>
            <p:cNvSpPr txBox="1">
              <a:spLocks noChangeArrowheads="1"/>
            </p:cNvSpPr>
            <p:nvPr/>
          </p:nvSpPr>
          <p:spPr bwMode="auto">
            <a:xfrm>
              <a:off x="4991683" y="3535338"/>
              <a:ext cx="49371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3</a:t>
              </a:r>
              <a:endPara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2387611" y="1767210"/>
            <a:ext cx="1885950" cy="2074862"/>
            <a:chOff x="6585521" y="1919598"/>
            <a:chExt cx="1886125" cy="2074900"/>
          </a:xfrm>
        </p:grpSpPr>
        <p:grpSp>
          <p:nvGrpSpPr>
            <p:cNvPr id="25633" name="组合 69"/>
            <p:cNvGrpSpPr>
              <a:grpSpLocks/>
            </p:cNvGrpSpPr>
            <p:nvPr/>
          </p:nvGrpSpPr>
          <p:grpSpPr bwMode="auto">
            <a:xfrm>
              <a:off x="6812237" y="1928461"/>
              <a:ext cx="1659409" cy="2066037"/>
              <a:chOff x="4965454" y="1932756"/>
              <a:chExt cx="1659409" cy="2066037"/>
            </a:xfrm>
          </p:grpSpPr>
          <p:sp>
            <p:nvSpPr>
              <p:cNvPr id="25635" name="TextBox 7"/>
              <p:cNvSpPr txBox="1">
                <a:spLocks noChangeArrowheads="1"/>
              </p:cNvSpPr>
              <p:nvPr/>
            </p:nvSpPr>
            <p:spPr bwMode="auto">
              <a:xfrm>
                <a:off x="5656810" y="1932756"/>
                <a:ext cx="96805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8 4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5636" name="TextBox 8"/>
              <p:cNvSpPr txBox="1">
                <a:spLocks noChangeArrowheads="1"/>
              </p:cNvSpPr>
              <p:nvPr/>
            </p:nvSpPr>
            <p:spPr bwMode="auto">
              <a:xfrm>
                <a:off x="5656810" y="2326755"/>
                <a:ext cx="96805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3 9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cxnSp>
            <p:nvCxnSpPr>
              <p:cNvPr id="25637" name="直接连接符 72"/>
              <p:cNvCxnSpPr>
                <a:cxnSpLocks/>
              </p:cNvCxnSpPr>
              <p:nvPr/>
            </p:nvCxnSpPr>
            <p:spPr bwMode="auto">
              <a:xfrm>
                <a:off x="4992416" y="2786981"/>
                <a:ext cx="1379784" cy="0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</p:spPr>
          </p:cxnSp>
          <p:sp>
            <p:nvSpPr>
              <p:cNvPr id="25638" name="TextBox 11"/>
              <p:cNvSpPr txBox="1">
                <a:spLocks noChangeArrowheads="1"/>
              </p:cNvSpPr>
              <p:nvPr/>
            </p:nvSpPr>
            <p:spPr bwMode="auto">
              <a:xfrm>
                <a:off x="5650907" y="3110882"/>
                <a:ext cx="573087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2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5639" name="TextBox 12"/>
              <p:cNvSpPr txBox="1">
                <a:spLocks noChangeArrowheads="1"/>
              </p:cNvSpPr>
              <p:nvPr/>
            </p:nvSpPr>
            <p:spPr bwMode="auto">
              <a:xfrm>
                <a:off x="5957319" y="2751387"/>
                <a:ext cx="573087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6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5640" name="TextBox 13"/>
              <p:cNvSpPr txBox="1">
                <a:spLocks noChangeArrowheads="1"/>
              </p:cNvSpPr>
              <p:nvPr/>
            </p:nvSpPr>
            <p:spPr bwMode="auto">
              <a:xfrm>
                <a:off x="5650907" y="2751387"/>
                <a:ext cx="5715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5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5641" name="TextBox 15"/>
              <p:cNvSpPr txBox="1">
                <a:spLocks noChangeArrowheads="1"/>
              </p:cNvSpPr>
              <p:nvPr/>
            </p:nvSpPr>
            <p:spPr bwMode="auto">
              <a:xfrm>
                <a:off x="5957319" y="3536233"/>
                <a:ext cx="49371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6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cxnSp>
            <p:nvCxnSpPr>
              <p:cNvPr id="25642" name="直接连接符 77"/>
              <p:cNvCxnSpPr>
                <a:cxnSpLocks/>
              </p:cNvCxnSpPr>
              <p:nvPr/>
            </p:nvCxnSpPr>
            <p:spPr bwMode="auto">
              <a:xfrm>
                <a:off x="4965454" y="3580484"/>
                <a:ext cx="1406746" cy="0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</p:spPr>
          </p:cxnSp>
          <p:sp>
            <p:nvSpPr>
              <p:cNvPr id="25643" name="TextBox 18"/>
              <p:cNvSpPr txBox="1">
                <a:spLocks noChangeArrowheads="1"/>
              </p:cNvSpPr>
              <p:nvPr/>
            </p:nvSpPr>
            <p:spPr bwMode="auto">
              <a:xfrm>
                <a:off x="5654900" y="3537128"/>
                <a:ext cx="49371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7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5644" name="TextBox 22"/>
              <p:cNvSpPr txBox="1">
                <a:spLocks noChangeArrowheads="1"/>
              </p:cNvSpPr>
              <p:nvPr/>
            </p:nvSpPr>
            <p:spPr bwMode="auto">
              <a:xfrm>
                <a:off x="5322766" y="3536233"/>
                <a:ext cx="49371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2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5645" name="TextBox 7"/>
              <p:cNvSpPr txBox="1">
                <a:spLocks noChangeArrowheads="1"/>
              </p:cNvSpPr>
              <p:nvPr/>
            </p:nvSpPr>
            <p:spPr bwMode="auto">
              <a:xfrm>
                <a:off x="5068964" y="2325316"/>
                <a:ext cx="667495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×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5646" name="TextBox 21"/>
              <p:cNvSpPr txBox="1">
                <a:spLocks noChangeArrowheads="1"/>
              </p:cNvSpPr>
              <p:nvPr/>
            </p:nvSpPr>
            <p:spPr bwMode="auto">
              <a:xfrm>
                <a:off x="5312596" y="3110881"/>
                <a:ext cx="42386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5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5647" name="TextBox 13"/>
              <p:cNvSpPr txBox="1">
                <a:spLocks noChangeArrowheads="1"/>
              </p:cNvSpPr>
              <p:nvPr/>
            </p:nvSpPr>
            <p:spPr bwMode="auto">
              <a:xfrm>
                <a:off x="5311009" y="2751387"/>
                <a:ext cx="5715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7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5648" name="TextBox 21"/>
              <p:cNvSpPr txBox="1">
                <a:spLocks noChangeArrowheads="1"/>
              </p:cNvSpPr>
              <p:nvPr/>
            </p:nvSpPr>
            <p:spPr bwMode="auto">
              <a:xfrm>
                <a:off x="4991602" y="3117380"/>
                <a:ext cx="42386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2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5649" name="TextBox 22"/>
              <p:cNvSpPr txBox="1">
                <a:spLocks noChangeArrowheads="1"/>
              </p:cNvSpPr>
              <p:nvPr/>
            </p:nvSpPr>
            <p:spPr bwMode="auto">
              <a:xfrm>
                <a:off x="4991683" y="3535338"/>
                <a:ext cx="49371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3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</p:grpSp>
        <p:sp>
          <p:nvSpPr>
            <p:cNvPr id="25634" name="文本框 85"/>
            <p:cNvSpPr txBox="1">
              <a:spLocks noChangeArrowheads="1"/>
            </p:cNvSpPr>
            <p:nvPr/>
          </p:nvSpPr>
          <p:spPr bwMode="auto">
            <a:xfrm>
              <a:off x="6585521" y="1919598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验</a:t>
              </a:r>
              <a:endParaRPr lang="en-US" altLang="zh-CN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  <a:p>
              <a:r>
                <a:rPr lang="zh-CN" altLang="en-US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算</a:t>
              </a:r>
            </a:p>
          </p:txBody>
        </p:sp>
      </p:grpSp>
      <p:sp>
        <p:nvSpPr>
          <p:cNvPr id="38" name="矩形 37">
            <a:extLst>
              <a:ext uri="{FF2B5EF4-FFF2-40B4-BE49-F238E27FC236}">
                <a16:creationId xmlns:a16="http://schemas.microsoft.com/office/drawing/2014/main" id="{FDAF9420-BF93-45A6-BD47-7E462B116DC1}"/>
              </a:ext>
            </a:extLst>
          </p:cNvPr>
          <p:cNvSpPr/>
          <p:nvPr/>
        </p:nvSpPr>
        <p:spPr>
          <a:xfrm>
            <a:off x="1831986" y="1153814"/>
            <a:ext cx="96202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=3276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39C95B9-FEF2-4ABD-826C-9D029C186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8" y="453901"/>
            <a:ext cx="5619750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8. </a:t>
            </a:r>
            <a:r>
              <a:rPr lang="zh-CN" altLang="en-US" sz="2400" b="1" dirty="0">
                <a:solidFill>
                  <a:schemeClr val="tx1"/>
                </a:solidFill>
                <a:latin typeface="+mn-ea"/>
                <a:ea typeface="+mn-ea"/>
              </a:rPr>
              <a:t>计算下面各题，并验算。</a:t>
            </a:r>
          </a:p>
        </p:txBody>
      </p:sp>
      <p:sp>
        <p:nvSpPr>
          <p:cNvPr id="5" name="文本框 57">
            <a:extLst>
              <a:ext uri="{FF2B5EF4-FFF2-40B4-BE49-F238E27FC236}">
                <a16:creationId xmlns:a16="http://schemas.microsoft.com/office/drawing/2014/main" id="{24C05156-DC5F-0156-7AC3-A292A9A9A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936" y="566574"/>
            <a:ext cx="28082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P115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“练习二十” 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6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1" name="文本框 7">
            <a:extLst>
              <a:ext uri="{FF2B5EF4-FFF2-40B4-BE49-F238E27FC236}">
                <a16:creationId xmlns:a16="http://schemas.microsoft.com/office/drawing/2014/main" id="{C0C0D389-BDAE-D4BD-D105-4F2C6FCA5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4358" y="1157907"/>
            <a:ext cx="1871662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ea"/>
                <a:ea typeface="+mj-ea"/>
              </a:rPr>
              <a:t>207×22</a:t>
            </a:r>
            <a:endParaRPr lang="zh-CN" altLang="en-US" sz="2400" b="1" dirty="0">
              <a:latin typeface="+mj-ea"/>
              <a:ea typeface="+mj-ea"/>
            </a:endParaRP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6A6570CA-2A6E-B7D9-C24A-14438C6D647C}"/>
              </a:ext>
            </a:extLst>
          </p:cNvPr>
          <p:cNvGrpSpPr>
            <a:grpSpLocks/>
          </p:cNvGrpSpPr>
          <p:nvPr/>
        </p:nvGrpSpPr>
        <p:grpSpPr bwMode="auto">
          <a:xfrm>
            <a:off x="4644008" y="1766392"/>
            <a:ext cx="1970087" cy="2065337"/>
            <a:chOff x="856308" y="1983705"/>
            <a:chExt cx="1969603" cy="2066037"/>
          </a:xfrm>
        </p:grpSpPr>
        <p:sp>
          <p:nvSpPr>
            <p:cNvPr id="43" name="TextBox 7">
              <a:extLst>
                <a:ext uri="{FF2B5EF4-FFF2-40B4-BE49-F238E27FC236}">
                  <a16:creationId xmlns:a16="http://schemas.microsoft.com/office/drawing/2014/main" id="{903D1ABE-AB76-48FD-106D-4EE8094794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7664" y="1983705"/>
              <a:ext cx="96805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2 0 7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44" name="TextBox 8">
              <a:extLst>
                <a:ext uri="{FF2B5EF4-FFF2-40B4-BE49-F238E27FC236}">
                  <a16:creationId xmlns:a16="http://schemas.microsoft.com/office/drawing/2014/main" id="{7619D8DD-61F6-672F-EA66-8978220ABC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7858" y="2377704"/>
              <a:ext cx="96805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2 2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cxnSp>
          <p:nvCxnSpPr>
            <p:cNvPr id="45" name="直接连接符 8">
              <a:extLst>
                <a:ext uri="{FF2B5EF4-FFF2-40B4-BE49-F238E27FC236}">
                  <a16:creationId xmlns:a16="http://schemas.microsoft.com/office/drawing/2014/main" id="{972D2FE1-A0BA-BB6C-1881-1FF1AC83B6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83270" y="2837930"/>
              <a:ext cx="1641947" cy="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46" name="TextBox 11">
              <a:extLst>
                <a:ext uri="{FF2B5EF4-FFF2-40B4-BE49-F238E27FC236}">
                  <a16:creationId xmlns:a16="http://schemas.microsoft.com/office/drawing/2014/main" id="{7E982541-6459-9906-B650-9D26498CC9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1761" y="3165799"/>
              <a:ext cx="57308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1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47" name="TextBox 12">
              <a:extLst>
                <a:ext uri="{FF2B5EF4-FFF2-40B4-BE49-F238E27FC236}">
                  <a16:creationId xmlns:a16="http://schemas.microsoft.com/office/drawing/2014/main" id="{8A21C8F8-9376-D296-A593-AFBB5E5944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8173" y="2802336"/>
              <a:ext cx="57308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1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48" name="TextBox 13">
              <a:extLst>
                <a:ext uri="{FF2B5EF4-FFF2-40B4-BE49-F238E27FC236}">
                  <a16:creationId xmlns:a16="http://schemas.microsoft.com/office/drawing/2014/main" id="{13115282-BB70-0D96-FB9F-742B0B6E83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7409" y="2802336"/>
              <a:ext cx="5715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4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49" name="TextBox 15">
              <a:extLst>
                <a:ext uri="{FF2B5EF4-FFF2-40B4-BE49-F238E27FC236}">
                  <a16:creationId xmlns:a16="http://schemas.microsoft.com/office/drawing/2014/main" id="{25D3B648-D285-79E2-61AF-906EC77FDC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8173" y="3587182"/>
              <a:ext cx="49371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5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cxnSp>
          <p:nvCxnSpPr>
            <p:cNvPr id="51" name="直接连接符 13">
              <a:extLst>
                <a:ext uri="{FF2B5EF4-FFF2-40B4-BE49-F238E27FC236}">
                  <a16:creationId xmlns:a16="http://schemas.microsoft.com/office/drawing/2014/main" id="{9C4A5D12-5D2D-0212-4BE8-B754B7DF4C0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6308" y="3631433"/>
              <a:ext cx="1659409" cy="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52" name="TextBox 18">
              <a:extLst>
                <a:ext uri="{FF2B5EF4-FFF2-40B4-BE49-F238E27FC236}">
                  <a16:creationId xmlns:a16="http://schemas.microsoft.com/office/drawing/2014/main" id="{2E32DDA8-3B3D-F895-3C34-1A1A2F2866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5754" y="3588077"/>
              <a:ext cx="49371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5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55" name="TextBox 22">
              <a:extLst>
                <a:ext uri="{FF2B5EF4-FFF2-40B4-BE49-F238E27FC236}">
                  <a16:creationId xmlns:a16="http://schemas.microsoft.com/office/drawing/2014/main" id="{E4AB86CE-DADD-2290-DFB9-B660AF300D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3620" y="3587182"/>
              <a:ext cx="49371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4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59" name="TextBox 7">
              <a:extLst>
                <a:ext uri="{FF2B5EF4-FFF2-40B4-BE49-F238E27FC236}">
                  <a16:creationId xmlns:a16="http://schemas.microsoft.com/office/drawing/2014/main" id="{2C3B9590-9281-908A-42AF-712C60AF19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818" y="2376265"/>
              <a:ext cx="96805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×</a:t>
              </a:r>
              <a:endPara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61" name="TextBox 21">
              <a:extLst>
                <a:ext uri="{FF2B5EF4-FFF2-40B4-BE49-F238E27FC236}">
                  <a16:creationId xmlns:a16="http://schemas.microsoft.com/office/drawing/2014/main" id="{AC6E0857-6880-71D8-06F7-D20FA040F4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4597" y="3165799"/>
              <a:ext cx="4238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4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62" name="TextBox 21">
              <a:extLst>
                <a:ext uri="{FF2B5EF4-FFF2-40B4-BE49-F238E27FC236}">
                  <a16:creationId xmlns:a16="http://schemas.microsoft.com/office/drawing/2014/main" id="{8AEAC938-0A23-6A39-7208-5C5361A8CB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1784" y="2802336"/>
              <a:ext cx="4238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4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5600" name="TextBox 21">
              <a:extLst>
                <a:ext uri="{FF2B5EF4-FFF2-40B4-BE49-F238E27FC236}">
                  <a16:creationId xmlns:a16="http://schemas.microsoft.com/office/drawing/2014/main" id="{709E47BA-F959-46AD-AA55-1947E1406E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1247" y="3165799"/>
              <a:ext cx="4238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4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5601" name="TextBox 13">
              <a:extLst>
                <a:ext uri="{FF2B5EF4-FFF2-40B4-BE49-F238E27FC236}">
                  <a16:creationId xmlns:a16="http://schemas.microsoft.com/office/drawing/2014/main" id="{75F2FA3E-AE2B-26FA-AC5B-EA9BA19010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7409" y="3586287"/>
              <a:ext cx="5715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4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25603" name="组合 25602">
            <a:extLst>
              <a:ext uri="{FF2B5EF4-FFF2-40B4-BE49-F238E27FC236}">
                <a16:creationId xmlns:a16="http://schemas.microsoft.com/office/drawing/2014/main" id="{6979B823-4FB3-3AF6-78F5-BBFF901CAE6E}"/>
              </a:ext>
            </a:extLst>
          </p:cNvPr>
          <p:cNvGrpSpPr>
            <a:grpSpLocks/>
          </p:cNvGrpSpPr>
          <p:nvPr/>
        </p:nvGrpSpPr>
        <p:grpSpPr bwMode="auto">
          <a:xfrm>
            <a:off x="6524526" y="1707654"/>
            <a:ext cx="2193925" cy="2122218"/>
            <a:chOff x="2769674" y="1926167"/>
            <a:chExt cx="2194177" cy="2121939"/>
          </a:xfrm>
        </p:grpSpPr>
        <p:grpSp>
          <p:nvGrpSpPr>
            <p:cNvPr id="25604" name="组合 26">
              <a:extLst>
                <a:ext uri="{FF2B5EF4-FFF2-40B4-BE49-F238E27FC236}">
                  <a16:creationId xmlns:a16="http://schemas.microsoft.com/office/drawing/2014/main" id="{652D1A08-1A69-68CA-6176-6D0AEA42C1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94248" y="1926167"/>
              <a:ext cx="1969603" cy="2121939"/>
              <a:chOff x="856308" y="1927957"/>
              <a:chExt cx="1969603" cy="2121939"/>
            </a:xfrm>
          </p:grpSpPr>
          <p:sp>
            <p:nvSpPr>
              <p:cNvPr id="25606" name="TextBox 7">
                <a:extLst>
                  <a:ext uri="{FF2B5EF4-FFF2-40B4-BE49-F238E27FC236}">
                    <a16:creationId xmlns:a16="http://schemas.microsoft.com/office/drawing/2014/main" id="{4D83B9D1-9F2F-3969-72B3-0FD8EDE969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7664" y="2357883"/>
                <a:ext cx="96805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2 0 7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5607" name="TextBox 8">
                <a:extLst>
                  <a:ext uri="{FF2B5EF4-FFF2-40B4-BE49-F238E27FC236}">
                    <a16:creationId xmlns:a16="http://schemas.microsoft.com/office/drawing/2014/main" id="{43BCA7F4-9058-7E86-159B-208BE3997C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57858" y="1927957"/>
                <a:ext cx="96805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2 2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cxnSp>
            <p:nvCxnSpPr>
              <p:cNvPr id="25608" name="直接连接符 29">
                <a:extLst>
                  <a:ext uri="{FF2B5EF4-FFF2-40B4-BE49-F238E27FC236}">
                    <a16:creationId xmlns:a16="http://schemas.microsoft.com/office/drawing/2014/main" id="{DD25345C-2024-AC33-587E-23B82371966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83270" y="2837930"/>
                <a:ext cx="1641947" cy="0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</p:spPr>
          </p:cxnSp>
          <p:sp>
            <p:nvSpPr>
              <p:cNvPr id="25610" name="TextBox 12">
                <a:extLst>
                  <a:ext uri="{FF2B5EF4-FFF2-40B4-BE49-F238E27FC236}">
                    <a16:creationId xmlns:a16="http://schemas.microsoft.com/office/drawing/2014/main" id="{43BA653A-11BC-94D1-DD0E-2B8400DACD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48173" y="2802336"/>
                <a:ext cx="573087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5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5613" name="TextBox 13">
                <a:extLst>
                  <a:ext uri="{FF2B5EF4-FFF2-40B4-BE49-F238E27FC236}">
                    <a16:creationId xmlns:a16="http://schemas.microsoft.com/office/drawing/2014/main" id="{AEFED666-E9F2-704B-420C-0AE89B1283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7409" y="2802336"/>
                <a:ext cx="5715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4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5614" name="TextBox 15">
                <a:extLst>
                  <a:ext uri="{FF2B5EF4-FFF2-40B4-BE49-F238E27FC236}">
                    <a16:creationId xmlns:a16="http://schemas.microsoft.com/office/drawing/2014/main" id="{E43C3D3E-6487-9986-FC6C-3B7EDB9584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48173" y="3583923"/>
                <a:ext cx="49371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5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cxnSp>
            <p:nvCxnSpPr>
              <p:cNvPr id="25616" name="直接连接符 34">
                <a:extLst>
                  <a:ext uri="{FF2B5EF4-FFF2-40B4-BE49-F238E27FC236}">
                    <a16:creationId xmlns:a16="http://schemas.microsoft.com/office/drawing/2014/main" id="{B567B2AE-F1E1-8618-FEA6-F1B9FA7D7AF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6308" y="3631586"/>
                <a:ext cx="1659409" cy="0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</p:spPr>
          </p:cxnSp>
          <p:sp>
            <p:nvSpPr>
              <p:cNvPr id="25617" name="TextBox 18">
                <a:extLst>
                  <a:ext uri="{FF2B5EF4-FFF2-40B4-BE49-F238E27FC236}">
                    <a16:creationId xmlns:a16="http://schemas.microsoft.com/office/drawing/2014/main" id="{82257E2F-76D1-1339-D56F-9101BADE39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5754" y="3588231"/>
                <a:ext cx="49371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5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5618" name="TextBox 22">
                <a:extLst>
                  <a:ext uri="{FF2B5EF4-FFF2-40B4-BE49-F238E27FC236}">
                    <a16:creationId xmlns:a16="http://schemas.microsoft.com/office/drawing/2014/main" id="{856E0149-448E-0635-54D0-67308C564E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21107" y="3587334"/>
                <a:ext cx="49371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4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5620" name="TextBox 7">
                <a:extLst>
                  <a:ext uri="{FF2B5EF4-FFF2-40B4-BE49-F238E27FC236}">
                    <a16:creationId xmlns:a16="http://schemas.microsoft.com/office/drawing/2014/main" id="{1156C4E1-FD73-7457-5892-20B13C9D57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59818" y="2376265"/>
                <a:ext cx="96805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×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65" name="TextBox 21">
                <a:extLst>
                  <a:ext uri="{FF2B5EF4-FFF2-40B4-BE49-F238E27FC236}">
                    <a16:creationId xmlns:a16="http://schemas.microsoft.com/office/drawing/2014/main" id="{AA4EFE68-8DD9-FE09-0E50-673C815A9B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1784" y="2802336"/>
                <a:ext cx="42386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1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66" name="TextBox 21">
                <a:extLst>
                  <a:ext uri="{FF2B5EF4-FFF2-40B4-BE49-F238E27FC236}">
                    <a16:creationId xmlns:a16="http://schemas.microsoft.com/office/drawing/2014/main" id="{0F1F7D44-E60C-6C49-2009-524D08F355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1784" y="3176499"/>
                <a:ext cx="42386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4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67" name="TextBox 13">
                <a:extLst>
                  <a:ext uri="{FF2B5EF4-FFF2-40B4-BE49-F238E27FC236}">
                    <a16:creationId xmlns:a16="http://schemas.microsoft.com/office/drawing/2014/main" id="{74F51A82-1FF2-E8E5-7B50-D6F3CC823B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7409" y="3586439"/>
                <a:ext cx="5715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4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68" name="TextBox 21">
                <a:extLst>
                  <a:ext uri="{FF2B5EF4-FFF2-40B4-BE49-F238E27FC236}">
                    <a16:creationId xmlns:a16="http://schemas.microsoft.com/office/drawing/2014/main" id="{F96D9CC2-F8DF-CDA4-A83E-DAFAA6E015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18791" y="3174789"/>
                <a:ext cx="42386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4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</p:grpSp>
        <p:sp>
          <p:nvSpPr>
            <p:cNvPr id="25605" name="文本框 43">
              <a:extLst>
                <a:ext uri="{FF2B5EF4-FFF2-40B4-BE49-F238E27FC236}">
                  <a16:creationId xmlns:a16="http://schemas.microsoft.com/office/drawing/2014/main" id="{2EEAA9E5-79C7-2D2A-A0E7-9C5007DE26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9674" y="1938543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验</a:t>
              </a:r>
              <a:endParaRPr lang="en-US" altLang="zh-CN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  <a:p>
              <a:r>
                <a:rPr lang="zh-CN" altLang="en-US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算</a:t>
              </a:r>
            </a:p>
          </p:txBody>
        </p:sp>
      </p:grpSp>
      <p:sp>
        <p:nvSpPr>
          <p:cNvPr id="69" name="矩形 68">
            <a:extLst>
              <a:ext uri="{FF2B5EF4-FFF2-40B4-BE49-F238E27FC236}">
                <a16:creationId xmlns:a16="http://schemas.microsoft.com/office/drawing/2014/main" id="{D6D1C66A-64EA-BF92-F365-6B9B289AB9CE}"/>
              </a:ext>
            </a:extLst>
          </p:cNvPr>
          <p:cNvSpPr/>
          <p:nvPr/>
        </p:nvSpPr>
        <p:spPr>
          <a:xfrm>
            <a:off x="6010845" y="1153145"/>
            <a:ext cx="9621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=4554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6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>
            <a:extLst>
              <a:ext uri="{FF2B5EF4-FFF2-40B4-BE49-F238E27FC236}">
                <a16:creationId xmlns:a16="http://schemas.microsoft.com/office/drawing/2014/main" id="{B4542288-3B9C-4766-A8CA-E91C358F1297}"/>
              </a:ext>
            </a:extLst>
          </p:cNvPr>
          <p:cNvSpPr/>
          <p:nvPr/>
        </p:nvSpPr>
        <p:spPr>
          <a:xfrm>
            <a:off x="2219063" y="854670"/>
            <a:ext cx="11176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=26208</a:t>
            </a:r>
          </a:p>
        </p:txBody>
      </p:sp>
      <p:sp>
        <p:nvSpPr>
          <p:cNvPr id="40" name="文本框 7">
            <a:extLst>
              <a:ext uri="{FF2B5EF4-FFF2-40B4-BE49-F238E27FC236}">
                <a16:creationId xmlns:a16="http://schemas.microsoft.com/office/drawing/2014/main" id="{8EDD2EDC-AF44-4EE0-835D-CFF1C24E1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7226" y="848320"/>
            <a:ext cx="1871662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ea"/>
                <a:ea typeface="+mj-ea"/>
              </a:rPr>
              <a:t>420×64</a:t>
            </a:r>
            <a:endParaRPr lang="zh-CN" altLang="en-US" sz="2400" b="1" dirty="0">
              <a:latin typeface="+mj-ea"/>
              <a:ea typeface="+mj-ea"/>
            </a:endParaRPr>
          </a:p>
        </p:txBody>
      </p: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4806876" y="1562001"/>
            <a:ext cx="1882775" cy="2100262"/>
            <a:chOff x="856308" y="1983705"/>
            <a:chExt cx="1882601" cy="2100213"/>
          </a:xfrm>
        </p:grpSpPr>
        <p:grpSp>
          <p:nvGrpSpPr>
            <p:cNvPr id="23581" name="组合 8"/>
            <p:cNvGrpSpPr>
              <a:grpSpLocks/>
            </p:cNvGrpSpPr>
            <p:nvPr/>
          </p:nvGrpSpPr>
          <p:grpSpPr bwMode="auto">
            <a:xfrm>
              <a:off x="856308" y="1983705"/>
              <a:ext cx="1882601" cy="2065590"/>
              <a:chOff x="856308" y="1983705"/>
              <a:chExt cx="1882601" cy="2065590"/>
            </a:xfrm>
          </p:grpSpPr>
          <p:sp>
            <p:nvSpPr>
              <p:cNvPr id="23583" name="TextBox 7"/>
              <p:cNvSpPr txBox="1">
                <a:spLocks noChangeArrowheads="1"/>
              </p:cNvSpPr>
              <p:nvPr/>
            </p:nvSpPr>
            <p:spPr bwMode="auto">
              <a:xfrm>
                <a:off x="1547664" y="1983705"/>
                <a:ext cx="96805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4 2 0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3584" name="TextBox 8"/>
              <p:cNvSpPr txBox="1">
                <a:spLocks noChangeArrowheads="1"/>
              </p:cNvSpPr>
              <p:nvPr/>
            </p:nvSpPr>
            <p:spPr bwMode="auto">
              <a:xfrm>
                <a:off x="1545866" y="2377704"/>
                <a:ext cx="96805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6 4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cxnSp>
            <p:nvCxnSpPr>
              <p:cNvPr id="23585" name="直接连接符 11"/>
              <p:cNvCxnSpPr>
                <a:cxnSpLocks/>
              </p:cNvCxnSpPr>
              <p:nvPr/>
            </p:nvCxnSpPr>
            <p:spPr bwMode="auto">
              <a:xfrm>
                <a:off x="883270" y="2837930"/>
                <a:ext cx="1641947" cy="0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</p:spPr>
          </p:cxnSp>
          <p:sp>
            <p:nvSpPr>
              <p:cNvPr id="23586" name="TextBox 11"/>
              <p:cNvSpPr txBox="1">
                <a:spLocks noChangeArrowheads="1"/>
              </p:cNvSpPr>
              <p:nvPr/>
            </p:nvSpPr>
            <p:spPr bwMode="auto">
              <a:xfrm>
                <a:off x="1541761" y="3165799"/>
                <a:ext cx="573087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2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3587" name="TextBox 12"/>
              <p:cNvSpPr txBox="1">
                <a:spLocks noChangeArrowheads="1"/>
              </p:cNvSpPr>
              <p:nvPr/>
            </p:nvSpPr>
            <p:spPr bwMode="auto">
              <a:xfrm>
                <a:off x="1534568" y="2802336"/>
                <a:ext cx="573087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6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3588" name="TextBox 13"/>
              <p:cNvSpPr txBox="1">
                <a:spLocks noChangeArrowheads="1"/>
              </p:cNvSpPr>
              <p:nvPr/>
            </p:nvSpPr>
            <p:spPr bwMode="auto">
              <a:xfrm>
                <a:off x="1853804" y="2802336"/>
                <a:ext cx="5715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8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3589" name="TextBox 15"/>
              <p:cNvSpPr txBox="1">
                <a:spLocks noChangeArrowheads="1"/>
              </p:cNvSpPr>
              <p:nvPr/>
            </p:nvSpPr>
            <p:spPr bwMode="auto">
              <a:xfrm>
                <a:off x="1848173" y="3587630"/>
                <a:ext cx="49371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8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cxnSp>
            <p:nvCxnSpPr>
              <p:cNvPr id="23590" name="直接连接符 16"/>
              <p:cNvCxnSpPr>
                <a:cxnSpLocks/>
              </p:cNvCxnSpPr>
              <p:nvPr/>
            </p:nvCxnSpPr>
            <p:spPr bwMode="auto">
              <a:xfrm>
                <a:off x="856308" y="3631433"/>
                <a:ext cx="1659409" cy="0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</p:spPr>
          </p:cxnSp>
          <p:sp>
            <p:nvSpPr>
              <p:cNvPr id="23591" name="TextBox 18"/>
              <p:cNvSpPr txBox="1">
                <a:spLocks noChangeArrowheads="1"/>
              </p:cNvSpPr>
              <p:nvPr/>
            </p:nvSpPr>
            <p:spPr bwMode="auto">
              <a:xfrm>
                <a:off x="1545754" y="3587630"/>
                <a:ext cx="49371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8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3592" name="TextBox 22"/>
              <p:cNvSpPr txBox="1">
                <a:spLocks noChangeArrowheads="1"/>
              </p:cNvSpPr>
              <p:nvPr/>
            </p:nvSpPr>
            <p:spPr bwMode="auto">
              <a:xfrm>
                <a:off x="922146" y="3587630"/>
                <a:ext cx="699707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2 6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3593" name="TextBox 7"/>
              <p:cNvSpPr txBox="1">
                <a:spLocks noChangeArrowheads="1"/>
              </p:cNvSpPr>
              <p:nvPr/>
            </p:nvSpPr>
            <p:spPr bwMode="auto">
              <a:xfrm>
                <a:off x="959818" y="2376265"/>
                <a:ext cx="96805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×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3594" name="TextBox 21"/>
              <p:cNvSpPr txBox="1">
                <a:spLocks noChangeArrowheads="1"/>
              </p:cNvSpPr>
              <p:nvPr/>
            </p:nvSpPr>
            <p:spPr bwMode="auto">
              <a:xfrm>
                <a:off x="1228179" y="2802336"/>
                <a:ext cx="42386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1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3595" name="TextBox 21"/>
              <p:cNvSpPr txBox="1">
                <a:spLocks noChangeArrowheads="1"/>
              </p:cNvSpPr>
              <p:nvPr/>
            </p:nvSpPr>
            <p:spPr bwMode="auto">
              <a:xfrm>
                <a:off x="924698" y="3165799"/>
                <a:ext cx="1023094" cy="4616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2 5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3596" name="TextBox 13"/>
              <p:cNvSpPr txBox="1">
                <a:spLocks noChangeArrowheads="1"/>
              </p:cNvSpPr>
              <p:nvPr/>
            </p:nvSpPr>
            <p:spPr bwMode="auto">
              <a:xfrm>
                <a:off x="2167409" y="3586287"/>
                <a:ext cx="5715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0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</p:grp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2601BBBB-63C0-4398-8C7C-D83EFF810BF1}"/>
                </a:ext>
              </a:extLst>
            </p:cNvPr>
            <p:cNvCxnSpPr>
              <a:cxnSpLocks/>
            </p:cNvCxnSpPr>
            <p:nvPr/>
          </p:nvCxnSpPr>
          <p:spPr>
            <a:xfrm>
              <a:off x="2172223" y="2101177"/>
              <a:ext cx="0" cy="1982741"/>
            </a:xfrm>
            <a:prstGeom prst="line">
              <a:avLst/>
            </a:prstGeom>
            <a:ln w="19050">
              <a:solidFill>
                <a:srgbClr val="FF33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组合 57"/>
          <p:cNvGrpSpPr>
            <a:grpSpLocks/>
          </p:cNvGrpSpPr>
          <p:nvPr/>
        </p:nvGrpSpPr>
        <p:grpSpPr bwMode="auto">
          <a:xfrm>
            <a:off x="6581701" y="1503263"/>
            <a:ext cx="2108200" cy="2131999"/>
            <a:chOff x="2630747" y="1926167"/>
            <a:chExt cx="2107175" cy="2131670"/>
          </a:xfrm>
        </p:grpSpPr>
        <p:grpSp>
          <p:nvGrpSpPr>
            <p:cNvPr id="23563" name="组合 30"/>
            <p:cNvGrpSpPr>
              <a:grpSpLocks/>
            </p:cNvGrpSpPr>
            <p:nvPr/>
          </p:nvGrpSpPr>
          <p:grpSpPr bwMode="auto">
            <a:xfrm>
              <a:off x="2630747" y="1926167"/>
              <a:ext cx="2107175" cy="2131670"/>
              <a:chOff x="2769674" y="1926167"/>
              <a:chExt cx="2107175" cy="2131670"/>
            </a:xfrm>
          </p:grpSpPr>
          <p:grpSp>
            <p:nvGrpSpPr>
              <p:cNvPr id="23565" name="组合 31"/>
              <p:cNvGrpSpPr>
                <a:grpSpLocks/>
              </p:cNvGrpSpPr>
              <p:nvPr/>
            </p:nvGrpSpPr>
            <p:grpSpPr bwMode="auto">
              <a:xfrm>
                <a:off x="2994248" y="1926167"/>
                <a:ext cx="1882601" cy="2131670"/>
                <a:chOff x="856308" y="1927957"/>
                <a:chExt cx="1882601" cy="2131670"/>
              </a:xfrm>
            </p:grpSpPr>
            <p:sp>
              <p:nvSpPr>
                <p:cNvPr id="23567" name="TextBox 7"/>
                <p:cNvSpPr txBox="1">
                  <a:spLocks noChangeArrowheads="1"/>
                </p:cNvSpPr>
                <p:nvPr/>
              </p:nvSpPr>
              <p:spPr bwMode="auto">
                <a:xfrm>
                  <a:off x="1547664" y="2357883"/>
                  <a:ext cx="968053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4 2 0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23568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1552926" y="1927957"/>
                  <a:ext cx="968053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6 4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cxnSp>
              <p:nvCxnSpPr>
                <p:cNvPr id="23569" name="直接连接符 35"/>
                <p:cNvCxnSpPr>
                  <a:cxnSpLocks/>
                </p:cNvCxnSpPr>
                <p:nvPr/>
              </p:nvCxnSpPr>
              <p:spPr bwMode="auto">
                <a:xfrm>
                  <a:off x="883270" y="2837930"/>
                  <a:ext cx="1641947" cy="0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  <p:sp>
              <p:nvSpPr>
                <p:cNvPr id="23570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926146" y="3165799"/>
                  <a:ext cx="891256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2 5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23571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1538852" y="2802336"/>
                  <a:ext cx="573087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2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23572" name="TextBox 13"/>
                <p:cNvSpPr txBox="1">
                  <a:spLocks noChangeArrowheads="1"/>
                </p:cNvSpPr>
                <p:nvPr/>
              </p:nvSpPr>
              <p:spPr bwMode="auto">
                <a:xfrm>
                  <a:off x="1858088" y="2802336"/>
                  <a:ext cx="571500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8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23573" name="TextBox 15"/>
                <p:cNvSpPr txBox="1">
                  <a:spLocks noChangeArrowheads="1"/>
                </p:cNvSpPr>
                <p:nvPr/>
              </p:nvSpPr>
              <p:spPr bwMode="auto">
                <a:xfrm>
                  <a:off x="1848173" y="3582795"/>
                  <a:ext cx="493712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8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cxnSp>
              <p:nvCxnSpPr>
                <p:cNvPr id="23574" name="直接连接符 40"/>
                <p:cNvCxnSpPr>
                  <a:cxnSpLocks/>
                </p:cNvCxnSpPr>
                <p:nvPr/>
              </p:nvCxnSpPr>
              <p:spPr bwMode="auto">
                <a:xfrm>
                  <a:off x="856308" y="3627046"/>
                  <a:ext cx="1659409" cy="0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  <p:sp>
              <p:nvSpPr>
                <p:cNvPr id="23575" name="TextBox 18"/>
                <p:cNvSpPr txBox="1">
                  <a:spLocks noChangeArrowheads="1"/>
                </p:cNvSpPr>
                <p:nvPr/>
              </p:nvSpPr>
              <p:spPr bwMode="auto">
                <a:xfrm>
                  <a:off x="1545754" y="3583690"/>
                  <a:ext cx="493713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8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23576" name="TextBox 22"/>
                <p:cNvSpPr txBox="1">
                  <a:spLocks noChangeArrowheads="1"/>
                </p:cNvSpPr>
                <p:nvPr/>
              </p:nvSpPr>
              <p:spPr bwMode="auto">
                <a:xfrm>
                  <a:off x="926146" y="3598033"/>
                  <a:ext cx="674527" cy="4615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2 6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23577" name="TextBox 7"/>
                <p:cNvSpPr txBox="1">
                  <a:spLocks noChangeArrowheads="1"/>
                </p:cNvSpPr>
                <p:nvPr/>
              </p:nvSpPr>
              <p:spPr bwMode="auto">
                <a:xfrm>
                  <a:off x="959818" y="2376265"/>
                  <a:ext cx="579307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×</a:t>
                  </a:r>
                  <a:endParaRPr lang="zh-CN" altLang="en-US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23578" name="TextBox 21"/>
                <p:cNvSpPr txBox="1">
                  <a:spLocks noChangeArrowheads="1"/>
                </p:cNvSpPr>
                <p:nvPr/>
              </p:nvSpPr>
              <p:spPr bwMode="auto">
                <a:xfrm>
                  <a:off x="1543346" y="3165799"/>
                  <a:ext cx="423863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6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23579" name="TextBox 21"/>
                <p:cNvSpPr txBox="1">
                  <a:spLocks noChangeArrowheads="1"/>
                </p:cNvSpPr>
                <p:nvPr/>
              </p:nvSpPr>
              <p:spPr bwMode="auto">
                <a:xfrm>
                  <a:off x="1232463" y="2802336"/>
                  <a:ext cx="423863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1</a:t>
                  </a:r>
                  <a:endParaRPr lang="zh-CN" altLang="en-US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23580" name="TextBox 13"/>
                <p:cNvSpPr txBox="1">
                  <a:spLocks noChangeArrowheads="1"/>
                </p:cNvSpPr>
                <p:nvPr/>
              </p:nvSpPr>
              <p:spPr bwMode="auto">
                <a:xfrm>
                  <a:off x="2167409" y="3581900"/>
                  <a:ext cx="571500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0</a:t>
                  </a:r>
                  <a:endParaRPr lang="zh-CN" altLang="en-US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</p:grpSp>
          <p:sp>
            <p:nvSpPr>
              <p:cNvPr id="23566" name="文本框 32"/>
              <p:cNvSpPr txBox="1">
                <a:spLocks noChangeArrowheads="1"/>
              </p:cNvSpPr>
              <p:nvPr/>
            </p:nvSpPr>
            <p:spPr bwMode="auto">
              <a:xfrm>
                <a:off x="2769674" y="1938543"/>
                <a:ext cx="415498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b="1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验</a:t>
                </a:r>
                <a:endParaRPr lang="en-US" altLang="zh-CN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endParaRPr>
              </a:p>
              <a:p>
                <a:r>
                  <a:rPr lang="zh-CN" altLang="en-US" b="1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算</a:t>
                </a:r>
              </a:p>
            </p:txBody>
          </p:sp>
        </p:grp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D958A282-1005-4EEB-91A2-C1CC7D0936DB}"/>
                </a:ext>
              </a:extLst>
            </p:cNvPr>
            <p:cNvCxnSpPr>
              <a:cxnSpLocks/>
            </p:cNvCxnSpPr>
            <p:nvPr/>
          </p:nvCxnSpPr>
          <p:spPr>
            <a:xfrm>
              <a:off x="4185741" y="2059496"/>
              <a:ext cx="0" cy="1982482"/>
            </a:xfrm>
            <a:prstGeom prst="line">
              <a:avLst/>
            </a:prstGeom>
            <a:ln w="19050">
              <a:solidFill>
                <a:srgbClr val="FF33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矩形 76">
            <a:extLst>
              <a:ext uri="{FF2B5EF4-FFF2-40B4-BE49-F238E27FC236}">
                <a16:creationId xmlns:a16="http://schemas.microsoft.com/office/drawing/2014/main" id="{8A94B179-0B7F-4237-A3C8-A83F3BDD6729}"/>
              </a:ext>
            </a:extLst>
          </p:cNvPr>
          <p:cNvSpPr/>
          <p:nvPr/>
        </p:nvSpPr>
        <p:spPr>
          <a:xfrm>
            <a:off x="6173713" y="843558"/>
            <a:ext cx="1491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=26880</a:t>
            </a:r>
          </a:p>
        </p:txBody>
      </p:sp>
      <p:sp>
        <p:nvSpPr>
          <p:cNvPr id="2" name="文本框 7">
            <a:extLst>
              <a:ext uri="{FF2B5EF4-FFF2-40B4-BE49-F238E27FC236}">
                <a16:creationId xmlns:a16="http://schemas.microsoft.com/office/drawing/2014/main" id="{409530ED-E6CB-71D0-8AC2-D095FDAC9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440" y="861417"/>
            <a:ext cx="1871662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ea"/>
                <a:ea typeface="+mj-ea"/>
              </a:rPr>
              <a:t>273×96</a:t>
            </a:r>
            <a:endParaRPr lang="zh-CN" altLang="en-US" sz="2400" b="1" dirty="0">
              <a:latin typeface="+mj-ea"/>
              <a:ea typeface="+mj-ea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D87314D3-A564-6722-5A95-74A91E8DD639}"/>
              </a:ext>
            </a:extLst>
          </p:cNvPr>
          <p:cNvGrpSpPr>
            <a:grpSpLocks/>
          </p:cNvGrpSpPr>
          <p:nvPr/>
        </p:nvGrpSpPr>
        <p:grpSpPr bwMode="auto">
          <a:xfrm>
            <a:off x="755576" y="1571923"/>
            <a:ext cx="1970087" cy="2151955"/>
            <a:chOff x="856308" y="1983705"/>
            <a:chExt cx="1969603" cy="2152686"/>
          </a:xfrm>
        </p:grpSpPr>
        <p:sp>
          <p:nvSpPr>
            <p:cNvPr id="6" name="TextBox 7">
              <a:extLst>
                <a:ext uri="{FF2B5EF4-FFF2-40B4-BE49-F238E27FC236}">
                  <a16:creationId xmlns:a16="http://schemas.microsoft.com/office/drawing/2014/main" id="{0956F299-EBA5-7025-74FA-A9085F846F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7664" y="1983705"/>
              <a:ext cx="96805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2 7 3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66D55051-6D36-8142-87A8-8DA7752023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7858" y="2377704"/>
              <a:ext cx="96805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9 6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cxnSp>
          <p:nvCxnSpPr>
            <p:cNvPr id="8" name="直接连接符 8">
              <a:extLst>
                <a:ext uri="{FF2B5EF4-FFF2-40B4-BE49-F238E27FC236}">
                  <a16:creationId xmlns:a16="http://schemas.microsoft.com/office/drawing/2014/main" id="{22403D69-E7E5-20B6-BC14-1E415CF3F0E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83270" y="2837930"/>
              <a:ext cx="1641947" cy="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9" name="TextBox 11">
              <a:extLst>
                <a:ext uri="{FF2B5EF4-FFF2-40B4-BE49-F238E27FC236}">
                  <a16:creationId xmlns:a16="http://schemas.microsoft.com/office/drawing/2014/main" id="{92BA6AA5-AA80-96D5-C845-CA1AFF4993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1761" y="3173421"/>
              <a:ext cx="57308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5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0" name="TextBox 12">
              <a:extLst>
                <a:ext uri="{FF2B5EF4-FFF2-40B4-BE49-F238E27FC236}">
                  <a16:creationId xmlns:a16="http://schemas.microsoft.com/office/drawing/2014/main" id="{2749C7DD-66DF-FEAF-FE41-477BCF85DC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8173" y="2802336"/>
              <a:ext cx="57308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3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F868EEFF-556F-AFF4-26F8-96A94ABEED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7409" y="2802336"/>
              <a:ext cx="5715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8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85271055-407F-8E10-4FBF-1346551D68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8173" y="3674726"/>
              <a:ext cx="49371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0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cxnSp>
          <p:nvCxnSpPr>
            <p:cNvPr id="13" name="直接连接符 13">
              <a:extLst>
                <a:ext uri="{FF2B5EF4-FFF2-40B4-BE49-F238E27FC236}">
                  <a16:creationId xmlns:a16="http://schemas.microsoft.com/office/drawing/2014/main" id="{ADB0DDFF-75C4-21A2-B70D-A6772F3C2F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6308" y="3718084"/>
              <a:ext cx="1659409" cy="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14" name="TextBox 18">
              <a:extLst>
                <a:ext uri="{FF2B5EF4-FFF2-40B4-BE49-F238E27FC236}">
                  <a16:creationId xmlns:a16="http://schemas.microsoft.com/office/drawing/2014/main" id="{1F4308E4-0221-1BCD-91A7-D7A2E5AF82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5754" y="3674724"/>
              <a:ext cx="49371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2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5" name="TextBox 22">
              <a:extLst>
                <a:ext uri="{FF2B5EF4-FFF2-40B4-BE49-F238E27FC236}">
                  <a16:creationId xmlns:a16="http://schemas.microsoft.com/office/drawing/2014/main" id="{FCA384A1-E6D7-CFB8-E44F-009EFF5C0E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1855" y="3673838"/>
              <a:ext cx="738728" cy="461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2 6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6" name="TextBox 7">
              <a:extLst>
                <a:ext uri="{FF2B5EF4-FFF2-40B4-BE49-F238E27FC236}">
                  <a16:creationId xmlns:a16="http://schemas.microsoft.com/office/drawing/2014/main" id="{04136D89-C218-F144-BD31-56885FBB0F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818" y="2376265"/>
              <a:ext cx="96805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×</a:t>
              </a:r>
              <a:endPara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7" name="TextBox 21">
              <a:extLst>
                <a:ext uri="{FF2B5EF4-FFF2-40B4-BE49-F238E27FC236}">
                  <a16:creationId xmlns:a16="http://schemas.microsoft.com/office/drawing/2014/main" id="{EE7F3DE7-FEE4-5268-911F-372ECF8CDE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4597" y="3173421"/>
              <a:ext cx="4238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7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8" name="TextBox 21">
              <a:extLst>
                <a:ext uri="{FF2B5EF4-FFF2-40B4-BE49-F238E27FC236}">
                  <a16:creationId xmlns:a16="http://schemas.microsoft.com/office/drawing/2014/main" id="{40C30E84-7A05-C0DB-F14F-4BDE7184E6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3878" y="2802336"/>
              <a:ext cx="1103594" cy="461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1 6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0" name="TextBox 21">
              <a:extLst>
                <a:ext uri="{FF2B5EF4-FFF2-40B4-BE49-F238E27FC236}">
                  <a16:creationId xmlns:a16="http://schemas.microsoft.com/office/drawing/2014/main" id="{4A539664-C842-42B2-888F-01B06F06E2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2961" y="3181045"/>
              <a:ext cx="881603" cy="461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2 4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1" name="TextBox 13">
              <a:extLst>
                <a:ext uri="{FF2B5EF4-FFF2-40B4-BE49-F238E27FC236}">
                  <a16:creationId xmlns:a16="http://schemas.microsoft.com/office/drawing/2014/main" id="{B7CF1D35-39BE-10AA-EDEC-7CB939C9BC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7409" y="3672935"/>
              <a:ext cx="5715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8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A442C6E1-8AF2-7D7C-685B-BB86DC2F25DF}"/>
              </a:ext>
            </a:extLst>
          </p:cNvPr>
          <p:cNvGrpSpPr>
            <a:grpSpLocks/>
          </p:cNvGrpSpPr>
          <p:nvPr/>
        </p:nvGrpSpPr>
        <p:grpSpPr bwMode="auto">
          <a:xfrm>
            <a:off x="2530401" y="1513185"/>
            <a:ext cx="2193925" cy="2498725"/>
            <a:chOff x="2769674" y="1926167"/>
            <a:chExt cx="2194177" cy="2498398"/>
          </a:xfrm>
        </p:grpSpPr>
        <p:grpSp>
          <p:nvGrpSpPr>
            <p:cNvPr id="29" name="组合 26">
              <a:extLst>
                <a:ext uri="{FF2B5EF4-FFF2-40B4-BE49-F238E27FC236}">
                  <a16:creationId xmlns:a16="http://schemas.microsoft.com/office/drawing/2014/main" id="{A2C973CD-A3F7-816D-127C-37DDB5C25F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94248" y="1926167"/>
              <a:ext cx="1969603" cy="2498398"/>
              <a:chOff x="856308" y="1927957"/>
              <a:chExt cx="1969603" cy="2498398"/>
            </a:xfrm>
          </p:grpSpPr>
          <p:sp>
            <p:nvSpPr>
              <p:cNvPr id="35" name="TextBox 7">
                <a:extLst>
                  <a:ext uri="{FF2B5EF4-FFF2-40B4-BE49-F238E27FC236}">
                    <a16:creationId xmlns:a16="http://schemas.microsoft.com/office/drawing/2014/main" id="{C990C597-27E1-D6F0-5BAE-EB3E2076F1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7664" y="2357883"/>
                <a:ext cx="96805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2 7 3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37" name="TextBox 8">
                <a:extLst>
                  <a:ext uri="{FF2B5EF4-FFF2-40B4-BE49-F238E27FC236}">
                    <a16:creationId xmlns:a16="http://schemas.microsoft.com/office/drawing/2014/main" id="{683BE9EB-D3F6-FB17-E804-605111EB43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57858" y="1927957"/>
                <a:ext cx="96805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9 6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cxnSp>
            <p:nvCxnSpPr>
              <p:cNvPr id="42" name="直接连接符 29">
                <a:extLst>
                  <a:ext uri="{FF2B5EF4-FFF2-40B4-BE49-F238E27FC236}">
                    <a16:creationId xmlns:a16="http://schemas.microsoft.com/office/drawing/2014/main" id="{AA71A267-64B6-FD3B-1785-F1EFD0316BC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83270" y="2837930"/>
                <a:ext cx="1641947" cy="0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</p:spPr>
          </p:cxnSp>
          <p:sp>
            <p:nvSpPr>
              <p:cNvPr id="44" name="TextBox 11">
                <a:extLst>
                  <a:ext uri="{FF2B5EF4-FFF2-40B4-BE49-F238E27FC236}">
                    <a16:creationId xmlns:a16="http://schemas.microsoft.com/office/drawing/2014/main" id="{A7660C1E-A24F-0675-3939-29314ABB8F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33242" y="3165799"/>
                <a:ext cx="867740" cy="4616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6 7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45" name="TextBox 12">
                <a:extLst>
                  <a:ext uri="{FF2B5EF4-FFF2-40B4-BE49-F238E27FC236}">
                    <a16:creationId xmlns:a16="http://schemas.microsoft.com/office/drawing/2014/main" id="{11CBB53A-EC83-A9AD-8BBC-E5813070F5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48173" y="2802336"/>
                <a:ext cx="573087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8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46" name="TextBox 13">
                <a:extLst>
                  <a:ext uri="{FF2B5EF4-FFF2-40B4-BE49-F238E27FC236}">
                    <a16:creationId xmlns:a16="http://schemas.microsoft.com/office/drawing/2014/main" id="{4B550DB7-0ACF-28C5-F2B6-67962C8D51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7409" y="2802336"/>
                <a:ext cx="5715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8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47" name="TextBox 15">
                <a:extLst>
                  <a:ext uri="{FF2B5EF4-FFF2-40B4-BE49-F238E27FC236}">
                    <a16:creationId xmlns:a16="http://schemas.microsoft.com/office/drawing/2014/main" id="{F9D792C6-9B6E-CA46-A8C0-4D20422B91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48173" y="3963795"/>
                <a:ext cx="49371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0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cxnSp>
            <p:nvCxnSpPr>
              <p:cNvPr id="48" name="直接连接符 34">
                <a:extLst>
                  <a:ext uri="{FF2B5EF4-FFF2-40B4-BE49-F238E27FC236}">
                    <a16:creationId xmlns:a16="http://schemas.microsoft.com/office/drawing/2014/main" id="{A94C518E-569E-F217-6CF5-56C6162F218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6308" y="4008046"/>
                <a:ext cx="1659409" cy="0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</p:spPr>
          </p:cxnSp>
          <p:sp>
            <p:nvSpPr>
              <p:cNvPr id="49" name="TextBox 18">
                <a:extLst>
                  <a:ext uri="{FF2B5EF4-FFF2-40B4-BE49-F238E27FC236}">
                    <a16:creationId xmlns:a16="http://schemas.microsoft.com/office/drawing/2014/main" id="{046F81F8-9F3D-A019-FB7F-401995A463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5754" y="3964690"/>
                <a:ext cx="49371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2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50" name="TextBox 22">
                <a:extLst>
                  <a:ext uri="{FF2B5EF4-FFF2-40B4-BE49-F238E27FC236}">
                    <a16:creationId xmlns:a16="http://schemas.microsoft.com/office/drawing/2014/main" id="{6114B461-EF53-7E23-14C6-A8F97C2481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5398" y="3963795"/>
                <a:ext cx="755184" cy="4616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2 6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51" name="TextBox 7">
                <a:extLst>
                  <a:ext uri="{FF2B5EF4-FFF2-40B4-BE49-F238E27FC236}">
                    <a16:creationId xmlns:a16="http://schemas.microsoft.com/office/drawing/2014/main" id="{6FA9393F-B774-54BE-67F4-43A39A6168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59818" y="2376265"/>
                <a:ext cx="96805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×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52" name="TextBox 21">
                <a:extLst>
                  <a:ext uri="{FF2B5EF4-FFF2-40B4-BE49-F238E27FC236}">
                    <a16:creationId xmlns:a16="http://schemas.microsoft.com/office/drawing/2014/main" id="{039BB794-6FDA-463B-D6A6-93B9DD83EB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54597" y="3165799"/>
                <a:ext cx="42386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2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53" name="TextBox 21">
                <a:extLst>
                  <a:ext uri="{FF2B5EF4-FFF2-40B4-BE49-F238E27FC236}">
                    <a16:creationId xmlns:a16="http://schemas.microsoft.com/office/drawing/2014/main" id="{2D47DA01-78AF-6354-EA07-49460834AF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1784" y="2802336"/>
                <a:ext cx="42386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2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54" name="TextBox 21">
                <a:extLst>
                  <a:ext uri="{FF2B5EF4-FFF2-40B4-BE49-F238E27FC236}">
                    <a16:creationId xmlns:a16="http://schemas.microsoft.com/office/drawing/2014/main" id="{7FED2F3D-B78B-D35C-2195-4F793319AC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1784" y="3530102"/>
                <a:ext cx="42386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2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55" name="TextBox 13">
                <a:extLst>
                  <a:ext uri="{FF2B5EF4-FFF2-40B4-BE49-F238E27FC236}">
                    <a16:creationId xmlns:a16="http://schemas.microsoft.com/office/drawing/2014/main" id="{BAFE69AA-2B0E-5815-E4E1-506EE1FEA1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7409" y="3962900"/>
                <a:ext cx="5715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8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56" name="TextBox 21">
                <a:extLst>
                  <a:ext uri="{FF2B5EF4-FFF2-40B4-BE49-F238E27FC236}">
                    <a16:creationId xmlns:a16="http://schemas.microsoft.com/office/drawing/2014/main" id="{E07D1CD1-0115-ED2B-DFD5-D2531659B6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4364" y="3528393"/>
                <a:ext cx="957025" cy="4616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1 9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</p:grpSp>
        <p:sp>
          <p:nvSpPr>
            <p:cNvPr id="32" name="文本框 43">
              <a:extLst>
                <a:ext uri="{FF2B5EF4-FFF2-40B4-BE49-F238E27FC236}">
                  <a16:creationId xmlns:a16="http://schemas.microsoft.com/office/drawing/2014/main" id="{9C05386E-80BA-FE49-DBBF-04AB77A9D5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9674" y="1938543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验</a:t>
              </a:r>
              <a:endParaRPr lang="en-US" altLang="zh-CN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  <a:p>
              <a:r>
                <a:rPr lang="zh-CN" altLang="en-US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算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7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7">
            <a:extLst>
              <a:ext uri="{FF2B5EF4-FFF2-40B4-BE49-F238E27FC236}">
                <a16:creationId xmlns:a16="http://schemas.microsoft.com/office/drawing/2014/main" id="{EB3C0E39-E428-4EDA-ABA2-204FE1AE2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910" y="920328"/>
            <a:ext cx="1871662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ea"/>
                <a:ea typeface="+mj-ea"/>
              </a:rPr>
              <a:t>125×43</a:t>
            </a:r>
            <a:endParaRPr lang="zh-CN" altLang="en-US" sz="2400" b="1" dirty="0">
              <a:latin typeface="+mj-ea"/>
              <a:ea typeface="+mj-ea"/>
            </a:endParaRPr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611560" y="1442616"/>
            <a:ext cx="1970087" cy="2065337"/>
            <a:chOff x="856308" y="1983705"/>
            <a:chExt cx="1969603" cy="2066037"/>
          </a:xfrm>
        </p:grpSpPr>
        <p:sp>
          <p:nvSpPr>
            <p:cNvPr id="21563" name="TextBox 7"/>
            <p:cNvSpPr txBox="1">
              <a:spLocks noChangeArrowheads="1"/>
            </p:cNvSpPr>
            <p:nvPr/>
          </p:nvSpPr>
          <p:spPr bwMode="auto">
            <a:xfrm>
              <a:off x="1547664" y="1983705"/>
              <a:ext cx="96805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1 2 5</a:t>
              </a:r>
              <a:endPara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1564" name="TextBox 8"/>
            <p:cNvSpPr txBox="1">
              <a:spLocks noChangeArrowheads="1"/>
            </p:cNvSpPr>
            <p:nvPr/>
          </p:nvSpPr>
          <p:spPr bwMode="auto">
            <a:xfrm>
              <a:off x="1857858" y="2377704"/>
              <a:ext cx="96805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4 3</a:t>
              </a:r>
              <a:endPara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cxnSp>
          <p:nvCxnSpPr>
            <p:cNvPr id="21565" name="直接连接符 8"/>
            <p:cNvCxnSpPr>
              <a:cxnSpLocks/>
            </p:cNvCxnSpPr>
            <p:nvPr/>
          </p:nvCxnSpPr>
          <p:spPr bwMode="auto">
            <a:xfrm>
              <a:off x="883270" y="2837930"/>
              <a:ext cx="1641947" cy="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21566" name="TextBox 11"/>
            <p:cNvSpPr txBox="1">
              <a:spLocks noChangeArrowheads="1"/>
            </p:cNvSpPr>
            <p:nvPr/>
          </p:nvSpPr>
          <p:spPr bwMode="auto">
            <a:xfrm>
              <a:off x="1541761" y="3165799"/>
              <a:ext cx="57308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0</a:t>
              </a:r>
              <a:endPara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1567" name="TextBox 12"/>
            <p:cNvSpPr txBox="1">
              <a:spLocks noChangeArrowheads="1"/>
            </p:cNvSpPr>
            <p:nvPr/>
          </p:nvSpPr>
          <p:spPr bwMode="auto">
            <a:xfrm>
              <a:off x="1848173" y="2802336"/>
              <a:ext cx="57308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7</a:t>
              </a:r>
              <a:endPara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1568" name="TextBox 13"/>
            <p:cNvSpPr txBox="1">
              <a:spLocks noChangeArrowheads="1"/>
            </p:cNvSpPr>
            <p:nvPr/>
          </p:nvSpPr>
          <p:spPr bwMode="auto">
            <a:xfrm>
              <a:off x="2167409" y="2802336"/>
              <a:ext cx="5715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5</a:t>
              </a:r>
              <a:endPara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1569" name="TextBox 15"/>
            <p:cNvSpPr txBox="1">
              <a:spLocks noChangeArrowheads="1"/>
            </p:cNvSpPr>
            <p:nvPr/>
          </p:nvSpPr>
          <p:spPr bwMode="auto">
            <a:xfrm>
              <a:off x="1848173" y="3587182"/>
              <a:ext cx="49371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7</a:t>
              </a:r>
              <a:endPara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cxnSp>
          <p:nvCxnSpPr>
            <p:cNvPr id="21570" name="直接连接符 13"/>
            <p:cNvCxnSpPr>
              <a:cxnSpLocks/>
            </p:cNvCxnSpPr>
            <p:nvPr/>
          </p:nvCxnSpPr>
          <p:spPr bwMode="auto">
            <a:xfrm>
              <a:off x="856308" y="3631433"/>
              <a:ext cx="1659409" cy="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21571" name="TextBox 18"/>
            <p:cNvSpPr txBox="1">
              <a:spLocks noChangeArrowheads="1"/>
            </p:cNvSpPr>
            <p:nvPr/>
          </p:nvSpPr>
          <p:spPr bwMode="auto">
            <a:xfrm>
              <a:off x="1545754" y="3588077"/>
              <a:ext cx="49371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3</a:t>
              </a:r>
              <a:endPara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1572" name="TextBox 22"/>
            <p:cNvSpPr txBox="1">
              <a:spLocks noChangeArrowheads="1"/>
            </p:cNvSpPr>
            <p:nvPr/>
          </p:nvSpPr>
          <p:spPr bwMode="auto">
            <a:xfrm>
              <a:off x="1213620" y="3587182"/>
              <a:ext cx="49371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5</a:t>
              </a:r>
              <a:endPara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1573" name="TextBox 7"/>
            <p:cNvSpPr txBox="1">
              <a:spLocks noChangeArrowheads="1"/>
            </p:cNvSpPr>
            <p:nvPr/>
          </p:nvSpPr>
          <p:spPr bwMode="auto">
            <a:xfrm>
              <a:off x="959818" y="2376265"/>
              <a:ext cx="96805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×</a:t>
              </a:r>
              <a:endPara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1574" name="TextBox 21"/>
            <p:cNvSpPr txBox="1">
              <a:spLocks noChangeArrowheads="1"/>
            </p:cNvSpPr>
            <p:nvPr/>
          </p:nvSpPr>
          <p:spPr bwMode="auto">
            <a:xfrm>
              <a:off x="1854597" y="3165799"/>
              <a:ext cx="4238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0</a:t>
              </a:r>
              <a:endPara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1575" name="TextBox 21"/>
            <p:cNvSpPr txBox="1">
              <a:spLocks noChangeArrowheads="1"/>
            </p:cNvSpPr>
            <p:nvPr/>
          </p:nvSpPr>
          <p:spPr bwMode="auto">
            <a:xfrm>
              <a:off x="1541784" y="2802336"/>
              <a:ext cx="4238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3</a:t>
              </a:r>
              <a:endPara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1576" name="TextBox 21"/>
            <p:cNvSpPr txBox="1">
              <a:spLocks noChangeArrowheads="1"/>
            </p:cNvSpPr>
            <p:nvPr/>
          </p:nvSpPr>
          <p:spPr bwMode="auto">
            <a:xfrm>
              <a:off x="1221247" y="3165799"/>
              <a:ext cx="4238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5</a:t>
              </a:r>
              <a:endPara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1577" name="TextBox 13"/>
            <p:cNvSpPr txBox="1">
              <a:spLocks noChangeArrowheads="1"/>
            </p:cNvSpPr>
            <p:nvPr/>
          </p:nvSpPr>
          <p:spPr bwMode="auto">
            <a:xfrm>
              <a:off x="2167409" y="3586287"/>
              <a:ext cx="5715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5</a:t>
              </a:r>
              <a:endPara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2386385" y="1383878"/>
            <a:ext cx="2193925" cy="2498725"/>
            <a:chOff x="2769674" y="1926167"/>
            <a:chExt cx="2194177" cy="2498398"/>
          </a:xfrm>
        </p:grpSpPr>
        <p:grpSp>
          <p:nvGrpSpPr>
            <p:cNvPr id="21545" name="组合 26"/>
            <p:cNvGrpSpPr>
              <a:grpSpLocks/>
            </p:cNvGrpSpPr>
            <p:nvPr/>
          </p:nvGrpSpPr>
          <p:grpSpPr bwMode="auto">
            <a:xfrm>
              <a:off x="2994248" y="1926167"/>
              <a:ext cx="1969603" cy="2498398"/>
              <a:chOff x="856308" y="1927957"/>
              <a:chExt cx="1969603" cy="2498398"/>
            </a:xfrm>
          </p:grpSpPr>
          <p:sp>
            <p:nvSpPr>
              <p:cNvPr id="21547" name="TextBox 7"/>
              <p:cNvSpPr txBox="1">
                <a:spLocks noChangeArrowheads="1"/>
              </p:cNvSpPr>
              <p:nvPr/>
            </p:nvSpPr>
            <p:spPr bwMode="auto">
              <a:xfrm>
                <a:off x="1547664" y="2357883"/>
                <a:ext cx="96805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1 2 5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1548" name="TextBox 8"/>
              <p:cNvSpPr txBox="1">
                <a:spLocks noChangeArrowheads="1"/>
              </p:cNvSpPr>
              <p:nvPr/>
            </p:nvSpPr>
            <p:spPr bwMode="auto">
              <a:xfrm>
                <a:off x="1857858" y="1927957"/>
                <a:ext cx="96805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4 3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cxnSp>
            <p:nvCxnSpPr>
              <p:cNvPr id="21549" name="直接连接符 29"/>
              <p:cNvCxnSpPr>
                <a:cxnSpLocks/>
              </p:cNvCxnSpPr>
              <p:nvPr/>
            </p:nvCxnSpPr>
            <p:spPr bwMode="auto">
              <a:xfrm>
                <a:off x="883270" y="2837930"/>
                <a:ext cx="1641947" cy="0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</p:spPr>
          </p:cxnSp>
          <p:sp>
            <p:nvSpPr>
              <p:cNvPr id="21550" name="TextBox 11"/>
              <p:cNvSpPr txBox="1">
                <a:spLocks noChangeArrowheads="1"/>
              </p:cNvSpPr>
              <p:nvPr/>
            </p:nvSpPr>
            <p:spPr bwMode="auto">
              <a:xfrm>
                <a:off x="1541761" y="3165799"/>
                <a:ext cx="573087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8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1551" name="TextBox 12"/>
              <p:cNvSpPr txBox="1">
                <a:spLocks noChangeArrowheads="1"/>
              </p:cNvSpPr>
              <p:nvPr/>
            </p:nvSpPr>
            <p:spPr bwMode="auto">
              <a:xfrm>
                <a:off x="1848173" y="2802336"/>
                <a:ext cx="573087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1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1552" name="TextBox 13"/>
              <p:cNvSpPr txBox="1">
                <a:spLocks noChangeArrowheads="1"/>
              </p:cNvSpPr>
              <p:nvPr/>
            </p:nvSpPr>
            <p:spPr bwMode="auto">
              <a:xfrm>
                <a:off x="2167409" y="2802336"/>
                <a:ext cx="5715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5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1553" name="TextBox 15"/>
              <p:cNvSpPr txBox="1">
                <a:spLocks noChangeArrowheads="1"/>
              </p:cNvSpPr>
              <p:nvPr/>
            </p:nvSpPr>
            <p:spPr bwMode="auto">
              <a:xfrm>
                <a:off x="1848173" y="3963795"/>
                <a:ext cx="49371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7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cxnSp>
            <p:nvCxnSpPr>
              <p:cNvPr id="21554" name="直接连接符 34"/>
              <p:cNvCxnSpPr>
                <a:cxnSpLocks/>
              </p:cNvCxnSpPr>
              <p:nvPr/>
            </p:nvCxnSpPr>
            <p:spPr bwMode="auto">
              <a:xfrm>
                <a:off x="856308" y="4008046"/>
                <a:ext cx="1659409" cy="0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</p:spPr>
          </p:cxnSp>
          <p:sp>
            <p:nvSpPr>
              <p:cNvPr id="21555" name="TextBox 18"/>
              <p:cNvSpPr txBox="1">
                <a:spLocks noChangeArrowheads="1"/>
              </p:cNvSpPr>
              <p:nvPr/>
            </p:nvSpPr>
            <p:spPr bwMode="auto">
              <a:xfrm>
                <a:off x="1545754" y="3964690"/>
                <a:ext cx="49371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3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1556" name="TextBox 22"/>
              <p:cNvSpPr txBox="1">
                <a:spLocks noChangeArrowheads="1"/>
              </p:cNvSpPr>
              <p:nvPr/>
            </p:nvSpPr>
            <p:spPr bwMode="auto">
              <a:xfrm>
                <a:off x="1221107" y="3963795"/>
                <a:ext cx="49371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5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1557" name="TextBox 7"/>
              <p:cNvSpPr txBox="1">
                <a:spLocks noChangeArrowheads="1"/>
              </p:cNvSpPr>
              <p:nvPr/>
            </p:nvSpPr>
            <p:spPr bwMode="auto">
              <a:xfrm>
                <a:off x="959818" y="2376265"/>
                <a:ext cx="96805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×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1558" name="TextBox 21"/>
              <p:cNvSpPr txBox="1">
                <a:spLocks noChangeArrowheads="1"/>
              </p:cNvSpPr>
              <p:nvPr/>
            </p:nvSpPr>
            <p:spPr bwMode="auto">
              <a:xfrm>
                <a:off x="1854597" y="3165799"/>
                <a:ext cx="42386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6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1559" name="TextBox 21"/>
              <p:cNvSpPr txBox="1">
                <a:spLocks noChangeArrowheads="1"/>
              </p:cNvSpPr>
              <p:nvPr/>
            </p:nvSpPr>
            <p:spPr bwMode="auto">
              <a:xfrm>
                <a:off x="1541784" y="2802336"/>
                <a:ext cx="42386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2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1560" name="TextBox 21"/>
              <p:cNvSpPr txBox="1">
                <a:spLocks noChangeArrowheads="1"/>
              </p:cNvSpPr>
              <p:nvPr/>
            </p:nvSpPr>
            <p:spPr bwMode="auto">
              <a:xfrm>
                <a:off x="1541784" y="3530102"/>
                <a:ext cx="42386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3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1561" name="TextBox 13"/>
              <p:cNvSpPr txBox="1">
                <a:spLocks noChangeArrowheads="1"/>
              </p:cNvSpPr>
              <p:nvPr/>
            </p:nvSpPr>
            <p:spPr bwMode="auto">
              <a:xfrm>
                <a:off x="2167409" y="3962900"/>
                <a:ext cx="5715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5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1562" name="TextBox 21"/>
              <p:cNvSpPr txBox="1">
                <a:spLocks noChangeArrowheads="1"/>
              </p:cNvSpPr>
              <p:nvPr/>
            </p:nvSpPr>
            <p:spPr bwMode="auto">
              <a:xfrm>
                <a:off x="1218791" y="3528393"/>
                <a:ext cx="42386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4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</p:grpSp>
        <p:sp>
          <p:nvSpPr>
            <p:cNvPr id="21546" name="文本框 43"/>
            <p:cNvSpPr txBox="1">
              <a:spLocks noChangeArrowheads="1"/>
            </p:cNvSpPr>
            <p:nvPr/>
          </p:nvSpPr>
          <p:spPr bwMode="auto">
            <a:xfrm>
              <a:off x="2769674" y="1938543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验</a:t>
              </a:r>
              <a:endParaRPr lang="en-US" altLang="zh-CN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  <a:p>
              <a:r>
                <a:rPr lang="zh-CN" altLang="en-US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算</a:t>
              </a:r>
            </a:p>
          </p:txBody>
        </p:sp>
      </p:grpSp>
      <p:sp>
        <p:nvSpPr>
          <p:cNvPr id="40" name="矩形 39">
            <a:extLst>
              <a:ext uri="{FF2B5EF4-FFF2-40B4-BE49-F238E27FC236}">
                <a16:creationId xmlns:a16="http://schemas.microsoft.com/office/drawing/2014/main" id="{C357149D-7373-4349-80D8-841B284BF0A0}"/>
              </a:ext>
            </a:extLst>
          </p:cNvPr>
          <p:cNvSpPr/>
          <p:nvPr/>
        </p:nvSpPr>
        <p:spPr>
          <a:xfrm>
            <a:off x="1978397" y="915566"/>
            <a:ext cx="96202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=5375</a:t>
            </a:r>
          </a:p>
        </p:txBody>
      </p:sp>
      <p:sp>
        <p:nvSpPr>
          <p:cNvPr id="6" name="文本框 7">
            <a:extLst>
              <a:ext uri="{FF2B5EF4-FFF2-40B4-BE49-F238E27FC236}">
                <a16:creationId xmlns:a16="http://schemas.microsoft.com/office/drawing/2014/main" id="{120FD7C5-25E5-A463-A918-5ABA8803D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7210" y="915566"/>
            <a:ext cx="1871663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ea"/>
                <a:ea typeface="+mj-ea"/>
              </a:rPr>
              <a:t>605×30</a:t>
            </a:r>
            <a:endParaRPr lang="zh-CN" altLang="en-US" sz="2400" b="1" dirty="0">
              <a:latin typeface="+mj-ea"/>
              <a:ea typeface="+mj-ea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3661A8C-12C7-6167-76A8-DFA47A5E274D}"/>
              </a:ext>
            </a:extLst>
          </p:cNvPr>
          <p:cNvGrpSpPr>
            <a:grpSpLocks/>
          </p:cNvGrpSpPr>
          <p:nvPr/>
        </p:nvGrpSpPr>
        <p:grpSpPr bwMode="auto">
          <a:xfrm>
            <a:off x="4780210" y="1431503"/>
            <a:ext cx="1968500" cy="1385888"/>
            <a:chOff x="4908609" y="1978347"/>
            <a:chExt cx="1967829" cy="1385491"/>
          </a:xfrm>
        </p:grpSpPr>
        <p:grpSp>
          <p:nvGrpSpPr>
            <p:cNvPr id="8" name="组合 53">
              <a:extLst>
                <a:ext uri="{FF2B5EF4-FFF2-40B4-BE49-F238E27FC236}">
                  <a16:creationId xmlns:a16="http://schemas.microsoft.com/office/drawing/2014/main" id="{F56B54BB-56E6-16CC-1E8C-F267B28DCA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08609" y="1978347"/>
              <a:ext cx="1967829" cy="1280296"/>
              <a:chOff x="784870" y="1983705"/>
              <a:chExt cx="1967829" cy="1280296"/>
            </a:xfrm>
          </p:grpSpPr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1A00C27A-9725-3398-B65F-F840E4707F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68015" y="1983705"/>
                <a:ext cx="96805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6 0 5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A94F42A8-9AAC-C7F9-56B0-3E7A896DF8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4646" y="2377704"/>
                <a:ext cx="96805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3 0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cxnSp>
            <p:nvCxnSpPr>
              <p:cNvPr id="12" name="直接连接符 57">
                <a:extLst>
                  <a:ext uri="{FF2B5EF4-FFF2-40B4-BE49-F238E27FC236}">
                    <a16:creationId xmlns:a16="http://schemas.microsoft.com/office/drawing/2014/main" id="{CDEDC6BF-F24E-0C0C-4503-55900224505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83270" y="2837930"/>
                <a:ext cx="1641947" cy="0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</p:spPr>
          </p:cxn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FEA237-AE08-E8F7-32E2-F35AC53C50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78715" y="2802336"/>
                <a:ext cx="573087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1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622EDE9-AFE8-5153-F3E0-096B32ECBB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97951" y="2802336"/>
                <a:ext cx="5715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5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15" name="TextBox 7">
                <a:extLst>
                  <a:ext uri="{FF2B5EF4-FFF2-40B4-BE49-F238E27FC236}">
                    <a16:creationId xmlns:a16="http://schemas.microsoft.com/office/drawing/2014/main" id="{7F923099-6A2B-A508-F024-E81C688BA2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4870" y="2376265"/>
                <a:ext cx="96805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×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16" name="TextBox 21">
                <a:extLst>
                  <a:ext uri="{FF2B5EF4-FFF2-40B4-BE49-F238E27FC236}">
                    <a16:creationId xmlns:a16="http://schemas.microsoft.com/office/drawing/2014/main" id="{FF1B2C51-C2B1-2179-DDD3-2B09C56284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4665" y="2802336"/>
                <a:ext cx="800082" cy="4615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1 8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17" name="TextBox 13">
                <a:extLst>
                  <a:ext uri="{FF2B5EF4-FFF2-40B4-BE49-F238E27FC236}">
                    <a16:creationId xmlns:a16="http://schemas.microsoft.com/office/drawing/2014/main" id="{83E917F3-092E-C4BE-C622-D420401441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97006" y="2802335"/>
                <a:ext cx="5715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0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7358A63D-37D7-34D9-CF3C-ADCF3B6F482B}"/>
                </a:ext>
              </a:extLst>
            </p:cNvPr>
            <p:cNvCxnSpPr>
              <a:cxnSpLocks/>
            </p:cNvCxnSpPr>
            <p:nvPr/>
          </p:nvCxnSpPr>
          <p:spPr>
            <a:xfrm>
              <a:off x="6235307" y="2067222"/>
              <a:ext cx="0" cy="1296616"/>
            </a:xfrm>
            <a:prstGeom prst="line">
              <a:avLst/>
            </a:prstGeom>
            <a:ln w="19050">
              <a:solidFill>
                <a:srgbClr val="FF33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04D5E8FB-E05D-0519-6538-3F302EBA8947}"/>
              </a:ext>
            </a:extLst>
          </p:cNvPr>
          <p:cNvGrpSpPr>
            <a:grpSpLocks/>
          </p:cNvGrpSpPr>
          <p:nvPr/>
        </p:nvGrpSpPr>
        <p:grpSpPr bwMode="auto">
          <a:xfrm>
            <a:off x="6624885" y="1437853"/>
            <a:ext cx="2184400" cy="2332038"/>
            <a:chOff x="2630747" y="1926167"/>
            <a:chExt cx="2184492" cy="2332265"/>
          </a:xfrm>
        </p:grpSpPr>
        <p:grpSp>
          <p:nvGrpSpPr>
            <p:cNvPr id="19" name="组合 74">
              <a:extLst>
                <a:ext uri="{FF2B5EF4-FFF2-40B4-BE49-F238E27FC236}">
                  <a16:creationId xmlns:a16="http://schemas.microsoft.com/office/drawing/2014/main" id="{F03B9C8D-5A30-E9B4-EF52-8168F81A0E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0747" y="1926167"/>
              <a:ext cx="2184492" cy="2332265"/>
              <a:chOff x="2769674" y="1926167"/>
              <a:chExt cx="2184492" cy="2332265"/>
            </a:xfrm>
          </p:grpSpPr>
          <p:grpSp>
            <p:nvGrpSpPr>
              <p:cNvPr id="22" name="组合 76">
                <a:extLst>
                  <a:ext uri="{FF2B5EF4-FFF2-40B4-BE49-F238E27FC236}">
                    <a16:creationId xmlns:a16="http://schemas.microsoft.com/office/drawing/2014/main" id="{15CAB8A7-04CB-616E-5078-EEAB8F8FE4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64635" y="1926167"/>
                <a:ext cx="1989531" cy="2332265"/>
                <a:chOff x="826695" y="1927957"/>
                <a:chExt cx="1989531" cy="2332265"/>
              </a:xfrm>
            </p:grpSpPr>
            <p:sp>
              <p:nvSpPr>
                <p:cNvPr id="24" name="TextBox 7">
                  <a:extLst>
                    <a:ext uri="{FF2B5EF4-FFF2-40B4-BE49-F238E27FC236}">
                      <a16:creationId xmlns:a16="http://schemas.microsoft.com/office/drawing/2014/main" id="{AFC1FEBF-622E-DA19-FBFD-3DD8611C083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44559" y="2360362"/>
                  <a:ext cx="968053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6 0 5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25" name="TextBox 8">
                  <a:extLst>
                    <a:ext uri="{FF2B5EF4-FFF2-40B4-BE49-F238E27FC236}">
                      <a16:creationId xmlns:a16="http://schemas.microsoft.com/office/drawing/2014/main" id="{DCECFABB-AC2E-33C6-AC77-75D4934D994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48173" y="1927957"/>
                  <a:ext cx="968053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3 0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cxnSp>
              <p:nvCxnSpPr>
                <p:cNvPr id="26" name="直接连接符 80">
                  <a:extLst>
                    <a:ext uri="{FF2B5EF4-FFF2-40B4-BE49-F238E27FC236}">
                      <a16:creationId xmlns:a16="http://schemas.microsoft.com/office/drawing/2014/main" id="{A7F99662-1108-5F1E-5CF0-1587F7CF62F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83270" y="2812530"/>
                  <a:ext cx="1641947" cy="0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  <p:sp>
              <p:nvSpPr>
                <p:cNvPr id="27" name="TextBox 11">
                  <a:extLst>
                    <a:ext uri="{FF2B5EF4-FFF2-40B4-BE49-F238E27FC236}">
                      <a16:creationId xmlns:a16="http://schemas.microsoft.com/office/drawing/2014/main" id="{E1DC84FD-A247-0AFF-00A9-B157F72B5FA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33537" y="3400799"/>
                  <a:ext cx="870482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1 8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28" name="TextBox 12">
                  <a:extLst>
                    <a:ext uri="{FF2B5EF4-FFF2-40B4-BE49-F238E27FC236}">
                      <a16:creationId xmlns:a16="http://schemas.microsoft.com/office/drawing/2014/main" id="{7A04D765-0CC5-6A7A-D017-B41FB4B6C5F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45215" y="2799131"/>
                  <a:ext cx="573087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1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29" name="TextBox 13">
                  <a:extLst>
                    <a:ext uri="{FF2B5EF4-FFF2-40B4-BE49-F238E27FC236}">
                      <a16:creationId xmlns:a16="http://schemas.microsoft.com/office/drawing/2014/main" id="{32E2B309-1203-BF22-40D5-B6AFEDA89AD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58088" y="2802336"/>
                  <a:ext cx="571500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5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30" name="TextBox 15">
                  <a:extLst>
                    <a:ext uri="{FF2B5EF4-FFF2-40B4-BE49-F238E27FC236}">
                      <a16:creationId xmlns:a16="http://schemas.microsoft.com/office/drawing/2014/main" id="{028ECC69-39EC-561C-C09B-0E2206CE671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48173" y="3797662"/>
                  <a:ext cx="493712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5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cxnSp>
              <p:nvCxnSpPr>
                <p:cNvPr id="31" name="直接连接符 85">
                  <a:extLst>
                    <a:ext uri="{FF2B5EF4-FFF2-40B4-BE49-F238E27FC236}">
                      <a16:creationId xmlns:a16="http://schemas.microsoft.com/office/drawing/2014/main" id="{8D1F0D6F-FFF7-081A-0E3E-DF5B35D7C43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56308" y="3841913"/>
                  <a:ext cx="1659409" cy="0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  <p:sp>
              <p:nvSpPr>
                <p:cNvPr id="32" name="TextBox 18">
                  <a:extLst>
                    <a:ext uri="{FF2B5EF4-FFF2-40B4-BE49-F238E27FC236}">
                      <a16:creationId xmlns:a16="http://schemas.microsoft.com/office/drawing/2014/main" id="{9FB2652D-541D-34DE-E561-EC32A544573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45754" y="3798557"/>
                  <a:ext cx="493713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1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33" name="TextBox 22">
                  <a:extLst>
                    <a:ext uri="{FF2B5EF4-FFF2-40B4-BE49-F238E27FC236}">
                      <a16:creationId xmlns:a16="http://schemas.microsoft.com/office/drawing/2014/main" id="{064D8E93-8EA8-9A84-2DAD-03089C26D40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44239" y="3797662"/>
                  <a:ext cx="746239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1 8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34" name="TextBox 7">
                  <a:extLst>
                    <a:ext uri="{FF2B5EF4-FFF2-40B4-BE49-F238E27FC236}">
                      <a16:creationId xmlns:a16="http://schemas.microsoft.com/office/drawing/2014/main" id="{1E5DC69C-2E62-AE4C-9177-C3E6224B8D6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26695" y="2376265"/>
                  <a:ext cx="579307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×</a:t>
                  </a:r>
                  <a:endParaRPr lang="zh-CN" altLang="en-US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35" name="TextBox 21">
                  <a:extLst>
                    <a:ext uri="{FF2B5EF4-FFF2-40B4-BE49-F238E27FC236}">
                      <a16:creationId xmlns:a16="http://schemas.microsoft.com/office/drawing/2014/main" id="{09AF00C4-6BF4-413C-2094-251FFBBB11C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43346" y="3127000"/>
                  <a:ext cx="423863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0</a:t>
                  </a:r>
                  <a:endParaRPr lang="zh-CN" altLang="en-US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36" name="TextBox 13">
                  <a:extLst>
                    <a:ext uri="{FF2B5EF4-FFF2-40B4-BE49-F238E27FC236}">
                      <a16:creationId xmlns:a16="http://schemas.microsoft.com/office/drawing/2014/main" id="{E99CDDE0-7AB5-ECF3-D1F7-C4A9BAC6D1A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167409" y="3796767"/>
                  <a:ext cx="571500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0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</p:grpSp>
          <p:sp>
            <p:nvSpPr>
              <p:cNvPr id="23" name="文本框 77">
                <a:extLst>
                  <a:ext uri="{FF2B5EF4-FFF2-40B4-BE49-F238E27FC236}">
                    <a16:creationId xmlns:a16="http://schemas.microsoft.com/office/drawing/2014/main" id="{C5CAA77E-9976-F7E6-6D3E-55257208FE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69674" y="1938543"/>
                <a:ext cx="415498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b="1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验</a:t>
                </a:r>
                <a:endParaRPr lang="en-US" altLang="zh-CN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endParaRPr>
              </a:p>
              <a:p>
                <a:r>
                  <a:rPr lang="zh-CN" altLang="en-US" b="1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算</a:t>
                </a:r>
              </a:p>
            </p:txBody>
          </p:sp>
        </p:grp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AAECAF27-B0F0-393D-288A-AAC80DFB5B76}"/>
                </a:ext>
              </a:extLst>
            </p:cNvPr>
            <p:cNvCxnSpPr>
              <a:cxnSpLocks/>
            </p:cNvCxnSpPr>
            <p:nvPr/>
          </p:nvCxnSpPr>
          <p:spPr>
            <a:xfrm>
              <a:off x="4173862" y="2059530"/>
              <a:ext cx="0" cy="2197314"/>
            </a:xfrm>
            <a:prstGeom prst="line">
              <a:avLst/>
            </a:prstGeom>
            <a:ln w="19050">
              <a:solidFill>
                <a:srgbClr val="FF33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3F48035C-B3CD-183A-7EF2-548DEEC3E6EA}"/>
              </a:ext>
            </a:extLst>
          </p:cNvPr>
          <p:cNvSpPr/>
          <p:nvPr/>
        </p:nvSpPr>
        <p:spPr>
          <a:xfrm>
            <a:off x="6045447" y="915566"/>
            <a:ext cx="13536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=18150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3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148D094-0DB4-CE39-FAA0-09DB84CEC181}"/>
              </a:ext>
            </a:extLst>
          </p:cNvPr>
          <p:cNvSpPr/>
          <p:nvPr/>
        </p:nvSpPr>
        <p:spPr>
          <a:xfrm>
            <a:off x="2066737" y="854670"/>
            <a:ext cx="11176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>
                <a:solidFill>
                  <a:srgbClr val="FF0000"/>
                </a:solidFill>
                <a:latin typeface="+mj-ea"/>
                <a:ea typeface="+mj-ea"/>
              </a:rPr>
              <a:t>=18012</a:t>
            </a:r>
            <a:endParaRPr lang="en-US" altLang="zh-CN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" name="文本框 7">
            <a:extLst>
              <a:ext uri="{FF2B5EF4-FFF2-40B4-BE49-F238E27FC236}">
                <a16:creationId xmlns:a16="http://schemas.microsoft.com/office/drawing/2014/main" id="{7F6749B7-A0B4-E966-ED58-6A8359366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114" y="861417"/>
            <a:ext cx="1871662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ea"/>
                <a:ea typeface="+mj-ea"/>
              </a:rPr>
              <a:t>316×57</a:t>
            </a:r>
            <a:endParaRPr lang="zh-CN" altLang="en-US" sz="2400" b="1" dirty="0">
              <a:latin typeface="+mj-ea"/>
              <a:ea typeface="+mj-ea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CFFBF9EA-8CE1-C543-DCAC-7957BA2087D1}"/>
              </a:ext>
            </a:extLst>
          </p:cNvPr>
          <p:cNvGrpSpPr>
            <a:grpSpLocks/>
          </p:cNvGrpSpPr>
          <p:nvPr/>
        </p:nvGrpSpPr>
        <p:grpSpPr bwMode="auto">
          <a:xfrm>
            <a:off x="603250" y="1571923"/>
            <a:ext cx="1970087" cy="2151955"/>
            <a:chOff x="856308" y="1983705"/>
            <a:chExt cx="1969603" cy="2152686"/>
          </a:xfrm>
        </p:grpSpPr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648B3FFC-D1C1-240D-3ACE-56C8B8EF33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7664" y="1983705"/>
              <a:ext cx="96805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3 1 6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47468A02-2132-4D5C-5E68-E813CD058C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7858" y="2377704"/>
              <a:ext cx="96805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5 7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B826A9BE-2804-482C-3B6C-394C4CCCF6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83270" y="2837930"/>
              <a:ext cx="1641947" cy="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D507DF60-DE0A-84F3-9BE5-1C7500F14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1761" y="3204113"/>
              <a:ext cx="57308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8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1" name="TextBox 12">
              <a:extLst>
                <a:ext uri="{FF2B5EF4-FFF2-40B4-BE49-F238E27FC236}">
                  <a16:creationId xmlns:a16="http://schemas.microsoft.com/office/drawing/2014/main" id="{CD045976-6D66-A536-48E9-381668E5B7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8173" y="2802336"/>
              <a:ext cx="57308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1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2" name="TextBox 13">
              <a:extLst>
                <a:ext uri="{FF2B5EF4-FFF2-40B4-BE49-F238E27FC236}">
                  <a16:creationId xmlns:a16="http://schemas.microsoft.com/office/drawing/2014/main" id="{28AE1C74-FE6A-EDE5-190E-DFEDAF25EE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7409" y="2802336"/>
              <a:ext cx="5715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2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3" name="TextBox 15">
              <a:extLst>
                <a:ext uri="{FF2B5EF4-FFF2-40B4-BE49-F238E27FC236}">
                  <a16:creationId xmlns:a16="http://schemas.microsoft.com/office/drawing/2014/main" id="{1B1FCB79-EC4E-9A2F-9A4D-F82148D351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8173" y="3674726"/>
              <a:ext cx="49371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1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cxnSp>
          <p:nvCxnSpPr>
            <p:cNvPr id="15" name="直接连接符 13">
              <a:extLst>
                <a:ext uri="{FF2B5EF4-FFF2-40B4-BE49-F238E27FC236}">
                  <a16:creationId xmlns:a16="http://schemas.microsoft.com/office/drawing/2014/main" id="{3F8FBBA6-7129-D1FB-74F7-8F8BEA0450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6308" y="3718084"/>
              <a:ext cx="1659409" cy="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16" name="TextBox 18">
              <a:extLst>
                <a:ext uri="{FF2B5EF4-FFF2-40B4-BE49-F238E27FC236}">
                  <a16:creationId xmlns:a16="http://schemas.microsoft.com/office/drawing/2014/main" id="{8F7B7D06-D732-F2FB-0CEC-B146470810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5754" y="3674724"/>
              <a:ext cx="49371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0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9" name="TextBox 22">
              <a:extLst>
                <a:ext uri="{FF2B5EF4-FFF2-40B4-BE49-F238E27FC236}">
                  <a16:creationId xmlns:a16="http://schemas.microsoft.com/office/drawing/2014/main" id="{4F81EB9F-9FEE-4D75-77F7-7225A0BBDA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1855" y="3673838"/>
              <a:ext cx="738728" cy="461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1 8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3" name="TextBox 7">
              <a:extLst>
                <a:ext uri="{FF2B5EF4-FFF2-40B4-BE49-F238E27FC236}">
                  <a16:creationId xmlns:a16="http://schemas.microsoft.com/office/drawing/2014/main" id="{0712AA99-421C-3AD3-7027-D252FFB454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9818" y="2376265"/>
              <a:ext cx="96805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×</a:t>
              </a:r>
              <a:endParaRPr lang="zh-CN" altLang="en-US" sz="24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5" name="TextBox 21">
              <a:extLst>
                <a:ext uri="{FF2B5EF4-FFF2-40B4-BE49-F238E27FC236}">
                  <a16:creationId xmlns:a16="http://schemas.microsoft.com/office/drawing/2014/main" id="{858AF62D-EB6A-C3E7-88AA-639010330C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4597" y="3204113"/>
              <a:ext cx="4238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0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6" name="TextBox 21">
              <a:extLst>
                <a:ext uri="{FF2B5EF4-FFF2-40B4-BE49-F238E27FC236}">
                  <a16:creationId xmlns:a16="http://schemas.microsoft.com/office/drawing/2014/main" id="{0FAA0707-9E3F-3685-8D86-1A3924A9E2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2186" y="2802336"/>
              <a:ext cx="1103594" cy="461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altLang="zh-CN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2 2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31" name="TextBox 21">
              <a:extLst>
                <a:ext uri="{FF2B5EF4-FFF2-40B4-BE49-F238E27FC236}">
                  <a16:creationId xmlns:a16="http://schemas.microsoft.com/office/drawing/2014/main" id="{1BEC6B0B-EB51-7A23-24AD-972E9F5E75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0972" y="3203956"/>
              <a:ext cx="881603" cy="461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1 5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33" name="TextBox 13">
              <a:extLst>
                <a:ext uri="{FF2B5EF4-FFF2-40B4-BE49-F238E27FC236}">
                  <a16:creationId xmlns:a16="http://schemas.microsoft.com/office/drawing/2014/main" id="{43D82FEE-2545-EAB6-176D-10EE5D67EF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7409" y="3672935"/>
              <a:ext cx="5715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rPr>
                <a:t>2</a:t>
              </a:r>
              <a:endPara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829F892E-B68F-15C7-4776-470D1B15FCBD}"/>
              </a:ext>
            </a:extLst>
          </p:cNvPr>
          <p:cNvGrpSpPr>
            <a:grpSpLocks/>
          </p:cNvGrpSpPr>
          <p:nvPr/>
        </p:nvGrpSpPr>
        <p:grpSpPr bwMode="auto">
          <a:xfrm>
            <a:off x="2378075" y="1513185"/>
            <a:ext cx="2193925" cy="2498725"/>
            <a:chOff x="2769674" y="1926167"/>
            <a:chExt cx="2194177" cy="2498398"/>
          </a:xfrm>
        </p:grpSpPr>
        <p:grpSp>
          <p:nvGrpSpPr>
            <p:cNvPr id="35" name="组合 26">
              <a:extLst>
                <a:ext uri="{FF2B5EF4-FFF2-40B4-BE49-F238E27FC236}">
                  <a16:creationId xmlns:a16="http://schemas.microsoft.com/office/drawing/2014/main" id="{F7A1229B-E37E-4088-6B51-C870CDCA43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94248" y="1926167"/>
              <a:ext cx="1969603" cy="2498398"/>
              <a:chOff x="856308" y="1927957"/>
              <a:chExt cx="1969603" cy="2498398"/>
            </a:xfrm>
          </p:grpSpPr>
          <p:sp>
            <p:nvSpPr>
              <p:cNvPr id="37" name="TextBox 7">
                <a:extLst>
                  <a:ext uri="{FF2B5EF4-FFF2-40B4-BE49-F238E27FC236}">
                    <a16:creationId xmlns:a16="http://schemas.microsoft.com/office/drawing/2014/main" id="{B4265B2E-CD4C-7DC1-2DD4-D0B381914B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7664" y="2357883"/>
                <a:ext cx="96805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3 1 6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38" name="TextBox 8">
                <a:extLst>
                  <a:ext uri="{FF2B5EF4-FFF2-40B4-BE49-F238E27FC236}">
                    <a16:creationId xmlns:a16="http://schemas.microsoft.com/office/drawing/2014/main" id="{8BEBFFFB-BFB6-33D5-58D6-DCE8B8E0BA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57858" y="1927957"/>
                <a:ext cx="96805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5 7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cxnSp>
            <p:nvCxnSpPr>
              <p:cNvPr id="39" name="直接连接符 29">
                <a:extLst>
                  <a:ext uri="{FF2B5EF4-FFF2-40B4-BE49-F238E27FC236}">
                    <a16:creationId xmlns:a16="http://schemas.microsoft.com/office/drawing/2014/main" id="{09433230-127B-854A-5CF8-48CC6C3BA5D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83270" y="2837930"/>
                <a:ext cx="1641947" cy="0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</p:spPr>
          </p:cxnSp>
          <p:sp>
            <p:nvSpPr>
              <p:cNvPr id="40" name="TextBox 11">
                <a:extLst>
                  <a:ext uri="{FF2B5EF4-FFF2-40B4-BE49-F238E27FC236}">
                    <a16:creationId xmlns:a16="http://schemas.microsoft.com/office/drawing/2014/main" id="{B95E55FE-0CB2-F51D-B8E4-D0AC8F0656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6791" y="3165859"/>
                <a:ext cx="867740" cy="4616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  5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42" name="TextBox 12">
                <a:extLst>
                  <a:ext uri="{FF2B5EF4-FFF2-40B4-BE49-F238E27FC236}">
                    <a16:creationId xmlns:a16="http://schemas.microsoft.com/office/drawing/2014/main" id="{0952DA97-DF1E-22AA-99E0-D9D3106F03C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48173" y="2802336"/>
                <a:ext cx="573087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4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44" name="TextBox 13">
                <a:extLst>
                  <a:ext uri="{FF2B5EF4-FFF2-40B4-BE49-F238E27FC236}">
                    <a16:creationId xmlns:a16="http://schemas.microsoft.com/office/drawing/2014/main" id="{AAEDFDED-BC27-9DE5-70C7-7D9B820C26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7409" y="2802336"/>
                <a:ext cx="5715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2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45" name="TextBox 15">
                <a:extLst>
                  <a:ext uri="{FF2B5EF4-FFF2-40B4-BE49-F238E27FC236}">
                    <a16:creationId xmlns:a16="http://schemas.microsoft.com/office/drawing/2014/main" id="{09CE70A8-EC25-6200-4182-5106D8B1FD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48173" y="3963795"/>
                <a:ext cx="49371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1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cxnSp>
            <p:nvCxnSpPr>
              <p:cNvPr id="46" name="直接连接符 34">
                <a:extLst>
                  <a:ext uri="{FF2B5EF4-FFF2-40B4-BE49-F238E27FC236}">
                    <a16:creationId xmlns:a16="http://schemas.microsoft.com/office/drawing/2014/main" id="{A1BF4C7B-7963-8027-22C9-D7C4AC8810E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6308" y="4008046"/>
                <a:ext cx="1659409" cy="0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</p:spPr>
          </p:cxnSp>
          <p:sp>
            <p:nvSpPr>
              <p:cNvPr id="47" name="TextBox 18">
                <a:extLst>
                  <a:ext uri="{FF2B5EF4-FFF2-40B4-BE49-F238E27FC236}">
                    <a16:creationId xmlns:a16="http://schemas.microsoft.com/office/drawing/2014/main" id="{6C321154-0AE0-F4F4-D66A-D3B4E8241F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5754" y="3964690"/>
                <a:ext cx="42751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0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48" name="TextBox 22">
                <a:extLst>
                  <a:ext uri="{FF2B5EF4-FFF2-40B4-BE49-F238E27FC236}">
                    <a16:creationId xmlns:a16="http://schemas.microsoft.com/office/drawing/2014/main" id="{D519DFDF-88C6-6FDC-0FB2-E228B087FE4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5398" y="3963795"/>
                <a:ext cx="755184" cy="4616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1 8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49" name="TextBox 7">
                <a:extLst>
                  <a:ext uri="{FF2B5EF4-FFF2-40B4-BE49-F238E27FC236}">
                    <a16:creationId xmlns:a16="http://schemas.microsoft.com/office/drawing/2014/main" id="{082E2B46-36F4-F431-4989-D82E80288A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59818" y="2376265"/>
                <a:ext cx="623517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×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50" name="TextBox 21">
                <a:extLst>
                  <a:ext uri="{FF2B5EF4-FFF2-40B4-BE49-F238E27FC236}">
                    <a16:creationId xmlns:a16="http://schemas.microsoft.com/office/drawing/2014/main" id="{D8B6E27F-9EC7-8855-65BB-72346D64D3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54597" y="3165799"/>
                <a:ext cx="42386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7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51" name="TextBox 21">
                <a:extLst>
                  <a:ext uri="{FF2B5EF4-FFF2-40B4-BE49-F238E27FC236}">
                    <a16:creationId xmlns:a16="http://schemas.microsoft.com/office/drawing/2014/main" id="{60B378E7-7E85-0600-05B3-7BE9731E0B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1784" y="2802336"/>
                <a:ext cx="42386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3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52" name="TextBox 21">
                <a:extLst>
                  <a:ext uri="{FF2B5EF4-FFF2-40B4-BE49-F238E27FC236}">
                    <a16:creationId xmlns:a16="http://schemas.microsoft.com/office/drawing/2014/main" id="{A53AED50-68E1-6B71-D74A-2396B59AB4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1784" y="3530102"/>
                <a:ext cx="42386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1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53" name="TextBox 13">
                <a:extLst>
                  <a:ext uri="{FF2B5EF4-FFF2-40B4-BE49-F238E27FC236}">
                    <a16:creationId xmlns:a16="http://schemas.microsoft.com/office/drawing/2014/main" id="{A0C0D01D-AC14-2174-F2F9-7220F44332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7409" y="3962900"/>
                <a:ext cx="5715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2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54" name="TextBox 21">
                <a:extLst>
                  <a:ext uri="{FF2B5EF4-FFF2-40B4-BE49-F238E27FC236}">
                    <a16:creationId xmlns:a16="http://schemas.microsoft.com/office/drawing/2014/main" id="{3BC65DB8-0BDE-9FB1-2521-12CEE0C3E3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4365" y="3528393"/>
                <a:ext cx="713184" cy="4616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1 7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</p:grpSp>
        <p:sp>
          <p:nvSpPr>
            <p:cNvPr id="36" name="文本框 43">
              <a:extLst>
                <a:ext uri="{FF2B5EF4-FFF2-40B4-BE49-F238E27FC236}">
                  <a16:creationId xmlns:a16="http://schemas.microsoft.com/office/drawing/2014/main" id="{6AF73E69-6DC1-5A7E-3B3B-7285DD3922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9674" y="1938543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验</a:t>
              </a:r>
              <a:endParaRPr lang="en-US" altLang="zh-CN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  <a:p>
              <a:r>
                <a:rPr lang="zh-CN" altLang="en-US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算</a:t>
              </a:r>
            </a:p>
          </p:txBody>
        </p:sp>
      </p:grpSp>
      <p:sp>
        <p:nvSpPr>
          <p:cNvPr id="55" name="文本框 7">
            <a:extLst>
              <a:ext uri="{FF2B5EF4-FFF2-40B4-BE49-F238E27FC236}">
                <a16:creationId xmlns:a16="http://schemas.microsoft.com/office/drawing/2014/main" id="{1E2F6A08-8A94-34DE-2F5B-042A6D24B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7797" y="848320"/>
            <a:ext cx="1871662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ea"/>
                <a:ea typeface="+mj-ea"/>
              </a:rPr>
              <a:t>15×340</a:t>
            </a:r>
            <a:endParaRPr lang="zh-CN" altLang="en-US" sz="2400" b="1" dirty="0">
              <a:latin typeface="+mj-ea"/>
              <a:ea typeface="+mj-ea"/>
            </a:endParaRPr>
          </a:p>
        </p:txBody>
      </p:sp>
      <p:grpSp>
        <p:nvGrpSpPr>
          <p:cNvPr id="27719" name="组合 27718">
            <a:extLst>
              <a:ext uri="{FF2B5EF4-FFF2-40B4-BE49-F238E27FC236}">
                <a16:creationId xmlns:a16="http://schemas.microsoft.com/office/drawing/2014/main" id="{58F0C4B0-D13E-DD52-5933-23D575062B92}"/>
              </a:ext>
            </a:extLst>
          </p:cNvPr>
          <p:cNvGrpSpPr/>
          <p:nvPr/>
        </p:nvGrpSpPr>
        <p:grpSpPr>
          <a:xfrm>
            <a:off x="6876256" y="1572327"/>
            <a:ext cx="2063739" cy="2109035"/>
            <a:chOff x="6915872" y="1564163"/>
            <a:chExt cx="2063739" cy="2109035"/>
          </a:xfrm>
        </p:grpSpPr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2AFCF3AB-DA8C-16CB-B0A3-35F4DD2FD0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96836" y="1572936"/>
              <a:ext cx="1882775" cy="2100262"/>
              <a:chOff x="856308" y="1983705"/>
              <a:chExt cx="1882601" cy="2100213"/>
            </a:xfrm>
          </p:grpSpPr>
          <p:grpSp>
            <p:nvGrpSpPr>
              <p:cNvPr id="57" name="组合 8">
                <a:extLst>
                  <a:ext uri="{FF2B5EF4-FFF2-40B4-BE49-F238E27FC236}">
                    <a16:creationId xmlns:a16="http://schemas.microsoft.com/office/drawing/2014/main" id="{34A557AC-6BCF-8856-9108-086102DBAF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6308" y="1983705"/>
                <a:ext cx="1882601" cy="2065590"/>
                <a:chOff x="856308" y="1983705"/>
                <a:chExt cx="1882601" cy="2065590"/>
              </a:xfrm>
            </p:grpSpPr>
            <p:sp>
              <p:nvSpPr>
                <p:cNvPr id="60" name="TextBox 7">
                  <a:extLst>
                    <a:ext uri="{FF2B5EF4-FFF2-40B4-BE49-F238E27FC236}">
                      <a16:creationId xmlns:a16="http://schemas.microsoft.com/office/drawing/2014/main" id="{AC2CBCEC-66FB-6207-C0B0-25A488AE0A0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47664" y="1983705"/>
                  <a:ext cx="968053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3 4 0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61" name="TextBox 8">
                  <a:extLst>
                    <a:ext uri="{FF2B5EF4-FFF2-40B4-BE49-F238E27FC236}">
                      <a16:creationId xmlns:a16="http://schemas.microsoft.com/office/drawing/2014/main" id="{7EC8D034-56EF-080C-F620-4C900165867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45866" y="2377704"/>
                  <a:ext cx="968053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1 5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cxnSp>
              <p:nvCxnSpPr>
                <p:cNvPr id="62" name="直接连接符 11">
                  <a:extLst>
                    <a:ext uri="{FF2B5EF4-FFF2-40B4-BE49-F238E27FC236}">
                      <a16:creationId xmlns:a16="http://schemas.microsoft.com/office/drawing/2014/main" id="{E4995C7B-A99F-2520-7F83-C414DC18E98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83270" y="2837930"/>
                  <a:ext cx="1641947" cy="0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  <p:sp>
              <p:nvSpPr>
                <p:cNvPr id="63" name="TextBox 11">
                  <a:extLst>
                    <a:ext uri="{FF2B5EF4-FFF2-40B4-BE49-F238E27FC236}">
                      <a16:creationId xmlns:a16="http://schemas.microsoft.com/office/drawing/2014/main" id="{EC1B4FB6-A950-1847-0CAC-95EDA6353BB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41761" y="3165799"/>
                  <a:ext cx="573087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4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27648" name="TextBox 12">
                  <a:extLst>
                    <a:ext uri="{FF2B5EF4-FFF2-40B4-BE49-F238E27FC236}">
                      <a16:creationId xmlns:a16="http://schemas.microsoft.com/office/drawing/2014/main" id="{CC81A7AD-74DA-8E84-8BD2-679D8E0E656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34568" y="2802336"/>
                  <a:ext cx="573087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7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27649" name="TextBox 13">
                  <a:extLst>
                    <a:ext uri="{FF2B5EF4-FFF2-40B4-BE49-F238E27FC236}">
                      <a16:creationId xmlns:a16="http://schemas.microsoft.com/office/drawing/2014/main" id="{5ADB3A11-2E3C-7E25-2AE7-DC8993FD6B7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53804" y="2802336"/>
                  <a:ext cx="571500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0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27651" name="TextBox 15">
                  <a:extLst>
                    <a:ext uri="{FF2B5EF4-FFF2-40B4-BE49-F238E27FC236}">
                      <a16:creationId xmlns:a16="http://schemas.microsoft.com/office/drawing/2014/main" id="{1B02A412-A3E2-B79F-32B9-0DC0D306D19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48173" y="3587630"/>
                  <a:ext cx="493712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0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cxnSp>
              <p:nvCxnSpPr>
                <p:cNvPr id="27652" name="直接连接符 16">
                  <a:extLst>
                    <a:ext uri="{FF2B5EF4-FFF2-40B4-BE49-F238E27FC236}">
                      <a16:creationId xmlns:a16="http://schemas.microsoft.com/office/drawing/2014/main" id="{8DBA14A6-177E-4D89-B8FD-0C87D99AEE2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56308" y="3631433"/>
                  <a:ext cx="1659409" cy="0"/>
                </a:xfrm>
                <a:prstGeom prst="line">
                  <a:avLst/>
                </a:prstGeom>
                <a:noFill/>
                <a:ln w="19050" algn="ctr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  <p:sp>
              <p:nvSpPr>
                <p:cNvPr id="27653" name="TextBox 18">
                  <a:extLst>
                    <a:ext uri="{FF2B5EF4-FFF2-40B4-BE49-F238E27FC236}">
                      <a16:creationId xmlns:a16="http://schemas.microsoft.com/office/drawing/2014/main" id="{A06BA7B2-5056-9BF7-2DF0-A8D0ABAF029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45754" y="3587630"/>
                  <a:ext cx="493713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1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27654" name="TextBox 22">
                  <a:extLst>
                    <a:ext uri="{FF2B5EF4-FFF2-40B4-BE49-F238E27FC236}">
                      <a16:creationId xmlns:a16="http://schemas.microsoft.com/office/drawing/2014/main" id="{0BEA722C-F2B4-66DA-97D4-DDFD9B73F2A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37437" y="3587630"/>
                  <a:ext cx="589945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5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27655" name="TextBox 7">
                  <a:extLst>
                    <a:ext uri="{FF2B5EF4-FFF2-40B4-BE49-F238E27FC236}">
                      <a16:creationId xmlns:a16="http://schemas.microsoft.com/office/drawing/2014/main" id="{3CBBAA37-F9E9-F6BA-09D4-A73EA2865CE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59329" y="2376265"/>
                  <a:ext cx="968053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×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27656" name="TextBox 21">
                  <a:extLst>
                    <a:ext uri="{FF2B5EF4-FFF2-40B4-BE49-F238E27FC236}">
                      <a16:creationId xmlns:a16="http://schemas.microsoft.com/office/drawing/2014/main" id="{FC745B6E-A5FB-CF92-6BC5-90A02049B9E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28179" y="2802336"/>
                  <a:ext cx="423863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1</a:t>
                  </a:r>
                  <a:endParaRPr lang="zh-CN" altLang="en-US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27657" name="TextBox 21">
                  <a:extLst>
                    <a:ext uri="{FF2B5EF4-FFF2-40B4-BE49-F238E27FC236}">
                      <a16:creationId xmlns:a16="http://schemas.microsoft.com/office/drawing/2014/main" id="{DA534DF7-6F05-8C11-A08F-6CBE9B89F68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26897" y="3165799"/>
                  <a:ext cx="657248" cy="4616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3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  <p:sp>
              <p:nvSpPr>
                <p:cNvPr id="27658" name="TextBox 13">
                  <a:extLst>
                    <a:ext uri="{FF2B5EF4-FFF2-40B4-BE49-F238E27FC236}">
                      <a16:creationId xmlns:a16="http://schemas.microsoft.com/office/drawing/2014/main" id="{35B9BB7A-C256-3D8C-DCC1-0987FFD8FC8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167409" y="3586287"/>
                  <a:ext cx="571500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altLang="zh-CN" sz="2400" b="1" dirty="0">
                      <a:solidFill>
                        <a:srgbClr val="FF0000"/>
                      </a:solidFill>
                      <a:latin typeface="楷体" pitchFamily="49" charset="-122"/>
                      <a:ea typeface="楷体" pitchFamily="49" charset="-122"/>
                    </a:rPr>
                    <a:t>0</a:t>
                  </a:r>
                  <a:endParaRPr lang="zh-CN" altLang="en-US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endParaRPr>
                </a:p>
              </p:txBody>
            </p:sp>
          </p:grpSp>
          <p:cxnSp>
            <p:nvCxnSpPr>
              <p:cNvPr id="58" name="直接连接符 57">
                <a:extLst>
                  <a:ext uri="{FF2B5EF4-FFF2-40B4-BE49-F238E27FC236}">
                    <a16:creationId xmlns:a16="http://schemas.microsoft.com/office/drawing/2014/main" id="{5408F279-326D-7B1D-7DD7-58A94FE5E0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72223" y="2101177"/>
                <a:ext cx="0" cy="1982741"/>
              </a:xfrm>
              <a:prstGeom prst="line">
                <a:avLst/>
              </a:prstGeom>
              <a:ln w="19050">
                <a:solidFill>
                  <a:srgbClr val="FF33FF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691" name="文本框 32">
              <a:extLst>
                <a:ext uri="{FF2B5EF4-FFF2-40B4-BE49-F238E27FC236}">
                  <a16:creationId xmlns:a16="http://schemas.microsoft.com/office/drawing/2014/main" id="{553897CC-1260-84EE-D53B-FD55446B0D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15872" y="1564163"/>
              <a:ext cx="415700" cy="646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验</a:t>
              </a:r>
              <a:endParaRPr lang="en-US" altLang="zh-CN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  <a:p>
              <a:r>
                <a:rPr lang="zh-CN" altLang="en-US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算</a:t>
              </a:r>
            </a:p>
          </p:txBody>
        </p:sp>
      </p:grpSp>
      <p:grpSp>
        <p:nvGrpSpPr>
          <p:cNvPr id="27720" name="组合 27719">
            <a:extLst>
              <a:ext uri="{FF2B5EF4-FFF2-40B4-BE49-F238E27FC236}">
                <a16:creationId xmlns:a16="http://schemas.microsoft.com/office/drawing/2014/main" id="{FAA6D659-DC75-1E3B-6CCA-75598B9DE4D8}"/>
              </a:ext>
            </a:extLst>
          </p:cNvPr>
          <p:cNvGrpSpPr/>
          <p:nvPr/>
        </p:nvGrpSpPr>
        <p:grpSpPr>
          <a:xfrm>
            <a:off x="4932040" y="1523198"/>
            <a:ext cx="1883517" cy="2117725"/>
            <a:chOff x="4932040" y="1523198"/>
            <a:chExt cx="1883517" cy="2117725"/>
          </a:xfrm>
        </p:grpSpPr>
        <p:grpSp>
          <p:nvGrpSpPr>
            <p:cNvPr id="27689" name="组合 31">
              <a:extLst>
                <a:ext uri="{FF2B5EF4-FFF2-40B4-BE49-F238E27FC236}">
                  <a16:creationId xmlns:a16="http://schemas.microsoft.com/office/drawing/2014/main" id="{5AC15DEC-7BCB-1F5C-1691-70016AE426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32040" y="1523198"/>
              <a:ext cx="1883517" cy="2117725"/>
              <a:chOff x="856308" y="1927957"/>
              <a:chExt cx="1882601" cy="2117398"/>
            </a:xfrm>
          </p:grpSpPr>
          <p:sp>
            <p:nvSpPr>
              <p:cNvPr id="27692" name="TextBox 7">
                <a:extLst>
                  <a:ext uri="{FF2B5EF4-FFF2-40B4-BE49-F238E27FC236}">
                    <a16:creationId xmlns:a16="http://schemas.microsoft.com/office/drawing/2014/main" id="{30F5D5E1-8064-EEC8-839A-877540DF53C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7664" y="2357883"/>
                <a:ext cx="96805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3 4 0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7693" name="TextBox 8">
                <a:extLst>
                  <a:ext uri="{FF2B5EF4-FFF2-40B4-BE49-F238E27FC236}">
                    <a16:creationId xmlns:a16="http://schemas.microsoft.com/office/drawing/2014/main" id="{F78219F6-4BA5-9412-EF69-4F076D0577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52926" y="1927957"/>
                <a:ext cx="96805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1 5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cxnSp>
            <p:nvCxnSpPr>
              <p:cNvPr id="27695" name="直接连接符 35">
                <a:extLst>
                  <a:ext uri="{FF2B5EF4-FFF2-40B4-BE49-F238E27FC236}">
                    <a16:creationId xmlns:a16="http://schemas.microsoft.com/office/drawing/2014/main" id="{B4FE85AF-CC68-942A-2113-DD277536BC5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83270" y="2837930"/>
                <a:ext cx="1641947" cy="0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</p:spPr>
          </p:cxnSp>
          <p:sp>
            <p:nvSpPr>
              <p:cNvPr id="27698" name="TextBox 11">
                <a:extLst>
                  <a:ext uri="{FF2B5EF4-FFF2-40B4-BE49-F238E27FC236}">
                    <a16:creationId xmlns:a16="http://schemas.microsoft.com/office/drawing/2014/main" id="{88B4B0FD-DE15-F74D-B92C-29EC7A75A0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23789" y="3165799"/>
                <a:ext cx="891256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4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7708" name="TextBox 12">
                <a:extLst>
                  <a:ext uri="{FF2B5EF4-FFF2-40B4-BE49-F238E27FC236}">
                    <a16:creationId xmlns:a16="http://schemas.microsoft.com/office/drawing/2014/main" id="{CD1DD597-8A1E-CBAF-3A23-143C432C79E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38852" y="2802336"/>
                <a:ext cx="573087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6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7709" name="TextBox 13">
                <a:extLst>
                  <a:ext uri="{FF2B5EF4-FFF2-40B4-BE49-F238E27FC236}">
                    <a16:creationId xmlns:a16="http://schemas.microsoft.com/office/drawing/2014/main" id="{C519E03B-9329-B8AA-F9F2-863D78D9AF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58088" y="2802336"/>
                <a:ext cx="5715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0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7710" name="TextBox 15">
                <a:extLst>
                  <a:ext uri="{FF2B5EF4-FFF2-40B4-BE49-F238E27FC236}">
                    <a16:creationId xmlns:a16="http://schemas.microsoft.com/office/drawing/2014/main" id="{4393CBB4-37A6-F197-C64F-471C50C3D4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48173" y="3582795"/>
                <a:ext cx="49371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0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cxnSp>
            <p:nvCxnSpPr>
              <p:cNvPr id="27711" name="直接连接符 40">
                <a:extLst>
                  <a:ext uri="{FF2B5EF4-FFF2-40B4-BE49-F238E27FC236}">
                    <a16:creationId xmlns:a16="http://schemas.microsoft.com/office/drawing/2014/main" id="{4432AAAF-082E-B615-22BC-ED712C38A0C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56308" y="3627046"/>
                <a:ext cx="1659409" cy="0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</p:spPr>
          </p:cxnSp>
          <p:sp>
            <p:nvSpPr>
              <p:cNvPr id="27712" name="TextBox 18">
                <a:extLst>
                  <a:ext uri="{FF2B5EF4-FFF2-40B4-BE49-F238E27FC236}">
                    <a16:creationId xmlns:a16="http://schemas.microsoft.com/office/drawing/2014/main" id="{93CE30FB-9F17-D0A0-6A84-6520A09D67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5754" y="3583690"/>
                <a:ext cx="49371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1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7713" name="TextBox 22">
                <a:extLst>
                  <a:ext uri="{FF2B5EF4-FFF2-40B4-BE49-F238E27FC236}">
                    <a16:creationId xmlns:a16="http://schemas.microsoft.com/office/drawing/2014/main" id="{3F925AE9-F012-3F75-70C6-219254723E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31405" y="3582795"/>
                <a:ext cx="674527" cy="4615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5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7714" name="TextBox 7">
                <a:extLst>
                  <a:ext uri="{FF2B5EF4-FFF2-40B4-BE49-F238E27FC236}">
                    <a16:creationId xmlns:a16="http://schemas.microsoft.com/office/drawing/2014/main" id="{3CE02E5C-B39D-EA75-8452-8EA4EAB14E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59818" y="2376265"/>
                <a:ext cx="579307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×</a:t>
                </a:r>
                <a:endParaRPr lang="zh-CN" altLang="en-US" sz="2400" b="1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7715" name="TextBox 21">
                <a:extLst>
                  <a:ext uri="{FF2B5EF4-FFF2-40B4-BE49-F238E27FC236}">
                    <a16:creationId xmlns:a16="http://schemas.microsoft.com/office/drawing/2014/main" id="{FAF11AFD-EF16-5964-48E9-BBCE8DBF4F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3346" y="3165799"/>
                <a:ext cx="42386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5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27717" name="TextBox 13">
                <a:extLst>
                  <a:ext uri="{FF2B5EF4-FFF2-40B4-BE49-F238E27FC236}">
                    <a16:creationId xmlns:a16="http://schemas.microsoft.com/office/drawing/2014/main" id="{31858014-0A1C-C4C4-20D0-2D0039363D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7409" y="3581900"/>
                <a:ext cx="5715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400" b="1" dirty="0">
                    <a:solidFill>
                      <a:srgbClr val="FF0000"/>
                    </a:solidFill>
                    <a:latin typeface="楷体" pitchFamily="49" charset="-122"/>
                    <a:ea typeface="楷体" pitchFamily="49" charset="-122"/>
                  </a:rPr>
                  <a:t>0</a:t>
                </a:r>
                <a:endParaRPr lang="zh-CN" altLang="en-US" sz="2400" b="1" dirty="0">
                  <a:solidFill>
                    <a:srgbClr val="FF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</p:grpSp>
        <p:cxnSp>
          <p:nvCxnSpPr>
            <p:cNvPr id="27688" name="直接连接符 27687">
              <a:extLst>
                <a:ext uri="{FF2B5EF4-FFF2-40B4-BE49-F238E27FC236}">
                  <a16:creationId xmlns:a16="http://schemas.microsoft.com/office/drawing/2014/main" id="{A208FE63-CB23-E34C-CD8C-86D5BFA5154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63107" y="1656548"/>
              <a:ext cx="0" cy="1982788"/>
            </a:xfrm>
            <a:prstGeom prst="line">
              <a:avLst/>
            </a:prstGeom>
            <a:ln w="19050">
              <a:solidFill>
                <a:srgbClr val="FF33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718" name="矩形 27717">
            <a:extLst>
              <a:ext uri="{FF2B5EF4-FFF2-40B4-BE49-F238E27FC236}">
                <a16:creationId xmlns:a16="http://schemas.microsoft.com/office/drawing/2014/main" id="{2AF10D81-B468-BC49-93D3-F3176DEE7E01}"/>
              </a:ext>
            </a:extLst>
          </p:cNvPr>
          <p:cNvSpPr/>
          <p:nvPr/>
        </p:nvSpPr>
        <p:spPr>
          <a:xfrm>
            <a:off x="6372200" y="843558"/>
            <a:ext cx="1491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=5100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77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文本框 7">
            <a:extLst>
              <a:ext uri="{FF2B5EF4-FFF2-40B4-BE49-F238E27FC236}">
                <a16:creationId xmlns:a16="http://schemas.microsoft.com/office/drawing/2014/main" id="{38C645DA-5E8C-5629-14AE-21865FDD5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9408" y="2856750"/>
            <a:ext cx="246976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ea"/>
                <a:ea typeface="+mj-ea"/>
              </a:rPr>
              <a:t>(</a:t>
            </a:r>
            <a:r>
              <a:rPr lang="zh-CN" altLang="en-US" sz="2400" b="1" dirty="0">
                <a:latin typeface="+mj-ea"/>
                <a:ea typeface="+mj-ea"/>
              </a:rPr>
              <a:t>△</a:t>
            </a:r>
            <a:r>
              <a:rPr lang="en-US" altLang="zh-CN" sz="2400" b="1" dirty="0">
                <a:latin typeface="+mj-ea"/>
                <a:ea typeface="+mj-ea"/>
              </a:rPr>
              <a:t>÷9)</a:t>
            </a:r>
            <a:r>
              <a:rPr lang="en-US" altLang="zh-CN" sz="2400" b="1" dirty="0">
                <a:latin typeface="+mj-ea"/>
              </a:rPr>
              <a:t>×</a:t>
            </a:r>
            <a:r>
              <a:rPr lang="zh-CN" altLang="en-US" sz="2400" b="1" dirty="0">
                <a:latin typeface="+mj-ea"/>
                <a:ea typeface="+mj-ea"/>
              </a:rPr>
              <a:t>  ＝</a:t>
            </a:r>
          </a:p>
        </p:txBody>
      </p:sp>
      <p:sp>
        <p:nvSpPr>
          <p:cNvPr id="38" name="文本框 7">
            <a:extLst>
              <a:ext uri="{FF2B5EF4-FFF2-40B4-BE49-F238E27FC236}">
                <a16:creationId xmlns:a16="http://schemas.microsoft.com/office/drawing/2014/main" id="{A14B0927-D721-1007-AEE8-9A2B7ED86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2671" y="2291338"/>
            <a:ext cx="246976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ea"/>
                <a:ea typeface="+mj-ea"/>
              </a:rPr>
              <a:t>(</a:t>
            </a:r>
            <a:r>
              <a:rPr lang="zh-CN" altLang="en-US" sz="2400" b="1" dirty="0">
                <a:latin typeface="+mj-ea"/>
                <a:ea typeface="+mj-ea"/>
              </a:rPr>
              <a:t>△</a:t>
            </a:r>
            <a:r>
              <a:rPr lang="en-US" altLang="zh-CN" sz="2400" b="1" dirty="0">
                <a:latin typeface="+mj-ea"/>
                <a:ea typeface="+mj-ea"/>
              </a:rPr>
              <a:t>×2)</a:t>
            </a:r>
            <a:r>
              <a:rPr lang="en-US" altLang="zh-CN" sz="2400" b="1" dirty="0">
                <a:latin typeface="+mj-ea"/>
              </a:rPr>
              <a:t>×</a:t>
            </a:r>
            <a:r>
              <a:rPr lang="zh-CN" altLang="en-US" sz="2400" b="1" dirty="0">
                <a:latin typeface="+mj-ea"/>
                <a:ea typeface="+mj-ea"/>
              </a:rPr>
              <a:t>  ＝</a:t>
            </a:r>
          </a:p>
        </p:txBody>
      </p:sp>
      <p:sp>
        <p:nvSpPr>
          <p:cNvPr id="2" name="文本框 57">
            <a:extLst>
              <a:ext uri="{FF2B5EF4-FFF2-40B4-BE49-F238E27FC236}">
                <a16:creationId xmlns:a16="http://schemas.microsoft.com/office/drawing/2014/main" id="{61C72665-A876-A0F5-B50A-3DA20487B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7409" y="1131590"/>
            <a:ext cx="28082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P115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“练习二十” 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7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3819546-5151-5022-A949-7EE404454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915566"/>
            <a:ext cx="5415904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9. </a:t>
            </a:r>
            <a:r>
              <a:rPr lang="zh-CN" altLang="en-US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不计算，直接写出下面两题的得数。</a:t>
            </a:r>
          </a:p>
        </p:txBody>
      </p:sp>
      <p:sp>
        <p:nvSpPr>
          <p:cNvPr id="4" name="文本框 7">
            <a:extLst>
              <a:ext uri="{FF2B5EF4-FFF2-40B4-BE49-F238E27FC236}">
                <a16:creationId xmlns:a16="http://schemas.microsoft.com/office/drawing/2014/main" id="{4D9B5DD3-3FA5-B49A-51DE-F16DC9E0A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56" y="1771650"/>
            <a:ext cx="2376488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ea"/>
                <a:ea typeface="+mj-ea"/>
              </a:rPr>
              <a:t>43×7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  <a:r>
              <a:rPr lang="en-US" altLang="zh-CN" sz="2400" b="1" dirty="0">
                <a:latin typeface="+mj-ea"/>
                <a:ea typeface="+mj-ea"/>
              </a:rPr>
              <a:t>301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5" name="文本框 7">
            <a:extLst>
              <a:ext uri="{FF2B5EF4-FFF2-40B4-BE49-F238E27FC236}">
                <a16:creationId xmlns:a16="http://schemas.microsoft.com/office/drawing/2014/main" id="{C19CC327-2E2B-2B5E-2CC7-E7F63A48C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035" y="2317750"/>
            <a:ext cx="1997075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ea"/>
              </a:rPr>
              <a:t>43×21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</a:p>
        </p:txBody>
      </p:sp>
      <p:sp>
        <p:nvSpPr>
          <p:cNvPr id="6" name="文本框 7">
            <a:extLst>
              <a:ext uri="{FF2B5EF4-FFF2-40B4-BE49-F238E27FC236}">
                <a16:creationId xmlns:a16="http://schemas.microsoft.com/office/drawing/2014/main" id="{F3033B41-905F-AB2C-B38E-F28D84BE4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2863850"/>
            <a:ext cx="199707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ea"/>
                <a:ea typeface="+mj-ea"/>
              </a:rPr>
              <a:t>43</a:t>
            </a:r>
            <a:r>
              <a:rPr lang="en-US" altLang="zh-CN" sz="2400" b="1" dirty="0">
                <a:latin typeface="+mj-ea"/>
              </a:rPr>
              <a:t>×</a:t>
            </a:r>
            <a:r>
              <a:rPr lang="en-US" altLang="zh-CN" sz="2400" b="1" dirty="0">
                <a:latin typeface="+mj-ea"/>
                <a:ea typeface="+mj-ea"/>
              </a:rPr>
              <a:t>700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00FED0-4CFE-DC8F-0123-10F883E00F61}"/>
              </a:ext>
            </a:extLst>
          </p:cNvPr>
          <p:cNvSpPr/>
          <p:nvPr/>
        </p:nvSpPr>
        <p:spPr>
          <a:xfrm>
            <a:off x="1793687" y="2317750"/>
            <a:ext cx="834097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903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59E3BB2-34AE-1A58-0396-0D9ACD79A183}"/>
              </a:ext>
            </a:extLst>
          </p:cNvPr>
          <p:cNvSpPr/>
          <p:nvPr/>
        </p:nvSpPr>
        <p:spPr>
          <a:xfrm>
            <a:off x="1950398" y="2863850"/>
            <a:ext cx="1181442" cy="461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30100</a:t>
            </a:r>
          </a:p>
        </p:txBody>
      </p:sp>
      <p:sp>
        <p:nvSpPr>
          <p:cNvPr id="15" name="文本框 7">
            <a:extLst>
              <a:ext uri="{FF2B5EF4-FFF2-40B4-BE49-F238E27FC236}">
                <a16:creationId xmlns:a16="http://schemas.microsoft.com/office/drawing/2014/main" id="{E5B20962-E4F9-DBE9-A296-6AB39A1891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4327" y="1771650"/>
            <a:ext cx="2376488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ea"/>
                <a:ea typeface="+mj-ea"/>
              </a:rPr>
              <a:t>75×40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  <a:r>
              <a:rPr lang="en-US" altLang="zh-CN" sz="2400" b="1" dirty="0">
                <a:latin typeface="+mj-ea"/>
                <a:ea typeface="+mj-ea"/>
              </a:rPr>
              <a:t>3000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6" name="文本框 7">
            <a:extLst>
              <a:ext uri="{FF2B5EF4-FFF2-40B4-BE49-F238E27FC236}">
                <a16:creationId xmlns:a16="http://schemas.microsoft.com/office/drawing/2014/main" id="{8835B8DD-5C4C-2ADE-B05D-462D0BCAF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8755" y="2317750"/>
            <a:ext cx="1997075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ea"/>
                <a:ea typeface="+mj-ea"/>
              </a:rPr>
              <a:t>150×40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</a:p>
        </p:txBody>
      </p:sp>
      <p:sp>
        <p:nvSpPr>
          <p:cNvPr id="17" name="文本框 7">
            <a:extLst>
              <a:ext uri="{FF2B5EF4-FFF2-40B4-BE49-F238E27FC236}">
                <a16:creationId xmlns:a16="http://schemas.microsoft.com/office/drawing/2014/main" id="{C1FAB94A-F6A5-ECBA-9BC4-2885CB0B2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8755" y="2863850"/>
            <a:ext cx="199707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ea"/>
                <a:ea typeface="+mj-ea"/>
              </a:rPr>
              <a:t>75×20</a:t>
            </a:r>
            <a:r>
              <a:rPr lang="zh-CN" altLang="en-US" sz="2400" b="1" dirty="0">
                <a:latin typeface="+mj-ea"/>
                <a:ea typeface="+mj-ea"/>
              </a:rPr>
              <a:t>＝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D2246AD-782E-7322-9851-73A33B9AB3A0}"/>
              </a:ext>
            </a:extLst>
          </p:cNvPr>
          <p:cNvSpPr/>
          <p:nvPr/>
        </p:nvSpPr>
        <p:spPr>
          <a:xfrm>
            <a:off x="4626070" y="2317750"/>
            <a:ext cx="8066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6000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DDEC0DD-ECAE-A0BA-0A71-6866D36AAC9C}"/>
              </a:ext>
            </a:extLst>
          </p:cNvPr>
          <p:cNvSpPr/>
          <p:nvPr/>
        </p:nvSpPr>
        <p:spPr>
          <a:xfrm>
            <a:off x="4515629" y="2868613"/>
            <a:ext cx="9885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1500</a:t>
            </a:r>
          </a:p>
        </p:txBody>
      </p:sp>
      <p:sp>
        <p:nvSpPr>
          <p:cNvPr id="23" name="文本框 7">
            <a:extLst>
              <a:ext uri="{FF2B5EF4-FFF2-40B4-BE49-F238E27FC236}">
                <a16:creationId xmlns:a16="http://schemas.microsoft.com/office/drawing/2014/main" id="{7C77C6A8-C71F-5AFA-0D04-F9C825F69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4355" y="1771650"/>
            <a:ext cx="2374900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latin typeface="+mj-ea"/>
                <a:ea typeface="+mj-ea"/>
              </a:rPr>
              <a:t>△</a:t>
            </a:r>
            <a:r>
              <a:rPr lang="en-US" altLang="zh-CN" sz="2400" b="1" dirty="0">
                <a:latin typeface="+mj-ea"/>
                <a:ea typeface="+mj-ea"/>
              </a:rPr>
              <a:t>×</a:t>
            </a:r>
            <a:r>
              <a:rPr lang="zh-CN" altLang="en-US" sz="2400" b="1" dirty="0">
                <a:latin typeface="+mj-ea"/>
                <a:ea typeface="+mj-ea"/>
              </a:rPr>
              <a:t>   ＝</a:t>
            </a:r>
            <a:r>
              <a:rPr lang="en-US" altLang="zh-CN" sz="2400" b="1" dirty="0">
                <a:latin typeface="+mj-ea"/>
                <a:ea typeface="+mj-ea"/>
              </a:rPr>
              <a:t>180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B98B0FE-3777-11EC-A25A-C5C5A0BA5EB3}"/>
              </a:ext>
            </a:extLst>
          </p:cNvPr>
          <p:cNvSpPr/>
          <p:nvPr/>
        </p:nvSpPr>
        <p:spPr>
          <a:xfrm>
            <a:off x="8107559" y="2283718"/>
            <a:ext cx="928937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360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69CDAF49-4893-3538-DE54-E691ADB19D87}"/>
              </a:ext>
            </a:extLst>
          </p:cNvPr>
          <p:cNvSpPr/>
          <p:nvPr/>
        </p:nvSpPr>
        <p:spPr>
          <a:xfrm>
            <a:off x="8159069" y="2867025"/>
            <a:ext cx="495300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20</a:t>
            </a:r>
          </a:p>
        </p:txBody>
      </p:sp>
      <p:sp>
        <p:nvSpPr>
          <p:cNvPr id="37" name="星形: 五角 36">
            <a:extLst>
              <a:ext uri="{FF2B5EF4-FFF2-40B4-BE49-F238E27FC236}">
                <a16:creationId xmlns:a16="http://schemas.microsoft.com/office/drawing/2014/main" id="{A2B22A01-CD05-1E1B-23B0-B2DE58445788}"/>
              </a:ext>
            </a:extLst>
          </p:cNvPr>
          <p:cNvSpPr/>
          <p:nvPr/>
        </p:nvSpPr>
        <p:spPr>
          <a:xfrm>
            <a:off x="6953936" y="1916058"/>
            <a:ext cx="247971" cy="235835"/>
          </a:xfrm>
          <a:prstGeom prst="star5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星形: 五角 38">
            <a:extLst>
              <a:ext uri="{FF2B5EF4-FFF2-40B4-BE49-F238E27FC236}">
                <a16:creationId xmlns:a16="http://schemas.microsoft.com/office/drawing/2014/main" id="{DB156142-F570-DCBA-A087-004B0AACF362}"/>
              </a:ext>
            </a:extLst>
          </p:cNvPr>
          <p:cNvSpPr/>
          <p:nvPr/>
        </p:nvSpPr>
        <p:spPr>
          <a:xfrm>
            <a:off x="7577187" y="2403995"/>
            <a:ext cx="247971" cy="235835"/>
          </a:xfrm>
          <a:prstGeom prst="star5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星形: 五角 40">
            <a:extLst>
              <a:ext uri="{FF2B5EF4-FFF2-40B4-BE49-F238E27FC236}">
                <a16:creationId xmlns:a16="http://schemas.microsoft.com/office/drawing/2014/main" id="{0E520DEA-4DAD-9B1F-AC7B-B547B4D14797}"/>
              </a:ext>
            </a:extLst>
          </p:cNvPr>
          <p:cNvSpPr/>
          <p:nvPr/>
        </p:nvSpPr>
        <p:spPr>
          <a:xfrm>
            <a:off x="7583924" y="2969407"/>
            <a:ext cx="247971" cy="235835"/>
          </a:xfrm>
          <a:prstGeom prst="star5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498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8" grpId="0"/>
      <p:bldP spid="19" grpId="0"/>
      <p:bldP spid="29" grpId="0"/>
      <p:bldP spid="3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206750"/>
            <a:ext cx="15748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形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613" y="1684338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形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2081213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7" name="组合 12"/>
          <p:cNvGrpSpPr/>
          <p:nvPr/>
        </p:nvGrpSpPr>
        <p:grpSpPr bwMode="auto">
          <a:xfrm>
            <a:off x="1060450" y="1347788"/>
            <a:ext cx="7269163" cy="2052637"/>
            <a:chOff x="833121" y="1494444"/>
            <a:chExt cx="7267786" cy="2052320"/>
          </a:xfrm>
        </p:grpSpPr>
        <p:sp>
          <p:nvSpPr>
            <p:cNvPr id="6" name="思想气泡: 云 5"/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-40218"/>
                <a:gd name="adj2" fmla="val 63820"/>
              </a:avLst>
            </a:prstGeom>
            <a:solidFill>
              <a:srgbClr val="FFFEF2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560" name="矩形 2"/>
            <p:cNvSpPr>
              <a:spLocks noChangeArrowheads="1"/>
            </p:cNvSpPr>
            <p:nvPr/>
          </p:nvSpPr>
          <p:spPr bwMode="auto">
            <a:xfrm>
              <a:off x="1251797" y="2228217"/>
              <a:ext cx="677621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通过本节课的学习，你有什么收获？</a:t>
              </a:r>
            </a:p>
          </p:txBody>
        </p:sp>
      </p:grpSp>
      <p:sp>
        <p:nvSpPr>
          <p:cNvPr id="5" name="Rectangle 16">
            <a:extLst>
              <a:ext uri="{FF2B5EF4-FFF2-40B4-BE49-F238E27FC236}">
                <a16:creationId xmlns:a16="http://schemas.microsoft.com/office/drawing/2014/main" id="{C25C658D-614A-64F4-47A5-E2448E313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08" y="195486"/>
            <a:ext cx="300804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五、课堂小结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ChangeArrowheads="1"/>
          </p:cNvSpPr>
          <p:nvPr/>
        </p:nvSpPr>
        <p:spPr bwMode="auto">
          <a:xfrm>
            <a:off x="59325" y="229817"/>
            <a:ext cx="208791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作业设计</a:t>
            </a:r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539750" y="842963"/>
            <a:ext cx="8064500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</a:rPr>
              <a:t>1.</a:t>
            </a:r>
            <a:r>
              <a:rPr lang="zh-CN" altLang="en-US" sz="2400" b="1" dirty="0">
                <a:latin typeface="楷体" panose="02010609060101010101" pitchFamily="49" charset="-122"/>
              </a:rPr>
              <a:t>读出或写出下列各数。</a:t>
            </a:r>
            <a:endParaRPr lang="en-US" altLang="zh-CN" sz="2400" b="1" dirty="0">
              <a:latin typeface="楷体" panose="02010609060101010101" pitchFamily="49" charset="-122"/>
            </a:endParaRPr>
          </a:p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楷体" panose="02010609060101010101" pitchFamily="49" charset="-122"/>
              </a:rPr>
              <a:t>30700		</a:t>
            </a:r>
            <a:r>
              <a:rPr lang="zh-CN" altLang="en-US" sz="2400" b="1" dirty="0">
                <a:latin typeface="楷体" panose="02010609060101010101" pitchFamily="49" charset="-122"/>
              </a:rPr>
              <a:t>读作</a:t>
            </a:r>
            <a:r>
              <a:rPr lang="en-US" altLang="zh-CN" sz="2400" b="1" dirty="0">
                <a:latin typeface="楷体" panose="02010609060101010101" pitchFamily="49" charset="-122"/>
              </a:rPr>
              <a:t>:(</a:t>
            </a:r>
            <a:r>
              <a:rPr lang="zh-CN" altLang="en-US" sz="2400" b="1" dirty="0">
                <a:latin typeface="楷体" panose="02010609060101010101" pitchFamily="49" charset="-122"/>
              </a:rPr>
              <a:t>　　　　　　　　　　　　　</a:t>
            </a:r>
            <a:r>
              <a:rPr lang="en-US" altLang="zh-CN" sz="2400" b="1" dirty="0">
                <a:latin typeface="楷体" panose="02010609060101010101" pitchFamily="49" charset="-122"/>
              </a:rPr>
              <a:t>)</a:t>
            </a:r>
          </a:p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楷体" panose="02010609060101010101" pitchFamily="49" charset="-122"/>
              </a:rPr>
              <a:t>3070000</a:t>
            </a:r>
            <a:r>
              <a:rPr lang="zh-CN" altLang="en-US" sz="2400" b="1" dirty="0">
                <a:latin typeface="楷体" panose="02010609060101010101" pitchFamily="49" charset="-122"/>
              </a:rPr>
              <a:t> </a:t>
            </a:r>
            <a:r>
              <a:rPr lang="en-US" altLang="zh-CN" sz="2400" b="1" dirty="0">
                <a:latin typeface="楷体" panose="02010609060101010101" pitchFamily="49" charset="-122"/>
              </a:rPr>
              <a:t>	</a:t>
            </a:r>
            <a:r>
              <a:rPr lang="zh-CN" altLang="en-US" sz="2400" b="1" dirty="0">
                <a:latin typeface="楷体" panose="02010609060101010101" pitchFamily="49" charset="-122"/>
              </a:rPr>
              <a:t>读作</a:t>
            </a:r>
            <a:r>
              <a:rPr lang="en-US" altLang="zh-CN" sz="2400" b="1" dirty="0">
                <a:latin typeface="楷体" panose="02010609060101010101" pitchFamily="49" charset="-122"/>
              </a:rPr>
              <a:t>:(</a:t>
            </a:r>
            <a:r>
              <a:rPr lang="zh-CN" altLang="en-US" sz="2400" b="1" dirty="0">
                <a:latin typeface="楷体" panose="02010609060101010101" pitchFamily="49" charset="-122"/>
              </a:rPr>
              <a:t>　　　　　　　　　　　　　</a:t>
            </a:r>
            <a:r>
              <a:rPr lang="en-US" altLang="zh-CN" sz="2400" b="1" dirty="0">
                <a:latin typeface="楷体" panose="02010609060101010101" pitchFamily="49" charset="-122"/>
              </a:rPr>
              <a:t>)</a:t>
            </a:r>
          </a:p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楷体" panose="02010609060101010101" pitchFamily="49" charset="-122"/>
              </a:rPr>
              <a:t>908070007</a:t>
            </a:r>
            <a:r>
              <a:rPr lang="zh-CN" altLang="en-US" sz="2400" b="1" dirty="0">
                <a:latin typeface="楷体" panose="02010609060101010101" pitchFamily="49" charset="-122"/>
              </a:rPr>
              <a:t> </a:t>
            </a:r>
            <a:r>
              <a:rPr lang="en-US" altLang="zh-CN" sz="2400" b="1" dirty="0">
                <a:latin typeface="楷体" panose="02010609060101010101" pitchFamily="49" charset="-122"/>
              </a:rPr>
              <a:t>	</a:t>
            </a:r>
            <a:r>
              <a:rPr lang="zh-CN" altLang="en-US" sz="2400" b="1" dirty="0">
                <a:latin typeface="楷体" panose="02010609060101010101" pitchFamily="49" charset="-122"/>
              </a:rPr>
              <a:t>读作</a:t>
            </a:r>
            <a:r>
              <a:rPr lang="en-US" altLang="zh-CN" sz="2400" b="1" dirty="0">
                <a:latin typeface="楷体" panose="02010609060101010101" pitchFamily="49" charset="-122"/>
              </a:rPr>
              <a:t>:(</a:t>
            </a:r>
            <a:r>
              <a:rPr lang="zh-CN" altLang="en-US" sz="2400" b="1" dirty="0">
                <a:latin typeface="楷体" panose="02010609060101010101" pitchFamily="49" charset="-122"/>
              </a:rPr>
              <a:t>　　　　　　　　　　　　　</a:t>
            </a:r>
            <a:r>
              <a:rPr lang="en-US" altLang="zh-CN" sz="2400" b="1" dirty="0">
                <a:latin typeface="楷体" panose="02010609060101010101" pitchFamily="49" charset="-122"/>
              </a:rPr>
              <a:t>)</a:t>
            </a:r>
          </a:p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楷体" panose="02010609060101010101" pitchFamily="49" charset="-122"/>
              </a:rPr>
              <a:t>三千二百万零三十</a:t>
            </a:r>
            <a:r>
              <a:rPr lang="en-US" altLang="zh-CN" sz="2400" b="1" dirty="0">
                <a:latin typeface="楷体" panose="02010609060101010101" pitchFamily="49" charset="-122"/>
              </a:rPr>
              <a:t>	   </a:t>
            </a:r>
            <a:r>
              <a:rPr lang="zh-CN" altLang="en-US" sz="2400" b="1" dirty="0">
                <a:latin typeface="楷体" panose="02010609060101010101" pitchFamily="49" charset="-122"/>
              </a:rPr>
              <a:t>写作</a:t>
            </a:r>
            <a:r>
              <a:rPr lang="en-US" altLang="zh-CN" sz="2400" b="1" dirty="0">
                <a:latin typeface="楷体" panose="02010609060101010101" pitchFamily="49" charset="-122"/>
              </a:rPr>
              <a:t>:(</a:t>
            </a:r>
            <a:r>
              <a:rPr lang="zh-CN" altLang="en-US" sz="2400" b="1" dirty="0">
                <a:latin typeface="楷体" panose="02010609060101010101" pitchFamily="49" charset="-122"/>
              </a:rPr>
              <a:t>　　　　　　　　　　</a:t>
            </a:r>
            <a:r>
              <a:rPr lang="en-US" altLang="zh-CN" sz="2400" b="1" dirty="0">
                <a:latin typeface="楷体" panose="02010609060101010101" pitchFamily="49" charset="-122"/>
              </a:rPr>
              <a:t>)</a:t>
            </a:r>
          </a:p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楷体" panose="02010609060101010101" pitchFamily="49" charset="-122"/>
              </a:rPr>
              <a:t>二亿五千万零三</a:t>
            </a:r>
            <a:r>
              <a:rPr lang="en-US" altLang="zh-CN" sz="2400" b="1" dirty="0">
                <a:latin typeface="楷体" panose="02010609060101010101" pitchFamily="49" charset="-122"/>
              </a:rPr>
              <a:t>	   </a:t>
            </a:r>
            <a:r>
              <a:rPr lang="zh-CN" altLang="en-US" sz="2400" b="1" dirty="0">
                <a:latin typeface="楷体" panose="02010609060101010101" pitchFamily="49" charset="-122"/>
              </a:rPr>
              <a:t>写作</a:t>
            </a:r>
            <a:r>
              <a:rPr lang="en-US" altLang="zh-CN" sz="2400" b="1" dirty="0">
                <a:latin typeface="楷体" panose="02010609060101010101" pitchFamily="49" charset="-122"/>
              </a:rPr>
              <a:t>:(</a:t>
            </a:r>
            <a:r>
              <a:rPr lang="zh-CN" altLang="en-US" sz="2400" b="1" dirty="0">
                <a:latin typeface="楷体" panose="02010609060101010101" pitchFamily="49" charset="-122"/>
              </a:rPr>
              <a:t>　　　　　　　　　　</a:t>
            </a:r>
            <a:r>
              <a:rPr lang="en-US" altLang="zh-CN" sz="2400" b="1" dirty="0">
                <a:latin typeface="楷体" panose="02010609060101010101" pitchFamily="49" charset="-122"/>
              </a:rPr>
              <a:t>)</a:t>
            </a:r>
          </a:p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楷体" panose="02010609060101010101" pitchFamily="49" charset="-122"/>
              </a:rPr>
              <a:t>七百二十亿三千万</a:t>
            </a:r>
            <a:r>
              <a:rPr lang="en-US" altLang="zh-CN" sz="2400" b="1" dirty="0">
                <a:latin typeface="楷体" panose="02010609060101010101" pitchFamily="49" charset="-122"/>
              </a:rPr>
              <a:t>	   </a:t>
            </a:r>
            <a:r>
              <a:rPr lang="zh-CN" altLang="en-US" sz="2400" b="1" dirty="0">
                <a:latin typeface="楷体" panose="02010609060101010101" pitchFamily="49" charset="-122"/>
              </a:rPr>
              <a:t>写作</a:t>
            </a:r>
            <a:r>
              <a:rPr lang="en-US" altLang="zh-CN" sz="2400" b="1" dirty="0">
                <a:latin typeface="楷体" panose="02010609060101010101" pitchFamily="49" charset="-122"/>
              </a:rPr>
              <a:t>:(</a:t>
            </a:r>
            <a:r>
              <a:rPr lang="zh-CN" altLang="en-US" sz="2400" b="1" dirty="0">
                <a:latin typeface="楷体" panose="02010609060101010101" pitchFamily="49" charset="-122"/>
              </a:rPr>
              <a:t>　　　　　　　　　　</a:t>
            </a:r>
            <a:r>
              <a:rPr lang="en-US" altLang="zh-CN" sz="2400" b="1" dirty="0">
                <a:latin typeface="楷体" panose="02010609060101010101" pitchFamily="49" charset="-122"/>
              </a:rPr>
              <a:t>)</a:t>
            </a:r>
            <a:endParaRPr lang="zh-CN" altLang="en-US" sz="2400" b="1" dirty="0">
              <a:latin typeface="楷体" panose="02010609060101010101" pitchFamily="49" charset="-122"/>
            </a:endParaRPr>
          </a:p>
        </p:txBody>
      </p:sp>
      <p:sp>
        <p:nvSpPr>
          <p:cNvPr id="24580" name="文本框 57"/>
          <p:cNvSpPr txBox="1">
            <a:spLocks noChangeArrowheads="1"/>
          </p:cNvSpPr>
          <p:nvPr/>
        </p:nvSpPr>
        <p:spPr bwMode="auto">
          <a:xfrm>
            <a:off x="3662363" y="1033463"/>
            <a:ext cx="24939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选自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《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状元作业本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》】</a:t>
            </a:r>
            <a:endParaRPr lang="zh-CN" altLang="en-US" sz="120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22" name="直接连接符 85"/>
          <p:cNvCxnSpPr>
            <a:cxnSpLocks noChangeShapeType="1"/>
          </p:cNvCxnSpPr>
          <p:nvPr/>
        </p:nvCxnSpPr>
        <p:spPr bwMode="auto">
          <a:xfrm flipH="1">
            <a:off x="781050" y="1401763"/>
            <a:ext cx="1588" cy="449262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3563938" y="1366838"/>
            <a:ext cx="17240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</a:rPr>
              <a:t>三万零七百</a:t>
            </a:r>
          </a:p>
        </p:txBody>
      </p:sp>
      <p:cxnSp>
        <p:nvCxnSpPr>
          <p:cNvPr id="25" name="直接连接符 85"/>
          <p:cNvCxnSpPr>
            <a:cxnSpLocks noChangeShapeType="1"/>
          </p:cNvCxnSpPr>
          <p:nvPr/>
        </p:nvCxnSpPr>
        <p:spPr bwMode="auto">
          <a:xfrm flipH="1">
            <a:off x="1082675" y="1863725"/>
            <a:ext cx="1588" cy="449263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3554413" y="1849438"/>
            <a:ext cx="17224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</a:rPr>
              <a:t>三百零七万</a:t>
            </a:r>
          </a:p>
        </p:txBody>
      </p:sp>
      <p:cxnSp>
        <p:nvCxnSpPr>
          <p:cNvPr id="27" name="直接连接符 85"/>
          <p:cNvCxnSpPr>
            <a:cxnSpLocks noChangeShapeType="1"/>
          </p:cNvCxnSpPr>
          <p:nvPr/>
        </p:nvCxnSpPr>
        <p:spPr bwMode="auto">
          <a:xfrm flipH="1">
            <a:off x="1403350" y="2317750"/>
            <a:ext cx="1588" cy="449263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直接连接符 85"/>
          <p:cNvCxnSpPr>
            <a:cxnSpLocks noChangeShapeType="1"/>
          </p:cNvCxnSpPr>
          <p:nvPr/>
        </p:nvCxnSpPr>
        <p:spPr bwMode="auto">
          <a:xfrm flipH="1">
            <a:off x="776288" y="2317750"/>
            <a:ext cx="1587" cy="449263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3554413" y="2311400"/>
            <a:ext cx="3533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</a:rPr>
              <a:t>九亿零八百零七万零七</a:t>
            </a:r>
          </a:p>
        </p:txBody>
      </p:sp>
      <p:sp>
        <p:nvSpPr>
          <p:cNvPr id="30" name="椭圆 29"/>
          <p:cNvSpPr/>
          <p:nvPr/>
        </p:nvSpPr>
        <p:spPr>
          <a:xfrm>
            <a:off x="1809750" y="2827338"/>
            <a:ext cx="387350" cy="4095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 bwMode="auto">
          <a:xfrm>
            <a:off x="5051425" y="2800350"/>
            <a:ext cx="1651000" cy="461963"/>
            <a:chOff x="1619672" y="1572778"/>
            <a:chExt cx="1650190" cy="461368"/>
          </a:xfrm>
        </p:grpSpPr>
        <p:sp>
          <p:nvSpPr>
            <p:cNvPr id="24602" name="TextBox 2"/>
            <p:cNvSpPr txBox="1">
              <a:spLocks noChangeArrowheads="1"/>
            </p:cNvSpPr>
            <p:nvPr/>
          </p:nvSpPr>
          <p:spPr bwMode="auto">
            <a:xfrm>
              <a:off x="1619672" y="1572778"/>
              <a:ext cx="1650190" cy="461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400" b="1">
                  <a:solidFill>
                    <a:srgbClr val="FF0000"/>
                  </a:solidFill>
                </a:rPr>
                <a:t>32000030</a:t>
              </a:r>
              <a:endParaRPr lang="zh-CN" altLang="en-US" sz="2400" b="1">
                <a:solidFill>
                  <a:srgbClr val="FF0000"/>
                </a:solidFill>
              </a:endParaRPr>
            </a:p>
          </p:txBody>
        </p:sp>
        <p:cxnSp>
          <p:nvCxnSpPr>
            <p:cNvPr id="24603" name="直接连接符 85"/>
            <p:cNvCxnSpPr>
              <a:cxnSpLocks noChangeShapeType="1"/>
            </p:cNvCxnSpPr>
            <p:nvPr/>
          </p:nvCxnSpPr>
          <p:spPr bwMode="auto">
            <a:xfrm>
              <a:off x="2317397" y="1584275"/>
              <a:ext cx="0" cy="4386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6" name="椭圆 35"/>
          <p:cNvSpPr/>
          <p:nvPr/>
        </p:nvSpPr>
        <p:spPr>
          <a:xfrm>
            <a:off x="889000" y="3298825"/>
            <a:ext cx="387350" cy="4095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1809750" y="3298825"/>
            <a:ext cx="387350" cy="4095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 bwMode="auto">
          <a:xfrm>
            <a:off x="5051425" y="3279775"/>
            <a:ext cx="1651000" cy="460375"/>
            <a:chOff x="1619672" y="1572778"/>
            <a:chExt cx="1650190" cy="461368"/>
          </a:xfrm>
        </p:grpSpPr>
        <p:sp>
          <p:nvSpPr>
            <p:cNvPr id="24599" name="TextBox 2"/>
            <p:cNvSpPr txBox="1">
              <a:spLocks noChangeArrowheads="1"/>
            </p:cNvSpPr>
            <p:nvPr/>
          </p:nvSpPr>
          <p:spPr bwMode="auto">
            <a:xfrm>
              <a:off x="1619672" y="1572778"/>
              <a:ext cx="1650190" cy="461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400" b="1">
                  <a:solidFill>
                    <a:srgbClr val="FF0000"/>
                  </a:solidFill>
                </a:rPr>
                <a:t>250000003</a:t>
              </a:r>
              <a:endParaRPr lang="zh-CN" altLang="en-US" sz="2400" b="1">
                <a:solidFill>
                  <a:srgbClr val="FF0000"/>
                </a:solidFill>
              </a:endParaRPr>
            </a:p>
          </p:txBody>
        </p:sp>
        <p:cxnSp>
          <p:nvCxnSpPr>
            <p:cNvPr id="24600" name="直接连接符 85"/>
            <p:cNvCxnSpPr>
              <a:cxnSpLocks noChangeShapeType="1"/>
            </p:cNvCxnSpPr>
            <p:nvPr/>
          </p:nvCxnSpPr>
          <p:spPr bwMode="auto">
            <a:xfrm>
              <a:off x="2468696" y="1589875"/>
              <a:ext cx="0" cy="4386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601" name="直接连接符 85"/>
            <p:cNvCxnSpPr>
              <a:cxnSpLocks noChangeShapeType="1"/>
            </p:cNvCxnSpPr>
            <p:nvPr/>
          </p:nvCxnSpPr>
          <p:spPr bwMode="auto">
            <a:xfrm>
              <a:off x="1862008" y="1589875"/>
              <a:ext cx="0" cy="4386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3" name="椭圆 42"/>
          <p:cNvSpPr/>
          <p:nvPr/>
        </p:nvSpPr>
        <p:spPr>
          <a:xfrm>
            <a:off x="1809750" y="3770313"/>
            <a:ext cx="387350" cy="4095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2738438" y="3779838"/>
            <a:ext cx="387350" cy="4095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 bwMode="auto">
          <a:xfrm>
            <a:off x="5054600" y="3794125"/>
            <a:ext cx="2033588" cy="461963"/>
            <a:chOff x="1619672" y="1572778"/>
            <a:chExt cx="2033712" cy="461368"/>
          </a:xfrm>
        </p:grpSpPr>
        <p:sp>
          <p:nvSpPr>
            <p:cNvPr id="24596" name="TextBox 2"/>
            <p:cNvSpPr txBox="1">
              <a:spLocks noChangeArrowheads="1"/>
            </p:cNvSpPr>
            <p:nvPr/>
          </p:nvSpPr>
          <p:spPr bwMode="auto">
            <a:xfrm>
              <a:off x="1619672" y="1572778"/>
              <a:ext cx="2033712" cy="461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400" b="1">
                  <a:solidFill>
                    <a:srgbClr val="FF0000"/>
                  </a:solidFill>
                </a:rPr>
                <a:t>72030000000</a:t>
              </a:r>
              <a:endParaRPr lang="zh-CN" altLang="en-US" sz="2400" b="1">
                <a:solidFill>
                  <a:srgbClr val="FF0000"/>
                </a:solidFill>
              </a:endParaRPr>
            </a:p>
          </p:txBody>
        </p:sp>
        <p:cxnSp>
          <p:nvCxnSpPr>
            <p:cNvPr id="24597" name="直接连接符 85"/>
            <p:cNvCxnSpPr>
              <a:cxnSpLocks noChangeShapeType="1"/>
            </p:cNvCxnSpPr>
            <p:nvPr/>
          </p:nvCxnSpPr>
          <p:spPr bwMode="auto">
            <a:xfrm>
              <a:off x="2769907" y="1589875"/>
              <a:ext cx="0" cy="4386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98" name="直接连接符 85"/>
            <p:cNvCxnSpPr>
              <a:cxnSpLocks noChangeShapeType="1"/>
            </p:cNvCxnSpPr>
            <p:nvPr/>
          </p:nvCxnSpPr>
          <p:spPr bwMode="auto">
            <a:xfrm>
              <a:off x="2158030" y="1589875"/>
              <a:ext cx="0" cy="4386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29" grpId="0"/>
      <p:bldP spid="30" grpId="0" animBg="1"/>
      <p:bldP spid="36" grpId="0" animBg="1"/>
      <p:bldP spid="37" grpId="0" animBg="1"/>
      <p:bldP spid="43" grpId="0" animBg="1"/>
      <p:bldP spid="4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539750" y="842963"/>
            <a:ext cx="80645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</a:rPr>
              <a:t>2.</a:t>
            </a:r>
            <a:r>
              <a:rPr lang="zh-CN" altLang="en-US" sz="2400" b="1" dirty="0">
                <a:latin typeface="楷体" panose="02010609060101010101" pitchFamily="49" charset="-122"/>
              </a:rPr>
              <a:t>把下面各数改写成用“万”或“亿”作单位的数。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42950" y="1685925"/>
            <a:ext cx="3671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400" b="1" dirty="0">
                <a:solidFill>
                  <a:prstClr val="black"/>
                </a:solidFill>
                <a:latin typeface="+mj-ea"/>
                <a:ea typeface="+mj-ea"/>
              </a:rPr>
              <a:t>780000 =</a:t>
            </a: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（        ）万</a:t>
            </a:r>
            <a:endParaRPr lang="en-US" altLang="zh-CN" sz="2400" b="1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25604" name="文本框 57"/>
          <p:cNvSpPr txBox="1">
            <a:spLocks noChangeArrowheads="1"/>
          </p:cNvSpPr>
          <p:nvPr/>
        </p:nvSpPr>
        <p:spPr bwMode="auto">
          <a:xfrm>
            <a:off x="703263" y="1343025"/>
            <a:ext cx="24939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选自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《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状元作业本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》】</a:t>
            </a:r>
            <a:endParaRPr lang="zh-CN" altLang="en-US" sz="120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42950" y="2341563"/>
            <a:ext cx="39608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400" b="1" dirty="0">
                <a:solidFill>
                  <a:prstClr val="black"/>
                </a:solidFill>
                <a:latin typeface="+mj-ea"/>
                <a:ea typeface="+mj-ea"/>
              </a:rPr>
              <a:t>6000000 =</a:t>
            </a: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（        ）万</a:t>
            </a:r>
            <a:endParaRPr lang="en-US" altLang="zh-CN" sz="2400" b="1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42950" y="2997200"/>
            <a:ext cx="44497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400" b="1" dirty="0">
                <a:solidFill>
                  <a:prstClr val="black"/>
                </a:solidFill>
                <a:latin typeface="+mj-ea"/>
                <a:ea typeface="+mj-ea"/>
              </a:rPr>
              <a:t>3000000000 =</a:t>
            </a: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（        ）亿</a:t>
            </a:r>
            <a:endParaRPr lang="en-US" altLang="zh-CN" sz="2400" b="1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42950" y="3651250"/>
            <a:ext cx="44497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400" b="1" dirty="0">
                <a:solidFill>
                  <a:prstClr val="black"/>
                </a:solidFill>
                <a:latin typeface="+mj-ea"/>
                <a:ea typeface="+mj-ea"/>
              </a:rPr>
              <a:t>72300000000 =</a:t>
            </a: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（        ）亿</a:t>
            </a:r>
            <a:endParaRPr lang="en-US" altLang="zh-CN" sz="2400" b="1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cxnSp>
        <p:nvCxnSpPr>
          <p:cNvPr id="9" name="直接连接符 85"/>
          <p:cNvCxnSpPr>
            <a:cxnSpLocks noChangeShapeType="1"/>
          </p:cNvCxnSpPr>
          <p:nvPr/>
        </p:nvCxnSpPr>
        <p:spPr bwMode="auto">
          <a:xfrm flipH="1">
            <a:off x="1128713" y="1708150"/>
            <a:ext cx="1587" cy="449263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727325" y="1689100"/>
            <a:ext cx="492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78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cxnSp>
        <p:nvCxnSpPr>
          <p:cNvPr id="11" name="直接连接符 85"/>
          <p:cNvCxnSpPr>
            <a:cxnSpLocks noChangeShapeType="1"/>
          </p:cNvCxnSpPr>
          <p:nvPr/>
        </p:nvCxnSpPr>
        <p:spPr bwMode="auto">
          <a:xfrm flipH="1">
            <a:off x="1292225" y="2357438"/>
            <a:ext cx="1588" cy="45085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2771775" y="2341563"/>
            <a:ext cx="6461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600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cxnSp>
        <p:nvCxnSpPr>
          <p:cNvPr id="13" name="直接连接符 85"/>
          <p:cNvCxnSpPr>
            <a:cxnSpLocks noChangeShapeType="1"/>
          </p:cNvCxnSpPr>
          <p:nvPr/>
        </p:nvCxnSpPr>
        <p:spPr bwMode="auto">
          <a:xfrm flipH="1">
            <a:off x="1751013" y="3008313"/>
            <a:ext cx="1587" cy="449262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85"/>
          <p:cNvCxnSpPr>
            <a:cxnSpLocks noChangeShapeType="1"/>
          </p:cNvCxnSpPr>
          <p:nvPr/>
        </p:nvCxnSpPr>
        <p:spPr bwMode="auto">
          <a:xfrm flipH="1">
            <a:off x="1141413" y="3008313"/>
            <a:ext cx="0" cy="449262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3348038" y="2997200"/>
            <a:ext cx="4921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30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cxnSp>
        <p:nvCxnSpPr>
          <p:cNvPr id="16" name="直接连接符 85"/>
          <p:cNvCxnSpPr>
            <a:cxnSpLocks noChangeShapeType="1"/>
          </p:cNvCxnSpPr>
          <p:nvPr/>
        </p:nvCxnSpPr>
        <p:spPr bwMode="auto">
          <a:xfrm flipH="1">
            <a:off x="1908175" y="3676650"/>
            <a:ext cx="1588" cy="449263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接连接符 85"/>
          <p:cNvCxnSpPr>
            <a:cxnSpLocks noChangeShapeType="1"/>
          </p:cNvCxnSpPr>
          <p:nvPr/>
        </p:nvCxnSpPr>
        <p:spPr bwMode="auto">
          <a:xfrm flipH="1">
            <a:off x="1284288" y="3676650"/>
            <a:ext cx="1587" cy="449263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3417888" y="3651250"/>
            <a:ext cx="6461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723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5" grpId="0"/>
      <p:bldP spid="1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539750" y="712788"/>
            <a:ext cx="8424863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</a:rPr>
              <a:t>3.</a:t>
            </a:r>
            <a:r>
              <a:rPr lang="zh-CN" altLang="en-US" sz="2400" b="1" dirty="0">
                <a:latin typeface="楷体" panose="02010609060101010101" pitchFamily="49" charset="-122"/>
              </a:rPr>
              <a:t>把下面各数省略万位或亿位后面的尾数，求出它的近似数。</a:t>
            </a:r>
          </a:p>
        </p:txBody>
      </p:sp>
      <p:sp>
        <p:nvSpPr>
          <p:cNvPr id="26627" name="文本框 57"/>
          <p:cNvSpPr txBox="1">
            <a:spLocks noChangeArrowheads="1"/>
          </p:cNvSpPr>
          <p:nvPr/>
        </p:nvSpPr>
        <p:spPr bwMode="auto">
          <a:xfrm>
            <a:off x="703263" y="1214438"/>
            <a:ext cx="24939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选自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《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状元作业本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》】</a:t>
            </a:r>
            <a:endParaRPr lang="zh-CN" altLang="en-US" sz="120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08038" y="1552575"/>
            <a:ext cx="36718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400" b="1" dirty="0">
                <a:solidFill>
                  <a:prstClr val="black"/>
                </a:solidFill>
                <a:latin typeface="+mj-ea"/>
                <a:ea typeface="+mj-ea"/>
              </a:rPr>
              <a:t>74700 </a:t>
            </a: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≈（     ）万</a:t>
            </a:r>
            <a:endParaRPr lang="en-US" altLang="zh-CN" sz="2400" b="1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586288" y="1552575"/>
            <a:ext cx="36718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400" b="1" dirty="0">
                <a:solidFill>
                  <a:prstClr val="black"/>
                </a:solidFill>
                <a:latin typeface="+mj-ea"/>
                <a:ea typeface="+mj-ea"/>
              </a:rPr>
              <a:t>952000 </a:t>
            </a: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≈（     ）万</a:t>
            </a:r>
            <a:endParaRPr lang="en-US" altLang="zh-CN" sz="2400" b="1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808038" y="2413000"/>
            <a:ext cx="36718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400" b="1" dirty="0">
                <a:solidFill>
                  <a:prstClr val="black"/>
                </a:solidFill>
                <a:latin typeface="+mj-ea"/>
                <a:ea typeface="+mj-ea"/>
              </a:rPr>
              <a:t>30095999 </a:t>
            </a: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≈（     ）万</a:t>
            </a:r>
            <a:endParaRPr lang="en-US" altLang="zh-CN" sz="2400" b="1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586288" y="2413000"/>
            <a:ext cx="4219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400" b="1" dirty="0">
                <a:solidFill>
                  <a:prstClr val="black"/>
                </a:solidFill>
                <a:latin typeface="+mj-ea"/>
                <a:ea typeface="+mj-ea"/>
              </a:rPr>
              <a:t>7250000800 </a:t>
            </a: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≈（     ）亿</a:t>
            </a:r>
            <a:endParaRPr lang="en-US" altLang="zh-CN" sz="2400" b="1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808038" y="3273425"/>
            <a:ext cx="39592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400" b="1" dirty="0">
                <a:solidFill>
                  <a:prstClr val="black"/>
                </a:solidFill>
                <a:latin typeface="+mj-ea"/>
                <a:ea typeface="+mj-ea"/>
              </a:rPr>
              <a:t>999008000 </a:t>
            </a: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≈（     ）亿</a:t>
            </a:r>
            <a:endParaRPr lang="en-US" altLang="zh-CN" sz="2400" b="1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594225" y="3273425"/>
            <a:ext cx="39592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400" b="1" dirty="0">
                <a:solidFill>
                  <a:prstClr val="black"/>
                </a:solidFill>
                <a:latin typeface="+mj-ea"/>
                <a:ea typeface="+mj-ea"/>
              </a:rPr>
              <a:t>723000000 </a:t>
            </a: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≈（     ）亿</a:t>
            </a:r>
            <a:endParaRPr lang="en-US" altLang="zh-CN" sz="2400" b="1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cxnSp>
        <p:nvCxnSpPr>
          <p:cNvPr id="11" name="直接连接符 85"/>
          <p:cNvCxnSpPr>
            <a:cxnSpLocks noChangeShapeType="1"/>
          </p:cNvCxnSpPr>
          <p:nvPr/>
        </p:nvCxnSpPr>
        <p:spPr bwMode="auto">
          <a:xfrm flipH="1">
            <a:off x="1042988" y="1600200"/>
            <a:ext cx="1587" cy="449263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2643188" y="1552575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7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cxnSp>
        <p:nvCxnSpPr>
          <p:cNvPr id="13" name="直接连接符 85"/>
          <p:cNvCxnSpPr>
            <a:cxnSpLocks noChangeShapeType="1"/>
          </p:cNvCxnSpPr>
          <p:nvPr/>
        </p:nvCxnSpPr>
        <p:spPr bwMode="auto">
          <a:xfrm flipH="1">
            <a:off x="4984750" y="1593850"/>
            <a:ext cx="1588" cy="45085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6494463" y="1549400"/>
            <a:ext cx="493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95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cxnSp>
        <p:nvCxnSpPr>
          <p:cNvPr id="15" name="直接连接符 85"/>
          <p:cNvCxnSpPr>
            <a:cxnSpLocks noChangeShapeType="1"/>
          </p:cNvCxnSpPr>
          <p:nvPr/>
        </p:nvCxnSpPr>
        <p:spPr bwMode="auto">
          <a:xfrm flipH="1">
            <a:off x="1508125" y="2441575"/>
            <a:ext cx="1588" cy="449263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2876550" y="2427288"/>
            <a:ext cx="800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3010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cxnSp>
        <p:nvCxnSpPr>
          <p:cNvPr id="17" name="直接连接符 85"/>
          <p:cNvCxnSpPr>
            <a:cxnSpLocks noChangeShapeType="1"/>
          </p:cNvCxnSpPr>
          <p:nvPr/>
        </p:nvCxnSpPr>
        <p:spPr bwMode="auto">
          <a:xfrm flipH="1">
            <a:off x="5592763" y="2441575"/>
            <a:ext cx="1587" cy="449263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直接连接符 85"/>
          <p:cNvCxnSpPr>
            <a:cxnSpLocks noChangeShapeType="1"/>
          </p:cNvCxnSpPr>
          <p:nvPr/>
        </p:nvCxnSpPr>
        <p:spPr bwMode="auto">
          <a:xfrm flipH="1">
            <a:off x="4983163" y="2441575"/>
            <a:ext cx="1587" cy="449263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7129463" y="2427288"/>
            <a:ext cx="492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73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cxnSp>
        <p:nvCxnSpPr>
          <p:cNvPr id="20" name="直接连接符 85"/>
          <p:cNvCxnSpPr>
            <a:cxnSpLocks noChangeShapeType="1"/>
          </p:cNvCxnSpPr>
          <p:nvPr/>
        </p:nvCxnSpPr>
        <p:spPr bwMode="auto">
          <a:xfrm flipH="1">
            <a:off x="1665288" y="3297238"/>
            <a:ext cx="1587" cy="449262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直接连接符 85"/>
          <p:cNvCxnSpPr>
            <a:cxnSpLocks noChangeShapeType="1"/>
          </p:cNvCxnSpPr>
          <p:nvPr/>
        </p:nvCxnSpPr>
        <p:spPr bwMode="auto">
          <a:xfrm flipH="1">
            <a:off x="1042988" y="3297238"/>
            <a:ext cx="0" cy="449262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3190875" y="3284538"/>
            <a:ext cx="4921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10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cxnSp>
        <p:nvCxnSpPr>
          <p:cNvPr id="23" name="直接连接符 85"/>
          <p:cNvCxnSpPr>
            <a:cxnSpLocks noChangeShapeType="1"/>
          </p:cNvCxnSpPr>
          <p:nvPr/>
        </p:nvCxnSpPr>
        <p:spPr bwMode="auto">
          <a:xfrm flipH="1">
            <a:off x="5446713" y="3297238"/>
            <a:ext cx="1587" cy="449262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直接连接符 85"/>
          <p:cNvCxnSpPr>
            <a:cxnSpLocks noChangeShapeType="1"/>
          </p:cNvCxnSpPr>
          <p:nvPr/>
        </p:nvCxnSpPr>
        <p:spPr bwMode="auto">
          <a:xfrm flipH="1">
            <a:off x="4829175" y="3297238"/>
            <a:ext cx="0" cy="449262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7056438" y="3284538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7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  <p:bldP spid="22" grpId="0"/>
      <p:bldP spid="25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</TotalTime>
  <Words>2279</Words>
  <Application>Microsoft Office PowerPoint</Application>
  <PresentationFormat>全屏显示(16:9)</PresentationFormat>
  <Paragraphs>751</Paragraphs>
  <Slides>35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2" baseType="lpstr">
      <vt:lpstr>等线</vt:lpstr>
      <vt:lpstr>黑体</vt:lpstr>
      <vt:lpstr>楷体</vt:lpstr>
      <vt:lpstr>楷体_GB2312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Admin</cp:lastModifiedBy>
  <cp:revision>496</cp:revision>
  <dcterms:created xsi:type="dcterms:W3CDTF">2015-08-27T07:30:00Z</dcterms:created>
  <dcterms:modified xsi:type="dcterms:W3CDTF">2026-08-24T08:19:09Z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