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72" r:id="rId2"/>
    <p:sldId id="368" r:id="rId3"/>
    <p:sldId id="275" r:id="rId4"/>
    <p:sldId id="369" r:id="rId5"/>
    <p:sldId id="309" r:id="rId6"/>
    <p:sldId id="370" r:id="rId7"/>
    <p:sldId id="371" r:id="rId8"/>
    <p:sldId id="372" r:id="rId9"/>
    <p:sldId id="375" r:id="rId10"/>
    <p:sldId id="373" r:id="rId11"/>
    <p:sldId id="374" r:id="rId12"/>
    <p:sldId id="376" r:id="rId13"/>
    <p:sldId id="276" r:id="rId14"/>
    <p:sldId id="312" r:id="rId15"/>
    <p:sldId id="314" r:id="rId16"/>
    <p:sldId id="315" r:id="rId17"/>
    <p:sldId id="321" r:id="rId1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FEF"/>
    <a:srgbClr val="EAF6FD"/>
    <a:srgbClr val="E75A4F"/>
    <a:srgbClr val="3399FF"/>
    <a:srgbClr val="0000FF"/>
    <a:srgbClr val="FFFF8C"/>
    <a:srgbClr val="F0F1E6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6357" autoAdjust="0"/>
  </p:normalViewPr>
  <p:slideViewPr>
    <p:cSldViewPr>
      <p:cViewPr varScale="1">
        <p:scale>
          <a:sx n="149" d="100"/>
          <a:sy n="149" d="100"/>
        </p:scale>
        <p:origin x="456" y="114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3D2BA7B-6CB7-45E6-9678-6B6FF8D2DC9E}" type="datetimeFigureOut">
              <a:rPr lang="zh-CN" altLang="en-US"/>
              <a:t>2026/8/24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BC2A54A2-B6C6-4532-855F-B0945A651FD2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54A2-B6C6-4532-855F-B0945A651FD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51BD4-3686-4639-7E4C-6245E297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84148EC-3123-042A-117E-4BE45DD16B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D17B486-3309-2640-F435-C8C52C541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B008EC-F1C4-D1A8-CF76-D3FFECBFD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2A54A2-B6C6-4532-855F-B0945A651FD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39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838" y="0"/>
            <a:ext cx="822186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8150"/>
            <a:ext cx="2917825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881063"/>
            <a:ext cx="912813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581025"/>
            <a:ext cx="18018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63575"/>
            <a:ext cx="16922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>
            <a:off x="47625" y="44450"/>
            <a:ext cx="1416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1600">
                <a:solidFill>
                  <a:schemeClr val="bg1"/>
                </a:solidFill>
              </a:rPr>
              <a:t>R·</a:t>
            </a:r>
            <a:r>
              <a:rPr lang="zh-CN" altLang="en-US" sz="1600">
                <a:solidFill>
                  <a:schemeClr val="bg1"/>
                </a:solidFill>
              </a:rPr>
              <a:t>四年级上册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838" y="0"/>
            <a:ext cx="822186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12">
            <a:extLst>
              <a:ext uri="{FF2B5EF4-FFF2-40B4-BE49-F238E27FC236}">
                <a16:creationId xmlns:a16="http://schemas.microsoft.com/office/drawing/2014/main" id="{5EB8E471-437A-2F06-050A-F110556F4632}"/>
              </a:ext>
            </a:extLst>
          </p:cNvPr>
          <p:cNvGrpSpPr/>
          <p:nvPr userDrawn="1"/>
        </p:nvGrpSpPr>
        <p:grpSpPr bwMode="auto">
          <a:xfrm>
            <a:off x="-6350" y="-63222"/>
            <a:ext cx="3348910" cy="914400"/>
            <a:chOff x="-152129" y="-1397794"/>
            <a:chExt cx="3348515" cy="914376"/>
          </a:xfrm>
        </p:grpSpPr>
        <p:pic>
          <p:nvPicPr>
            <p:cNvPr id="6" name="图片 13">
              <a:extLst>
                <a:ext uri="{FF2B5EF4-FFF2-40B4-BE49-F238E27FC236}">
                  <a16:creationId xmlns:a16="http://schemas.microsoft.com/office/drawing/2014/main" id="{5C27CCC6-3224-9F0A-A46F-8DF24620A3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3" t="30547" r="19044" b="36130"/>
            <a:stretch>
              <a:fillRect/>
            </a:stretch>
          </p:blipFill>
          <p:spPr bwMode="auto">
            <a:xfrm>
              <a:off x="-152129" y="-1397794"/>
              <a:ext cx="2362257" cy="9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14">
              <a:extLst>
                <a:ext uri="{FF2B5EF4-FFF2-40B4-BE49-F238E27FC236}">
                  <a16:creationId xmlns:a16="http://schemas.microsoft.com/office/drawing/2014/main" id="{7592DF23-1AA7-F4E4-1B35-F3B19A2E5A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24" t="30547" b="36130"/>
            <a:stretch>
              <a:fillRect/>
            </a:stretch>
          </p:blipFill>
          <p:spPr bwMode="auto">
            <a:xfrm>
              <a:off x="537708" y="-1397794"/>
              <a:ext cx="2658678" cy="9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07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838" y="0"/>
            <a:ext cx="822186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1" r:id="rId3"/>
    <p:sldLayoutId id="2147483654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矩形 1"/>
          <p:cNvSpPr>
            <a:spLocks noChangeArrowheads="1"/>
          </p:cNvSpPr>
          <p:nvPr/>
        </p:nvSpPr>
        <p:spPr bwMode="auto">
          <a:xfrm>
            <a:off x="3635896" y="2007741"/>
            <a:ext cx="39195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4000" b="1" dirty="0">
                <a:latin typeface="黑体" panose="02010609060101010101" pitchFamily="49" charset="-122"/>
              </a:rPr>
              <a:t>数量关系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15CE7592-1FE1-3ACD-7ADC-53C7932D5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一、复习导入</a:t>
            </a: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9EF2421D-B84C-BCE7-7479-9F842DC2460A}"/>
              </a:ext>
            </a:extLst>
          </p:cNvPr>
          <p:cNvSpPr txBox="1"/>
          <p:nvPr/>
        </p:nvSpPr>
        <p:spPr>
          <a:xfrm>
            <a:off x="2874107" y="1862698"/>
            <a:ext cx="3143250" cy="5222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j-lt"/>
              </a:rPr>
              <a:t>总量 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</a:rPr>
              <a:t>= </a:t>
            </a:r>
            <a:r>
              <a:rPr lang="zh-CN" altLang="en-US" sz="2800" b="1" dirty="0">
                <a:solidFill>
                  <a:srgbClr val="0000FF"/>
                </a:solidFill>
                <a:latin typeface="+mj-lt"/>
              </a:rPr>
              <a:t>分量 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</a:rPr>
              <a:t>+ </a:t>
            </a:r>
            <a:r>
              <a:rPr lang="zh-CN" altLang="en-US" sz="2800" b="1" dirty="0">
                <a:solidFill>
                  <a:srgbClr val="0000FF"/>
                </a:solidFill>
                <a:latin typeface="+mj-lt"/>
              </a:rPr>
              <a:t>分量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C9F1608-08B3-56B5-6E6A-41EC965C2D7D}"/>
              </a:ext>
            </a:extLst>
          </p:cNvPr>
          <p:cNvSpPr txBox="1"/>
          <p:nvPr/>
        </p:nvSpPr>
        <p:spPr>
          <a:xfrm>
            <a:off x="755576" y="968410"/>
            <a:ext cx="633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说一说，我们学过哪些数量关系？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833F4793-818C-98E1-BD70-99A19FE20016}"/>
              </a:ext>
            </a:extLst>
          </p:cNvPr>
          <p:cNvSpPr txBox="1"/>
          <p:nvPr/>
        </p:nvSpPr>
        <p:spPr>
          <a:xfrm>
            <a:off x="2874107" y="2816990"/>
            <a:ext cx="3143250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j-lt"/>
              </a:rPr>
              <a:t>总价 </a:t>
            </a:r>
            <a:r>
              <a:rPr lang="en-US" altLang="zh-CN" sz="2800" b="1" dirty="0">
                <a:solidFill>
                  <a:srgbClr val="0000FF"/>
                </a:solidFill>
              </a:rPr>
              <a:t>= </a:t>
            </a:r>
            <a:r>
              <a:rPr lang="zh-CN" altLang="en-US" sz="2800" b="1" dirty="0">
                <a:solidFill>
                  <a:srgbClr val="0000FF"/>
                </a:solidFill>
                <a:latin typeface="+mj-lt"/>
              </a:rPr>
              <a:t>单价</a:t>
            </a:r>
            <a:r>
              <a:rPr lang="en-US" altLang="zh-CN" sz="2800" b="1" dirty="0">
                <a:solidFill>
                  <a:srgbClr val="0000FF"/>
                </a:solidFill>
              </a:rPr>
              <a:t>×</a:t>
            </a:r>
            <a:r>
              <a:rPr lang="zh-CN" altLang="en-US" sz="2800" b="1" dirty="0">
                <a:solidFill>
                  <a:srgbClr val="0000FF"/>
                </a:solidFill>
                <a:latin typeface="+mj-lt"/>
              </a:rPr>
              <a:t>数量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BB847227-155E-5987-C517-4524240CC0D1}"/>
              </a:ext>
            </a:extLst>
          </p:cNvPr>
          <p:cNvSpPr txBox="1"/>
          <p:nvPr/>
        </p:nvSpPr>
        <p:spPr>
          <a:xfrm>
            <a:off x="2874107" y="3777654"/>
            <a:ext cx="3143250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</a:rPr>
              <a:t>路程 </a:t>
            </a:r>
            <a:r>
              <a:rPr lang="en-US" altLang="zh-CN" sz="2800" b="1" dirty="0">
                <a:solidFill>
                  <a:srgbClr val="0000FF"/>
                </a:solidFill>
              </a:rPr>
              <a:t>= </a:t>
            </a:r>
            <a:r>
              <a:rPr lang="zh-CN" altLang="en-US" sz="2800" b="1" dirty="0">
                <a:solidFill>
                  <a:srgbClr val="0000FF"/>
                </a:solidFill>
              </a:rPr>
              <a:t>速度</a:t>
            </a:r>
            <a:r>
              <a:rPr lang="en-US" altLang="zh-CN" sz="2800" b="1" dirty="0">
                <a:solidFill>
                  <a:srgbClr val="0000FF"/>
                </a:solidFill>
              </a:rPr>
              <a:t>×</a:t>
            </a:r>
            <a:r>
              <a:rPr lang="zh-CN" altLang="en-US" sz="2800" b="1" dirty="0">
                <a:solidFill>
                  <a:srgbClr val="0000FF"/>
                </a:solidFill>
                <a:latin typeface="+mj-lt"/>
              </a:rPr>
              <a:t>时间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D950CCF-4DC4-951E-C942-16E6BCA5E681}"/>
              </a:ext>
            </a:extLst>
          </p:cNvPr>
          <p:cNvSpPr txBox="1"/>
          <p:nvPr/>
        </p:nvSpPr>
        <p:spPr>
          <a:xfrm>
            <a:off x="1699828" y="1862232"/>
            <a:ext cx="16480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加法：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B307BDE-8A1A-84BF-B290-33A9F73B6B14}"/>
              </a:ext>
            </a:extLst>
          </p:cNvPr>
          <p:cNvGrpSpPr/>
          <p:nvPr/>
        </p:nvGrpSpPr>
        <p:grpSpPr>
          <a:xfrm>
            <a:off x="1699828" y="2929835"/>
            <a:ext cx="1111522" cy="1268115"/>
            <a:chOff x="1699828" y="2929835"/>
            <a:chExt cx="1111522" cy="1268115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47C8360-12DD-448F-833B-A33D4B8549E4}"/>
                </a:ext>
              </a:extLst>
            </p:cNvPr>
            <p:cNvSpPr txBox="1"/>
            <p:nvPr/>
          </p:nvSpPr>
          <p:spPr>
            <a:xfrm>
              <a:off x="1699828" y="3321736"/>
              <a:ext cx="99996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/>
                <a:t>乘法</a:t>
              </a:r>
            </a:p>
          </p:txBody>
        </p:sp>
        <p:sp>
          <p:nvSpPr>
            <p:cNvPr id="10" name="左大括号 9">
              <a:extLst>
                <a:ext uri="{FF2B5EF4-FFF2-40B4-BE49-F238E27FC236}">
                  <a16:creationId xmlns:a16="http://schemas.microsoft.com/office/drawing/2014/main" id="{AB3C09C2-56B0-6BC8-5C99-A4C0A8DB633F}"/>
                </a:ext>
              </a:extLst>
            </p:cNvPr>
            <p:cNvSpPr/>
            <p:nvPr/>
          </p:nvSpPr>
          <p:spPr>
            <a:xfrm>
              <a:off x="2563396" y="2929835"/>
              <a:ext cx="247954" cy="1268115"/>
            </a:xfrm>
            <a:prstGeom prst="leftBrace">
              <a:avLst>
                <a:gd name="adj1" fmla="val 28003"/>
                <a:gd name="adj2" fmla="val 50000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418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"/>
          <p:cNvSpPr txBox="1"/>
          <p:nvPr/>
        </p:nvSpPr>
        <p:spPr>
          <a:xfrm>
            <a:off x="971600" y="2636138"/>
            <a:ext cx="1639887" cy="523220"/>
          </a:xfrm>
          <a:prstGeom prst="rect">
            <a:avLst/>
          </a:prstGeom>
          <a:solidFill>
            <a:srgbClr val="EAF6FD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</a:rPr>
              <a:t>数量关系</a:t>
            </a:r>
          </a:p>
        </p:txBody>
      </p:sp>
      <p:sp>
        <p:nvSpPr>
          <p:cNvPr id="18" name="TextBox 3"/>
          <p:cNvSpPr txBox="1"/>
          <p:nvPr/>
        </p:nvSpPr>
        <p:spPr>
          <a:xfrm>
            <a:off x="3097262" y="1707654"/>
            <a:ext cx="1042690" cy="523220"/>
          </a:xfrm>
          <a:prstGeom prst="rect">
            <a:avLst/>
          </a:prstGeom>
          <a:solidFill>
            <a:srgbClr val="EEEFEF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+mj-lt"/>
              </a:rPr>
              <a:t>加法</a:t>
            </a:r>
          </a:p>
        </p:txBody>
      </p:sp>
      <p:sp>
        <p:nvSpPr>
          <p:cNvPr id="33" name="左大括号 32"/>
          <p:cNvSpPr/>
          <p:nvPr/>
        </p:nvSpPr>
        <p:spPr>
          <a:xfrm>
            <a:off x="2687687" y="1995686"/>
            <a:ext cx="333375" cy="1803400"/>
          </a:xfrm>
          <a:prstGeom prst="leftBrace">
            <a:avLst>
              <a:gd name="adj1" fmla="val 48333"/>
              <a:gd name="adj2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TextBox 6"/>
          <p:cNvSpPr txBox="1"/>
          <p:nvPr/>
        </p:nvSpPr>
        <p:spPr>
          <a:xfrm>
            <a:off x="3097263" y="3549749"/>
            <a:ext cx="1042690" cy="523875"/>
          </a:xfrm>
          <a:prstGeom prst="rect">
            <a:avLst/>
          </a:prstGeom>
          <a:solidFill>
            <a:srgbClr val="EEEFEF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+mj-lt"/>
              </a:rPr>
              <a:t>乘法</a:t>
            </a:r>
          </a:p>
        </p:txBody>
      </p:sp>
      <p:sp>
        <p:nvSpPr>
          <p:cNvPr id="37" name="TextBox 8"/>
          <p:cNvSpPr txBox="1"/>
          <p:nvPr/>
        </p:nvSpPr>
        <p:spPr>
          <a:xfrm>
            <a:off x="4525094" y="3092549"/>
            <a:ext cx="3143250" cy="523220"/>
          </a:xfrm>
          <a:prstGeom prst="rect">
            <a:avLst/>
          </a:prstGeom>
          <a:solidFill>
            <a:srgbClr val="EEEFEF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</a:rPr>
              <a:t>总价 </a:t>
            </a:r>
            <a:r>
              <a:rPr lang="en-US" altLang="zh-CN" sz="2800" b="1" dirty="0">
                <a:latin typeface="+mj-lt"/>
              </a:rPr>
              <a:t>= </a:t>
            </a:r>
            <a:r>
              <a:rPr lang="zh-CN" altLang="en-US" sz="2800" b="1" dirty="0"/>
              <a:t>单价</a:t>
            </a:r>
            <a:r>
              <a:rPr lang="en-US" altLang="zh-CN" sz="2800" b="1" dirty="0"/>
              <a:t>×</a:t>
            </a:r>
            <a:r>
              <a:rPr lang="zh-CN" altLang="en-US" sz="2800" b="1" dirty="0"/>
              <a:t>数量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38" name="TextBox 9"/>
          <p:cNvSpPr txBox="1"/>
          <p:nvPr/>
        </p:nvSpPr>
        <p:spPr>
          <a:xfrm>
            <a:off x="4525094" y="4065686"/>
            <a:ext cx="3143250" cy="522288"/>
          </a:xfrm>
          <a:prstGeom prst="rect">
            <a:avLst/>
          </a:prstGeom>
          <a:solidFill>
            <a:srgbClr val="EEEFEF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</a:rPr>
              <a:t>路程 </a:t>
            </a:r>
            <a:r>
              <a:rPr lang="en-US" altLang="zh-CN" sz="2800" b="1" dirty="0">
                <a:latin typeface="+mj-lt"/>
              </a:rPr>
              <a:t>= </a:t>
            </a:r>
            <a:r>
              <a:rPr lang="zh-CN" altLang="en-US" sz="2800" b="1" dirty="0">
                <a:latin typeface="+mj-lt"/>
              </a:rPr>
              <a:t>速度</a:t>
            </a:r>
            <a:r>
              <a:rPr lang="en-US" altLang="zh-CN" sz="2800" b="1" dirty="0">
                <a:latin typeface="+mj-lt"/>
              </a:rPr>
              <a:t>×</a:t>
            </a:r>
            <a:r>
              <a:rPr lang="zh-CN" altLang="en-US" sz="2800" b="1" dirty="0">
                <a:latin typeface="+mj-lt"/>
              </a:rPr>
              <a:t>时间</a:t>
            </a:r>
          </a:p>
        </p:txBody>
      </p:sp>
      <p:sp>
        <p:nvSpPr>
          <p:cNvPr id="39" name="左大括号 38"/>
          <p:cNvSpPr/>
          <p:nvPr/>
        </p:nvSpPr>
        <p:spPr>
          <a:xfrm>
            <a:off x="4207595" y="3295749"/>
            <a:ext cx="252412" cy="1031875"/>
          </a:xfrm>
          <a:prstGeom prst="leftBrace">
            <a:avLst>
              <a:gd name="adj1" fmla="val 48333"/>
              <a:gd name="adj2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" name="Rectangle 16">
            <a:extLst>
              <a:ext uri="{FF2B5EF4-FFF2-40B4-BE49-F238E27FC236}">
                <a16:creationId xmlns:a16="http://schemas.microsoft.com/office/drawing/2014/main" id="{94C663F2-0A88-0A10-95E8-65F921D17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二、自主梳理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6146BC95-7012-9D81-5DC6-78E6E3480757}"/>
              </a:ext>
            </a:extLst>
          </p:cNvPr>
          <p:cNvGrpSpPr/>
          <p:nvPr/>
        </p:nvGrpSpPr>
        <p:grpSpPr>
          <a:xfrm>
            <a:off x="4139952" y="1707654"/>
            <a:ext cx="3528392" cy="523220"/>
            <a:chOff x="4139952" y="1503025"/>
            <a:chExt cx="3528392" cy="523220"/>
          </a:xfrm>
        </p:grpSpPr>
        <p:sp>
          <p:nvSpPr>
            <p:cNvPr id="35" name="TextBox 3"/>
            <p:cNvSpPr txBox="1"/>
            <p:nvPr/>
          </p:nvSpPr>
          <p:spPr>
            <a:xfrm>
              <a:off x="4716016" y="1503025"/>
              <a:ext cx="2952328" cy="523220"/>
            </a:xfrm>
            <a:prstGeom prst="rect">
              <a:avLst/>
            </a:prstGeom>
            <a:solidFill>
              <a:srgbClr val="EEEFEF"/>
            </a:solidFill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800" b="1" dirty="0">
                  <a:latin typeface="+mj-lt"/>
                </a:rPr>
                <a:t>总量 </a:t>
              </a:r>
              <a:r>
                <a:rPr lang="en-US" altLang="zh-CN" sz="2800" b="1" dirty="0">
                  <a:latin typeface="+mj-lt"/>
                </a:rPr>
                <a:t>= </a:t>
              </a:r>
              <a:r>
                <a:rPr lang="zh-CN" altLang="en-US" sz="2800" b="1" dirty="0">
                  <a:latin typeface="+mj-lt"/>
                </a:rPr>
                <a:t>分量</a:t>
              </a:r>
              <a:r>
                <a:rPr lang="en-US" altLang="zh-CN" sz="2800" b="1" dirty="0">
                  <a:latin typeface="+mj-lt"/>
                </a:rPr>
                <a:t>+</a:t>
              </a:r>
              <a:r>
                <a:rPr lang="zh-CN" altLang="en-US" sz="2800" b="1" dirty="0">
                  <a:latin typeface="+mj-lt"/>
                </a:rPr>
                <a:t>分量</a:t>
              </a:r>
              <a:endParaRPr lang="en-US" altLang="zh-CN" sz="2800" b="1" dirty="0">
                <a:latin typeface="+mj-lt"/>
              </a:endParaRP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B4D0CE7F-2DB8-C3C5-6C76-FA3F3350AB8D}"/>
                </a:ext>
              </a:extLst>
            </p:cNvPr>
            <p:cNvCxnSpPr>
              <a:cxnSpLocks/>
              <a:stCxn id="18" idx="3"/>
              <a:endCxn id="35" idx="1"/>
            </p:cNvCxnSpPr>
            <p:nvPr/>
          </p:nvCxnSpPr>
          <p:spPr>
            <a:xfrm>
              <a:off x="4139952" y="1764635"/>
              <a:ext cx="57606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C78932E1-E6C7-317B-F79C-9B2BAF2553D8}"/>
              </a:ext>
            </a:extLst>
          </p:cNvPr>
          <p:cNvSpPr txBox="1"/>
          <p:nvPr/>
        </p:nvSpPr>
        <p:spPr>
          <a:xfrm>
            <a:off x="755576" y="915566"/>
            <a:ext cx="633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本学期我们总结了常见的数量关系。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33" grpId="0" animBg="1"/>
      <p:bldP spid="36" grpId="0" animBg="1"/>
      <p:bldP spid="37" grpId="0" animBg="1"/>
      <p:bldP spid="38" grpId="0" animBg="1"/>
      <p:bldP spid="3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994B3584-758C-2C0A-ADC1-DCBAC8CB1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二、自主梳理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E93E981-0D7F-27C7-EE65-30B658DF90F1}"/>
              </a:ext>
            </a:extLst>
          </p:cNvPr>
          <p:cNvSpPr txBox="1"/>
          <p:nvPr/>
        </p:nvSpPr>
        <p:spPr>
          <a:xfrm>
            <a:off x="721668" y="915566"/>
            <a:ext cx="633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小组交流，展示不同的梳理成果。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A53198E-C03F-5A7E-738C-D950E63281D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80872"/>
            <a:ext cx="7557025" cy="281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4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0437DE70-EC30-9A79-4558-E3532AE6D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三、实际运用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8C71DE6-7BC3-B2F7-AA64-8F3483FF3674}"/>
              </a:ext>
            </a:extLst>
          </p:cNvPr>
          <p:cNvSpPr txBox="1"/>
          <p:nvPr/>
        </p:nvSpPr>
        <p:spPr>
          <a:xfrm>
            <a:off x="543362" y="771550"/>
            <a:ext cx="8057276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 dirty="0"/>
              <a:t>   运用这些常见的数量关系，可以帮助我们解决不少实际问题。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3FC444B-8EA6-B5F5-370A-A01A867EBA73}"/>
              </a:ext>
            </a:extLst>
          </p:cNvPr>
          <p:cNvSpPr txBox="1"/>
          <p:nvPr/>
        </p:nvSpPr>
        <p:spPr>
          <a:xfrm>
            <a:off x="543362" y="2067694"/>
            <a:ext cx="8493134" cy="1198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 李叔叔计划从北京骑自行车到上海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中间经过南京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，下面是计划的骑行路程：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187F335-DCE8-990E-0F19-C69EBD94E7C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8" y="3507854"/>
            <a:ext cx="6870023" cy="1022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B6EC039-628C-7971-2FE8-591AD160EBA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8" y="3507854"/>
            <a:ext cx="6870023" cy="102202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E3122AC-D670-1FBA-FDB5-27CDDE22CEF3}"/>
              </a:ext>
            </a:extLst>
          </p:cNvPr>
          <p:cNvSpPr txBox="1"/>
          <p:nvPr/>
        </p:nvSpPr>
        <p:spPr>
          <a:xfrm>
            <a:off x="611560" y="1347614"/>
            <a:ext cx="8205102" cy="616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从北京到上海的骑行路程一共是多少千米？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0EF7EB6-CC01-9C7A-6051-08990FBC0821}"/>
              </a:ext>
            </a:extLst>
          </p:cNvPr>
          <p:cNvSpPr txBox="1"/>
          <p:nvPr/>
        </p:nvSpPr>
        <p:spPr>
          <a:xfrm>
            <a:off x="980808" y="1971214"/>
            <a:ext cx="7623640" cy="984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总量是从北京到上海的骑行路程，分量分别是从北京到南京的骑行路程和从南京到上海的骑行路程。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A7D1543-EF58-7B63-54A0-DC1977D0371F}"/>
              </a:ext>
            </a:extLst>
          </p:cNvPr>
          <p:cNvSpPr txBox="1"/>
          <p:nvPr/>
        </p:nvSpPr>
        <p:spPr>
          <a:xfrm>
            <a:off x="980808" y="2955714"/>
            <a:ext cx="4652010" cy="504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求总量，用加法计算。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48A9657-9FBC-9070-2D78-B65D557185AE}"/>
              </a:ext>
            </a:extLst>
          </p:cNvPr>
          <p:cNvSpPr txBox="1"/>
          <p:nvPr/>
        </p:nvSpPr>
        <p:spPr>
          <a:xfrm>
            <a:off x="980808" y="3514497"/>
            <a:ext cx="465201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1033 + 295 = 1328(km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2DB510B-4540-42A1-1993-540A3215DC8B}"/>
              </a:ext>
            </a:extLst>
          </p:cNvPr>
          <p:cNvSpPr txBox="1"/>
          <p:nvPr/>
        </p:nvSpPr>
        <p:spPr>
          <a:xfrm>
            <a:off x="980808" y="4073280"/>
            <a:ext cx="733560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答：从北京到上海的骑行路程一共是 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1328 km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58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83951E-6 L 0 -0.617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F3C3D9C-DFDE-6EBF-90CD-0811C57F0A0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8" y="333209"/>
            <a:ext cx="6870023" cy="102202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045EADD-2B0F-F967-0B4E-7DD094C0FBCC}"/>
              </a:ext>
            </a:extLst>
          </p:cNvPr>
          <p:cNvSpPr txBox="1"/>
          <p:nvPr/>
        </p:nvSpPr>
        <p:spPr>
          <a:xfrm>
            <a:off x="611560" y="1347614"/>
            <a:ext cx="8205102" cy="1216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如果李叔叔按照</a:t>
            </a:r>
            <a:r>
              <a:rPr lang="en-US" altLang="zh-CN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115</a:t>
            </a:r>
            <a:r>
              <a:rPr lang="zh-CN" altLang="en-US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天的速度骑行，</a:t>
            </a:r>
            <a:r>
              <a:rPr lang="en-US" altLang="zh-CN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天后能到达上海吗？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8C48820-809F-CB9C-DFA1-950EA7795142}"/>
              </a:ext>
            </a:extLst>
          </p:cNvPr>
          <p:cNvSpPr txBox="1"/>
          <p:nvPr/>
        </p:nvSpPr>
        <p:spPr>
          <a:xfrm>
            <a:off x="980808" y="2571750"/>
            <a:ext cx="762364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按假设速度和时间骑行的路程：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115×15 = 1725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B8D2D9-042B-ED62-8039-F92A57702C26}"/>
              </a:ext>
            </a:extLst>
          </p:cNvPr>
          <p:cNvSpPr txBox="1"/>
          <p:nvPr/>
        </p:nvSpPr>
        <p:spPr>
          <a:xfrm>
            <a:off x="980808" y="3075806"/>
            <a:ext cx="465201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应骑行路程：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1328 km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35BC793-E6BE-625C-FC68-13D9AD5037FD}"/>
              </a:ext>
            </a:extLst>
          </p:cNvPr>
          <p:cNvSpPr txBox="1"/>
          <p:nvPr/>
        </p:nvSpPr>
        <p:spPr>
          <a:xfrm>
            <a:off x="980808" y="3616022"/>
            <a:ext cx="6327496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1725 &gt; 1328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，故 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15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天后能到达上海。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7A8FEEB-7549-263C-1986-BD0E8C342CF1}"/>
              </a:ext>
            </a:extLst>
          </p:cNvPr>
          <p:cNvSpPr txBox="1"/>
          <p:nvPr/>
        </p:nvSpPr>
        <p:spPr>
          <a:xfrm>
            <a:off x="980808" y="4172718"/>
            <a:ext cx="7335608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15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天后能到达上海。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06DB584-B8CC-6545-5504-D9E167F3A6D6}"/>
              </a:ext>
            </a:extLst>
          </p:cNvPr>
          <p:cNvSpPr/>
          <p:nvPr/>
        </p:nvSpPr>
        <p:spPr>
          <a:xfrm>
            <a:off x="6891496" y="1455739"/>
            <a:ext cx="792088" cy="5247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4751334A-8C16-5B04-6A0C-3ADB24627353}"/>
              </a:ext>
            </a:extLst>
          </p:cNvPr>
          <p:cNvSpPr/>
          <p:nvPr/>
        </p:nvSpPr>
        <p:spPr>
          <a:xfrm flipV="1">
            <a:off x="3424814" y="1938918"/>
            <a:ext cx="1469964" cy="45719"/>
          </a:xfrm>
          <a:custGeom>
            <a:avLst/>
            <a:gdLst>
              <a:gd name="csX0" fmla="*/ 0 w 7313059"/>
              <a:gd name="csY0" fmla="*/ 579120 h 586742"/>
              <a:gd name="csX1" fmla="*/ 594360 w 7313059"/>
              <a:gd name="csY1" fmla="*/ 15240 h 586742"/>
              <a:gd name="csX2" fmla="*/ 1203960 w 7313059"/>
              <a:gd name="csY2" fmla="*/ 579120 h 586742"/>
              <a:gd name="csX3" fmla="*/ 1866900 w 7313059"/>
              <a:gd name="csY3" fmla="*/ 7620 h 586742"/>
              <a:gd name="csX4" fmla="*/ 2476500 w 7313059"/>
              <a:gd name="csY4" fmla="*/ 571500 h 586742"/>
              <a:gd name="csX5" fmla="*/ 3154680 w 7313059"/>
              <a:gd name="csY5" fmla="*/ 0 h 586742"/>
              <a:gd name="csX6" fmla="*/ 3733800 w 7313059"/>
              <a:gd name="csY6" fmla="*/ 571500 h 586742"/>
              <a:gd name="csX7" fmla="*/ 4411980 w 7313059"/>
              <a:gd name="csY7" fmla="*/ 7620 h 586742"/>
              <a:gd name="csX8" fmla="*/ 5021580 w 7313059"/>
              <a:gd name="csY8" fmla="*/ 586740 h 586742"/>
              <a:gd name="csX9" fmla="*/ 5715000 w 7313059"/>
              <a:gd name="csY9" fmla="*/ 15240 h 586742"/>
              <a:gd name="csX10" fmla="*/ 6248400 w 7313059"/>
              <a:gd name="csY10" fmla="*/ 556260 h 586742"/>
              <a:gd name="csX11" fmla="*/ 6758940 w 7313059"/>
              <a:gd name="csY11" fmla="*/ 68580 h 586742"/>
              <a:gd name="csX12" fmla="*/ 7254240 w 7313059"/>
              <a:gd name="csY12" fmla="*/ 510540 h 586742"/>
              <a:gd name="csX13" fmla="*/ 7284720 w 7313059"/>
              <a:gd name="csY13" fmla="*/ 510540 h 5867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7313059" h="586742">
                <a:moveTo>
                  <a:pt x="0" y="579120"/>
                </a:moveTo>
                <a:cubicBezTo>
                  <a:pt x="196850" y="297180"/>
                  <a:pt x="393700" y="15240"/>
                  <a:pt x="594360" y="15240"/>
                </a:cubicBezTo>
                <a:cubicBezTo>
                  <a:pt x="795020" y="15240"/>
                  <a:pt x="991870" y="580390"/>
                  <a:pt x="1203960" y="579120"/>
                </a:cubicBezTo>
                <a:cubicBezTo>
                  <a:pt x="1416050" y="577850"/>
                  <a:pt x="1654810" y="8890"/>
                  <a:pt x="1866900" y="7620"/>
                </a:cubicBezTo>
                <a:cubicBezTo>
                  <a:pt x="2078990" y="6350"/>
                  <a:pt x="2261870" y="572770"/>
                  <a:pt x="2476500" y="571500"/>
                </a:cubicBezTo>
                <a:cubicBezTo>
                  <a:pt x="2691130" y="570230"/>
                  <a:pt x="2945130" y="0"/>
                  <a:pt x="3154680" y="0"/>
                </a:cubicBezTo>
                <a:cubicBezTo>
                  <a:pt x="3364230" y="0"/>
                  <a:pt x="3524250" y="570230"/>
                  <a:pt x="3733800" y="571500"/>
                </a:cubicBezTo>
                <a:cubicBezTo>
                  <a:pt x="3943350" y="572770"/>
                  <a:pt x="4197350" y="5080"/>
                  <a:pt x="4411980" y="7620"/>
                </a:cubicBezTo>
                <a:cubicBezTo>
                  <a:pt x="4626610" y="10160"/>
                  <a:pt x="4804410" y="585470"/>
                  <a:pt x="5021580" y="586740"/>
                </a:cubicBezTo>
                <a:cubicBezTo>
                  <a:pt x="5238750" y="588010"/>
                  <a:pt x="5510530" y="20320"/>
                  <a:pt x="5715000" y="15240"/>
                </a:cubicBezTo>
                <a:cubicBezTo>
                  <a:pt x="5919470" y="10160"/>
                  <a:pt x="6074410" y="547370"/>
                  <a:pt x="6248400" y="556260"/>
                </a:cubicBezTo>
                <a:cubicBezTo>
                  <a:pt x="6422390" y="565150"/>
                  <a:pt x="6591300" y="76200"/>
                  <a:pt x="6758940" y="68580"/>
                </a:cubicBezTo>
                <a:cubicBezTo>
                  <a:pt x="6926580" y="60960"/>
                  <a:pt x="7166610" y="436880"/>
                  <a:pt x="7254240" y="510540"/>
                </a:cubicBezTo>
                <a:cubicBezTo>
                  <a:pt x="7341870" y="584200"/>
                  <a:pt x="7313295" y="547370"/>
                  <a:pt x="7284720" y="51054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E7F3FE3-AA9D-C26F-01EC-92F2038D508C}"/>
              </a:ext>
            </a:extLst>
          </p:cNvPr>
          <p:cNvSpPr txBox="1"/>
          <p:nvPr/>
        </p:nvSpPr>
        <p:spPr>
          <a:xfrm>
            <a:off x="3749683" y="1963378"/>
            <a:ext cx="966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速度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04E7D12-2542-8244-B109-2A2E67C5DC81}"/>
              </a:ext>
            </a:extLst>
          </p:cNvPr>
          <p:cNvSpPr txBox="1"/>
          <p:nvPr/>
        </p:nvSpPr>
        <p:spPr>
          <a:xfrm>
            <a:off x="6912260" y="1936935"/>
            <a:ext cx="966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时间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212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 animBg="1"/>
      <p:bldP spid="16" grpId="0" animBg="1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46A84B4-3338-B0DA-C73B-1A36FA889EAC}"/>
              </a:ext>
            </a:extLst>
          </p:cNvPr>
          <p:cNvSpPr txBox="1"/>
          <p:nvPr/>
        </p:nvSpPr>
        <p:spPr>
          <a:xfrm>
            <a:off x="323528" y="699542"/>
            <a:ext cx="8424936" cy="616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李叔叔购买了</a:t>
            </a:r>
            <a:r>
              <a:rPr lang="en-US" altLang="zh-CN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袋面包和</a:t>
            </a:r>
            <a:r>
              <a:rPr lang="en-US" altLang="zh-CN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包矿泉水，一共花了多少钱</a:t>
            </a:r>
            <a:r>
              <a:rPr lang="en-US" altLang="zh-CN" sz="2600" b="1" dirty="0"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600" b="1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83D91BB-FA8A-93CF-85F9-13E6C5FD3C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739" y="1491630"/>
            <a:ext cx="2653717" cy="172819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000FC3A-FB8B-D0EE-8EA9-782379FB7794}"/>
              </a:ext>
            </a:extLst>
          </p:cNvPr>
          <p:cNvSpPr txBox="1"/>
          <p:nvPr/>
        </p:nvSpPr>
        <p:spPr>
          <a:xfrm>
            <a:off x="692776" y="1398945"/>
            <a:ext cx="474332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买面包的钱数：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15×4 = 60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400" b="1" dirty="0">
              <a:solidFill>
                <a:srgbClr val="FF0000"/>
              </a:solidFill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BC94939-69E6-24B9-5891-A4612D10005D}"/>
              </a:ext>
            </a:extLst>
          </p:cNvPr>
          <p:cNvSpPr txBox="1"/>
          <p:nvPr/>
        </p:nvSpPr>
        <p:spPr>
          <a:xfrm>
            <a:off x="692776" y="1923678"/>
            <a:ext cx="465201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买矿泉水的钱数：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AA1B3F4-9B11-B107-B977-B006E18101C9}"/>
              </a:ext>
            </a:extLst>
          </p:cNvPr>
          <p:cNvSpPr txBox="1"/>
          <p:nvPr/>
        </p:nvSpPr>
        <p:spPr>
          <a:xfrm>
            <a:off x="692776" y="3563070"/>
            <a:ext cx="474332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60 + 36 = 96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94C4EF6-C1E3-6190-0C99-ED269500350E}"/>
              </a:ext>
            </a:extLst>
          </p:cNvPr>
          <p:cNvSpPr/>
          <p:nvPr/>
        </p:nvSpPr>
        <p:spPr>
          <a:xfrm>
            <a:off x="5993747" y="2820186"/>
            <a:ext cx="792088" cy="5247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5C921DD-4A16-8D22-A57B-995F29A9C803}"/>
              </a:ext>
            </a:extLst>
          </p:cNvPr>
          <p:cNvSpPr txBox="1"/>
          <p:nvPr/>
        </p:nvSpPr>
        <p:spPr>
          <a:xfrm>
            <a:off x="6014511" y="3301382"/>
            <a:ext cx="966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单价</a:t>
            </a:r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C2212A0-0CA8-583C-3E28-FFF162A447E4}"/>
              </a:ext>
            </a:extLst>
          </p:cNvPr>
          <p:cNvSpPr/>
          <p:nvPr/>
        </p:nvSpPr>
        <p:spPr>
          <a:xfrm>
            <a:off x="7598687" y="2814104"/>
            <a:ext cx="792088" cy="5247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B788607-3E6B-5020-71BC-A88DDD66A460}"/>
              </a:ext>
            </a:extLst>
          </p:cNvPr>
          <p:cNvSpPr txBox="1"/>
          <p:nvPr/>
        </p:nvSpPr>
        <p:spPr>
          <a:xfrm>
            <a:off x="7619451" y="3295300"/>
            <a:ext cx="966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单价</a:t>
            </a:r>
            <a:endParaRPr lang="zh-CN" altLang="en-US" dirty="0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59ACA34A-408E-12C0-4BA1-C7DF93546FA2}"/>
              </a:ext>
            </a:extLst>
          </p:cNvPr>
          <p:cNvSpPr/>
          <p:nvPr/>
        </p:nvSpPr>
        <p:spPr>
          <a:xfrm>
            <a:off x="2699792" y="802461"/>
            <a:ext cx="632832" cy="5247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E92F143-7A5A-2242-FDB3-68CCB3600382}"/>
              </a:ext>
            </a:extLst>
          </p:cNvPr>
          <p:cNvSpPr txBox="1"/>
          <p:nvPr/>
        </p:nvSpPr>
        <p:spPr>
          <a:xfrm>
            <a:off x="2813579" y="347238"/>
            <a:ext cx="966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数量</a:t>
            </a:r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7E3F0F1-0A60-4183-ACE9-96FCA6A76EB4}"/>
              </a:ext>
            </a:extLst>
          </p:cNvPr>
          <p:cNvSpPr/>
          <p:nvPr/>
        </p:nvSpPr>
        <p:spPr>
          <a:xfrm>
            <a:off x="4211960" y="788759"/>
            <a:ext cx="632832" cy="5247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8EB49CF-1C76-85A3-CB13-A6695EFF41B5}"/>
              </a:ext>
            </a:extLst>
          </p:cNvPr>
          <p:cNvSpPr txBox="1"/>
          <p:nvPr/>
        </p:nvSpPr>
        <p:spPr>
          <a:xfrm>
            <a:off x="4353301" y="339502"/>
            <a:ext cx="966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数量</a:t>
            </a:r>
            <a:endParaRPr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543DEEE1-C190-18D1-2B2F-5E4BA8B5998D}"/>
              </a:ext>
            </a:extLst>
          </p:cNvPr>
          <p:cNvGrpSpPr/>
          <p:nvPr/>
        </p:nvGrpSpPr>
        <p:grpSpPr>
          <a:xfrm>
            <a:off x="692777" y="2477205"/>
            <a:ext cx="2295047" cy="1030649"/>
            <a:chOff x="692777" y="2715766"/>
            <a:chExt cx="2295047" cy="1030649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DFB2C0B-62B7-3A8B-24B5-138022FA3BA7}"/>
                </a:ext>
              </a:extLst>
            </p:cNvPr>
            <p:cNvSpPr txBox="1"/>
            <p:nvPr/>
          </p:nvSpPr>
          <p:spPr>
            <a:xfrm>
              <a:off x="692777" y="2715766"/>
              <a:ext cx="854888" cy="5245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ea typeface="楷体" panose="02010609060101010101" pitchFamily="49" charset="-122"/>
                  <a:cs typeface="Times New Roman" panose="02020603050405020304" pitchFamily="18" charset="0"/>
                </a:rPr>
                <a:t>分量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3AC395E-2FA5-62B3-9CA3-F2C0A7D18BF9}"/>
                </a:ext>
              </a:extLst>
            </p:cNvPr>
            <p:cNvSpPr txBox="1"/>
            <p:nvPr/>
          </p:nvSpPr>
          <p:spPr>
            <a:xfrm>
              <a:off x="692777" y="3221848"/>
              <a:ext cx="854888" cy="5245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ea typeface="楷体" panose="02010609060101010101" pitchFamily="49" charset="-122"/>
                  <a:cs typeface="Times New Roman" panose="02020603050405020304" pitchFamily="18" charset="0"/>
                </a:rPr>
                <a:t>分量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左大括号 20">
              <a:extLst>
                <a:ext uri="{FF2B5EF4-FFF2-40B4-BE49-F238E27FC236}">
                  <a16:creationId xmlns:a16="http://schemas.microsoft.com/office/drawing/2014/main" id="{E12245EB-7808-CD68-5DA7-934BBDD36DF2}"/>
                </a:ext>
              </a:extLst>
            </p:cNvPr>
            <p:cNvSpPr/>
            <p:nvPr/>
          </p:nvSpPr>
          <p:spPr>
            <a:xfrm flipH="1">
              <a:off x="1434128" y="2882642"/>
              <a:ext cx="156318" cy="740731"/>
            </a:xfrm>
            <a:prstGeom prst="leftBrace">
              <a:avLst>
                <a:gd name="adj1" fmla="val 28003"/>
                <a:gd name="adj2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2" name="箭头: 右 21">
              <a:extLst>
                <a:ext uri="{FF2B5EF4-FFF2-40B4-BE49-F238E27FC236}">
                  <a16:creationId xmlns:a16="http://schemas.microsoft.com/office/drawing/2014/main" id="{948AC8BF-5DDD-236A-096D-45BEFC27BA32}"/>
                </a:ext>
              </a:extLst>
            </p:cNvPr>
            <p:cNvSpPr/>
            <p:nvPr/>
          </p:nvSpPr>
          <p:spPr>
            <a:xfrm>
              <a:off x="1671757" y="3124954"/>
              <a:ext cx="482471" cy="275530"/>
            </a:xfrm>
            <a:prstGeom prst="rightArrow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E957447-EEC8-24C6-3E8D-F42491BCB348}"/>
                </a:ext>
              </a:extLst>
            </p:cNvPr>
            <p:cNvSpPr txBox="1"/>
            <p:nvPr/>
          </p:nvSpPr>
          <p:spPr>
            <a:xfrm>
              <a:off x="2132936" y="2956526"/>
              <a:ext cx="854888" cy="520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ea typeface="楷体" panose="02010609060101010101" pitchFamily="49" charset="-122"/>
                  <a:cs typeface="Times New Roman" panose="02020603050405020304" pitchFamily="18" charset="0"/>
                </a:rPr>
                <a:t>总量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2926BB72-E33E-1298-C0B7-2F829F23B0C5}"/>
              </a:ext>
            </a:extLst>
          </p:cNvPr>
          <p:cNvSpPr txBox="1"/>
          <p:nvPr/>
        </p:nvSpPr>
        <p:spPr>
          <a:xfrm>
            <a:off x="692776" y="4120316"/>
            <a:ext cx="474332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答：一共花了 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96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28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96561-48A9-E580-CCD9-A253E705A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C0D0A3BC-5C13-A9D1-80CC-7A5B15F9F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四、巩固提升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63F2DF32-1A48-7EDC-34EA-8BCC4B721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771550"/>
            <a:ext cx="8064500" cy="128400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chemeClr val="tx1"/>
                </a:solidFill>
                <a:latin typeface="+mn-lt"/>
                <a:ea typeface="+mj-ea"/>
              </a:rPr>
              <a:t>1. </a:t>
            </a:r>
            <a:r>
              <a:rPr lang="zh-CN" altLang="en-US" b="1" dirty="0">
                <a:solidFill>
                  <a:schemeClr val="tx1"/>
                </a:solidFill>
                <a:latin typeface="+mn-ea"/>
                <a:ea typeface="+mn-ea"/>
              </a:rPr>
              <a:t>下面是某水果店上月的进货情况，请在空格内填上适当的数。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A9F7452E-AB3E-4D95-F1F0-78B365401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342799"/>
              </p:ext>
            </p:extLst>
          </p:nvPr>
        </p:nvGraphicFramePr>
        <p:xfrm>
          <a:off x="1496244" y="2211710"/>
          <a:ext cx="609600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水  果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苹  果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梨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葡  萄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单价</a:t>
                      </a:r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56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38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数量</a:t>
                      </a:r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箱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132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75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9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总价</a:t>
                      </a:r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405</a:t>
                      </a: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8">
            <a:extLst>
              <a:ext uri="{FF2B5EF4-FFF2-40B4-BE49-F238E27FC236}">
                <a16:creationId xmlns:a16="http://schemas.microsoft.com/office/drawing/2014/main" id="{D1CCB415-F1B6-7552-10D5-E9301E9A81B2}"/>
              </a:ext>
            </a:extLst>
          </p:cNvPr>
          <p:cNvSpPr txBox="1"/>
          <p:nvPr/>
        </p:nvSpPr>
        <p:spPr>
          <a:xfrm>
            <a:off x="2972619" y="4299942"/>
            <a:ext cx="3143250" cy="5222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j-lt"/>
              </a:rPr>
              <a:t>单价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</a:rPr>
              <a:t>×</a:t>
            </a:r>
            <a:r>
              <a:rPr lang="zh-CN" altLang="en-US" sz="2800" b="1" dirty="0">
                <a:solidFill>
                  <a:srgbClr val="0000FF"/>
                </a:solidFill>
                <a:latin typeface="+mj-lt"/>
              </a:rPr>
              <a:t>数量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</a:rPr>
              <a:t>=</a:t>
            </a:r>
            <a:r>
              <a:rPr lang="zh-CN" altLang="en-US" sz="2800" b="1" dirty="0">
                <a:solidFill>
                  <a:srgbClr val="0000FF"/>
                </a:solidFill>
                <a:latin typeface="+mj-lt"/>
              </a:rPr>
              <a:t>总价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FD84262-31C1-72D9-8A1D-4F5A4DDD7748}"/>
              </a:ext>
            </a:extLst>
          </p:cNvPr>
          <p:cNvSpPr/>
          <p:nvPr/>
        </p:nvSpPr>
        <p:spPr>
          <a:xfrm>
            <a:off x="3359790" y="3565187"/>
            <a:ext cx="806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7392</a:t>
            </a:r>
          </a:p>
        </p:txBody>
      </p:sp>
      <p:sp>
        <p:nvSpPr>
          <p:cNvPr id="12" name="文本框 57">
            <a:extLst>
              <a:ext uri="{FF2B5EF4-FFF2-40B4-BE49-F238E27FC236}">
                <a16:creationId xmlns:a16="http://schemas.microsoft.com/office/drawing/2014/main" id="{3EB96C51-661D-C69D-C475-13EAE69A3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776" y="1684794"/>
            <a:ext cx="28082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P116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“练习二十”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8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0444E48-79BC-405E-8FF1-2713985186BA}"/>
              </a:ext>
            </a:extLst>
          </p:cNvPr>
          <p:cNvSpPr/>
          <p:nvPr/>
        </p:nvSpPr>
        <p:spPr>
          <a:xfrm>
            <a:off x="4898132" y="3549947"/>
            <a:ext cx="864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2850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5E3BD23-AC4B-23E8-C03E-79C2158283FE}"/>
              </a:ext>
            </a:extLst>
          </p:cNvPr>
          <p:cNvSpPr/>
          <p:nvPr/>
        </p:nvSpPr>
        <p:spPr>
          <a:xfrm>
            <a:off x="6580604" y="2656825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257029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A91E9483-D34A-8303-014B-8D87161D7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50" y="915566"/>
            <a:ext cx="8500938" cy="12167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 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超市开展促销活动，一箱饮料 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36 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元，买 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 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箱送 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箱。某饭店要购买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480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箱这种饮料，一共需要多钱？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A5F89EA-6D94-DBAA-C031-0B3C8D3C9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2283718"/>
            <a:ext cx="43204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480 ÷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5+1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= 80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（组）</a:t>
            </a:r>
            <a:endParaRPr lang="en-US" altLang="zh-CN" sz="2400" b="1" dirty="0">
              <a:solidFill>
                <a:srgbClr val="FF0000"/>
              </a:solidFill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0C2FF3E-CF60-1839-008E-85AD06460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895" y="3363838"/>
            <a:ext cx="37590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答：一共需要 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14400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D7753E5-D47E-9CA2-0C70-F7DEEBDE1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2802445"/>
            <a:ext cx="46805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36 ×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5 ×80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= 14400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400" b="1" dirty="0">
              <a:solidFill>
                <a:srgbClr val="FF0000"/>
              </a:solidFill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7">
            <a:extLst>
              <a:ext uri="{FF2B5EF4-FFF2-40B4-BE49-F238E27FC236}">
                <a16:creationId xmlns:a16="http://schemas.microsoft.com/office/drawing/2014/main" id="{DD60020F-7B91-AA01-3744-27D3C2149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120" y="771550"/>
            <a:ext cx="28082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P116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“练习二十”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13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097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/>
      <p:bldP spid="4" grpId="0"/>
      <p:bldP spid="5" grpId="0" build="p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0140276C-ED38-59C0-8F5B-22252FA12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215" y="771550"/>
            <a:ext cx="7852866" cy="12167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一列火车长 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415 m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，每秒行驶 </a:t>
            </a:r>
            <a:r>
              <a:rPr lang="en-US" altLang="zh-CN" sz="2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83 m</a:t>
            </a:r>
            <a:r>
              <a:rPr lang="zh-CN" altLang="en-US" sz="2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，全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车通过一个隧道用时 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分钟。这个隧道长多少米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196B538-CE78-B3EA-AC45-34B551A07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636" y="2142748"/>
            <a:ext cx="43204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分钟 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= 120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秒</a:t>
            </a:r>
            <a:endParaRPr lang="en-US" altLang="zh-CN" sz="2400" b="1" dirty="0">
              <a:solidFill>
                <a:srgbClr val="FF0000"/>
              </a:solidFill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31EA4DA-74A5-890B-7729-4E99800E3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3694261"/>
            <a:ext cx="37590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答：这个隧道长 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9545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米。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3DB37F0-E03F-A6AE-13B6-1CE0E950A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09" y="2643758"/>
            <a:ext cx="46805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83×120 = 9960(m)</a:t>
            </a:r>
          </a:p>
        </p:txBody>
      </p:sp>
      <p:sp>
        <p:nvSpPr>
          <p:cNvPr id="6" name="文本框 57">
            <a:extLst>
              <a:ext uri="{FF2B5EF4-FFF2-40B4-BE49-F238E27FC236}">
                <a16:creationId xmlns:a16="http://schemas.microsoft.com/office/drawing/2014/main" id="{439D84F4-F74D-016A-64CA-A66B547C7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627534"/>
            <a:ext cx="28082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P116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“练习二十”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14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525C37E-3966-2A20-FD29-A7CABDCC3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636" y="3144768"/>
            <a:ext cx="46805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9960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415 = 9545(m)</a:t>
            </a:r>
          </a:p>
        </p:txBody>
      </p:sp>
    </p:spTree>
    <p:extLst>
      <p:ext uri="{BB962C8B-B14F-4D97-AF65-F5344CB8AC3E}">
        <p14:creationId xmlns:p14="http://schemas.microsoft.com/office/powerpoint/2010/main" val="5786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/>
      <p:bldP spid="4" grpId="0"/>
      <p:bldP spid="5" grpId="0" build="p"/>
      <p:bldP spid="5" grpId="1"/>
      <p:bldP spid="8" grpId="0" build="p"/>
      <p:bldP spid="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D31E6A47-AD61-99FC-8615-E362CEF28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267494"/>
            <a:ext cx="7488832" cy="18169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4.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王老师买了 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 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个同样的篮球，付了 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3600 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元，售货员找回了一些钱。请你估计一下，王老师买的是下面哪种篮球？实际用了多少钱？找回多少钱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275A31B-2E48-7254-7492-2DF511856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995686"/>
            <a:ext cx="4671093" cy="1000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将 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29 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估成 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，将 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88 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估成 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90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，将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123 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估成 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120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，将 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168 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估成 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170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FF0000"/>
              </a:solidFill>
              <a:ea typeface="楷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2B2CB3F-4CD4-B915-CF7A-1CE09BD87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3550245"/>
            <a:ext cx="720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所以王老师买的是每个 </a:t>
            </a:r>
            <a:r>
              <a:rPr lang="en-US" altLang="zh-CN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123 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元的篮球。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37CEE5D-9405-829B-42EE-219AA1694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621" y="3046189"/>
            <a:ext cx="23741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90×30=2700</a:t>
            </a:r>
          </a:p>
        </p:txBody>
      </p:sp>
      <p:sp>
        <p:nvSpPr>
          <p:cNvPr id="6" name="文本框 57">
            <a:extLst>
              <a:ext uri="{FF2B5EF4-FFF2-40B4-BE49-F238E27FC236}">
                <a16:creationId xmlns:a16="http://schemas.microsoft.com/office/drawing/2014/main" id="{0F76F36D-0FDA-47BF-9133-21330E5A5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9244" y="195486"/>
            <a:ext cx="28082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P117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“练习二十”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16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1A26C65-A3C6-001E-6FCF-B98667CD6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3046188"/>
            <a:ext cx="25202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120×30=3600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5EC9F6-FD00-CEEB-413C-F2958EEFFC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108260"/>
            <a:ext cx="3369928" cy="91839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46E96068-D645-9C8A-7F0B-6F8857E3E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5931" y="3046188"/>
            <a:ext cx="25202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170×30=5100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ECE4107-2DAD-EB20-D880-2010EC138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328" y="4054301"/>
            <a:ext cx="31744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123×29 = 3567(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08F9797-BC37-021A-DECD-42A1A8E62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2" y="4054301"/>
            <a:ext cx="34563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3600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3567 = 33(</a:t>
            </a:r>
            <a:r>
              <a:rPr lang="zh-CN" altLang="en-US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400" b="1" dirty="0">
                <a:solidFill>
                  <a:srgbClr val="FF0000"/>
                </a:solidFill>
                <a:ea typeface="楷体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AD3D893-400A-C9A8-BB4E-F85AEAC73F50}"/>
              </a:ext>
            </a:extLst>
          </p:cNvPr>
          <p:cNvSpPr txBox="1"/>
          <p:nvPr/>
        </p:nvSpPr>
        <p:spPr>
          <a:xfrm>
            <a:off x="317436" y="4558357"/>
            <a:ext cx="51186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实际用了3567元，找回 33 元。</a:t>
            </a:r>
          </a:p>
        </p:txBody>
      </p:sp>
    </p:spTree>
    <p:extLst>
      <p:ext uri="{BB962C8B-B14F-4D97-AF65-F5344CB8AC3E}">
        <p14:creationId xmlns:p14="http://schemas.microsoft.com/office/powerpoint/2010/main" val="424193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/>
      <p:bldP spid="4" grpId="0"/>
      <p:bldP spid="5" grpId="0" build="p"/>
      <p:bldP spid="5" grpId="1"/>
      <p:bldP spid="7" grpId="0" build="p"/>
      <p:bldP spid="7" grpId="1"/>
      <p:bldP spid="10" grpId="0" build="p"/>
      <p:bldP spid="10" grpId="1"/>
      <p:bldP spid="11" grpId="0" build="p"/>
      <p:bldP spid="11" grpId="1"/>
      <p:bldP spid="12" grpId="0" build="p"/>
      <p:bldP spid="12" grpId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0675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形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3" y="1684338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08121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7" name="组合 12"/>
          <p:cNvGrpSpPr/>
          <p:nvPr/>
        </p:nvGrpSpPr>
        <p:grpSpPr bwMode="auto">
          <a:xfrm>
            <a:off x="1060450" y="1347788"/>
            <a:ext cx="7269163" cy="2052637"/>
            <a:chOff x="833121" y="1494444"/>
            <a:chExt cx="7267786" cy="2052320"/>
          </a:xfrm>
        </p:grpSpPr>
        <p:sp>
          <p:nvSpPr>
            <p:cNvPr id="6" name="思想气泡: 云 5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680" name="矩形 2"/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sp>
        <p:nvSpPr>
          <p:cNvPr id="7" name="Rectangle 16">
            <a:extLst>
              <a:ext uri="{FF2B5EF4-FFF2-40B4-BE49-F238E27FC236}">
                <a16:creationId xmlns:a16="http://schemas.microsoft.com/office/drawing/2014/main" id="{B695D19F-787C-C22E-B362-082419F38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五、课堂小结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59325" y="229817"/>
            <a:ext cx="208791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作业设计</a:t>
            </a:r>
          </a:p>
        </p:txBody>
      </p:sp>
      <p:sp>
        <p:nvSpPr>
          <p:cNvPr id="31" name="TextBox 4"/>
          <p:cNvSpPr txBox="1">
            <a:spLocks noChangeArrowheads="1"/>
          </p:cNvSpPr>
          <p:nvPr/>
        </p:nvSpPr>
        <p:spPr bwMode="auto">
          <a:xfrm>
            <a:off x="539750" y="842963"/>
            <a:ext cx="36718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>
                <a:latin typeface="+mn-lt"/>
              </a:rPr>
              <a:t>1.</a:t>
            </a:r>
            <a:r>
              <a:rPr lang="zh-CN" altLang="en-US" sz="2400" b="1" dirty="0">
                <a:latin typeface="楷体" panose="02010609060101010101" pitchFamily="49" charset="-122"/>
              </a:rPr>
              <a:t>列竖式计算下面各题。</a:t>
            </a:r>
          </a:p>
        </p:txBody>
      </p:sp>
      <p:sp>
        <p:nvSpPr>
          <p:cNvPr id="29700" name="文本框 57"/>
          <p:cNvSpPr txBox="1">
            <a:spLocks noChangeArrowheads="1"/>
          </p:cNvSpPr>
          <p:nvPr/>
        </p:nvSpPr>
        <p:spPr bwMode="auto">
          <a:xfrm>
            <a:off x="3708400" y="1023938"/>
            <a:ext cx="24939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《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状元作业本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》】</a:t>
            </a:r>
            <a:endParaRPr lang="zh-CN" altLang="en-US" sz="120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" name="文本框 7"/>
          <p:cNvSpPr txBox="1">
            <a:spLocks noChangeArrowheads="1"/>
          </p:cNvSpPr>
          <p:nvPr/>
        </p:nvSpPr>
        <p:spPr bwMode="auto">
          <a:xfrm>
            <a:off x="1116013" y="1493838"/>
            <a:ext cx="18716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697÷17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35" name="文本框 7"/>
          <p:cNvSpPr txBox="1">
            <a:spLocks noChangeArrowheads="1"/>
          </p:cNvSpPr>
          <p:nvPr/>
        </p:nvSpPr>
        <p:spPr bwMode="auto">
          <a:xfrm>
            <a:off x="5078413" y="1493838"/>
            <a:ext cx="18716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303×70</a:t>
            </a:r>
            <a:endParaRPr lang="zh-CN" altLang="en-US" sz="2400" b="1" dirty="0">
              <a:latin typeface="+mj-ea"/>
              <a:ea typeface="+mj-ea"/>
            </a:endParaRP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081213"/>
            <a:ext cx="1639888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矩形 38"/>
          <p:cNvSpPr/>
          <p:nvPr/>
        </p:nvSpPr>
        <p:spPr>
          <a:xfrm>
            <a:off x="2286000" y="1490663"/>
            <a:ext cx="65246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=41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2100263"/>
            <a:ext cx="1657350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矩形 39"/>
          <p:cNvSpPr/>
          <p:nvPr/>
        </p:nvSpPr>
        <p:spPr>
          <a:xfrm>
            <a:off x="6211888" y="1490663"/>
            <a:ext cx="111760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=21210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539750" y="842963"/>
            <a:ext cx="36718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>
                <a:latin typeface="+mn-lt"/>
              </a:rPr>
              <a:t>1.</a:t>
            </a:r>
            <a:r>
              <a:rPr lang="zh-CN" altLang="en-US" sz="2400" b="1" dirty="0">
                <a:latin typeface="楷体" panose="02010609060101010101" pitchFamily="49" charset="-122"/>
              </a:rPr>
              <a:t>列竖式计算下面各题。</a:t>
            </a:r>
          </a:p>
        </p:txBody>
      </p:sp>
      <p:sp>
        <p:nvSpPr>
          <p:cNvPr id="30723" name="文本框 57"/>
          <p:cNvSpPr txBox="1">
            <a:spLocks noChangeArrowheads="1"/>
          </p:cNvSpPr>
          <p:nvPr/>
        </p:nvSpPr>
        <p:spPr bwMode="auto">
          <a:xfrm>
            <a:off x="3708400" y="1023938"/>
            <a:ext cx="24939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《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状元作业本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》】</a:t>
            </a:r>
            <a:endParaRPr lang="zh-CN" altLang="en-US" sz="120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文本框 7"/>
          <p:cNvSpPr txBox="1">
            <a:spLocks noChangeArrowheads="1"/>
          </p:cNvSpPr>
          <p:nvPr/>
        </p:nvSpPr>
        <p:spPr bwMode="auto">
          <a:xfrm>
            <a:off x="1116013" y="1493838"/>
            <a:ext cx="18716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250×700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22" name="文本框 7"/>
          <p:cNvSpPr txBox="1">
            <a:spLocks noChangeArrowheads="1"/>
          </p:cNvSpPr>
          <p:nvPr/>
        </p:nvSpPr>
        <p:spPr bwMode="auto">
          <a:xfrm>
            <a:off x="5078413" y="1493838"/>
            <a:ext cx="18716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latin typeface="+mj-ea"/>
                <a:ea typeface="+mj-ea"/>
              </a:rPr>
              <a:t>3800÷390</a:t>
            </a:r>
            <a:endParaRPr lang="zh-CN" altLang="en-US" sz="2400" b="1" dirty="0">
              <a:latin typeface="+mj-ea"/>
              <a:ea typeface="+mj-ea"/>
            </a:endParaRP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7694"/>
            <a:ext cx="2551112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矩形 23"/>
          <p:cNvSpPr/>
          <p:nvPr/>
        </p:nvSpPr>
        <p:spPr>
          <a:xfrm>
            <a:off x="2411413" y="1490663"/>
            <a:ext cx="1871662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=175000</a:t>
            </a:r>
          </a:p>
        </p:txBody>
      </p:sp>
      <p:pic>
        <p:nvPicPr>
          <p:cNvPr id="23" name="图片 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952625"/>
            <a:ext cx="2557462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矩形 25"/>
          <p:cNvSpPr/>
          <p:nvPr/>
        </p:nvSpPr>
        <p:spPr>
          <a:xfrm>
            <a:off x="6516688" y="1490663"/>
            <a:ext cx="158115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=9……290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539750" y="842963"/>
            <a:ext cx="8135938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>
                <a:latin typeface="+mn-lt"/>
              </a:rPr>
              <a:t>2.</a:t>
            </a:r>
            <a:r>
              <a:rPr lang="en-US" altLang="zh-CN" sz="2400" b="1">
                <a:latin typeface="楷体" panose="02010609060101010101" pitchFamily="49" charset="-122"/>
              </a:rPr>
              <a:t>“</a:t>
            </a:r>
            <a:r>
              <a:rPr lang="zh-CN" altLang="en-US" sz="2400" b="1" dirty="0">
                <a:latin typeface="楷体" panose="02010609060101010101" pitchFamily="49" charset="-122"/>
              </a:rPr>
              <a:t>神舟”十号飞船绕地球一周约用时</a:t>
            </a:r>
            <a:r>
              <a:rPr lang="en-US" altLang="zh-CN" sz="2400" b="1" dirty="0">
                <a:latin typeface="楷体" panose="02010609060101010101" pitchFamily="49" charset="-122"/>
              </a:rPr>
              <a:t>90</a:t>
            </a:r>
            <a:r>
              <a:rPr lang="zh-CN" altLang="en-US" sz="2400" b="1" dirty="0">
                <a:latin typeface="楷体" panose="02010609060101010101" pitchFamily="49" charset="-122"/>
              </a:rPr>
              <a:t>分钟。若绕地球</a:t>
            </a:r>
            <a:r>
              <a:rPr lang="en-US" altLang="zh-CN" sz="2400" b="1" dirty="0">
                <a:latin typeface="楷体" panose="02010609060101010101" pitchFamily="49" charset="-122"/>
              </a:rPr>
              <a:t>201</a:t>
            </a:r>
            <a:r>
              <a:rPr lang="zh-CN" altLang="en-US" sz="2400" b="1" dirty="0">
                <a:latin typeface="楷体" panose="02010609060101010101" pitchFamily="49" charset="-122"/>
              </a:rPr>
              <a:t>圈，一共要用多长时间？</a:t>
            </a:r>
          </a:p>
        </p:txBody>
      </p:sp>
      <p:sp>
        <p:nvSpPr>
          <p:cNvPr id="31747" name="文本框 57"/>
          <p:cNvSpPr txBox="1">
            <a:spLocks noChangeArrowheads="1"/>
          </p:cNvSpPr>
          <p:nvPr/>
        </p:nvSpPr>
        <p:spPr bwMode="auto">
          <a:xfrm>
            <a:off x="4251325" y="1509713"/>
            <a:ext cx="24939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《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状元作业本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》】</a:t>
            </a:r>
            <a:endParaRPr lang="zh-CN" altLang="en-US" sz="120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1817688" y="2049463"/>
            <a:ext cx="3595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201×90</a:t>
            </a:r>
            <a:r>
              <a:rPr lang="zh-CN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18090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（分钟）</a:t>
            </a:r>
            <a:endParaRPr lang="en-US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1817688" y="2636838"/>
            <a:ext cx="37465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答：一共要用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18090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  <p:bldP spid="28" grpId="1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39750" y="842963"/>
            <a:ext cx="8135938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>
                <a:latin typeface="+mn-lt"/>
              </a:rPr>
              <a:t>3.</a:t>
            </a:r>
            <a:r>
              <a:rPr lang="zh-CN" altLang="en-US" sz="2400" b="1" dirty="0">
                <a:latin typeface="楷体" panose="02010609060101010101" pitchFamily="49" charset="-122"/>
              </a:rPr>
              <a:t>一辆客车从</a:t>
            </a:r>
            <a:r>
              <a:rPr lang="en-US" altLang="zh-CN" sz="2400" b="1" dirty="0">
                <a:latin typeface="+mn-lt"/>
              </a:rPr>
              <a:t>A</a:t>
            </a:r>
            <a:r>
              <a:rPr lang="zh-CN" altLang="en-US" sz="2400" b="1" dirty="0">
                <a:latin typeface="楷体" panose="02010609060101010101" pitchFamily="49" charset="-122"/>
              </a:rPr>
              <a:t>地开往</a:t>
            </a:r>
            <a:r>
              <a:rPr lang="en-US" altLang="zh-CN" sz="2400" b="1" dirty="0">
                <a:latin typeface="+mn-lt"/>
              </a:rPr>
              <a:t>B</a:t>
            </a:r>
            <a:r>
              <a:rPr lang="zh-CN" altLang="en-US" sz="2400" b="1" dirty="0">
                <a:latin typeface="楷体" panose="02010609060101010101" pitchFamily="49" charset="-122"/>
              </a:rPr>
              <a:t>地，每小时行驶</a:t>
            </a:r>
            <a:r>
              <a:rPr lang="en-US" altLang="zh-CN" sz="2400" b="1" dirty="0">
                <a:latin typeface="楷体" panose="02010609060101010101" pitchFamily="49" charset="-122"/>
              </a:rPr>
              <a:t>75</a:t>
            </a:r>
            <a:r>
              <a:rPr lang="zh-CN" altLang="en-US" sz="2400" b="1" dirty="0">
                <a:latin typeface="楷体" panose="02010609060101010101" pitchFamily="49" charset="-122"/>
              </a:rPr>
              <a:t>千米，行驶了</a:t>
            </a:r>
            <a:r>
              <a:rPr lang="en-US" altLang="zh-CN" sz="2400" b="1" dirty="0">
                <a:latin typeface="楷体" panose="02010609060101010101" pitchFamily="49" charset="-122"/>
              </a:rPr>
              <a:t>12</a:t>
            </a:r>
            <a:r>
              <a:rPr lang="zh-CN" altLang="en-US" sz="2400" b="1" dirty="0">
                <a:latin typeface="楷体" panose="02010609060101010101" pitchFamily="49" charset="-122"/>
              </a:rPr>
              <a:t>小时后，离中点还有</a:t>
            </a:r>
            <a:r>
              <a:rPr lang="en-US" altLang="zh-CN" sz="2400" b="1" dirty="0">
                <a:latin typeface="楷体" panose="02010609060101010101" pitchFamily="49" charset="-122"/>
              </a:rPr>
              <a:t>20</a:t>
            </a:r>
            <a:r>
              <a:rPr lang="zh-CN" altLang="en-US" sz="2400" b="1" dirty="0">
                <a:latin typeface="楷体" panose="02010609060101010101" pitchFamily="49" charset="-122"/>
              </a:rPr>
              <a:t>千米。</a:t>
            </a:r>
            <a:r>
              <a:rPr lang="en-US" altLang="zh-CN" sz="2400" b="1" dirty="0">
                <a:latin typeface="+mn-lt"/>
              </a:rPr>
              <a:t>A</a:t>
            </a:r>
            <a:r>
              <a:rPr lang="zh-CN" altLang="en-US" sz="2400" b="1" dirty="0">
                <a:latin typeface="楷体" panose="02010609060101010101" pitchFamily="49" charset="-122"/>
              </a:rPr>
              <a:t>、</a:t>
            </a:r>
            <a:r>
              <a:rPr lang="en-US" altLang="zh-CN" sz="2400" b="1" dirty="0">
                <a:latin typeface="+mn-lt"/>
              </a:rPr>
              <a:t>B</a:t>
            </a:r>
            <a:r>
              <a:rPr lang="zh-CN" altLang="en-US" sz="2400" b="1" dirty="0">
                <a:latin typeface="楷体" panose="02010609060101010101" pitchFamily="49" charset="-122"/>
              </a:rPr>
              <a:t>两地相距多少千米？</a:t>
            </a:r>
          </a:p>
        </p:txBody>
      </p:sp>
      <p:sp>
        <p:nvSpPr>
          <p:cNvPr id="32771" name="文本框 57"/>
          <p:cNvSpPr txBox="1">
            <a:spLocks noChangeArrowheads="1"/>
          </p:cNvSpPr>
          <p:nvPr/>
        </p:nvSpPr>
        <p:spPr bwMode="auto">
          <a:xfrm>
            <a:off x="474663" y="1847850"/>
            <a:ext cx="24939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《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状元作业本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》】</a:t>
            </a:r>
            <a:endParaRPr lang="zh-CN" altLang="en-US" sz="120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052638" y="2344738"/>
            <a:ext cx="4527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(75×12+20)×2</a:t>
            </a:r>
            <a:r>
              <a:rPr lang="zh-CN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1840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（千米）</a:t>
            </a:r>
            <a:endParaRPr lang="en-US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052638" y="3027363"/>
            <a:ext cx="43291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A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B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两地相距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1840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/>
      <p:bldP spid="6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826</Words>
  <Application>Microsoft Office PowerPoint</Application>
  <PresentationFormat>全屏显示(16:9)</PresentationFormat>
  <Paragraphs>111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等线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489</cp:revision>
  <dcterms:created xsi:type="dcterms:W3CDTF">2015-08-27T07:30:00Z</dcterms:created>
  <dcterms:modified xsi:type="dcterms:W3CDTF">2026-08-24T08:40:11Z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