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72" r:id="rId2"/>
    <p:sldId id="369" r:id="rId3"/>
    <p:sldId id="310" r:id="rId4"/>
    <p:sldId id="298" r:id="rId5"/>
    <p:sldId id="316" r:id="rId6"/>
    <p:sldId id="307" r:id="rId7"/>
    <p:sldId id="304" r:id="rId8"/>
    <p:sldId id="281" r:id="rId9"/>
    <p:sldId id="311" r:id="rId10"/>
    <p:sldId id="303" r:id="rId11"/>
    <p:sldId id="317" r:id="rId12"/>
    <p:sldId id="318" r:id="rId13"/>
    <p:sldId id="275" r:id="rId14"/>
    <p:sldId id="368" r:id="rId15"/>
    <p:sldId id="370" r:id="rId16"/>
    <p:sldId id="319" r:id="rId17"/>
    <p:sldId id="371" r:id="rId18"/>
    <p:sldId id="372" r:id="rId19"/>
    <p:sldId id="375" r:id="rId20"/>
    <p:sldId id="373" r:id="rId21"/>
    <p:sldId id="276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11">
          <p15:clr>
            <a:srgbClr val="A4A3A4"/>
          </p15:clr>
        </p15:guide>
        <p15:guide id="2" pos="36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F6FD"/>
    <a:srgbClr val="FFFFFF"/>
    <a:srgbClr val="EEEFEF"/>
    <a:srgbClr val="E75A4F"/>
    <a:srgbClr val="3399FF"/>
    <a:srgbClr val="0000FF"/>
    <a:srgbClr val="FFFF8C"/>
    <a:srgbClr val="F0F1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96" autoAdjust="0"/>
    <p:restoredTop sz="93438" autoAdjust="0"/>
  </p:normalViewPr>
  <p:slideViewPr>
    <p:cSldViewPr>
      <p:cViewPr varScale="1">
        <p:scale>
          <a:sx n="149" d="100"/>
          <a:sy n="149" d="100"/>
        </p:scale>
        <p:origin x="474" y="114"/>
      </p:cViewPr>
      <p:guideLst>
        <p:guide orient="horz" pos="1711"/>
        <p:guide pos="369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97E170A-2947-4371-B93A-FA4C6AC41B9F}" type="datetimeFigureOut">
              <a:rPr lang="zh-CN" altLang="en-US"/>
              <a:t>2026/8/24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613AD1B2-2071-4C65-B7C8-3546E3B6BD0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8150"/>
            <a:ext cx="2917825" cy="30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881063"/>
            <a:ext cx="912813" cy="122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8" y="581025"/>
            <a:ext cx="1801812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663575"/>
            <a:ext cx="1692275" cy="93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>
            <a:off x="47625" y="44450"/>
            <a:ext cx="14160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en-US" altLang="zh-CN" sz="1600">
                <a:solidFill>
                  <a:schemeClr val="bg1"/>
                </a:solidFill>
              </a:rPr>
              <a:t>R·</a:t>
            </a:r>
            <a:r>
              <a:rPr lang="zh-CN" altLang="en-US" sz="1600">
                <a:solidFill>
                  <a:schemeClr val="bg1"/>
                </a:solidFill>
              </a:rPr>
              <a:t>四年级上册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>
            <a:extLst>
              <a:ext uri="{FF2B5EF4-FFF2-40B4-BE49-F238E27FC236}">
                <a16:creationId xmlns:a16="http://schemas.microsoft.com/office/drawing/2014/main" id="{5EB8E471-437A-2F06-050A-F110556F4632}"/>
              </a:ext>
            </a:extLst>
          </p:cNvPr>
          <p:cNvGrpSpPr/>
          <p:nvPr userDrawn="1"/>
        </p:nvGrpSpPr>
        <p:grpSpPr bwMode="auto">
          <a:xfrm>
            <a:off x="-6350" y="-63222"/>
            <a:ext cx="5021264" cy="914400"/>
            <a:chOff x="-152129" y="-1397794"/>
            <a:chExt cx="5020669" cy="914376"/>
          </a:xfrm>
        </p:grpSpPr>
        <p:pic>
          <p:nvPicPr>
            <p:cNvPr id="6" name="图片 13">
              <a:extLst>
                <a:ext uri="{FF2B5EF4-FFF2-40B4-BE49-F238E27FC236}">
                  <a16:creationId xmlns:a16="http://schemas.microsoft.com/office/drawing/2014/main" id="{5C27CCC6-3224-9F0A-A46F-8DF24620A3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3" t="30547" r="19044" b="36130"/>
            <a:stretch>
              <a:fillRect/>
            </a:stretch>
          </p:blipFill>
          <p:spPr bwMode="auto">
            <a:xfrm>
              <a:off x="-152129" y="-1397794"/>
              <a:ext cx="2362257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4">
              <a:extLst>
                <a:ext uri="{FF2B5EF4-FFF2-40B4-BE49-F238E27FC236}">
                  <a16:creationId xmlns:a16="http://schemas.microsoft.com/office/drawing/2014/main" id="{7592DF23-1AA7-F4E4-1B35-F3B19A2E5A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4" t="30547" b="36130"/>
            <a:stretch>
              <a:fillRect/>
            </a:stretch>
          </p:blipFill>
          <p:spPr bwMode="auto">
            <a:xfrm>
              <a:off x="2209862" y="-1397794"/>
              <a:ext cx="265867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0155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12">
            <a:extLst>
              <a:ext uri="{FF2B5EF4-FFF2-40B4-BE49-F238E27FC236}">
                <a16:creationId xmlns:a16="http://schemas.microsoft.com/office/drawing/2014/main" id="{5EB8E471-437A-2F06-050A-F110556F4632}"/>
              </a:ext>
            </a:extLst>
          </p:cNvPr>
          <p:cNvGrpSpPr/>
          <p:nvPr userDrawn="1"/>
        </p:nvGrpSpPr>
        <p:grpSpPr bwMode="auto">
          <a:xfrm>
            <a:off x="-6350" y="-63222"/>
            <a:ext cx="3348910" cy="914400"/>
            <a:chOff x="-152129" y="-1397794"/>
            <a:chExt cx="3348515" cy="914376"/>
          </a:xfrm>
        </p:grpSpPr>
        <p:pic>
          <p:nvPicPr>
            <p:cNvPr id="6" name="图片 13">
              <a:extLst>
                <a:ext uri="{FF2B5EF4-FFF2-40B4-BE49-F238E27FC236}">
                  <a16:creationId xmlns:a16="http://schemas.microsoft.com/office/drawing/2014/main" id="{5C27CCC6-3224-9F0A-A46F-8DF24620A30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43" t="30547" r="19044" b="36130"/>
            <a:stretch>
              <a:fillRect/>
            </a:stretch>
          </p:blipFill>
          <p:spPr bwMode="auto">
            <a:xfrm>
              <a:off x="-152129" y="-1397794"/>
              <a:ext cx="2362257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14">
              <a:extLst>
                <a:ext uri="{FF2B5EF4-FFF2-40B4-BE49-F238E27FC236}">
                  <a16:creationId xmlns:a16="http://schemas.microsoft.com/office/drawing/2014/main" id="{7592DF23-1AA7-F4E4-1B35-F3B19A2E5A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924" t="30547" b="36130"/>
            <a:stretch>
              <a:fillRect/>
            </a:stretch>
          </p:blipFill>
          <p:spPr bwMode="auto">
            <a:xfrm>
              <a:off x="537708" y="-1397794"/>
              <a:ext cx="2658678" cy="914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1139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838" y="0"/>
            <a:ext cx="822186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6" r:id="rId3"/>
    <p:sldLayoutId id="2147483651" r:id="rId4"/>
    <p:sldLayoutId id="2147483654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矩形 1"/>
          <p:cNvSpPr>
            <a:spLocks noChangeArrowheads="1"/>
          </p:cNvSpPr>
          <p:nvPr/>
        </p:nvSpPr>
        <p:spPr bwMode="auto">
          <a:xfrm>
            <a:off x="3707904" y="1935872"/>
            <a:ext cx="453727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4000" b="1" dirty="0">
                <a:latin typeface="黑体" panose="02010609060101010101" pitchFamily="49" charset="-122"/>
              </a:rPr>
              <a:t>图形的认识与测量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15CE7592-1FE1-3ACD-7ADC-53C7932D50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008040" cy="584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一、复习导入</a:t>
            </a:r>
          </a:p>
        </p:txBody>
      </p:sp>
      <p:sp>
        <p:nvSpPr>
          <p:cNvPr id="3" name="TextBox 8">
            <a:extLst>
              <a:ext uri="{FF2B5EF4-FFF2-40B4-BE49-F238E27FC236}">
                <a16:creationId xmlns:a16="http://schemas.microsoft.com/office/drawing/2014/main" id="{9EF2421D-B84C-BCE7-7479-9F842DC2460A}"/>
              </a:ext>
            </a:extLst>
          </p:cNvPr>
          <p:cNvSpPr txBox="1"/>
          <p:nvPr/>
        </p:nvSpPr>
        <p:spPr>
          <a:xfrm>
            <a:off x="1524211" y="1865266"/>
            <a:ext cx="6144133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两条直线之间的位置关系</a:t>
            </a:r>
            <a:r>
              <a:rPr lang="en-US" altLang="zh-CN" sz="2800" b="1" dirty="0">
                <a:solidFill>
                  <a:srgbClr val="0000FF"/>
                </a:solidFill>
                <a:latin typeface="+mj-lt"/>
              </a:rPr>
              <a:t>(</a:t>
            </a:r>
            <a:r>
              <a:rPr lang="zh-CN" altLang="en-US" sz="2800" b="1" dirty="0">
                <a:solidFill>
                  <a:srgbClr val="0000FF"/>
                </a:solidFill>
              </a:rPr>
              <a:t>垂直与平行</a:t>
            </a:r>
            <a:r>
              <a:rPr lang="en-US" altLang="zh-CN" sz="2800" b="1" dirty="0">
                <a:solidFill>
                  <a:srgbClr val="0000FF"/>
                </a:solidFill>
              </a:rPr>
              <a:t>)</a:t>
            </a:r>
            <a:endParaRPr lang="zh-CN" altLang="en-US" sz="2800" b="1" dirty="0">
              <a:solidFill>
                <a:srgbClr val="0000FF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C9F1608-08B3-56B5-6E6A-41EC965C2D7D}"/>
              </a:ext>
            </a:extLst>
          </p:cNvPr>
          <p:cNvSpPr txBox="1"/>
          <p:nvPr/>
        </p:nvSpPr>
        <p:spPr>
          <a:xfrm>
            <a:off x="755576" y="968410"/>
            <a:ext cx="633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说一说，我们学过哪些图形知识？</a:t>
            </a:r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833F4793-818C-98E1-BD70-99A19FE20016}"/>
              </a:ext>
            </a:extLst>
          </p:cNvPr>
          <p:cNvSpPr txBox="1"/>
          <p:nvPr/>
        </p:nvSpPr>
        <p:spPr>
          <a:xfrm>
            <a:off x="1524211" y="2811347"/>
            <a:ext cx="4487950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角的度量和画角和角的分类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BB847227-155E-5987-C517-4524240CC0D1}"/>
              </a:ext>
            </a:extLst>
          </p:cNvPr>
          <p:cNvSpPr txBox="1"/>
          <p:nvPr/>
        </p:nvSpPr>
        <p:spPr>
          <a:xfrm>
            <a:off x="3949030" y="3777654"/>
            <a:ext cx="4151362" cy="5232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lt"/>
              </a:rPr>
              <a:t>平行四边形和梯形的特性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D950CCF-4DC4-951E-C942-16E6BCA5E681}"/>
              </a:ext>
            </a:extLst>
          </p:cNvPr>
          <p:cNvSpPr txBox="1"/>
          <p:nvPr/>
        </p:nvSpPr>
        <p:spPr>
          <a:xfrm>
            <a:off x="755576" y="1880960"/>
            <a:ext cx="936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线：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7C8360-12DD-448F-833B-A33D4B8549E4}"/>
              </a:ext>
            </a:extLst>
          </p:cNvPr>
          <p:cNvSpPr txBox="1"/>
          <p:nvPr/>
        </p:nvSpPr>
        <p:spPr>
          <a:xfrm>
            <a:off x="755576" y="2820490"/>
            <a:ext cx="9361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角：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E6C189E-D386-197A-EF68-0DF506B28BA9}"/>
              </a:ext>
            </a:extLst>
          </p:cNvPr>
          <p:cNvSpPr txBox="1"/>
          <p:nvPr/>
        </p:nvSpPr>
        <p:spPr>
          <a:xfrm>
            <a:off x="731794" y="3772214"/>
            <a:ext cx="3408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dirty="0"/>
              <a:t>平行四边形和梯形：</a:t>
            </a:r>
          </a:p>
        </p:txBody>
      </p:sp>
    </p:spTree>
    <p:extLst>
      <p:ext uri="{BB962C8B-B14F-4D97-AF65-F5344CB8AC3E}">
        <p14:creationId xmlns:p14="http://schemas.microsoft.com/office/powerpoint/2010/main" val="29241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 animBg="1"/>
      <p:bldP spid="8" grpId="0"/>
      <p:bldP spid="9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123825" y="1203598"/>
            <a:ext cx="3295650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线段、直线、射线</a:t>
            </a:r>
          </a:p>
        </p:txBody>
      </p:sp>
      <p:graphicFrame>
        <p:nvGraphicFramePr>
          <p:cNvPr id="3" name="Group 4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365847"/>
              </p:ext>
            </p:extLst>
          </p:nvPr>
        </p:nvGraphicFramePr>
        <p:xfrm>
          <a:off x="467543" y="1907158"/>
          <a:ext cx="8208913" cy="2520952"/>
        </p:xfrm>
        <a:graphic>
          <a:graphicData uri="http://schemas.openxmlformats.org/drawingml/2006/table">
            <a:tbl>
              <a:tblPr/>
              <a:tblGrid>
                <a:gridCol w="108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1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02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名称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形状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端点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能否无限延伸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图示</a:t>
                      </a:r>
                    </a:p>
                  </a:txBody>
                  <a:tcPr marL="91449" marR="91449" marT="45749" marB="457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线段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en-US" altLang="zh-CN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02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射线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 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 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02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直线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 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+mj-ea"/>
                        </a:rPr>
                        <a:t> </a:t>
                      </a: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 panose="020B06040202020202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+mj-ea"/>
                      </a:endParaRPr>
                    </a:p>
                  </a:txBody>
                  <a:tcPr marL="91449" marR="91449" marT="45749" marB="45749"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3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635028" y="2594546"/>
            <a:ext cx="9064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直的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635028" y="3227959"/>
            <a:ext cx="9064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直的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635028" y="3861371"/>
            <a:ext cx="906463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直的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2959752" y="2588196"/>
            <a:ext cx="36353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2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959751" y="3215258"/>
            <a:ext cx="363538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1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959751" y="3843908"/>
            <a:ext cx="363538" cy="53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US" alt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0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651375" y="2599308"/>
            <a:ext cx="904875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不能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831141" y="3227958"/>
            <a:ext cx="545342" cy="5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能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831141" y="3855021"/>
            <a:ext cx="545342" cy="508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能</a:t>
            </a:r>
          </a:p>
        </p:txBody>
      </p:sp>
      <p:grpSp>
        <p:nvGrpSpPr>
          <p:cNvPr id="13" name="组合 12"/>
          <p:cNvGrpSpPr/>
          <p:nvPr/>
        </p:nvGrpSpPr>
        <p:grpSpPr bwMode="auto">
          <a:xfrm>
            <a:off x="6815914" y="2648521"/>
            <a:ext cx="1643063" cy="604837"/>
            <a:chOff x="3073400" y="3667125"/>
            <a:chExt cx="1643063" cy="604183"/>
          </a:xfrm>
        </p:grpSpPr>
        <p:sp>
          <p:nvSpPr>
            <p:cNvPr id="14" name="椭圆 13"/>
            <p:cNvSpPr/>
            <p:nvPr/>
          </p:nvSpPr>
          <p:spPr>
            <a:xfrm>
              <a:off x="3219450" y="3676640"/>
              <a:ext cx="114300" cy="114176"/>
            </a:xfrm>
            <a:prstGeom prst="ellipse">
              <a:avLst/>
            </a:prstGeom>
            <a:solidFill>
              <a:srgbClr val="7030A0"/>
            </a:solidFill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0000"/>
                </a:solidFill>
                <a:latin typeface="Arial" panose="020B0604020202020204"/>
              </a:endParaRPr>
            </a:p>
          </p:txBody>
        </p:sp>
        <p:cxnSp>
          <p:nvCxnSpPr>
            <p:cNvPr id="14390" name="直接连接符 20"/>
            <p:cNvCxnSpPr>
              <a:cxnSpLocks noChangeShapeType="1"/>
              <a:stCxn id="14" idx="6"/>
            </p:cNvCxnSpPr>
            <p:nvPr/>
          </p:nvCxnSpPr>
          <p:spPr bwMode="auto">
            <a:xfrm>
              <a:off x="3333750" y="3733800"/>
              <a:ext cx="1181100" cy="0"/>
            </a:xfrm>
            <a:prstGeom prst="line">
              <a:avLst/>
            </a:prstGeom>
            <a:noFill/>
            <a:ln w="38100">
              <a:solidFill>
                <a:srgbClr val="7030A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椭圆 15"/>
            <p:cNvSpPr/>
            <p:nvPr/>
          </p:nvSpPr>
          <p:spPr>
            <a:xfrm>
              <a:off x="4419600" y="3667125"/>
              <a:ext cx="114300" cy="114176"/>
            </a:xfrm>
            <a:prstGeom prst="ellipse">
              <a:avLst/>
            </a:prstGeom>
            <a:solidFill>
              <a:srgbClr val="7030A0"/>
            </a:solidFill>
            <a:ln w="2540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rgbClr val="FF0000"/>
                </a:solidFill>
                <a:latin typeface="Arial" panose="020B0604020202020204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073400" y="3747999"/>
              <a:ext cx="423863" cy="5233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i="1" kern="0" dirty="0">
                  <a:solidFill>
                    <a:srgbClr val="7030A0"/>
                  </a:solidFill>
                  <a:latin typeface="Times New Roman" panose="02020603050405020304"/>
                </a:rPr>
                <a:t>A</a:t>
              </a:r>
              <a:endParaRPr lang="zh-CN" altLang="en-US" sz="2800" i="1" kern="0" dirty="0">
                <a:solidFill>
                  <a:srgbClr val="7030A0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294188" y="3714699"/>
              <a:ext cx="422275" cy="5233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i="1" kern="0" dirty="0">
                  <a:solidFill>
                    <a:srgbClr val="7030A0"/>
                  </a:solidFill>
                  <a:latin typeface="Times New Roman" panose="02020603050405020304"/>
                </a:rPr>
                <a:t>B</a:t>
              </a:r>
              <a:endParaRPr lang="zh-CN" altLang="en-US" sz="2800" i="1" kern="0" dirty="0">
                <a:solidFill>
                  <a:srgbClr val="7030A0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857189" y="3300947"/>
            <a:ext cx="1560513" cy="566737"/>
            <a:chOff x="5946775" y="2705064"/>
            <a:chExt cx="1560513" cy="566737"/>
          </a:xfrm>
        </p:grpSpPr>
        <p:grpSp>
          <p:nvGrpSpPr>
            <p:cNvPr id="19" name="组合 18"/>
            <p:cNvGrpSpPr/>
            <p:nvPr/>
          </p:nvGrpSpPr>
          <p:grpSpPr bwMode="auto">
            <a:xfrm>
              <a:off x="6010275" y="2705064"/>
              <a:ext cx="1497013" cy="114300"/>
              <a:chOff x="3152775" y="1628775"/>
              <a:chExt cx="1497013" cy="1143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152775" y="1628775"/>
                <a:ext cx="114300" cy="114300"/>
              </a:xfrm>
              <a:prstGeom prst="ellipse">
                <a:avLst/>
              </a:prstGeom>
              <a:solidFill>
                <a:srgbClr val="7030A0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0000"/>
                  </a:solidFill>
                  <a:latin typeface="Arial" panose="020B0604020202020204"/>
                </a:endParaRPr>
              </a:p>
            </p:txBody>
          </p:sp>
          <p:cxnSp>
            <p:nvCxnSpPr>
              <p:cNvPr id="14388" name="直接连接符 26"/>
              <p:cNvCxnSpPr>
                <a:cxnSpLocks noChangeShapeType="1"/>
                <a:stCxn id="20" idx="6"/>
              </p:cNvCxnSpPr>
              <p:nvPr/>
            </p:nvCxnSpPr>
            <p:spPr bwMode="auto">
              <a:xfrm>
                <a:off x="3267075" y="1685925"/>
                <a:ext cx="1382713" cy="0"/>
              </a:xfrm>
              <a:prstGeom prst="line">
                <a:avLst/>
              </a:prstGeom>
              <a:noFill/>
              <a:ln w="38100">
                <a:solidFill>
                  <a:srgbClr val="7030A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7" name="椭圆 26"/>
              <p:cNvSpPr/>
              <p:nvPr/>
            </p:nvSpPr>
            <p:spPr>
              <a:xfrm>
                <a:off x="4277285" y="1628775"/>
                <a:ext cx="114300" cy="114300"/>
              </a:xfrm>
              <a:prstGeom prst="ellipse">
                <a:avLst/>
              </a:prstGeom>
              <a:solidFill>
                <a:srgbClr val="7030A0"/>
              </a:solidFill>
              <a:ln w="2540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srgbClr val="FF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28" name="矩形 27"/>
            <p:cNvSpPr/>
            <p:nvPr/>
          </p:nvSpPr>
          <p:spPr bwMode="auto">
            <a:xfrm>
              <a:off x="5946775" y="2747926"/>
              <a:ext cx="423863" cy="5238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i="1" kern="0" dirty="0">
                  <a:solidFill>
                    <a:srgbClr val="7030A0"/>
                  </a:solidFill>
                  <a:latin typeface="Times New Roman" panose="02020603050405020304"/>
                </a:rPr>
                <a:t>A</a:t>
              </a:r>
              <a:endParaRPr lang="zh-CN" altLang="en-US" sz="2800" i="1" kern="0" dirty="0">
                <a:solidFill>
                  <a:srgbClr val="7030A0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/>
          </p:nvSpPr>
          <p:spPr bwMode="auto">
            <a:xfrm>
              <a:off x="6973887" y="2747926"/>
              <a:ext cx="423863" cy="5238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i="1" kern="0" dirty="0">
                  <a:solidFill>
                    <a:srgbClr val="7030A0"/>
                  </a:solidFill>
                  <a:latin typeface="Times New Roman" panose="02020603050405020304"/>
                </a:rPr>
                <a:t>B</a:t>
              </a:r>
              <a:endParaRPr lang="zh-CN" altLang="en-US" sz="2800" i="1" kern="0" dirty="0">
                <a:solidFill>
                  <a:srgbClr val="7030A0"/>
                </a:solidFill>
                <a:latin typeface="Times New Roman" panose="02020603050405020304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749177" y="3705028"/>
            <a:ext cx="1776537" cy="812472"/>
            <a:chOff x="5724128" y="3795321"/>
            <a:chExt cx="1776537" cy="812472"/>
          </a:xfrm>
        </p:grpSpPr>
        <p:grpSp>
          <p:nvGrpSpPr>
            <p:cNvPr id="31" name="组合 30"/>
            <p:cNvGrpSpPr/>
            <p:nvPr/>
          </p:nvGrpSpPr>
          <p:grpSpPr>
            <a:xfrm>
              <a:off x="5724128" y="4083918"/>
              <a:ext cx="1776537" cy="523875"/>
              <a:chOff x="5730751" y="2705064"/>
              <a:chExt cx="1776537" cy="523875"/>
            </a:xfrm>
          </p:grpSpPr>
          <p:grpSp>
            <p:nvGrpSpPr>
              <p:cNvPr id="32" name="组合 31"/>
              <p:cNvGrpSpPr/>
              <p:nvPr/>
            </p:nvGrpSpPr>
            <p:grpSpPr bwMode="auto">
              <a:xfrm>
                <a:off x="5730751" y="2705064"/>
                <a:ext cx="1776537" cy="114300"/>
                <a:chOff x="2873251" y="1628775"/>
                <a:chExt cx="1776537" cy="11430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3152775" y="1628775"/>
                  <a:ext cx="114300" cy="114300"/>
                </a:xfrm>
                <a:prstGeom prst="ellipse">
                  <a:avLst/>
                </a:prstGeom>
                <a:solidFill>
                  <a:srgbClr val="7030A0"/>
                </a:solidFill>
                <a:ln w="2540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rgbClr val="FF0000"/>
                    </a:solidFill>
                    <a:latin typeface="Arial" panose="020B0604020202020204"/>
                  </a:endParaRPr>
                </a:p>
              </p:txBody>
            </p:sp>
            <p:cxnSp>
              <p:nvCxnSpPr>
                <p:cNvPr id="36" name="直接连接符 26"/>
                <p:cNvCxnSpPr>
                  <a:cxnSpLocks noChangeShapeType="1"/>
                </p:cNvCxnSpPr>
                <p:nvPr/>
              </p:nvCxnSpPr>
              <p:spPr bwMode="auto">
                <a:xfrm>
                  <a:off x="2873251" y="1685925"/>
                  <a:ext cx="1776537" cy="0"/>
                </a:xfrm>
                <a:prstGeom prst="line">
                  <a:avLst/>
                </a:prstGeom>
                <a:noFill/>
                <a:ln w="38100">
                  <a:solidFill>
                    <a:srgbClr val="7030A0"/>
                  </a:solidFill>
                  <a:rou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7" name="椭圆 36"/>
                <p:cNvSpPr/>
                <p:nvPr/>
              </p:nvSpPr>
              <p:spPr>
                <a:xfrm>
                  <a:off x="4277285" y="1628775"/>
                  <a:ext cx="114300" cy="114300"/>
                </a:xfrm>
                <a:prstGeom prst="ellipse">
                  <a:avLst/>
                </a:prstGeom>
                <a:solidFill>
                  <a:srgbClr val="7030A0"/>
                </a:solidFill>
                <a:ln w="2540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kern="0">
                    <a:solidFill>
                      <a:srgbClr val="FF0000"/>
                    </a:solidFill>
                    <a:latin typeface="Arial" panose="020B0604020202020204"/>
                  </a:endParaRPr>
                </a:p>
              </p:txBody>
            </p:sp>
          </p:grpSp>
          <p:sp>
            <p:nvSpPr>
              <p:cNvPr id="33" name="矩形 32"/>
              <p:cNvSpPr/>
              <p:nvPr/>
            </p:nvSpPr>
            <p:spPr bwMode="auto">
              <a:xfrm>
                <a:off x="5946775" y="2705064"/>
                <a:ext cx="423863" cy="5238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7030A0"/>
                    </a:solidFill>
                    <a:latin typeface="Times New Roman" panose="02020603050405020304"/>
                  </a:rPr>
                  <a:t>A</a:t>
                </a:r>
                <a:endParaRPr lang="zh-CN" altLang="en-US" sz="2800" i="1" kern="0" dirty="0">
                  <a:solidFill>
                    <a:srgbClr val="7030A0"/>
                  </a:solidFill>
                  <a:latin typeface="Times New Roman" panose="020206030504050203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 bwMode="auto">
              <a:xfrm>
                <a:off x="6973887" y="2705064"/>
                <a:ext cx="423863" cy="5238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i="1" kern="0" dirty="0">
                    <a:solidFill>
                      <a:srgbClr val="7030A0"/>
                    </a:solidFill>
                    <a:latin typeface="Times New Roman" panose="02020603050405020304"/>
                  </a:rPr>
                  <a:t>B</a:t>
                </a:r>
                <a:endParaRPr lang="zh-CN" altLang="en-US" sz="2800" i="1" kern="0" dirty="0">
                  <a:solidFill>
                    <a:srgbClr val="7030A0"/>
                  </a:solidFill>
                  <a:latin typeface="Times New Roman" panose="020206030504050203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9" name="矩形 38"/>
            <p:cNvSpPr/>
            <p:nvPr/>
          </p:nvSpPr>
          <p:spPr bwMode="auto">
            <a:xfrm>
              <a:off x="6516216" y="3795321"/>
              <a:ext cx="25519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000" b="1" i="1" dirty="0">
                  <a:solidFill>
                    <a:srgbClr val="7030A0"/>
                  </a:solidFill>
                  <a:latin typeface="+mj-lt"/>
                </a:rPr>
                <a:t>l</a:t>
              </a:r>
              <a:endParaRPr lang="zh-CN" altLang="en-US" sz="2000" dirty="0">
                <a:solidFill>
                  <a:srgbClr val="7030A0"/>
                </a:solidFill>
                <a:latin typeface="+mj-lt"/>
              </a:endParaRPr>
            </a:p>
          </p:txBody>
        </p:sp>
      </p:grpSp>
      <p:sp>
        <p:nvSpPr>
          <p:cNvPr id="15" name="Rectangle 16">
            <a:extLst>
              <a:ext uri="{FF2B5EF4-FFF2-40B4-BE49-F238E27FC236}">
                <a16:creationId xmlns:a16="http://schemas.microsoft.com/office/drawing/2014/main" id="{FBD99E4C-FAFF-DBFB-B462-856AC314F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3223667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二、自主梳理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2216150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平行与垂直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01638" y="2282825"/>
            <a:ext cx="22494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平行与垂直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2533650" y="1179513"/>
            <a:ext cx="4924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平行：在同一个平面内，不相交的两条直线叫作平行线。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33650" y="3148013"/>
            <a:ext cx="492442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垂直：两条直线相交成直角，就说这两条直线互相垂直。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362200" y="1465263"/>
            <a:ext cx="209550" cy="2159000"/>
          </a:xfrm>
          <a:prstGeom prst="leftBrace">
            <a:avLst>
              <a:gd name="adj1" fmla="val 63257"/>
              <a:gd name="adj2" fmla="val 50000"/>
            </a:avLst>
          </a:prstGeom>
          <a:noFill/>
          <a:ln w="28575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grpSp>
        <p:nvGrpSpPr>
          <p:cNvPr id="7" name="Group 33"/>
          <p:cNvGrpSpPr/>
          <p:nvPr/>
        </p:nvGrpSpPr>
        <p:grpSpPr bwMode="auto">
          <a:xfrm>
            <a:off x="3217863" y="1971675"/>
            <a:ext cx="1171575" cy="1085850"/>
            <a:chOff x="1042" y="1350"/>
            <a:chExt cx="738" cy="684"/>
          </a:xfrm>
        </p:grpSpPr>
        <p:grpSp>
          <p:nvGrpSpPr>
            <p:cNvPr id="19479" name="Group 12"/>
            <p:cNvGrpSpPr/>
            <p:nvPr/>
          </p:nvGrpSpPr>
          <p:grpSpPr bwMode="auto">
            <a:xfrm>
              <a:off x="1042" y="1462"/>
              <a:ext cx="738" cy="562"/>
              <a:chOff x="1462" y="1389"/>
              <a:chExt cx="738" cy="562"/>
            </a:xfrm>
          </p:grpSpPr>
          <p:sp>
            <p:nvSpPr>
              <p:cNvPr id="11" name="Line 10"/>
              <p:cNvSpPr>
                <a:spLocks noChangeShapeType="1"/>
              </p:cNvSpPr>
              <p:nvPr/>
            </p:nvSpPr>
            <p:spPr bwMode="auto">
              <a:xfrm>
                <a:off x="1565" y="1389"/>
                <a:ext cx="635" cy="36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11"/>
              <p:cNvSpPr>
                <a:spLocks noChangeShapeType="1"/>
              </p:cNvSpPr>
              <p:nvPr/>
            </p:nvSpPr>
            <p:spPr bwMode="auto">
              <a:xfrm>
                <a:off x="1462" y="1584"/>
                <a:ext cx="635" cy="367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Text Box 20"/>
            <p:cNvSpPr txBox="1">
              <a:spLocks noChangeArrowheads="1"/>
            </p:cNvSpPr>
            <p:nvPr/>
          </p:nvSpPr>
          <p:spPr bwMode="auto">
            <a:xfrm>
              <a:off x="1349" y="1350"/>
              <a:ext cx="2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0" name="Text Box 21"/>
            <p:cNvSpPr txBox="1">
              <a:spLocks noChangeArrowheads="1"/>
            </p:cNvSpPr>
            <p:nvPr/>
          </p:nvSpPr>
          <p:spPr bwMode="auto">
            <a:xfrm>
              <a:off x="1162" y="1746"/>
              <a:ext cx="27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b</a:t>
              </a:r>
            </a:p>
          </p:txBody>
        </p:sp>
      </p:grpSp>
      <p:grpSp>
        <p:nvGrpSpPr>
          <p:cNvPr id="13" name="Group 31"/>
          <p:cNvGrpSpPr/>
          <p:nvPr/>
        </p:nvGrpSpPr>
        <p:grpSpPr bwMode="auto">
          <a:xfrm>
            <a:off x="5170488" y="2087563"/>
            <a:ext cx="1368425" cy="1119187"/>
            <a:chOff x="2338" y="1423"/>
            <a:chExt cx="862" cy="705"/>
          </a:xfrm>
        </p:grpSpPr>
        <p:grpSp>
          <p:nvGrpSpPr>
            <p:cNvPr id="19474" name="Group 15"/>
            <p:cNvGrpSpPr/>
            <p:nvPr/>
          </p:nvGrpSpPr>
          <p:grpSpPr bwMode="auto">
            <a:xfrm>
              <a:off x="2338" y="1680"/>
              <a:ext cx="862" cy="214"/>
              <a:chOff x="2472" y="1752"/>
              <a:chExt cx="862" cy="21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>
                <a:off x="2472" y="1752"/>
                <a:ext cx="862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472" y="1966"/>
                <a:ext cx="862" cy="0"/>
              </a:xfrm>
              <a:prstGeom prst="line">
                <a:avLst/>
              </a:prstGeom>
              <a:noFill/>
              <a:ln w="190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2673" y="1423"/>
              <a:ext cx="3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6" name="Text Box 23"/>
            <p:cNvSpPr txBox="1">
              <a:spLocks noChangeArrowheads="1"/>
            </p:cNvSpPr>
            <p:nvPr/>
          </p:nvSpPr>
          <p:spPr bwMode="auto">
            <a:xfrm>
              <a:off x="2655" y="1840"/>
              <a:ext cx="30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b</a:t>
              </a:r>
            </a:p>
          </p:txBody>
        </p:sp>
      </p:grpSp>
      <p:grpSp>
        <p:nvGrpSpPr>
          <p:cNvPr id="19" name="Group 47"/>
          <p:cNvGrpSpPr/>
          <p:nvPr/>
        </p:nvGrpSpPr>
        <p:grpSpPr bwMode="auto">
          <a:xfrm>
            <a:off x="6916738" y="2703513"/>
            <a:ext cx="1739900" cy="1612900"/>
            <a:chOff x="3923" y="1407"/>
            <a:chExt cx="1095" cy="1016"/>
          </a:xfrm>
        </p:grpSpPr>
        <p:grpSp>
          <p:nvGrpSpPr>
            <p:cNvPr id="19466" name="Group 26"/>
            <p:cNvGrpSpPr/>
            <p:nvPr/>
          </p:nvGrpSpPr>
          <p:grpSpPr bwMode="auto">
            <a:xfrm rot="-686608">
              <a:off x="4403" y="1900"/>
              <a:ext cx="90" cy="91"/>
              <a:chOff x="4967" y="1298"/>
              <a:chExt cx="90" cy="91"/>
            </a:xfrm>
          </p:grpSpPr>
          <p:sp>
            <p:nvSpPr>
              <p:cNvPr id="26" name="Line 27"/>
              <p:cNvSpPr>
                <a:spLocks noChangeShapeType="1"/>
              </p:cNvSpPr>
              <p:nvPr/>
            </p:nvSpPr>
            <p:spPr bwMode="auto">
              <a:xfrm>
                <a:off x="4960" y="1295"/>
                <a:ext cx="97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7" name="Line 28"/>
              <p:cNvSpPr>
                <a:spLocks noChangeShapeType="1"/>
              </p:cNvSpPr>
              <p:nvPr/>
            </p:nvSpPr>
            <p:spPr bwMode="auto">
              <a:xfrm>
                <a:off x="5057" y="1298"/>
                <a:ext cx="0" cy="91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1" name="Line 24"/>
            <p:cNvSpPr>
              <a:spLocks noChangeShapeType="1"/>
            </p:cNvSpPr>
            <p:nvPr/>
          </p:nvSpPr>
          <p:spPr bwMode="auto">
            <a:xfrm rot="4766601">
              <a:off x="3963" y="1995"/>
              <a:ext cx="862" cy="1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2" name="Line 25"/>
            <p:cNvSpPr>
              <a:spLocks noChangeShapeType="1"/>
            </p:cNvSpPr>
            <p:nvPr/>
          </p:nvSpPr>
          <p:spPr bwMode="auto">
            <a:xfrm rot="4762089">
              <a:off x="4425" y="1491"/>
              <a:ext cx="1" cy="998"/>
            </a:xfrm>
            <a:prstGeom prst="line">
              <a:avLst/>
            </a:prstGeom>
            <a:noFill/>
            <a:ln w="190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3" name="Text Box 34"/>
            <p:cNvSpPr txBox="1">
              <a:spLocks noChangeArrowheads="1"/>
            </p:cNvSpPr>
            <p:nvPr/>
          </p:nvSpPr>
          <p:spPr bwMode="auto">
            <a:xfrm>
              <a:off x="4201" y="1973"/>
              <a:ext cx="2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O</a:t>
              </a:r>
            </a:p>
          </p:txBody>
        </p:sp>
        <p:sp>
          <p:nvSpPr>
            <p:cNvPr id="24" name="Text Box 35"/>
            <p:cNvSpPr txBox="1">
              <a:spLocks noChangeArrowheads="1"/>
            </p:cNvSpPr>
            <p:nvPr/>
          </p:nvSpPr>
          <p:spPr bwMode="auto">
            <a:xfrm>
              <a:off x="4306" y="1407"/>
              <a:ext cx="2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25" name="Text Box 36"/>
            <p:cNvSpPr txBox="1">
              <a:spLocks noChangeArrowheads="1"/>
            </p:cNvSpPr>
            <p:nvPr/>
          </p:nvSpPr>
          <p:spPr bwMode="auto">
            <a:xfrm>
              <a:off x="4791" y="1854"/>
              <a:ext cx="22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ct val="5000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000" b="1" i="1" kern="0">
                  <a:solidFill>
                    <a:prstClr val="black"/>
                  </a:solidFill>
                  <a:ea typeface="宋体" panose="02010600030101010101" pitchFamily="2" charset="-122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271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6" descr="E:\李琪洲\素材图\人物图以及学习文件等\笔记娃娃\夏元半.png夏元半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85418" y="1809750"/>
            <a:ext cx="1034415" cy="1147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AutoShape 27"/>
          <p:cNvSpPr>
            <a:spLocks noChangeArrowheads="1"/>
          </p:cNvSpPr>
          <p:nvPr/>
        </p:nvSpPr>
        <p:spPr bwMode="auto">
          <a:xfrm>
            <a:off x="5651500" y="703263"/>
            <a:ext cx="2736850" cy="933450"/>
          </a:xfrm>
          <a:prstGeom prst="wedgeRoundRectCallout">
            <a:avLst>
              <a:gd name="adj1" fmla="val 38671"/>
              <a:gd name="adj2" fmla="val 75389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请过直线上一点作已知直线的垂线。</a:t>
            </a:r>
          </a:p>
        </p:txBody>
      </p:sp>
      <p:cxnSp>
        <p:nvCxnSpPr>
          <p:cNvPr id="20484" name="直接连接符 8"/>
          <p:cNvCxnSpPr>
            <a:cxnSpLocks noChangeShapeType="1"/>
          </p:cNvCxnSpPr>
          <p:nvPr/>
        </p:nvCxnSpPr>
        <p:spPr bwMode="auto">
          <a:xfrm>
            <a:off x="2139950" y="4572000"/>
            <a:ext cx="4427538" cy="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975" y="993775"/>
            <a:ext cx="2943225" cy="423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直接连接符 9"/>
          <p:cNvCxnSpPr>
            <a:cxnSpLocks noChangeShapeType="1"/>
          </p:cNvCxnSpPr>
          <p:nvPr/>
        </p:nvCxnSpPr>
        <p:spPr bwMode="auto">
          <a:xfrm flipV="1">
            <a:off x="5264150" y="1335088"/>
            <a:ext cx="0" cy="324643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625" y="3348038"/>
            <a:ext cx="2162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椭圆 7"/>
          <p:cNvSpPr/>
          <p:nvPr/>
        </p:nvSpPr>
        <p:spPr>
          <a:xfrm>
            <a:off x="5218113" y="4521200"/>
            <a:ext cx="93662" cy="9366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grpSp>
        <p:nvGrpSpPr>
          <p:cNvPr id="9" name="组合 24"/>
          <p:cNvGrpSpPr/>
          <p:nvPr/>
        </p:nvGrpSpPr>
        <p:grpSpPr bwMode="auto">
          <a:xfrm>
            <a:off x="5276850" y="4379913"/>
            <a:ext cx="174625" cy="176212"/>
            <a:chOff x="6167355" y="3479490"/>
            <a:chExt cx="180000" cy="180000"/>
          </a:xfrm>
        </p:grpSpPr>
        <p:cxnSp>
          <p:nvCxnSpPr>
            <p:cNvPr id="20495" name="直接连接符 25"/>
            <p:cNvCxnSpPr>
              <a:cxnSpLocks noChangeShapeType="1"/>
            </p:cNvCxnSpPr>
            <p:nvPr/>
          </p:nvCxnSpPr>
          <p:spPr bwMode="auto">
            <a:xfrm>
              <a:off x="6167355" y="3492749"/>
              <a:ext cx="1800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496" name="直接连接符 26"/>
            <p:cNvCxnSpPr>
              <a:cxnSpLocks noChangeShapeType="1"/>
            </p:cNvCxnSpPr>
            <p:nvPr/>
          </p:nvCxnSpPr>
          <p:spPr bwMode="auto">
            <a:xfrm rot="-5400000">
              <a:off x="6247755" y="3569490"/>
              <a:ext cx="1800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3184525"/>
            <a:ext cx="2162175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33400" y="701675"/>
            <a:ext cx="2943225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直角顶点和线上一点重合。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33400" y="1582738"/>
            <a:ext cx="26638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顺着三角板的直角边描，做出已知直线的垂线。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533400" y="2833688"/>
            <a:ext cx="2374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作垂直符号。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494" name="Rectangle 26"/>
          <p:cNvSpPr>
            <a:spLocks noChangeArrowheads="1"/>
          </p:cNvSpPr>
          <p:nvPr/>
        </p:nvSpPr>
        <p:spPr bwMode="auto">
          <a:xfrm>
            <a:off x="323850" y="207963"/>
            <a:ext cx="19446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3200" b="1"/>
              <a:t>画垂线</a:t>
            </a:r>
          </a:p>
        </p:txBody>
      </p:sp>
    </p:spTree>
    <p:extLst>
      <p:ext uri="{BB962C8B-B14F-4D97-AF65-F5344CB8AC3E}">
        <p14:creationId xmlns:p14="http://schemas.microsoft.com/office/powerpoint/2010/main" val="392846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59 0.00185 L 0.15556 3.0864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08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60494E-6 L 1.66667E-6 -0.6240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1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5 -0.00123 L 0.01823 -0.00185 L 0.0177 0.03272 " pathEditMode="relative" rAng="0" ptsTypes="AAA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" y="1667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2"/>
          <p:cNvGrpSpPr/>
          <p:nvPr/>
        </p:nvGrpSpPr>
        <p:grpSpPr bwMode="auto">
          <a:xfrm>
            <a:off x="971600" y="204197"/>
            <a:ext cx="4006850" cy="2189163"/>
            <a:chOff x="2546" y="1295"/>
            <a:chExt cx="1633" cy="892"/>
          </a:xfrm>
        </p:grpSpPr>
        <p:grpSp>
          <p:nvGrpSpPr>
            <p:cNvPr id="21532" name="Group 20"/>
            <p:cNvGrpSpPr/>
            <p:nvPr/>
          </p:nvGrpSpPr>
          <p:grpSpPr bwMode="auto">
            <a:xfrm>
              <a:off x="3216" y="2138"/>
              <a:ext cx="45" cy="45"/>
              <a:chOff x="3187" y="2138"/>
              <a:chExt cx="45" cy="45"/>
            </a:xfrm>
          </p:grpSpPr>
          <p:sp>
            <p:nvSpPr>
              <p:cNvPr id="11" name="Line 18"/>
              <p:cNvSpPr>
                <a:spLocks noChangeShapeType="1"/>
              </p:cNvSpPr>
              <p:nvPr/>
            </p:nvSpPr>
            <p:spPr bwMode="auto">
              <a:xfrm>
                <a:off x="3187" y="2140"/>
                <a:ext cx="45" cy="0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2" name="Line 19"/>
              <p:cNvSpPr>
                <a:spLocks noChangeShapeType="1"/>
              </p:cNvSpPr>
              <p:nvPr/>
            </p:nvSpPr>
            <p:spPr bwMode="auto">
              <a:xfrm>
                <a:off x="3232" y="2138"/>
                <a:ext cx="0" cy="45"/>
              </a:xfrm>
              <a:prstGeom prst="line">
                <a:avLst/>
              </a:prstGeom>
              <a:noFill/>
              <a:ln w="317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4" name="Line 11"/>
            <p:cNvSpPr>
              <a:spLocks noChangeShapeType="1"/>
            </p:cNvSpPr>
            <p:nvPr/>
          </p:nvSpPr>
          <p:spPr bwMode="auto">
            <a:xfrm>
              <a:off x="2546" y="2184"/>
              <a:ext cx="1633" cy="0"/>
            </a:xfrm>
            <a:prstGeom prst="line">
              <a:avLst/>
            </a:prstGeom>
            <a:noFill/>
            <a:ln w="317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5" name="Oval 13"/>
            <p:cNvSpPr>
              <a:spLocks noChangeArrowheads="1"/>
            </p:cNvSpPr>
            <p:nvPr/>
          </p:nvSpPr>
          <p:spPr bwMode="auto">
            <a:xfrm>
              <a:off x="3201" y="1464"/>
              <a:ext cx="34" cy="34"/>
            </a:xfrm>
            <a:prstGeom prst="ellipse">
              <a:avLst/>
            </a:prstGeom>
            <a:solidFill>
              <a:srgbClr val="000000"/>
            </a:solidFill>
            <a:ln w="12700">
              <a:solidFill>
                <a:sysClr val="windowText" lastClr="000000"/>
              </a:solidFill>
              <a:round/>
            </a:ln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endParaRPr lang="zh-CN" altLang="en-US" sz="2800" b="1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Line 14"/>
            <p:cNvSpPr>
              <a:spLocks noChangeShapeType="1"/>
            </p:cNvSpPr>
            <p:nvPr/>
          </p:nvSpPr>
          <p:spPr bwMode="auto">
            <a:xfrm flipV="1">
              <a:off x="2766" y="1479"/>
              <a:ext cx="453" cy="708"/>
            </a:xfrm>
            <a:prstGeom prst="line">
              <a:avLst/>
            </a:prstGeom>
            <a:noFill/>
            <a:ln w="317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Line 15"/>
            <p:cNvSpPr>
              <a:spLocks noChangeShapeType="1"/>
            </p:cNvSpPr>
            <p:nvPr/>
          </p:nvSpPr>
          <p:spPr bwMode="auto">
            <a:xfrm>
              <a:off x="3216" y="1479"/>
              <a:ext cx="362" cy="702"/>
            </a:xfrm>
            <a:prstGeom prst="line">
              <a:avLst/>
            </a:prstGeom>
            <a:noFill/>
            <a:ln w="317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Line 16"/>
            <p:cNvSpPr>
              <a:spLocks noChangeShapeType="1"/>
            </p:cNvSpPr>
            <p:nvPr/>
          </p:nvSpPr>
          <p:spPr bwMode="auto">
            <a:xfrm flipH="1" flipV="1">
              <a:off x="3225" y="1485"/>
              <a:ext cx="643" cy="696"/>
            </a:xfrm>
            <a:prstGeom prst="line">
              <a:avLst/>
            </a:prstGeom>
            <a:noFill/>
            <a:ln w="317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9" name="Text Box 17"/>
            <p:cNvSpPr txBox="1">
              <a:spLocks noChangeArrowheads="1"/>
            </p:cNvSpPr>
            <p:nvPr/>
          </p:nvSpPr>
          <p:spPr bwMode="auto">
            <a:xfrm>
              <a:off x="3106" y="1295"/>
              <a:ext cx="219" cy="1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en-US" altLang="zh-CN" sz="2400" b="1" i="1" kern="0" dirty="0">
                  <a:solidFill>
                    <a:prstClr val="black"/>
                  </a:solidFill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>
              <a:off x="3217" y="1480"/>
              <a:ext cx="0" cy="704"/>
            </a:xfrm>
            <a:prstGeom prst="line">
              <a:avLst/>
            </a:prstGeom>
            <a:noFill/>
            <a:ln w="31750">
              <a:solidFill>
                <a:sysClr val="windowText" lastClr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739775" y="2570530"/>
            <a:ext cx="7664450" cy="2308324"/>
          </a:xfrm>
          <a:prstGeom prst="rect">
            <a:avLst/>
          </a:prstGeom>
          <a:solidFill>
            <a:srgbClr val="8064A2">
              <a:lumMod val="20000"/>
              <a:lumOff val="80000"/>
              <a:alpha val="69804"/>
            </a:srgbClr>
          </a:solidFill>
          <a:ln w="25400" cap="flat" cmpd="sng" algn="ctr">
            <a:noFill/>
            <a:prstDash val="solid"/>
          </a:ln>
          <a:effectLst/>
        </p:spPr>
        <p:txBody>
          <a:bodyPr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点到直线的距离是垂直线段</a:t>
            </a:r>
            <a:r>
              <a:rPr lang="zh-CN" altLang="en-US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最短</a:t>
            </a: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从直线外一点到这条直线所画的垂直线段的长度，叫作这点到这条直线的</a:t>
            </a:r>
            <a:r>
              <a:rPr lang="zh-CN" altLang="en-US" sz="24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距离</a:t>
            </a: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与两平行线相互垂直并夹在两平行线之间的线段的长度都相等。</a:t>
            </a:r>
            <a:endParaRPr lang="zh-CN" altLang="en-US" sz="2800" b="1" kern="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247825" y="1247185"/>
            <a:ext cx="10223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距离</a:t>
            </a:r>
          </a:p>
        </p:txBody>
      </p:sp>
      <p:sp>
        <p:nvSpPr>
          <p:cNvPr id="15" name="左大括号 14"/>
          <p:cNvSpPr/>
          <p:nvPr/>
        </p:nvSpPr>
        <p:spPr>
          <a:xfrm>
            <a:off x="2355900" y="685210"/>
            <a:ext cx="209550" cy="1712912"/>
          </a:xfrm>
          <a:prstGeom prst="leftBrace">
            <a:avLst>
              <a:gd name="adj1" fmla="val 63257"/>
              <a:gd name="adj2" fmla="val 50000"/>
            </a:avLst>
          </a:prstGeom>
          <a:noFill/>
          <a:ln w="19050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sp>
        <p:nvSpPr>
          <p:cNvPr id="16" name="Line 12"/>
          <p:cNvSpPr>
            <a:spLocks noChangeShapeType="1"/>
          </p:cNvSpPr>
          <p:nvPr/>
        </p:nvSpPr>
        <p:spPr bwMode="auto">
          <a:xfrm>
            <a:off x="2617837" y="651872"/>
            <a:ext cx="0" cy="1727200"/>
          </a:xfrm>
          <a:prstGeom prst="line">
            <a:avLst/>
          </a:prstGeom>
          <a:noFill/>
          <a:ln w="31750">
            <a:solidFill>
              <a:srgbClr val="E81125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5100687" y="324847"/>
            <a:ext cx="2968625" cy="1981200"/>
            <a:chOff x="2973251" y="2437927"/>
            <a:chExt cx="2967993" cy="1981227"/>
          </a:xfrm>
        </p:grpSpPr>
        <p:grpSp>
          <p:nvGrpSpPr>
            <p:cNvPr id="21512" name="Group 31"/>
            <p:cNvGrpSpPr/>
            <p:nvPr/>
          </p:nvGrpSpPr>
          <p:grpSpPr bwMode="auto">
            <a:xfrm>
              <a:off x="2973251" y="2437927"/>
              <a:ext cx="2967993" cy="1981227"/>
              <a:chOff x="2456" y="1389"/>
              <a:chExt cx="1149" cy="767"/>
            </a:xfrm>
          </p:grpSpPr>
          <p:sp>
            <p:nvSpPr>
              <p:cNvPr id="34" name="Line 17"/>
              <p:cNvSpPr>
                <a:spLocks noChangeShapeType="1"/>
              </p:cNvSpPr>
              <p:nvPr/>
            </p:nvSpPr>
            <p:spPr bwMode="auto">
              <a:xfrm>
                <a:off x="2456" y="1555"/>
                <a:ext cx="1149" cy="0"/>
              </a:xfrm>
              <a:prstGeom prst="line">
                <a:avLst/>
              </a:prstGeom>
              <a:noFill/>
              <a:ln w="317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5" name="Line 18"/>
              <p:cNvSpPr>
                <a:spLocks noChangeShapeType="1"/>
              </p:cNvSpPr>
              <p:nvPr/>
            </p:nvSpPr>
            <p:spPr bwMode="auto">
              <a:xfrm>
                <a:off x="2456" y="1986"/>
                <a:ext cx="1149" cy="0"/>
              </a:xfrm>
              <a:prstGeom prst="line">
                <a:avLst/>
              </a:prstGeom>
              <a:noFill/>
              <a:ln w="31750">
                <a:solidFill>
                  <a:sysClr val="windowText" lastClr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6" name="Text Box 24"/>
              <p:cNvSpPr txBox="1">
                <a:spLocks noChangeArrowheads="1"/>
              </p:cNvSpPr>
              <p:nvPr/>
            </p:nvSpPr>
            <p:spPr bwMode="auto">
              <a:xfrm>
                <a:off x="2938" y="1389"/>
                <a:ext cx="205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1" i="1" kern="0" dirty="0">
                    <a:solidFill>
                      <a:prstClr val="black"/>
                    </a:solidFill>
                    <a:ea typeface="宋体" panose="02010600030101010101" pitchFamily="2" charset="-122"/>
                  </a:rPr>
                  <a:t>a</a:t>
                </a:r>
              </a:p>
            </p:txBody>
          </p:sp>
          <p:sp>
            <p:nvSpPr>
              <p:cNvPr id="37" name="Text Box 25"/>
              <p:cNvSpPr txBox="1">
                <a:spLocks noChangeArrowheads="1"/>
              </p:cNvSpPr>
              <p:nvPr/>
            </p:nvSpPr>
            <p:spPr bwMode="auto">
              <a:xfrm>
                <a:off x="2933" y="1977"/>
                <a:ext cx="244" cy="1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ct val="50000"/>
                  </a:spcBef>
                  <a:spcAft>
                    <a:spcPts val="0"/>
                  </a:spcAft>
                  <a:buFont typeface="Arial" panose="020B0604020202020204" pitchFamily="34" charset="0"/>
                  <a:buNone/>
                  <a:defRPr/>
                </a:pPr>
                <a:r>
                  <a:rPr lang="en-US" altLang="zh-CN" sz="2400" b="1" i="1" kern="0" dirty="0">
                    <a:solidFill>
                      <a:prstClr val="black"/>
                    </a:solidFill>
                    <a:ea typeface="宋体" panose="02010600030101010101" pitchFamily="2" charset="-122"/>
                  </a:rPr>
                  <a:t>b</a:t>
                </a:r>
              </a:p>
            </p:txBody>
          </p:sp>
        </p:grpSp>
        <p:cxnSp>
          <p:nvCxnSpPr>
            <p:cNvPr id="21513" name="直接连接符 20"/>
            <p:cNvCxnSpPr>
              <a:cxnSpLocks noChangeShapeType="1"/>
            </p:cNvCxnSpPr>
            <p:nvPr/>
          </p:nvCxnSpPr>
          <p:spPr bwMode="auto">
            <a:xfrm>
              <a:off x="3705520" y="2844006"/>
              <a:ext cx="0" cy="11525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514" name="Group 29"/>
            <p:cNvGrpSpPr/>
            <p:nvPr/>
          </p:nvGrpSpPr>
          <p:grpSpPr bwMode="auto">
            <a:xfrm>
              <a:off x="3705520" y="3807619"/>
              <a:ext cx="180975" cy="180975"/>
              <a:chOff x="1799" y="2442"/>
              <a:chExt cx="114" cy="114"/>
            </a:xfrm>
          </p:grpSpPr>
          <p:cxnSp>
            <p:nvCxnSpPr>
              <p:cNvPr id="21526" name="直接连接符 20"/>
              <p:cNvCxnSpPr>
                <a:cxnSpLocks noChangeShapeType="1"/>
              </p:cNvCxnSpPr>
              <p:nvPr/>
            </p:nvCxnSpPr>
            <p:spPr bwMode="auto">
              <a:xfrm>
                <a:off x="1799" y="2444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27" name="直接连接符 21"/>
              <p:cNvCxnSpPr>
                <a:cxnSpLocks noChangeShapeType="1"/>
              </p:cNvCxnSpPr>
              <p:nvPr/>
            </p:nvCxnSpPr>
            <p:spPr bwMode="auto">
              <a:xfrm rot="-5400000">
                <a:off x="1853" y="2499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1" name="椭圆 20"/>
            <p:cNvSpPr/>
            <p:nvPr/>
          </p:nvSpPr>
          <p:spPr>
            <a:xfrm>
              <a:off x="3670016" y="2826870"/>
              <a:ext cx="73009" cy="73026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cxnSp>
          <p:nvCxnSpPr>
            <p:cNvPr id="21516" name="直接连接符 23"/>
            <p:cNvCxnSpPr>
              <a:cxnSpLocks noChangeShapeType="1"/>
            </p:cNvCxnSpPr>
            <p:nvPr/>
          </p:nvCxnSpPr>
          <p:spPr bwMode="auto">
            <a:xfrm>
              <a:off x="5166675" y="2844006"/>
              <a:ext cx="0" cy="11525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517" name="Group 29"/>
            <p:cNvGrpSpPr/>
            <p:nvPr/>
          </p:nvGrpSpPr>
          <p:grpSpPr bwMode="auto">
            <a:xfrm>
              <a:off x="5166675" y="3807619"/>
              <a:ext cx="180975" cy="180975"/>
              <a:chOff x="1799" y="2442"/>
              <a:chExt cx="114" cy="114"/>
            </a:xfrm>
          </p:grpSpPr>
          <p:cxnSp>
            <p:nvCxnSpPr>
              <p:cNvPr id="21524" name="直接连接符 20"/>
              <p:cNvCxnSpPr>
                <a:cxnSpLocks noChangeShapeType="1"/>
              </p:cNvCxnSpPr>
              <p:nvPr/>
            </p:nvCxnSpPr>
            <p:spPr bwMode="auto">
              <a:xfrm>
                <a:off x="1799" y="2444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25" name="直接连接符 21"/>
              <p:cNvCxnSpPr>
                <a:cxnSpLocks noChangeShapeType="1"/>
              </p:cNvCxnSpPr>
              <p:nvPr/>
            </p:nvCxnSpPr>
            <p:spPr bwMode="auto">
              <a:xfrm rot="-5400000">
                <a:off x="1853" y="2499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4" name="椭圆 23"/>
            <p:cNvSpPr/>
            <p:nvPr/>
          </p:nvSpPr>
          <p:spPr>
            <a:xfrm>
              <a:off x="5131791" y="2826870"/>
              <a:ext cx="73009" cy="73026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  <p:cxnSp>
          <p:nvCxnSpPr>
            <p:cNvPr id="21519" name="直接连接符 26"/>
            <p:cNvCxnSpPr>
              <a:cxnSpLocks noChangeShapeType="1"/>
            </p:cNvCxnSpPr>
            <p:nvPr/>
          </p:nvCxnSpPr>
          <p:spPr bwMode="auto">
            <a:xfrm>
              <a:off x="4390387" y="2844006"/>
              <a:ext cx="0" cy="1152525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520" name="Group 29"/>
            <p:cNvGrpSpPr/>
            <p:nvPr/>
          </p:nvGrpSpPr>
          <p:grpSpPr bwMode="auto">
            <a:xfrm>
              <a:off x="4390387" y="3807619"/>
              <a:ext cx="180975" cy="180975"/>
              <a:chOff x="1799" y="2442"/>
              <a:chExt cx="114" cy="114"/>
            </a:xfrm>
          </p:grpSpPr>
          <p:cxnSp>
            <p:nvCxnSpPr>
              <p:cNvPr id="21522" name="直接连接符 20"/>
              <p:cNvCxnSpPr>
                <a:cxnSpLocks noChangeShapeType="1"/>
              </p:cNvCxnSpPr>
              <p:nvPr/>
            </p:nvCxnSpPr>
            <p:spPr bwMode="auto">
              <a:xfrm>
                <a:off x="1799" y="2444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523" name="直接连接符 21"/>
              <p:cNvCxnSpPr>
                <a:cxnSpLocks noChangeShapeType="1"/>
              </p:cNvCxnSpPr>
              <p:nvPr/>
            </p:nvCxnSpPr>
            <p:spPr bwMode="auto">
              <a:xfrm rot="-5400000">
                <a:off x="1853" y="2499"/>
                <a:ext cx="114" cy="0"/>
              </a:xfrm>
              <a:prstGeom prst="line">
                <a:avLst/>
              </a:prstGeom>
              <a:noFill/>
              <a:ln w="28575">
                <a:solidFill>
                  <a:srgbClr val="00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27" name="椭圆 26"/>
            <p:cNvSpPr/>
            <p:nvPr/>
          </p:nvSpPr>
          <p:spPr>
            <a:xfrm>
              <a:off x="4355670" y="2826870"/>
              <a:ext cx="73009" cy="73026"/>
            </a:xfrm>
            <a:prstGeom prst="ellipse">
              <a:avLst/>
            </a:prstGeom>
            <a:solidFill>
              <a:sysClr val="windowText" lastClr="000000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white"/>
                </a:solidFill>
                <a:latin typeface="Arial" panose="020B0604020202020204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144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8557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角的定义</a:t>
            </a:r>
          </a:p>
        </p:txBody>
      </p:sp>
      <p:sp>
        <p:nvSpPr>
          <p:cNvPr id="3" name="TextBox 7"/>
          <p:cNvSpPr txBox="1"/>
          <p:nvPr/>
        </p:nvSpPr>
        <p:spPr>
          <a:xfrm>
            <a:off x="1019175" y="3508375"/>
            <a:ext cx="6962775" cy="522288"/>
          </a:xfrm>
          <a:prstGeom prst="rect">
            <a:avLst/>
          </a:prstGeom>
          <a:gradFill rotWithShape="1">
            <a:gsLst>
              <a:gs pos="0">
                <a:srgbClr val="4BACC6">
                  <a:tint val="50000"/>
                  <a:satMod val="300000"/>
                </a:srgbClr>
              </a:gs>
              <a:gs pos="35000">
                <a:srgbClr val="4BACC6">
                  <a:tint val="37000"/>
                  <a:satMod val="300000"/>
                </a:srgbClr>
              </a:gs>
              <a:gs pos="100000">
                <a:srgbClr val="4BACC6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BACC6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从一点引出两条射线所组成的</a:t>
            </a:r>
            <a:r>
              <a:rPr lang="zh-CN" altLang="en-US" sz="2800" b="1" ker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图形叫作</a:t>
            </a:r>
            <a:r>
              <a:rPr lang="zh-CN" altLang="en-US" sz="2800" b="1" ker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2800" b="1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cxnSp>
        <p:nvCxnSpPr>
          <p:cNvPr id="4" name="直接连接符 3"/>
          <p:cNvCxnSpPr>
            <a:cxnSpLocks noChangeShapeType="1"/>
          </p:cNvCxnSpPr>
          <p:nvPr/>
        </p:nvCxnSpPr>
        <p:spPr bwMode="auto">
          <a:xfrm flipV="1">
            <a:off x="3543300" y="1358900"/>
            <a:ext cx="1914525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直接连接符 4"/>
          <p:cNvCxnSpPr>
            <a:cxnSpLocks noChangeShapeType="1"/>
          </p:cNvCxnSpPr>
          <p:nvPr/>
        </p:nvCxnSpPr>
        <p:spPr bwMode="auto">
          <a:xfrm>
            <a:off x="3552825" y="2587625"/>
            <a:ext cx="2714625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椭圆 5"/>
          <p:cNvSpPr/>
          <p:nvPr/>
        </p:nvSpPr>
        <p:spPr>
          <a:xfrm>
            <a:off x="3505200" y="2549525"/>
            <a:ext cx="57150" cy="57150"/>
          </a:xfrm>
          <a:prstGeom prst="ellipse">
            <a:avLst/>
          </a:prstGeom>
          <a:solidFill>
            <a:srgbClr val="FF0000"/>
          </a:solidFill>
          <a:ln w="25400" cap="flat" cmpd="sng" algn="ctr">
            <a:solidFill>
              <a:srgbClr val="FF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4168775" y="2705100"/>
            <a:ext cx="13001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ea typeface="宋体" panose="02010600030101010101" pitchFamily="2" charset="-122"/>
              </a:rPr>
              <a:t>（     ）</a:t>
            </a:r>
          </a:p>
        </p:txBody>
      </p:sp>
      <p:sp>
        <p:nvSpPr>
          <p:cNvPr id="8" name="TextBox 12"/>
          <p:cNvSpPr txBox="1">
            <a:spLocks noChangeArrowheads="1"/>
          </p:cNvSpPr>
          <p:nvPr/>
        </p:nvSpPr>
        <p:spPr bwMode="auto">
          <a:xfrm>
            <a:off x="3409950" y="1406525"/>
            <a:ext cx="13001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ea typeface="宋体" panose="02010600030101010101" pitchFamily="2" charset="-122"/>
              </a:rPr>
              <a:t>（     ）</a:t>
            </a:r>
          </a:p>
        </p:txBody>
      </p:sp>
      <p:sp>
        <p:nvSpPr>
          <p:cNvPr id="9" name="TextBox 13"/>
          <p:cNvSpPr txBox="1">
            <a:spLocks noChangeArrowheads="1"/>
          </p:cNvSpPr>
          <p:nvPr/>
        </p:nvSpPr>
        <p:spPr bwMode="auto">
          <a:xfrm>
            <a:off x="2071688" y="2344738"/>
            <a:ext cx="1636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ea typeface="宋体" panose="02010600030101010101" pitchFamily="2" charset="-122"/>
              </a:rPr>
              <a:t>（        ）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428875" y="2314575"/>
            <a:ext cx="9032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顶点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68825" y="2676525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810000" y="1376363"/>
            <a:ext cx="5429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485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8557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角的度量</a:t>
            </a:r>
          </a:p>
        </p:txBody>
      </p:sp>
      <p:grpSp>
        <p:nvGrpSpPr>
          <p:cNvPr id="17" name="组合 16"/>
          <p:cNvGrpSpPr/>
          <p:nvPr/>
        </p:nvGrpSpPr>
        <p:grpSpPr bwMode="auto">
          <a:xfrm>
            <a:off x="3603625" y="2435225"/>
            <a:ext cx="1568450" cy="485775"/>
            <a:chOff x="3787742" y="2211750"/>
            <a:chExt cx="1568517" cy="485170"/>
          </a:xfrm>
        </p:grpSpPr>
        <p:sp>
          <p:nvSpPr>
            <p:cNvPr id="16397" name="文本框 14"/>
            <p:cNvSpPr txBox="1">
              <a:spLocks noChangeArrowheads="1"/>
            </p:cNvSpPr>
            <p:nvPr/>
          </p:nvSpPr>
          <p:spPr bwMode="auto">
            <a:xfrm>
              <a:off x="4246712" y="2256954"/>
              <a:ext cx="350242" cy="369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r>
                <a:rPr lang="en-US" altLang="zh-CN"/>
                <a:t>1</a:t>
              </a:r>
              <a:endParaRPr lang="zh-CN" altLang="en-US"/>
            </a:p>
          </p:txBody>
        </p:sp>
        <p:grpSp>
          <p:nvGrpSpPr>
            <p:cNvPr id="16398" name="组合 17"/>
            <p:cNvGrpSpPr/>
            <p:nvPr/>
          </p:nvGrpSpPr>
          <p:grpSpPr bwMode="auto">
            <a:xfrm>
              <a:off x="3787742" y="2211750"/>
              <a:ext cx="1568517" cy="360000"/>
              <a:chOff x="3347864" y="3147814"/>
              <a:chExt cx="1568517" cy="36000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3443118" y="3507728"/>
                <a:ext cx="147326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rot="19800000">
                <a:off x="3347864" y="3147814"/>
                <a:ext cx="1439925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弧形 19"/>
            <p:cNvSpPr/>
            <p:nvPr/>
          </p:nvSpPr>
          <p:spPr>
            <a:xfrm rot="984213">
              <a:off x="4036991" y="2389329"/>
              <a:ext cx="215909" cy="307591"/>
            </a:xfrm>
            <a:prstGeom prst="arc">
              <a:avLst>
                <a:gd name="adj1" fmla="val 16435331"/>
                <a:gd name="adj2" fmla="val 21337202"/>
              </a:avLst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8419" t="13091" r="10561" b="5856"/>
          <a:stretch>
            <a:fillRect/>
          </a:stretch>
        </p:blipFill>
        <p:spPr>
          <a:xfrm>
            <a:off x="227726" y="2425432"/>
            <a:ext cx="4168949" cy="4168948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sp>
        <p:nvSpPr>
          <p:cNvPr id="24" name="椭圆 23"/>
          <p:cNvSpPr/>
          <p:nvPr/>
        </p:nvSpPr>
        <p:spPr>
          <a:xfrm>
            <a:off x="3687763" y="2778125"/>
            <a:ext cx="36512" cy="349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5911850" y="1058863"/>
            <a:ext cx="1989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点重合。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 bwMode="auto">
          <a:xfrm>
            <a:off x="3698875" y="2794000"/>
            <a:ext cx="14732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911850" y="1635125"/>
            <a:ext cx="19891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边重合。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8" name="直接连接符 27"/>
          <p:cNvCxnSpPr/>
          <p:nvPr/>
        </p:nvCxnSpPr>
        <p:spPr bwMode="auto">
          <a:xfrm rot="19800000">
            <a:off x="3603625" y="2435225"/>
            <a:ext cx="1439863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4643438" y="1908175"/>
            <a:ext cx="455612" cy="4508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5908675" y="2211388"/>
            <a:ext cx="16287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8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读数。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4062413" y="3190875"/>
            <a:ext cx="2233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FF0000"/>
                </a:solidFill>
              </a:rPr>
              <a:t>∠</a:t>
            </a:r>
            <a:r>
              <a:rPr lang="en-US" altLang="zh-CN" sz="2400" b="1">
                <a:solidFill>
                  <a:srgbClr val="FF0000"/>
                </a:solidFill>
              </a:rPr>
              <a:t>1=30°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664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85185E-6 L 0.15243 -0.3203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22" y="-16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/>
      <p:bldP spid="27" grpId="0"/>
      <p:bldP spid="29" grpId="0" animBg="1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123824" y="260350"/>
            <a:ext cx="3080024" cy="523220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角的分类、比大小</a:t>
            </a:r>
          </a:p>
        </p:txBody>
      </p:sp>
      <p:sp>
        <p:nvSpPr>
          <p:cNvPr id="3" name="Rectangle 13"/>
          <p:cNvSpPr>
            <a:spLocks noChangeArrowheads="1"/>
          </p:cNvSpPr>
          <p:nvPr/>
        </p:nvSpPr>
        <p:spPr bwMode="auto">
          <a:xfrm>
            <a:off x="1303338" y="3613150"/>
            <a:ext cx="67929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</a:rPr>
              <a:t>锐角    直角    钝角    平角    周角</a:t>
            </a:r>
            <a:endParaRPr lang="en-US" altLang="zh-CN" sz="2800" b="1">
              <a:solidFill>
                <a:srgbClr val="000000"/>
              </a:solidFill>
              <a:latin typeface="黑体" panose="02010609060101010101" pitchFamily="49" charset="-122"/>
            </a:endParaRPr>
          </a:p>
        </p:txBody>
      </p:sp>
      <p:sp>
        <p:nvSpPr>
          <p:cNvPr id="4" name="Oval 14"/>
          <p:cNvSpPr>
            <a:spLocks noChangeArrowheads="1"/>
          </p:cNvSpPr>
          <p:nvPr/>
        </p:nvSpPr>
        <p:spPr bwMode="auto">
          <a:xfrm>
            <a:off x="2227263" y="3616325"/>
            <a:ext cx="515937" cy="515938"/>
          </a:xfrm>
          <a:prstGeom prst="ellipse">
            <a:avLst/>
          </a:prstGeom>
          <a:noFill/>
          <a:ln w="1270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Text Box 24"/>
          <p:cNvSpPr txBox="1">
            <a:spLocks noChangeArrowheads="1"/>
          </p:cNvSpPr>
          <p:nvPr/>
        </p:nvSpPr>
        <p:spPr bwMode="auto">
          <a:xfrm>
            <a:off x="2170113" y="3581400"/>
            <a:ext cx="719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＜</a:t>
            </a:r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3676650" y="3619500"/>
            <a:ext cx="515938" cy="515938"/>
          </a:xfrm>
          <a:prstGeom prst="ellipse">
            <a:avLst/>
          </a:prstGeom>
          <a:noFill/>
          <a:ln w="1270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" name="Text Box 24"/>
          <p:cNvSpPr txBox="1">
            <a:spLocks noChangeArrowheads="1"/>
          </p:cNvSpPr>
          <p:nvPr/>
        </p:nvSpPr>
        <p:spPr bwMode="auto">
          <a:xfrm>
            <a:off x="3619500" y="3584575"/>
            <a:ext cx="719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＜</a:t>
            </a:r>
          </a:p>
        </p:txBody>
      </p:sp>
      <p:sp>
        <p:nvSpPr>
          <p:cNvPr id="8" name="Oval 14"/>
          <p:cNvSpPr>
            <a:spLocks noChangeArrowheads="1"/>
          </p:cNvSpPr>
          <p:nvPr/>
        </p:nvSpPr>
        <p:spPr bwMode="auto">
          <a:xfrm>
            <a:off x="5080000" y="3619500"/>
            <a:ext cx="515938" cy="515938"/>
          </a:xfrm>
          <a:prstGeom prst="ellipse">
            <a:avLst/>
          </a:prstGeom>
          <a:noFill/>
          <a:ln w="1270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Text Box 24"/>
          <p:cNvSpPr txBox="1">
            <a:spLocks noChangeArrowheads="1"/>
          </p:cNvSpPr>
          <p:nvPr/>
        </p:nvSpPr>
        <p:spPr bwMode="auto">
          <a:xfrm>
            <a:off x="5022850" y="3584575"/>
            <a:ext cx="719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＜</a:t>
            </a:r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6530975" y="3616325"/>
            <a:ext cx="515938" cy="515938"/>
          </a:xfrm>
          <a:prstGeom prst="ellipse">
            <a:avLst/>
          </a:prstGeom>
          <a:noFill/>
          <a:ln w="12700">
            <a:solidFill>
              <a:sysClr val="windowText" lastClr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Text Box 24"/>
          <p:cNvSpPr txBox="1">
            <a:spLocks noChangeArrowheads="1"/>
          </p:cNvSpPr>
          <p:nvPr/>
        </p:nvSpPr>
        <p:spPr bwMode="auto">
          <a:xfrm>
            <a:off x="6473825" y="3581400"/>
            <a:ext cx="7191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＜</a:t>
            </a:r>
          </a:p>
        </p:txBody>
      </p:sp>
      <p:pic>
        <p:nvPicPr>
          <p:cNvPr id="12" name="Picture 27" descr="5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250" y="1514475"/>
            <a:ext cx="1920875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5" descr="5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8138" y="2043113"/>
            <a:ext cx="1524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/>
          <p:cNvSpPr/>
          <p:nvPr/>
        </p:nvSpPr>
        <p:spPr>
          <a:xfrm>
            <a:off x="1397000" y="1373188"/>
            <a:ext cx="90646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ea"/>
                <a:ea typeface="+mj-ea"/>
              </a:rPr>
              <a:t>平角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397000" y="2057400"/>
            <a:ext cx="906463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solidFill>
                  <a:srgbClr val="0000FF"/>
                </a:solidFill>
                <a:latin typeface="+mj-ea"/>
                <a:ea typeface="+mj-ea"/>
              </a:rPr>
              <a:t>周角</a:t>
            </a:r>
            <a:endParaRPr lang="zh-CN" altLang="en-US" sz="2800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02238" y="1373188"/>
            <a:ext cx="218122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1</a:t>
            </a:r>
            <a:r>
              <a:rPr lang="zh-CN" altLang="zh-CN" sz="2800" b="1" dirty="0">
                <a:solidFill>
                  <a:prstClr val="black"/>
                </a:solidFill>
                <a:latin typeface="+mj-ea"/>
                <a:ea typeface="+mj-ea"/>
              </a:rPr>
              <a:t>平角</a:t>
            </a: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=180</a:t>
            </a:r>
            <a:r>
              <a:rPr lang="zh-CN" altLang="zh-CN" sz="2800" b="1" dirty="0">
                <a:solidFill>
                  <a:prstClr val="black"/>
                </a:solidFill>
                <a:latin typeface="+mj-ea"/>
                <a:ea typeface="+mj-ea"/>
              </a:rPr>
              <a:t>°</a:t>
            </a:r>
          </a:p>
        </p:txBody>
      </p:sp>
      <p:sp>
        <p:nvSpPr>
          <p:cNvPr id="17" name="矩形 16"/>
          <p:cNvSpPr/>
          <p:nvPr/>
        </p:nvSpPr>
        <p:spPr>
          <a:xfrm>
            <a:off x="5202238" y="2057400"/>
            <a:ext cx="2422525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1</a:t>
            </a:r>
            <a:r>
              <a:rPr lang="zh-CN" altLang="en-US" sz="2800" b="1" dirty="0">
                <a:solidFill>
                  <a:prstClr val="black"/>
                </a:solidFill>
                <a:latin typeface="+mj-ea"/>
                <a:ea typeface="+mj-ea"/>
              </a:rPr>
              <a:t>周角</a:t>
            </a:r>
            <a:r>
              <a:rPr lang="zh-CN" altLang="zh-CN" sz="2800" b="1" dirty="0">
                <a:solidFill>
                  <a:prstClr val="black"/>
                </a:solidFill>
                <a:latin typeface="+mj-ea"/>
                <a:ea typeface="+mj-ea"/>
              </a:rPr>
              <a:t>＝</a:t>
            </a:r>
            <a:r>
              <a:rPr lang="en-US" altLang="zh-CN" sz="2800" b="1" dirty="0">
                <a:solidFill>
                  <a:prstClr val="black"/>
                </a:solidFill>
                <a:latin typeface="+mj-ea"/>
                <a:ea typeface="+mj-ea"/>
              </a:rPr>
              <a:t>360°</a:t>
            </a:r>
            <a:endParaRPr lang="zh-CN" altLang="en-US" sz="2800" b="1" dirty="0">
              <a:solidFill>
                <a:prstClr val="black"/>
              </a:solidFill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13050" y="2830513"/>
            <a:ext cx="33591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1</a:t>
            </a:r>
            <a:r>
              <a:rPr lang="zh-CN" altLang="zh-CN" sz="2800" b="1" dirty="0">
                <a:solidFill>
                  <a:srgbClr val="FF0000"/>
                </a:solidFill>
                <a:latin typeface="+mj-ea"/>
                <a:ea typeface="+mj-ea"/>
              </a:rPr>
              <a:t>周角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=2</a:t>
            </a:r>
            <a:r>
              <a:rPr lang="zh-CN" altLang="zh-CN" sz="2800" b="1" dirty="0">
                <a:solidFill>
                  <a:srgbClr val="FF0000"/>
                </a:solidFill>
                <a:latin typeface="+mj-ea"/>
                <a:ea typeface="+mj-ea"/>
              </a:rPr>
              <a:t>平角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=4</a:t>
            </a:r>
            <a:r>
              <a:rPr lang="zh-CN" altLang="zh-CN" sz="2800" b="1" dirty="0">
                <a:solidFill>
                  <a:srgbClr val="FF0000"/>
                </a:solidFill>
                <a:latin typeface="+mj-ea"/>
                <a:ea typeface="+mj-ea"/>
              </a:rPr>
              <a:t>直角</a:t>
            </a:r>
          </a:p>
        </p:txBody>
      </p:sp>
    </p:spTree>
    <p:extLst>
      <p:ext uri="{BB962C8B-B14F-4D97-AF65-F5344CB8AC3E}">
        <p14:creationId xmlns:p14="http://schemas.microsoft.com/office/powerpoint/2010/main" val="41395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8557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角的画法</a:t>
            </a:r>
          </a:p>
        </p:txBody>
      </p:sp>
      <p:sp>
        <p:nvSpPr>
          <p:cNvPr id="3" name="椭圆 2"/>
          <p:cNvSpPr/>
          <p:nvPr/>
        </p:nvSpPr>
        <p:spPr>
          <a:xfrm>
            <a:off x="5341938" y="4056063"/>
            <a:ext cx="47625" cy="47625"/>
          </a:xfrm>
          <a:prstGeom prst="ellips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5375275" y="4084638"/>
            <a:ext cx="283368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41350" y="2397125"/>
            <a:ext cx="1733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画射线。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641350" y="2898775"/>
            <a:ext cx="2970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点重合，边重合。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l="8419" t="13091" r="10561" b="5856"/>
          <a:stretch>
            <a:fillRect/>
          </a:stretch>
        </p:blipFill>
        <p:spPr>
          <a:xfrm>
            <a:off x="3275856" y="2067694"/>
            <a:ext cx="4168949" cy="4168948"/>
          </a:xfrm>
          <a:custGeom>
            <a:avLst/>
            <a:gdLst>
              <a:gd name="connsiteX0" fmla="*/ 2084474 w 4168948"/>
              <a:gd name="connsiteY0" fmla="*/ 0 h 4168948"/>
              <a:gd name="connsiteX1" fmla="*/ 4168948 w 4168948"/>
              <a:gd name="connsiteY1" fmla="*/ 2084474 h 4168948"/>
              <a:gd name="connsiteX2" fmla="*/ 2084474 w 4168948"/>
              <a:gd name="connsiteY2" fmla="*/ 4168948 h 4168948"/>
              <a:gd name="connsiteX3" fmla="*/ 0 w 4168948"/>
              <a:gd name="connsiteY3" fmla="*/ 2084474 h 4168948"/>
              <a:gd name="connsiteX4" fmla="*/ 2084474 w 4168948"/>
              <a:gd name="connsiteY4" fmla="*/ 0 h 4168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68948" h="4168948">
                <a:moveTo>
                  <a:pt x="2084474" y="0"/>
                </a:moveTo>
                <a:cubicBezTo>
                  <a:pt x="3235697" y="0"/>
                  <a:pt x="4168948" y="933251"/>
                  <a:pt x="4168948" y="2084474"/>
                </a:cubicBezTo>
                <a:cubicBezTo>
                  <a:pt x="4168948" y="3235697"/>
                  <a:pt x="3235697" y="4168948"/>
                  <a:pt x="2084474" y="4168948"/>
                </a:cubicBezTo>
                <a:cubicBezTo>
                  <a:pt x="933251" y="4168948"/>
                  <a:pt x="0" y="3235697"/>
                  <a:pt x="0" y="2084474"/>
                </a:cubicBezTo>
                <a:cubicBezTo>
                  <a:pt x="0" y="933251"/>
                  <a:pt x="933251" y="0"/>
                  <a:pt x="2084474" y="0"/>
                </a:cubicBezTo>
                <a:close/>
              </a:path>
            </a:pathLst>
          </a:custGeom>
        </p:spPr>
      </p:pic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41350" y="3400425"/>
            <a:ext cx="1423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描点。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38850" y="2851150"/>
            <a:ext cx="57150" cy="57150"/>
          </a:xfrm>
          <a:prstGeom prst="ellipse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41350" y="3902075"/>
            <a:ext cx="14239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zh-CN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2400" b="1" noProof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连线。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5372100" y="1176338"/>
            <a:ext cx="1689100" cy="29035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弧形 11"/>
          <p:cNvSpPr/>
          <p:nvPr/>
        </p:nvSpPr>
        <p:spPr>
          <a:xfrm rot="2067048">
            <a:off x="5091113" y="3544888"/>
            <a:ext cx="739775" cy="668337"/>
          </a:xfrm>
          <a:prstGeom prst="arc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872163" y="3462338"/>
            <a:ext cx="8286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en-US" altLang="zh-CN" sz="2400" b="1" dirty="0">
                <a:solidFill>
                  <a:srgbClr val="FF0000"/>
                </a:solidFill>
              </a:rPr>
              <a:t>60°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2163762" y="1439863"/>
            <a:ext cx="3488357" cy="461962"/>
          </a:xfrm>
          <a:prstGeom prst="wedgeRoundRectCallout">
            <a:avLst>
              <a:gd name="adj1" fmla="val -55486"/>
              <a:gd name="adj2" fmla="val 1653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请画一个</a:t>
            </a:r>
            <a:r>
              <a:rPr lang="en-US" altLang="zh-CN" sz="2400" b="1">
                <a:latin typeface="+mj-ea"/>
                <a:ea typeface="+mj-ea"/>
              </a:rPr>
              <a:t>60〫</a:t>
            </a:r>
            <a:r>
              <a:rPr lang="zh-CN" altLang="en-US" sz="2400" b="1">
                <a:latin typeface="+mj-ea"/>
                <a:ea typeface="+mj-ea"/>
              </a:rPr>
              <a:t>的</a:t>
            </a:r>
            <a:r>
              <a:rPr lang="zh-CN" altLang="en-US" sz="2400" b="1" dirty="0">
                <a:latin typeface="+mj-ea"/>
                <a:ea typeface="+mj-ea"/>
              </a:rPr>
              <a:t>角。</a:t>
            </a:r>
          </a:p>
        </p:txBody>
      </p:sp>
      <p:pic>
        <p:nvPicPr>
          <p:cNvPr id="18447" name="图片 19" descr="E:\李琪洲\素材图\人物图以及学习文件等\笔记娃娃\夏路半2.png夏路半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1850" y="995045"/>
            <a:ext cx="1146175" cy="1369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505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8" grpId="0"/>
      <p:bldP spid="9" grpId="0" animBg="1"/>
      <p:bldP spid="9" grpId="1" animBg="1"/>
      <p:bldP spid="10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2216150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287"/>
          <a:stretch>
            <a:fillRect/>
          </a:stretch>
        </p:blipFill>
        <p:spPr bwMode="auto">
          <a:xfrm>
            <a:off x="1619672" y="3363838"/>
            <a:ext cx="5930642" cy="111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701675" y="869950"/>
            <a:ext cx="77422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两组对边分别平行的四边形，叫作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平行四边形 4"/>
          <p:cNvSpPr/>
          <p:nvPr/>
        </p:nvSpPr>
        <p:spPr>
          <a:xfrm>
            <a:off x="2857500" y="1401763"/>
            <a:ext cx="3389313" cy="1541462"/>
          </a:xfrm>
          <a:prstGeom prst="parallelogram">
            <a:avLst>
              <a:gd name="adj" fmla="val 55241"/>
            </a:avLst>
          </a:prstGeom>
          <a:solidFill>
            <a:sysClr val="window" lastClr="FFFFFF"/>
          </a:solidFill>
          <a:ln w="25400" cap="flat" cmpd="sng" algn="ctr">
            <a:solidFill>
              <a:srgbClr val="00B05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white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3662363" y="1395413"/>
            <a:ext cx="939800" cy="1951037"/>
            <a:chOff x="3652695" y="1081880"/>
            <a:chExt cx="1027443" cy="2132183"/>
          </a:xfrm>
        </p:grpSpPr>
        <p:grpSp>
          <p:nvGrpSpPr>
            <p:cNvPr id="22544" name="组合 7"/>
            <p:cNvGrpSpPr/>
            <p:nvPr/>
          </p:nvGrpSpPr>
          <p:grpSpPr bwMode="auto">
            <a:xfrm>
              <a:off x="3712028" y="2626517"/>
              <a:ext cx="142875" cy="142875"/>
              <a:chOff x="4641757" y="2777799"/>
              <a:chExt cx="72000" cy="72000"/>
            </a:xfrm>
          </p:grpSpPr>
          <p:cxnSp>
            <p:nvCxnSpPr>
              <p:cNvPr id="22548" name="直接连接符 10"/>
              <p:cNvCxnSpPr>
                <a:cxnSpLocks noChangeShapeType="1"/>
              </p:cNvCxnSpPr>
              <p:nvPr/>
            </p:nvCxnSpPr>
            <p:spPr bwMode="auto">
              <a:xfrm>
                <a:off x="4641757" y="2781090"/>
                <a:ext cx="71699" cy="0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549" name="直接连接符 11"/>
              <p:cNvCxnSpPr>
                <a:cxnSpLocks noChangeShapeType="1"/>
              </p:cNvCxnSpPr>
              <p:nvPr/>
            </p:nvCxnSpPr>
            <p:spPr bwMode="auto">
              <a:xfrm>
                <a:off x="4711708" y="2777592"/>
                <a:ext cx="0" cy="72573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2545" name="直接连接符 25"/>
            <p:cNvCxnSpPr>
              <a:cxnSpLocks noChangeShapeType="1"/>
            </p:cNvCxnSpPr>
            <p:nvPr/>
          </p:nvCxnSpPr>
          <p:spPr bwMode="auto">
            <a:xfrm>
              <a:off x="3712028" y="1081880"/>
              <a:ext cx="0" cy="16922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9" name="矩形 11"/>
            <p:cNvSpPr>
              <a:spLocks noChangeArrowheads="1"/>
            </p:cNvSpPr>
            <p:nvPr/>
          </p:nvSpPr>
          <p:spPr bwMode="auto">
            <a:xfrm>
              <a:off x="3652695" y="1756753"/>
              <a:ext cx="638681" cy="504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400" b="1" kern="0" dirty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  <a:endParaRPr lang="zh-CN" altLang="en-US" sz="24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0" name="矩形 12"/>
            <p:cNvSpPr>
              <a:spLocks noChangeArrowheads="1"/>
            </p:cNvSpPr>
            <p:nvPr/>
          </p:nvSpPr>
          <p:spPr bwMode="auto">
            <a:xfrm>
              <a:off x="4027573" y="2709210"/>
              <a:ext cx="652565" cy="5048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400" b="1" kern="0" dirty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底</a:t>
              </a:r>
              <a:endParaRPr lang="zh-CN" altLang="en-US" sz="24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 rot="-3372397">
            <a:off x="4361665" y="842021"/>
            <a:ext cx="1204709" cy="2587150"/>
            <a:chOff x="3145526" y="528873"/>
            <a:chExt cx="1315163" cy="2827377"/>
          </a:xfrm>
        </p:grpSpPr>
        <p:grpSp>
          <p:nvGrpSpPr>
            <p:cNvPr id="22538" name="组合 15"/>
            <p:cNvGrpSpPr/>
            <p:nvPr/>
          </p:nvGrpSpPr>
          <p:grpSpPr bwMode="auto">
            <a:xfrm>
              <a:off x="3840597" y="2591103"/>
              <a:ext cx="181734" cy="159034"/>
              <a:chOff x="4706522" y="2759949"/>
              <a:chExt cx="91582" cy="80143"/>
            </a:xfrm>
          </p:grpSpPr>
          <p:cxnSp>
            <p:nvCxnSpPr>
              <p:cNvPr id="22542" name="直接连接符 17"/>
              <p:cNvCxnSpPr>
                <a:cxnSpLocks noChangeShapeType="1"/>
              </p:cNvCxnSpPr>
              <p:nvPr/>
            </p:nvCxnSpPr>
            <p:spPr bwMode="auto">
              <a:xfrm rot="3372397" flipV="1">
                <a:off x="4721638" y="2744833"/>
                <a:ext cx="39119" cy="69352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2543" name="直接连接符 18"/>
              <p:cNvCxnSpPr>
                <a:cxnSpLocks noChangeShapeType="1"/>
              </p:cNvCxnSpPr>
              <p:nvPr/>
            </p:nvCxnSpPr>
            <p:spPr bwMode="auto">
              <a:xfrm rot="3372397">
                <a:off x="4747279" y="2789266"/>
                <a:ext cx="63668" cy="37983"/>
              </a:xfrm>
              <a:prstGeom prst="line">
                <a:avLst/>
              </a:prstGeom>
              <a:noFill/>
              <a:ln w="28575" algn="ctr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22539" name="直接连接符 25"/>
            <p:cNvCxnSpPr>
              <a:cxnSpLocks noChangeShapeType="1"/>
            </p:cNvCxnSpPr>
            <p:nvPr/>
          </p:nvCxnSpPr>
          <p:spPr bwMode="auto">
            <a:xfrm rot="3372397">
              <a:off x="2726255" y="948144"/>
              <a:ext cx="2069003" cy="123046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" name="矩形 17"/>
            <p:cNvSpPr>
              <a:spLocks noChangeArrowheads="1"/>
            </p:cNvSpPr>
            <p:nvPr/>
          </p:nvSpPr>
          <p:spPr bwMode="auto">
            <a:xfrm rot="3372397">
              <a:off x="3755710" y="1458303"/>
              <a:ext cx="638445" cy="5043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400" b="1" kern="0" dirty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  <a:endParaRPr lang="zh-CN" altLang="en-US" sz="24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17" name="矩形 18"/>
            <p:cNvSpPr>
              <a:spLocks noChangeArrowheads="1"/>
            </p:cNvSpPr>
            <p:nvPr/>
          </p:nvSpPr>
          <p:spPr bwMode="auto">
            <a:xfrm rot="3372397">
              <a:off x="3882368" y="2777929"/>
              <a:ext cx="652324" cy="504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None/>
                <a:defRPr/>
              </a:pPr>
              <a:r>
                <a:rPr lang="zh-CN" altLang="en-US" sz="2400" b="1" kern="0" dirty="0">
                  <a:solidFill>
                    <a:srgbClr val="0066CC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底</a:t>
              </a:r>
              <a:endParaRPr lang="zh-CN" altLang="en-US" sz="2400" kern="0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2987675" y="4443413"/>
            <a:ext cx="4137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平行四边形具有不稳定性。</a:t>
            </a:r>
          </a:p>
        </p:txBody>
      </p:sp>
      <p:sp>
        <p:nvSpPr>
          <p:cNvPr id="21" name="上弧形箭头 20"/>
          <p:cNvSpPr/>
          <p:nvPr/>
        </p:nvSpPr>
        <p:spPr>
          <a:xfrm rot="7796820">
            <a:off x="6861175" y="4459288"/>
            <a:ext cx="722313" cy="274637"/>
          </a:xfrm>
          <a:prstGeom prst="curvedDownArrow">
            <a:avLst/>
          </a:prstGeom>
          <a:solidFill>
            <a:srgbClr val="FF5050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prstClr val="black"/>
              </a:solidFill>
              <a:latin typeface="Arial" panose="020B0604020202020204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20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2"/>
          <p:cNvSpPr txBox="1">
            <a:spLocks noChangeArrowheads="1"/>
          </p:cNvSpPr>
          <p:nvPr/>
        </p:nvSpPr>
        <p:spPr bwMode="auto">
          <a:xfrm>
            <a:off x="123825" y="260350"/>
            <a:ext cx="1208088" cy="523875"/>
          </a:xfrm>
          <a:prstGeom prst="rect">
            <a:avLst/>
          </a:prstGeom>
          <a:solidFill>
            <a:srgbClr val="EEEFEF"/>
          </a:solidFill>
          <a:ln w="19050">
            <a:solidFill>
              <a:srgbClr val="000000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梯形</a:t>
            </a:r>
          </a:p>
        </p:txBody>
      </p:sp>
      <p:sp>
        <p:nvSpPr>
          <p:cNvPr id="23555" name="矩形 3"/>
          <p:cNvSpPr>
            <a:spLocks noChangeArrowheads="1"/>
          </p:cNvSpPr>
          <p:nvPr/>
        </p:nvSpPr>
        <p:spPr bwMode="auto">
          <a:xfrm>
            <a:off x="701675" y="942975"/>
            <a:ext cx="59578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只有一组对边</a:t>
            </a: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平行的四边形叫作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梯形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525463" y="1557338"/>
            <a:ext cx="3082925" cy="2176462"/>
            <a:chOff x="5078511" y="890588"/>
            <a:chExt cx="3559174" cy="2511427"/>
          </a:xfrm>
        </p:grpSpPr>
        <p:pic>
          <p:nvPicPr>
            <p:cNvPr id="23564" name="Picture 23" descr="SNAGHTML1620e39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032" y="1423447"/>
              <a:ext cx="3173015" cy="1473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5" name="Text Box 15"/>
            <p:cNvSpPr txBox="1">
              <a:spLocks noChangeArrowheads="1"/>
            </p:cNvSpPr>
            <p:nvPr/>
          </p:nvSpPr>
          <p:spPr bwMode="auto">
            <a:xfrm>
              <a:off x="6169125" y="1905567"/>
              <a:ext cx="628651" cy="532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</a:p>
          </p:txBody>
        </p:sp>
        <p:grpSp>
          <p:nvGrpSpPr>
            <p:cNvPr id="23566" name="Group 24"/>
            <p:cNvGrpSpPr/>
            <p:nvPr/>
          </p:nvGrpSpPr>
          <p:grpSpPr bwMode="auto">
            <a:xfrm>
              <a:off x="5078511" y="890588"/>
              <a:ext cx="3559174" cy="2511427"/>
              <a:chOff x="1261" y="1019"/>
              <a:chExt cx="2242" cy="1582"/>
            </a:xfrm>
          </p:grpSpPr>
          <p:sp>
            <p:nvSpPr>
              <p:cNvPr id="23571" name="Text Box 13"/>
              <p:cNvSpPr txBox="1">
                <a:spLocks noChangeArrowheads="1"/>
              </p:cNvSpPr>
              <p:nvPr/>
            </p:nvSpPr>
            <p:spPr bwMode="auto">
              <a:xfrm>
                <a:off x="2147" y="1019"/>
                <a:ext cx="595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上底</a:t>
                </a:r>
              </a:p>
            </p:txBody>
          </p:sp>
          <p:sp>
            <p:nvSpPr>
              <p:cNvPr id="23572" name="Text Box 14"/>
              <p:cNvSpPr txBox="1">
                <a:spLocks noChangeArrowheads="1"/>
              </p:cNvSpPr>
              <p:nvPr/>
            </p:nvSpPr>
            <p:spPr bwMode="auto">
              <a:xfrm>
                <a:off x="2147" y="2265"/>
                <a:ext cx="5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下底</a:t>
                </a:r>
              </a:p>
            </p:txBody>
          </p:sp>
          <p:sp>
            <p:nvSpPr>
              <p:cNvPr id="23573" name="Text Box 16"/>
              <p:cNvSpPr txBox="1">
                <a:spLocks noChangeArrowheads="1"/>
              </p:cNvSpPr>
              <p:nvPr/>
            </p:nvSpPr>
            <p:spPr bwMode="auto">
              <a:xfrm>
                <a:off x="1261" y="1507"/>
                <a:ext cx="3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腰</a:t>
                </a:r>
              </a:p>
            </p:txBody>
          </p:sp>
          <p:sp>
            <p:nvSpPr>
              <p:cNvPr id="23574" name="Text Box 17"/>
              <p:cNvSpPr txBox="1">
                <a:spLocks noChangeArrowheads="1"/>
              </p:cNvSpPr>
              <p:nvPr/>
            </p:nvSpPr>
            <p:spPr bwMode="auto">
              <a:xfrm>
                <a:off x="3107" y="1507"/>
                <a:ext cx="396" cy="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solidFill>
                      <a:srgbClr val="FF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腰</a:t>
                </a:r>
              </a:p>
            </p:txBody>
          </p:sp>
        </p:grpSp>
        <p:sp>
          <p:nvSpPr>
            <p:cNvPr id="23567" name="Line 25"/>
            <p:cNvSpPr>
              <a:spLocks noChangeShapeType="1"/>
            </p:cNvSpPr>
            <p:nvPr/>
          </p:nvSpPr>
          <p:spPr bwMode="auto">
            <a:xfrm>
              <a:off x="6164361" y="1452131"/>
              <a:ext cx="0" cy="140400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3568" name="Group 32"/>
            <p:cNvGrpSpPr/>
            <p:nvPr/>
          </p:nvGrpSpPr>
          <p:grpSpPr bwMode="auto">
            <a:xfrm>
              <a:off x="6159598" y="2771775"/>
              <a:ext cx="101600" cy="103188"/>
              <a:chOff x="1942" y="2204"/>
              <a:chExt cx="64" cy="65"/>
            </a:xfrm>
          </p:grpSpPr>
          <p:sp>
            <p:nvSpPr>
              <p:cNvPr id="23569" name="Line 28"/>
              <p:cNvSpPr>
                <a:spLocks noChangeShapeType="1"/>
              </p:cNvSpPr>
              <p:nvPr/>
            </p:nvSpPr>
            <p:spPr bwMode="auto">
              <a:xfrm>
                <a:off x="1942" y="2207"/>
                <a:ext cx="64" cy="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570" name="Line 29"/>
              <p:cNvSpPr>
                <a:spLocks noChangeShapeType="1"/>
              </p:cNvSpPr>
              <p:nvPr/>
            </p:nvSpPr>
            <p:spPr bwMode="auto">
              <a:xfrm>
                <a:off x="2006" y="2204"/>
                <a:ext cx="0" cy="65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/>
          <p:cNvGrpSpPr/>
          <p:nvPr/>
        </p:nvGrpSpPr>
        <p:grpSpPr bwMode="auto">
          <a:xfrm>
            <a:off x="4210050" y="1851025"/>
            <a:ext cx="2235200" cy="1747838"/>
            <a:chOff x="3500017" y="1589209"/>
            <a:chExt cx="2580557" cy="2016200"/>
          </a:xfrm>
        </p:grpSpPr>
        <p:sp>
          <p:nvSpPr>
            <p:cNvPr id="23562" name="Text Box 12"/>
            <p:cNvSpPr txBox="1">
              <a:spLocks noChangeArrowheads="1"/>
            </p:cNvSpPr>
            <p:nvPr/>
          </p:nvSpPr>
          <p:spPr bwMode="auto">
            <a:xfrm>
              <a:off x="3584588" y="3072540"/>
              <a:ext cx="2411413" cy="5328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等腰梯形</a:t>
              </a:r>
            </a:p>
          </p:txBody>
        </p:sp>
        <p:pic>
          <p:nvPicPr>
            <p:cNvPr id="23563" name="Picture 2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0017" y="1589209"/>
              <a:ext cx="2580557" cy="1435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/>
          <p:cNvGrpSpPr/>
          <p:nvPr/>
        </p:nvGrpSpPr>
        <p:grpSpPr bwMode="auto">
          <a:xfrm>
            <a:off x="6629400" y="1800225"/>
            <a:ext cx="2089150" cy="1798638"/>
            <a:chOff x="6772435" y="1592154"/>
            <a:chExt cx="2411412" cy="2075036"/>
          </a:xfrm>
        </p:grpSpPr>
        <p:sp>
          <p:nvSpPr>
            <p:cNvPr id="23560" name="Text Box 13"/>
            <p:cNvSpPr txBox="1">
              <a:spLocks noChangeArrowheads="1"/>
            </p:cNvSpPr>
            <p:nvPr/>
          </p:nvSpPr>
          <p:spPr bwMode="auto">
            <a:xfrm>
              <a:off x="6772435" y="3134304"/>
              <a:ext cx="2411412" cy="532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直角梯形</a:t>
              </a:r>
            </a:p>
          </p:txBody>
        </p:sp>
        <p:pic>
          <p:nvPicPr>
            <p:cNvPr id="23561" name="Picture 26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4047" y="1592154"/>
              <a:ext cx="1786539" cy="1467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右箭头 22"/>
          <p:cNvSpPr/>
          <p:nvPr/>
        </p:nvSpPr>
        <p:spPr>
          <a:xfrm>
            <a:off x="3695700" y="2479675"/>
            <a:ext cx="401638" cy="187325"/>
          </a:xfrm>
          <a:prstGeom prst="rightArrow">
            <a:avLst/>
          </a:prstGeom>
          <a:solidFill>
            <a:srgbClr val="FF0066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6234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6"/>
          <p:cNvSpPr>
            <a:spLocks noChangeArrowheads="1"/>
          </p:cNvSpPr>
          <p:nvPr/>
        </p:nvSpPr>
        <p:spPr bwMode="auto">
          <a:xfrm>
            <a:off x="107504" y="186775"/>
            <a:ext cx="223224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知识结构图</a:t>
            </a:r>
          </a:p>
        </p:txBody>
      </p:sp>
      <p:sp>
        <p:nvSpPr>
          <p:cNvPr id="9" name="左大括号 8">
            <a:extLst>
              <a:ext uri="{FF2B5EF4-FFF2-40B4-BE49-F238E27FC236}">
                <a16:creationId xmlns:a16="http://schemas.microsoft.com/office/drawing/2014/main" id="{6BD58D25-5FC3-1831-4B1A-EB9DDEBDE12C}"/>
              </a:ext>
            </a:extLst>
          </p:cNvPr>
          <p:cNvSpPr/>
          <p:nvPr/>
        </p:nvSpPr>
        <p:spPr>
          <a:xfrm>
            <a:off x="1331640" y="974428"/>
            <a:ext cx="338632" cy="3660586"/>
          </a:xfrm>
          <a:prstGeom prst="leftBrace">
            <a:avLst>
              <a:gd name="adj1" fmla="val 48333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5AF47FA-3AF3-7035-0D26-029E885FC1E0}"/>
              </a:ext>
            </a:extLst>
          </p:cNvPr>
          <p:cNvSpPr txBox="1"/>
          <p:nvPr/>
        </p:nvSpPr>
        <p:spPr>
          <a:xfrm>
            <a:off x="755576" y="1030541"/>
            <a:ext cx="675099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</a:rPr>
              <a:t>图形的认识与测量</a:t>
            </a: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0A82B4D-8779-98BF-8ED9-D1ACAC886111}"/>
              </a:ext>
            </a:extLst>
          </p:cNvPr>
          <p:cNvGrpSpPr/>
          <p:nvPr/>
        </p:nvGrpSpPr>
        <p:grpSpPr>
          <a:xfrm>
            <a:off x="1735657" y="2211550"/>
            <a:ext cx="818543" cy="1373911"/>
            <a:chOff x="1735657" y="2211550"/>
            <a:chExt cx="818543" cy="1373911"/>
          </a:xfrm>
        </p:grpSpPr>
        <p:sp>
          <p:nvSpPr>
            <p:cNvPr id="13" name="左大括号 12">
              <a:extLst>
                <a:ext uri="{FF2B5EF4-FFF2-40B4-BE49-F238E27FC236}">
                  <a16:creationId xmlns:a16="http://schemas.microsoft.com/office/drawing/2014/main" id="{637354F4-D77D-51C1-165C-8DCD57001EE3}"/>
                </a:ext>
              </a:extLst>
            </p:cNvPr>
            <p:cNvSpPr/>
            <p:nvPr/>
          </p:nvSpPr>
          <p:spPr>
            <a:xfrm>
              <a:off x="2292528" y="2211550"/>
              <a:ext cx="261672" cy="1373911"/>
            </a:xfrm>
            <a:prstGeom prst="leftBrace">
              <a:avLst>
                <a:gd name="adj1" fmla="val 48333"/>
                <a:gd name="adj2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5EF5D9B3-68B8-2674-ED43-818254C87B50}"/>
                </a:ext>
              </a:extLst>
            </p:cNvPr>
            <p:cNvSpPr txBox="1"/>
            <p:nvPr/>
          </p:nvSpPr>
          <p:spPr>
            <a:xfrm>
              <a:off x="1735657" y="2624434"/>
              <a:ext cx="69498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角</a:t>
              </a:r>
            </a:p>
          </p:txBody>
        </p: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E163A74A-87D0-DD83-A2A4-0DAF779E8E20}"/>
              </a:ext>
            </a:extLst>
          </p:cNvPr>
          <p:cNvSpPr txBox="1"/>
          <p:nvPr/>
        </p:nvSpPr>
        <p:spPr>
          <a:xfrm>
            <a:off x="1804605" y="3867894"/>
            <a:ext cx="201010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平行四边形和梯形</a:t>
            </a: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7C3D5EF-7F06-170D-087E-74F24A94387F}"/>
              </a:ext>
            </a:extLst>
          </p:cNvPr>
          <p:cNvGrpSpPr/>
          <p:nvPr/>
        </p:nvGrpSpPr>
        <p:grpSpPr>
          <a:xfrm>
            <a:off x="1650572" y="681541"/>
            <a:ext cx="913645" cy="1218375"/>
            <a:chOff x="1650572" y="681541"/>
            <a:chExt cx="913645" cy="1218375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9B09A42-83B4-960A-9097-93D057482D2C}"/>
                </a:ext>
              </a:extLst>
            </p:cNvPr>
            <p:cNvSpPr txBox="1"/>
            <p:nvPr/>
          </p:nvSpPr>
          <p:spPr>
            <a:xfrm>
              <a:off x="1650572" y="1041579"/>
              <a:ext cx="880304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/>
                  <a:ea typeface="黑体"/>
                  <a:cs typeface="+mn-cs"/>
                </a:rPr>
                <a:t>线</a:t>
              </a:r>
            </a:p>
          </p:txBody>
        </p:sp>
        <p:sp>
          <p:nvSpPr>
            <p:cNvPr id="47" name="左大括号 46">
              <a:extLst>
                <a:ext uri="{FF2B5EF4-FFF2-40B4-BE49-F238E27FC236}">
                  <a16:creationId xmlns:a16="http://schemas.microsoft.com/office/drawing/2014/main" id="{76464584-22D2-6A52-1778-9D65FB8E1552}"/>
                </a:ext>
              </a:extLst>
            </p:cNvPr>
            <p:cNvSpPr/>
            <p:nvPr/>
          </p:nvSpPr>
          <p:spPr>
            <a:xfrm>
              <a:off x="2302545" y="681541"/>
              <a:ext cx="261672" cy="1218375"/>
            </a:xfrm>
            <a:prstGeom prst="leftBrace">
              <a:avLst>
                <a:gd name="adj1" fmla="val 48333"/>
                <a:gd name="adj2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</p:grpSp>
      <p:sp>
        <p:nvSpPr>
          <p:cNvPr id="48" name="文本框 47">
            <a:extLst>
              <a:ext uri="{FF2B5EF4-FFF2-40B4-BE49-F238E27FC236}">
                <a16:creationId xmlns:a16="http://schemas.microsoft.com/office/drawing/2014/main" id="{1DD59263-0E5C-D5AE-889C-6D649B83E1FD}"/>
              </a:ext>
            </a:extLst>
          </p:cNvPr>
          <p:cNvSpPr txBox="1"/>
          <p:nvPr/>
        </p:nvSpPr>
        <p:spPr>
          <a:xfrm>
            <a:off x="2566136" y="518359"/>
            <a:ext cx="21460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平行和垂直</a:t>
            </a:r>
          </a:p>
        </p:txBody>
      </p:sp>
      <p:pic>
        <p:nvPicPr>
          <p:cNvPr id="51" name="图片 50">
            <a:extLst>
              <a:ext uri="{FF2B5EF4-FFF2-40B4-BE49-F238E27FC236}">
                <a16:creationId xmlns:a16="http://schemas.microsoft.com/office/drawing/2014/main" id="{228EB87B-A45E-1D28-4E32-29584EA964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85" y="1123149"/>
            <a:ext cx="1658352" cy="883299"/>
          </a:xfrm>
          <a:prstGeom prst="rect">
            <a:avLst/>
          </a:prstGeom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id="{80F8B5B2-8FC9-EDBB-37CA-A1ACC981E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1126175"/>
            <a:ext cx="3979912" cy="1982899"/>
          </a:xfrm>
          <a:prstGeom prst="rect">
            <a:avLst/>
          </a:prstGeom>
        </p:spPr>
      </p:pic>
      <p:sp>
        <p:nvSpPr>
          <p:cNvPr id="54" name="文本框 53">
            <a:extLst>
              <a:ext uri="{FF2B5EF4-FFF2-40B4-BE49-F238E27FC236}">
                <a16:creationId xmlns:a16="http://schemas.microsoft.com/office/drawing/2014/main" id="{4D5D65DB-306F-183C-843D-F467C6F7771B}"/>
              </a:ext>
            </a:extLst>
          </p:cNvPr>
          <p:cNvSpPr txBox="1"/>
          <p:nvPr/>
        </p:nvSpPr>
        <p:spPr>
          <a:xfrm>
            <a:off x="2526312" y="1995686"/>
            <a:ext cx="1399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量角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BD577D3F-9639-1B2D-68CF-C243321B5311}"/>
              </a:ext>
            </a:extLst>
          </p:cNvPr>
          <p:cNvSpPr txBox="1"/>
          <p:nvPr/>
        </p:nvSpPr>
        <p:spPr>
          <a:xfrm>
            <a:off x="2520453" y="2589593"/>
            <a:ext cx="139946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画角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C8065733-5487-399E-0E0B-D5F4BC941679}"/>
              </a:ext>
            </a:extLst>
          </p:cNvPr>
          <p:cNvSpPr txBox="1"/>
          <p:nvPr/>
        </p:nvSpPr>
        <p:spPr>
          <a:xfrm>
            <a:off x="2520452" y="3218501"/>
            <a:ext cx="66235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角的分类：锐角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&lt;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直角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&lt;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钝角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&lt;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平角</a:t>
            </a:r>
            <a:r>
              <a:rPr lang="en-US" altLang="zh-CN" sz="2800" b="1" dirty="0">
                <a:solidFill>
                  <a:prstClr val="black"/>
                </a:solidFill>
                <a:latin typeface="Times New Roman"/>
                <a:ea typeface="黑体"/>
              </a:rPr>
              <a:t>&lt;</a:t>
            </a:r>
            <a:r>
              <a:rPr lang="zh-CN" altLang="en-US" sz="2800" b="1" dirty="0">
                <a:solidFill>
                  <a:prstClr val="black"/>
                </a:solidFill>
                <a:latin typeface="Times New Roman"/>
                <a:ea typeface="黑体"/>
              </a:rPr>
              <a:t>周角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黑体"/>
              <a:cs typeface="+mn-cs"/>
            </a:endParaRPr>
          </a:p>
        </p:txBody>
      </p:sp>
      <p:sp>
        <p:nvSpPr>
          <p:cNvPr id="58" name="左大括号 57">
            <a:extLst>
              <a:ext uri="{FF2B5EF4-FFF2-40B4-BE49-F238E27FC236}">
                <a16:creationId xmlns:a16="http://schemas.microsoft.com/office/drawing/2014/main" id="{91277E0A-922C-C354-350F-FC77D4761FFE}"/>
              </a:ext>
            </a:extLst>
          </p:cNvPr>
          <p:cNvSpPr/>
          <p:nvPr/>
        </p:nvSpPr>
        <p:spPr>
          <a:xfrm>
            <a:off x="3787438" y="3867895"/>
            <a:ext cx="187673" cy="936104"/>
          </a:xfrm>
          <a:prstGeom prst="leftBrace">
            <a:avLst>
              <a:gd name="adj1" fmla="val 48333"/>
              <a:gd name="adj2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0391A3A5-E6B2-82AD-1DEF-E32519F5C9AB}"/>
              </a:ext>
            </a:extLst>
          </p:cNvPr>
          <p:cNvGrpSpPr/>
          <p:nvPr/>
        </p:nvGrpSpPr>
        <p:grpSpPr>
          <a:xfrm>
            <a:off x="3975111" y="3723878"/>
            <a:ext cx="2718578" cy="523220"/>
            <a:chOff x="3975111" y="3723878"/>
            <a:chExt cx="2718578" cy="523220"/>
          </a:xfrm>
        </p:grpSpPr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D105C280-08BA-9723-0CB0-A8AC4426A3B3}"/>
                </a:ext>
              </a:extLst>
            </p:cNvPr>
            <p:cNvSpPr txBox="1"/>
            <p:nvPr/>
          </p:nvSpPr>
          <p:spPr>
            <a:xfrm>
              <a:off x="3975111" y="3723878"/>
              <a:ext cx="201010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/>
                  <a:ea typeface="黑体"/>
                </a:rPr>
                <a:t>平行四边形</a:t>
              </a:r>
            </a:p>
          </p:txBody>
        </p:sp>
        <p:sp>
          <p:nvSpPr>
            <p:cNvPr id="61" name="平行四边形 60">
              <a:extLst>
                <a:ext uri="{FF2B5EF4-FFF2-40B4-BE49-F238E27FC236}">
                  <a16:creationId xmlns:a16="http://schemas.microsoft.com/office/drawing/2014/main" id="{FE2B35E2-0828-F8BE-878D-46A713677863}"/>
                </a:ext>
              </a:extLst>
            </p:cNvPr>
            <p:cNvSpPr/>
            <p:nvPr/>
          </p:nvSpPr>
          <p:spPr>
            <a:xfrm>
              <a:off x="5940152" y="3769815"/>
              <a:ext cx="753537" cy="447929"/>
            </a:xfrm>
            <a:prstGeom prst="parallelogram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3A91190C-2E20-F30D-6D83-CD2D466D8CD8}"/>
              </a:ext>
            </a:extLst>
          </p:cNvPr>
          <p:cNvGrpSpPr/>
          <p:nvPr/>
        </p:nvGrpSpPr>
        <p:grpSpPr>
          <a:xfrm>
            <a:off x="3949046" y="4424794"/>
            <a:ext cx="1740446" cy="523220"/>
            <a:chOff x="3949046" y="4424794"/>
            <a:chExt cx="1740446" cy="523220"/>
          </a:xfrm>
        </p:grpSpPr>
        <p:sp>
          <p:nvSpPr>
            <p:cNvPr id="60" name="文本框 59">
              <a:extLst>
                <a:ext uri="{FF2B5EF4-FFF2-40B4-BE49-F238E27FC236}">
                  <a16:creationId xmlns:a16="http://schemas.microsoft.com/office/drawing/2014/main" id="{CAB378C2-F5E0-E817-0531-7A9FF7067FDC}"/>
                </a:ext>
              </a:extLst>
            </p:cNvPr>
            <p:cNvSpPr txBox="1"/>
            <p:nvPr/>
          </p:nvSpPr>
          <p:spPr>
            <a:xfrm>
              <a:off x="3949046" y="4424794"/>
              <a:ext cx="118693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solidFill>
                    <a:prstClr val="black"/>
                  </a:solidFill>
                  <a:latin typeface="Times New Roman"/>
                  <a:ea typeface="黑体"/>
                </a:rPr>
                <a:t>梯形</a:t>
              </a:r>
            </a:p>
          </p:txBody>
        </p:sp>
        <p:sp>
          <p:nvSpPr>
            <p:cNvPr id="62" name="梯形 61">
              <a:extLst>
                <a:ext uri="{FF2B5EF4-FFF2-40B4-BE49-F238E27FC236}">
                  <a16:creationId xmlns:a16="http://schemas.microsoft.com/office/drawing/2014/main" id="{2BD4FC63-D1CE-63C4-00EA-62903065227E}"/>
                </a:ext>
              </a:extLst>
            </p:cNvPr>
            <p:cNvSpPr/>
            <p:nvPr/>
          </p:nvSpPr>
          <p:spPr>
            <a:xfrm>
              <a:off x="4851131" y="4441316"/>
              <a:ext cx="838361" cy="434678"/>
            </a:xfrm>
            <a:prstGeom prst="trapezoid">
              <a:avLst>
                <a:gd name="adj" fmla="val 57882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/>
      <p:bldP spid="46" grpId="0"/>
      <p:bldP spid="48" grpId="0"/>
      <p:bldP spid="54" grpId="0"/>
      <p:bldP spid="55" grpId="0"/>
      <p:bldP spid="56" grpId="0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B88F41A1-1990-33E5-1685-144B9B3F3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437619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三、图形之间的关系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425F6A3-4E18-ADA9-EECE-68B40D6BD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068" y="786560"/>
            <a:ext cx="4248472" cy="1658345"/>
          </a:xfrm>
          <a:prstGeom prst="rect">
            <a:avLst/>
          </a:prstGeom>
        </p:spPr>
      </p:pic>
      <p:sp>
        <p:nvSpPr>
          <p:cNvPr id="4" name="椭圆 3">
            <a:extLst>
              <a:ext uri="{FF2B5EF4-FFF2-40B4-BE49-F238E27FC236}">
                <a16:creationId xmlns:a16="http://schemas.microsoft.com/office/drawing/2014/main" id="{58CB248B-07CC-6309-4968-07BE3BFF1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6343" y="2533710"/>
            <a:ext cx="5788025" cy="2414304"/>
          </a:xfrm>
          <a:prstGeom prst="ellipse">
            <a:avLst/>
          </a:prstGeom>
          <a:solidFill>
            <a:srgbClr val="CDF5CB"/>
          </a:solidFill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9DD0E4BF-070F-7AE1-1269-A8805927A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7081" y="4060428"/>
            <a:ext cx="132126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四边形</a:t>
            </a:r>
          </a:p>
        </p:txBody>
      </p:sp>
      <p:pic>
        <p:nvPicPr>
          <p:cNvPr id="6" name="图片 4">
            <a:extLst>
              <a:ext uri="{FF2B5EF4-FFF2-40B4-BE49-F238E27FC236}">
                <a16:creationId xmlns:a16="http://schemas.microsoft.com/office/drawing/2014/main" id="{7FDBBCC6-4CFF-2490-C201-C6ED2A72F6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D0CECE"/>
              </a:clrFrom>
              <a:clrTo>
                <a:srgbClr val="D0CEC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205" y="771525"/>
            <a:ext cx="4268787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66917E85-D54D-E74D-B1D2-CC29BB873C2F}"/>
              </a:ext>
            </a:extLst>
          </p:cNvPr>
          <p:cNvSpPr/>
          <p:nvPr/>
        </p:nvSpPr>
        <p:spPr>
          <a:xfrm>
            <a:off x="2406030" y="1851025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57754E92-56F3-9532-1A9B-4FB78FC10BD2}"/>
              </a:ext>
            </a:extLst>
          </p:cNvPr>
          <p:cNvSpPr/>
          <p:nvPr/>
        </p:nvSpPr>
        <p:spPr>
          <a:xfrm>
            <a:off x="3779217" y="1851025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95D1F232-D1DD-039D-D167-13FA8664DD9F}"/>
              </a:ext>
            </a:extLst>
          </p:cNvPr>
          <p:cNvSpPr/>
          <p:nvPr/>
        </p:nvSpPr>
        <p:spPr>
          <a:xfrm>
            <a:off x="2406030" y="1479550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B33E80A-072C-CDE2-7C15-86FAC6A2F40A}"/>
              </a:ext>
            </a:extLst>
          </p:cNvPr>
          <p:cNvSpPr/>
          <p:nvPr/>
        </p:nvSpPr>
        <p:spPr>
          <a:xfrm>
            <a:off x="3779217" y="1479550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B4CE924D-8818-45B3-5338-7D6A0BDE3509}"/>
              </a:ext>
            </a:extLst>
          </p:cNvPr>
          <p:cNvSpPr/>
          <p:nvPr/>
        </p:nvSpPr>
        <p:spPr>
          <a:xfrm>
            <a:off x="4493592" y="1484312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2" name="椭圆 7">
            <a:extLst>
              <a:ext uri="{FF2B5EF4-FFF2-40B4-BE49-F238E27FC236}">
                <a16:creationId xmlns:a16="http://schemas.microsoft.com/office/drawing/2014/main" id="{D034511E-6035-5C93-CBEA-5383AE3A9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107" y="2754506"/>
            <a:ext cx="3198052" cy="1945857"/>
          </a:xfrm>
          <a:prstGeom prst="ellipse">
            <a:avLst/>
          </a:prstGeom>
          <a:solidFill>
            <a:srgbClr val="CCECFF"/>
          </a:solidFill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FA142D-BF00-9FF0-5C8A-DBE52EF374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9048" y="2794898"/>
            <a:ext cx="21305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31FA1E72-99C6-B47E-0EBF-B4CD4C7A1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776" y="3309290"/>
            <a:ext cx="2747623" cy="1294236"/>
          </a:xfrm>
          <a:prstGeom prst="ellipse">
            <a:avLst/>
          </a:prstGeom>
          <a:solidFill>
            <a:srgbClr val="FFFFCC"/>
          </a:solidFill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00DCC486-DCAC-8F9C-0852-E448C0226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7864" y="3314194"/>
            <a:ext cx="12657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</a:t>
            </a: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A250AFF7-6E79-889E-357A-0F2C7672B554}"/>
              </a:ext>
            </a:extLst>
          </p:cNvPr>
          <p:cNvSpPr/>
          <p:nvPr/>
        </p:nvSpPr>
        <p:spPr>
          <a:xfrm>
            <a:off x="1644030" y="1223962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29A7D38-27CC-B885-73F9-741C9A619CAB}"/>
              </a:ext>
            </a:extLst>
          </p:cNvPr>
          <p:cNvSpPr/>
          <p:nvPr/>
        </p:nvSpPr>
        <p:spPr>
          <a:xfrm>
            <a:off x="2406030" y="1223962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0B4BF110-AF79-39AB-3E84-E9CFBE208695}"/>
              </a:ext>
            </a:extLst>
          </p:cNvPr>
          <p:cNvSpPr/>
          <p:nvPr/>
        </p:nvSpPr>
        <p:spPr>
          <a:xfrm>
            <a:off x="3779217" y="1223962"/>
            <a:ext cx="431800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75181545-DCEE-8853-F978-DF3BA6E94516}"/>
              </a:ext>
            </a:extLst>
          </p:cNvPr>
          <p:cNvSpPr/>
          <p:nvPr/>
        </p:nvSpPr>
        <p:spPr>
          <a:xfrm>
            <a:off x="4492005" y="1223962"/>
            <a:ext cx="433387" cy="273050"/>
          </a:xfrm>
          <a:prstGeom prst="roundRect">
            <a:avLst>
              <a:gd name="adj" fmla="val 4217"/>
            </a:avLst>
          </a:prstGeom>
          <a:noFill/>
          <a:ln w="190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dirty="0"/>
          </a:p>
        </p:txBody>
      </p:sp>
      <p:sp>
        <p:nvSpPr>
          <p:cNvPr id="20" name="椭圆 9">
            <a:extLst>
              <a:ext uri="{FF2B5EF4-FFF2-40B4-BE49-F238E27FC236}">
                <a16:creationId xmlns:a16="http://schemas.microsoft.com/office/drawing/2014/main" id="{89EAC363-15D6-DB77-612B-3992B269E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7601" y="3816163"/>
            <a:ext cx="1632057" cy="720688"/>
          </a:xfrm>
          <a:prstGeom prst="ellipse">
            <a:avLst/>
          </a:prstGeom>
          <a:solidFill>
            <a:srgbClr val="FFE7FF"/>
          </a:solidFill>
          <a:ln w="19050">
            <a:solidFill>
              <a:schemeClr val="tx1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endParaRPr lang="zh-CN" altLang="en-US" sz="2000" b="1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1" name="TextBox 13">
            <a:extLst>
              <a:ext uri="{FF2B5EF4-FFF2-40B4-BE49-F238E27FC236}">
                <a16:creationId xmlns:a16="http://schemas.microsoft.com/office/drawing/2014/main" id="{9396AB3C-D268-2EF9-7E6B-B2BD835FF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876" y="3917553"/>
            <a:ext cx="12657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正方形</a:t>
            </a: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3A00BC30-B4BA-88AD-8720-EE7C7B19D316}"/>
              </a:ext>
            </a:extLst>
          </p:cNvPr>
          <p:cNvSpPr/>
          <p:nvPr/>
        </p:nvSpPr>
        <p:spPr>
          <a:xfrm>
            <a:off x="3091830" y="2159000"/>
            <a:ext cx="519112" cy="35083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/>
          </a:p>
        </p:txBody>
      </p:sp>
      <p:sp>
        <p:nvSpPr>
          <p:cNvPr id="23" name="椭圆 10">
            <a:extLst>
              <a:ext uri="{FF2B5EF4-FFF2-40B4-BE49-F238E27FC236}">
                <a16:creationId xmlns:a16="http://schemas.microsoft.com/office/drawing/2014/main" id="{F8B79074-52AA-6F55-1B1A-B7ED945C6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2120" y="2918927"/>
            <a:ext cx="1693617" cy="1020975"/>
          </a:xfrm>
          <a:prstGeom prst="ellipse">
            <a:avLst/>
          </a:prstGeom>
          <a:solidFill>
            <a:srgbClr val="FFDDDD"/>
          </a:solidFill>
          <a:ln w="19050">
            <a:solidFill>
              <a:sysClr val="windowText" lastClr="000000"/>
            </a:solidFill>
            <a:round/>
          </a:ln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000" b="1" kern="0">
              <a:solidFill>
                <a:prstClr val="black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4" name="TextBox 15">
            <a:extLst>
              <a:ext uri="{FF2B5EF4-FFF2-40B4-BE49-F238E27FC236}">
                <a16:creationId xmlns:a16="http://schemas.microsoft.com/office/drawing/2014/main" id="{424DCB1F-8D6E-BFC6-2E90-B79615996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5958" y="3176142"/>
            <a:ext cx="126570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梯形</a:t>
            </a:r>
          </a:p>
        </p:txBody>
      </p:sp>
      <p:sp>
        <p:nvSpPr>
          <p:cNvPr id="25" name="AutoShape 27">
            <a:extLst>
              <a:ext uri="{FF2B5EF4-FFF2-40B4-BE49-F238E27FC236}">
                <a16:creationId xmlns:a16="http://schemas.microsoft.com/office/drawing/2014/main" id="{623D458B-1299-C86A-56B5-056A289C1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7192" y="1550987"/>
            <a:ext cx="2743200" cy="920750"/>
          </a:xfrm>
          <a:prstGeom prst="wedgeRoundRectCallout">
            <a:avLst>
              <a:gd name="adj1" fmla="val -62819"/>
              <a:gd name="adj2" fmla="val -3867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长方形是特殊的平行四边形。</a:t>
            </a:r>
          </a:p>
        </p:txBody>
      </p:sp>
      <p:sp>
        <p:nvSpPr>
          <p:cNvPr id="26" name="AutoShape 27">
            <a:extLst>
              <a:ext uri="{FF2B5EF4-FFF2-40B4-BE49-F238E27FC236}">
                <a16:creationId xmlns:a16="http://schemas.microsoft.com/office/drawing/2014/main" id="{783EC92E-6D0B-3C36-F6C9-D33C05AA46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967" y="488950"/>
            <a:ext cx="2282825" cy="920750"/>
          </a:xfrm>
          <a:prstGeom prst="wedgeRoundRectCallout">
            <a:avLst>
              <a:gd name="adj1" fmla="val -60894"/>
              <a:gd name="adj2" fmla="val 3919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1C1C1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正方形是特殊的长方形。</a:t>
            </a:r>
          </a:p>
        </p:txBody>
      </p:sp>
    </p:spTree>
    <p:extLst>
      <p:ext uri="{BB962C8B-B14F-4D97-AF65-F5344CB8AC3E}">
        <p14:creationId xmlns:p14="http://schemas.microsoft.com/office/powerpoint/2010/main" val="85685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3" grpId="0"/>
      <p:bldP spid="14" grpId="0" animBg="1"/>
      <p:bldP spid="15" grpId="0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1" grpId="0"/>
      <p:bldP spid="22" grpId="0" animBg="1"/>
      <p:bldP spid="22" grpId="1" animBg="1"/>
      <p:bldP spid="23" grpId="0" animBg="1"/>
      <p:bldP spid="24" grpId="0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DED48516-16BE-675E-6618-A03A4D77F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29360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四、课堂练习</a:t>
            </a:r>
          </a:p>
        </p:txBody>
      </p:sp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395536" y="745262"/>
            <a:ext cx="8352928" cy="936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在下表中适当的空格内填上“√”，再说一说几种图形之间的联系和区别。</a:t>
            </a:r>
          </a:p>
        </p:txBody>
      </p:sp>
      <p:sp>
        <p:nvSpPr>
          <p:cNvPr id="24579" name="文本框 57"/>
          <p:cNvSpPr txBox="1">
            <a:spLocks noChangeArrowheads="1"/>
          </p:cNvSpPr>
          <p:nvPr/>
        </p:nvSpPr>
        <p:spPr bwMode="auto">
          <a:xfrm>
            <a:off x="2627784" y="1331788"/>
            <a:ext cx="28083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应用提升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3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835393"/>
              </p:ext>
            </p:extLst>
          </p:nvPr>
        </p:nvGraphicFramePr>
        <p:xfrm>
          <a:off x="611560" y="1779662"/>
          <a:ext cx="7962406" cy="29859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76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27529">
                <a:tc rowSpan="2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四边形</a:t>
                      </a:r>
                      <a:endParaRPr lang="en-US" altLang="zh-CN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边</a:t>
                      </a: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+mj-ea"/>
                          <a:ea typeface="+mj-ea"/>
                        </a:rPr>
                        <a:t>角</a:t>
                      </a: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7291419"/>
                  </a:ext>
                </a:extLst>
              </a:tr>
              <a:tr h="74816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四边相等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两组对边</a:t>
                      </a:r>
                      <a:endParaRPr lang="en-US" altLang="zh-CN" sz="1800" b="1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分别相等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只有一组对边平行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两组对边分别平行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有四个直角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52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正方形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098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长方形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平行四边形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752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latin typeface="+mj-ea"/>
                          <a:ea typeface="+mj-ea"/>
                        </a:rPr>
                        <a:t>梯形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1800" b="1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marL="91438" marR="91438" marT="45725" marB="45725" anchor="ctr">
                    <a:solidFill>
                      <a:srgbClr val="EAF6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515320" y="2901438"/>
            <a:ext cx="5445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721616" y="2901438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331743" y="2898263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627887" y="2898263"/>
            <a:ext cx="5445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721616" y="3322310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6331743" y="3348726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627887" y="3348726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721616" y="3818746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331743" y="3818746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051306" y="4281710"/>
            <a:ext cx="5445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</a:rPr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97591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5F3FC7F9-5C8E-1B6C-0F67-D53AAC4B4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635" y="699542"/>
            <a:ext cx="8352730" cy="12840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buFontTx/>
              <a:buNone/>
              <a:defRPr sz="2800" b="1">
                <a:latin typeface="+mn-lt"/>
                <a:ea typeface="+mj-ea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r>
              <a:rPr lang="en-US" altLang="zh-CN">
                <a:latin typeface="+mj-lt"/>
                <a:ea typeface="+mn-ea"/>
              </a:rPr>
              <a:t>2.</a:t>
            </a:r>
            <a:r>
              <a:rPr lang="zh-CN" altLang="en-US">
                <a:latin typeface="+mj-lt"/>
                <a:ea typeface="+mn-ea"/>
              </a:rPr>
              <a:t>你能用一张长方形纸折出 </a:t>
            </a:r>
            <a:r>
              <a:rPr lang="en-US" altLang="zh-CN">
                <a:latin typeface="+mj-lt"/>
                <a:ea typeface="+mn-ea"/>
              </a:rPr>
              <a:t>135°</a:t>
            </a:r>
            <a:r>
              <a:rPr lang="zh-CN" altLang="en-US">
                <a:latin typeface="+mj-lt"/>
                <a:ea typeface="+mn-ea"/>
              </a:rPr>
              <a:t>的角吗？折一折，画一画，并在右图中标出这个角。</a:t>
            </a:r>
            <a:endParaRPr lang="zh-CN" altLang="en-US" dirty="0">
              <a:latin typeface="+mj-lt"/>
              <a:ea typeface="+mn-ea"/>
            </a:endParaRPr>
          </a:p>
        </p:txBody>
      </p:sp>
      <p:sp>
        <p:nvSpPr>
          <p:cNvPr id="15" name="文本框 57">
            <a:extLst>
              <a:ext uri="{FF2B5EF4-FFF2-40B4-BE49-F238E27FC236}">
                <a16:creationId xmlns:a16="http://schemas.microsoft.com/office/drawing/2014/main" id="{DD7FEB26-9963-4115-15E3-A127AD9887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560635"/>
            <a:ext cx="2664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练习二十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9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CF83D29-684B-4C95-BDFF-261D9A1720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357" y="2139702"/>
            <a:ext cx="3816424" cy="195932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529174F4-BEC8-4324-A955-B1D05C1B16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139702"/>
            <a:ext cx="3836312" cy="19399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90A654-7A54-4C7A-7EDC-AFC416199E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627534"/>
            <a:ext cx="8424936" cy="11331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3. </a:t>
            </a:r>
            <a:r>
              <a:rPr lang="zh-CN" altLang="en-US" b="1" dirty="0">
                <a:solidFill>
                  <a:schemeClr val="tx1"/>
                </a:solidFill>
                <a:latin typeface="+mn-ea"/>
                <a:ea typeface="+mn-ea"/>
              </a:rPr>
              <a:t>选择合适的方式画出下面的角，并说一说分别属于哪一种角。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1D8FB5D-B675-87F6-226B-B01224BD280A}"/>
              </a:ext>
            </a:extLst>
          </p:cNvPr>
          <p:cNvSpPr/>
          <p:nvPr/>
        </p:nvSpPr>
        <p:spPr>
          <a:xfrm>
            <a:off x="1123182" y="2029421"/>
            <a:ext cx="1033462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65°</a:t>
            </a:r>
            <a:endParaRPr lang="zh-CN" altLang="en-US" sz="2800" dirty="0">
              <a:latin typeface="+mn-lt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F62F93C-F3B4-3A5D-DAEE-0170BCF3FB55}"/>
              </a:ext>
            </a:extLst>
          </p:cNvPr>
          <p:cNvSpPr/>
          <p:nvPr/>
        </p:nvSpPr>
        <p:spPr>
          <a:xfrm>
            <a:off x="3529832" y="2029421"/>
            <a:ext cx="1157287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142°</a:t>
            </a:r>
            <a:endParaRPr lang="zh-CN" altLang="en-US" sz="2800" dirty="0">
              <a:latin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65F1DCA-DBB4-192C-7B47-03452B03BD4B}"/>
              </a:ext>
            </a:extLst>
          </p:cNvPr>
          <p:cNvSpPr/>
          <p:nvPr/>
        </p:nvSpPr>
        <p:spPr>
          <a:xfrm>
            <a:off x="2372544" y="2029421"/>
            <a:ext cx="1033463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90°</a:t>
            </a:r>
            <a:endParaRPr lang="zh-CN" altLang="en-US" sz="2800" dirty="0">
              <a:latin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1901956-C74B-D7F9-1E6A-BFA7054EA546}"/>
              </a:ext>
            </a:extLst>
          </p:cNvPr>
          <p:cNvSpPr/>
          <p:nvPr/>
        </p:nvSpPr>
        <p:spPr>
          <a:xfrm>
            <a:off x="4926832" y="2029421"/>
            <a:ext cx="1114425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180°</a:t>
            </a:r>
            <a:endParaRPr lang="zh-CN" altLang="en-US" sz="2800" dirty="0">
              <a:latin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18B988F-954C-8E46-0422-D8194871F345}"/>
              </a:ext>
            </a:extLst>
          </p:cNvPr>
          <p:cNvSpPr/>
          <p:nvPr/>
        </p:nvSpPr>
        <p:spPr>
          <a:xfrm>
            <a:off x="6280969" y="2029421"/>
            <a:ext cx="1474788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360°</a:t>
            </a:r>
            <a:endParaRPr lang="zh-CN" altLang="en-US" sz="2800" dirty="0"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F70DE07-374B-D603-7DCB-696D87B213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411" y="2850158"/>
            <a:ext cx="80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锐角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57E1137-BF39-0BCF-8659-08ADFE6E1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547" y="2850157"/>
            <a:ext cx="80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直角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0BAAEF4-A452-B2B9-49D7-B5FEE7E234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9500" y="2850157"/>
            <a:ext cx="80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钝角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190FD00-CE76-A65F-90A2-97D31D219C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2892" y="2850157"/>
            <a:ext cx="80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平角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74C8176-A3DF-790E-D36C-F1BB346BC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0969" y="2850156"/>
            <a:ext cx="8034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itchFamily="49" charset="-122"/>
                <a:ea typeface="楷体" pitchFamily="49" charset="-122"/>
              </a:rPr>
              <a:t>周角</a:t>
            </a:r>
          </a:p>
        </p:txBody>
      </p:sp>
      <p:sp>
        <p:nvSpPr>
          <p:cNvPr id="13" name="文本框 57">
            <a:extLst>
              <a:ext uri="{FF2B5EF4-FFF2-40B4-BE49-F238E27FC236}">
                <a16:creationId xmlns:a16="http://schemas.microsoft.com/office/drawing/2014/main" id="{AF8F08C0-AAF8-1D91-159C-F910AB055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142" y="1345801"/>
            <a:ext cx="26616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练习二十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10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7312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1F0C495-3321-B3E3-42CC-2CAE0A8F27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731672">
            <a:off x="617395" y="274185"/>
            <a:ext cx="5438776" cy="373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25586953-E260-4EFC-CF48-EA223EDAF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395661">
            <a:off x="2827140" y="2390243"/>
            <a:ext cx="14827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E274AB03-4C5D-34AD-C1A3-FD77E74A6187}"/>
              </a:ext>
            </a:extLst>
          </p:cNvPr>
          <p:cNvCxnSpPr>
            <a:cxnSpLocks/>
          </p:cNvCxnSpPr>
          <p:nvPr/>
        </p:nvCxnSpPr>
        <p:spPr>
          <a:xfrm flipH="1">
            <a:off x="2968680" y="1751981"/>
            <a:ext cx="968707" cy="22075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BDF7E1D-F752-82E3-E536-6FA048939CD9}"/>
              </a:ext>
            </a:extLst>
          </p:cNvPr>
          <p:cNvCxnSpPr/>
          <p:nvPr/>
        </p:nvCxnSpPr>
        <p:spPr>
          <a:xfrm>
            <a:off x="2955980" y="3983355"/>
            <a:ext cx="23764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id="{DD251787-5A06-123A-3710-ADAF29195665}"/>
              </a:ext>
            </a:extLst>
          </p:cNvPr>
          <p:cNvSpPr/>
          <p:nvPr/>
        </p:nvSpPr>
        <p:spPr>
          <a:xfrm>
            <a:off x="2921055" y="3945255"/>
            <a:ext cx="71438" cy="7302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弧形 9">
            <a:extLst>
              <a:ext uri="{FF2B5EF4-FFF2-40B4-BE49-F238E27FC236}">
                <a16:creationId xmlns:a16="http://schemas.microsoft.com/office/drawing/2014/main" id="{626EF6E2-842F-4615-52AB-67A40FAA63E3}"/>
              </a:ext>
            </a:extLst>
          </p:cNvPr>
          <p:cNvSpPr/>
          <p:nvPr/>
        </p:nvSpPr>
        <p:spPr>
          <a:xfrm rot="20575321">
            <a:off x="2252641" y="3533805"/>
            <a:ext cx="1251043" cy="968510"/>
          </a:xfrm>
          <a:prstGeom prst="arc">
            <a:avLst>
              <a:gd name="adj1" fmla="val 18989733"/>
              <a:gd name="adj2" fmla="val 770503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79E85D4-6682-598D-F9C8-D18016F6D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2911" y="3470673"/>
            <a:ext cx="10795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</a:rPr>
              <a:t>65°</a:t>
            </a:r>
            <a:endParaRPr lang="zh-CN" alt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BD39602-B2CC-5DE7-D73C-2F678E810992}"/>
              </a:ext>
            </a:extLst>
          </p:cNvPr>
          <p:cNvSpPr/>
          <p:nvPr/>
        </p:nvSpPr>
        <p:spPr>
          <a:xfrm>
            <a:off x="1646293" y="1067902"/>
            <a:ext cx="1033462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800" b="1" dirty="0">
                <a:latin typeface="+mn-lt"/>
              </a:rPr>
              <a:t>65°</a:t>
            </a:r>
            <a:endParaRPr lang="zh-CN" altLang="en-US" sz="2800" dirty="0">
              <a:latin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99FAD1C-F92C-629E-B676-39C6ED0935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48637" y="2437652"/>
            <a:ext cx="1270000" cy="1147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AutoShape 27">
            <a:extLst>
              <a:ext uri="{FF2B5EF4-FFF2-40B4-BE49-F238E27FC236}">
                <a16:creationId xmlns:a16="http://schemas.microsoft.com/office/drawing/2014/main" id="{2ED104F7-402F-BC8D-151B-94AF832D3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112" y="2340814"/>
            <a:ext cx="1917700" cy="939800"/>
          </a:xfrm>
          <a:prstGeom prst="wedgeRoundRectCallout">
            <a:avLst>
              <a:gd name="adj1" fmla="val 65000"/>
              <a:gd name="adj2" fmla="val 25644"/>
              <a:gd name="adj3" fmla="val 16667"/>
            </a:avLst>
          </a:prstGeom>
          <a:solidFill>
            <a:srgbClr val="FFFFFF"/>
          </a:solidFill>
          <a:ln w="19050">
            <a:solidFill>
              <a:srgbClr val="3D87C6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zh-CN" altLang="en-US" sz="2400" b="1" dirty="0">
                <a:latin typeface="楷体" pitchFamily="49" charset="-122"/>
                <a:ea typeface="楷体" pitchFamily="49" charset="-122"/>
              </a:rPr>
              <a:t>你也动笔画画看吧！</a:t>
            </a:r>
            <a:endParaRPr lang="en-US" altLang="zh-CN" sz="2400" b="1" dirty="0"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FC9AD4B-8FCD-3EF3-5C64-446CDCD812EC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22" y="1941630"/>
            <a:ext cx="5090319" cy="2536134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id="{28459A90-6AD5-1543-58E6-8210A9AC5FFA}"/>
              </a:ext>
            </a:extLst>
          </p:cNvPr>
          <p:cNvSpPr/>
          <p:nvPr/>
        </p:nvSpPr>
        <p:spPr>
          <a:xfrm>
            <a:off x="3716294" y="2165672"/>
            <a:ext cx="46037" cy="4603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01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（不能删）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6" presetClass="emph" presetSubtype="0" repeatCount="3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repeatCount="3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（不能删）叮叮叮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7037E-6 L 0.10382 -0.42068 " pathEditMode="relative" rAng="0" ptsTypes="AA">
                                      <p:cBhvr>
                                        <p:cTn id="5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1" y="-2104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13" grpId="0"/>
      <p:bldP spid="16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1A037-091C-E24B-C170-268234728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46A7024-C351-E598-BC52-1BCDC9F52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016" y="683393"/>
            <a:ext cx="7920880" cy="592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4. 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把符合要求的图形序号填在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     )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里。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D665EC1-6581-90A6-3A8F-062A9E6A75ED}"/>
              </a:ext>
            </a:extLst>
          </p:cNvPr>
          <p:cNvSpPr/>
          <p:nvPr/>
        </p:nvSpPr>
        <p:spPr>
          <a:xfrm>
            <a:off x="516830" y="1403473"/>
            <a:ext cx="17154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A.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正方形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95C3C01-CB9D-52FD-767F-FC0D1FD18DE7}"/>
              </a:ext>
            </a:extLst>
          </p:cNvPr>
          <p:cNvSpPr/>
          <p:nvPr/>
        </p:nvSpPr>
        <p:spPr>
          <a:xfrm>
            <a:off x="4193851" y="1403473"/>
            <a:ext cx="27857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C .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平行四边形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4105958-0BF6-F5C8-4943-3CB70A3595BF}"/>
              </a:ext>
            </a:extLst>
          </p:cNvPr>
          <p:cNvSpPr/>
          <p:nvPr/>
        </p:nvSpPr>
        <p:spPr>
          <a:xfrm>
            <a:off x="2321643" y="1403473"/>
            <a:ext cx="17828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B.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长方形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DB1EC2A5-EE12-C10A-3123-74B2C2604C58}"/>
              </a:ext>
            </a:extLst>
          </p:cNvPr>
          <p:cNvSpPr/>
          <p:nvPr/>
        </p:nvSpPr>
        <p:spPr>
          <a:xfrm>
            <a:off x="7069011" y="1403473"/>
            <a:ext cx="184336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D.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梯形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21BDC59-0F27-C851-4D38-9DB6876AE2AF}"/>
              </a:ext>
            </a:extLst>
          </p:cNvPr>
          <p:cNvSpPr/>
          <p:nvPr/>
        </p:nvSpPr>
        <p:spPr>
          <a:xfrm>
            <a:off x="516830" y="2054560"/>
            <a:ext cx="8519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(1) 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两组对边分别平行，有四个直角。           </a:t>
            </a: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           )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35158C1-4D64-453E-2F6A-A260603CAFA9}"/>
              </a:ext>
            </a:extLst>
          </p:cNvPr>
          <p:cNvSpPr/>
          <p:nvPr/>
        </p:nvSpPr>
        <p:spPr>
          <a:xfrm>
            <a:off x="516830" y="2771625"/>
            <a:ext cx="8519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(2) 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只有一组对边平行。                                   </a:t>
            </a: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           )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214EBF1-D43B-ED68-4552-F2C26A5E7907}"/>
              </a:ext>
            </a:extLst>
          </p:cNvPr>
          <p:cNvSpPr/>
          <p:nvPr/>
        </p:nvSpPr>
        <p:spPr>
          <a:xfrm>
            <a:off x="516830" y="3488690"/>
            <a:ext cx="85196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(3) </a:t>
            </a:r>
            <a:r>
              <a:rPr lang="zh-CN" altLang="en-US" sz="2800" b="1" dirty="0">
                <a:ea typeface="+mj-ea"/>
                <a:cs typeface="Times New Roman" panose="02020603050405020304" pitchFamily="18" charset="0"/>
              </a:rPr>
              <a:t>两组对边分别平行。                                   </a:t>
            </a:r>
            <a:r>
              <a:rPr lang="en-US" altLang="zh-CN" sz="2800" b="1" dirty="0">
                <a:ea typeface="+mj-ea"/>
                <a:cs typeface="Times New Roman" panose="02020603050405020304" pitchFamily="18" charset="0"/>
              </a:rPr>
              <a:t>(           )</a:t>
            </a:r>
            <a:endParaRPr lang="zh-CN" altLang="en-US" sz="2800" dirty="0"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34A153B-00A0-EBB1-07CA-9EA459D4EF59}"/>
              </a:ext>
            </a:extLst>
          </p:cNvPr>
          <p:cNvSpPr txBox="1"/>
          <p:nvPr/>
        </p:nvSpPr>
        <p:spPr>
          <a:xfrm>
            <a:off x="7657786" y="2087218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4E5ABD-9484-F06F-9909-065BBA657468}"/>
              </a:ext>
            </a:extLst>
          </p:cNvPr>
          <p:cNvSpPr txBox="1"/>
          <p:nvPr/>
        </p:nvSpPr>
        <p:spPr>
          <a:xfrm>
            <a:off x="8064895" y="2087218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B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0AFD470-EAC1-2F9F-BEF2-E274AA70DB24}"/>
              </a:ext>
            </a:extLst>
          </p:cNvPr>
          <p:cNvSpPr txBox="1"/>
          <p:nvPr/>
        </p:nvSpPr>
        <p:spPr>
          <a:xfrm>
            <a:off x="7862237" y="2795394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D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D4CC9A0-D618-699A-C506-DC8EA319C554}"/>
              </a:ext>
            </a:extLst>
          </p:cNvPr>
          <p:cNvSpPr txBox="1"/>
          <p:nvPr/>
        </p:nvSpPr>
        <p:spPr>
          <a:xfrm>
            <a:off x="7489036" y="3507854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A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4E56D2C-BE5B-02BB-65C8-AB72D12EB5ED}"/>
              </a:ext>
            </a:extLst>
          </p:cNvPr>
          <p:cNvSpPr txBox="1"/>
          <p:nvPr/>
        </p:nvSpPr>
        <p:spPr>
          <a:xfrm>
            <a:off x="7824137" y="3507854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B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3988558-94F5-E117-1E22-4EDC2A04E131}"/>
              </a:ext>
            </a:extLst>
          </p:cNvPr>
          <p:cNvSpPr txBox="1"/>
          <p:nvPr/>
        </p:nvSpPr>
        <p:spPr>
          <a:xfrm>
            <a:off x="8134300" y="3507854"/>
            <a:ext cx="814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/>
                <a:cs typeface="Times New Roman" panose="02020603050405020304" pitchFamily="18" charset="0"/>
              </a:rPr>
              <a:t>C 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7" name="文本框 57">
            <a:extLst>
              <a:ext uri="{FF2B5EF4-FFF2-40B4-BE49-F238E27FC236}">
                <a16:creationId xmlns:a16="http://schemas.microsoft.com/office/drawing/2014/main" id="{C5756BF4-CB44-7013-F307-24B3CEFD0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232" y="915566"/>
            <a:ext cx="2483768" cy="28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练习二十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11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6586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3">
            <a:extLst>
              <a:ext uri="{FF2B5EF4-FFF2-40B4-BE49-F238E27FC236}">
                <a16:creationId xmlns:a16="http://schemas.microsoft.com/office/drawing/2014/main" id="{3B0AA731-B062-2DC9-4E4B-974835774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1" y="555526"/>
            <a:ext cx="4693641" cy="2111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schemeClr val="tx1"/>
                </a:solidFill>
                <a:latin typeface="+mn-lt"/>
                <a:ea typeface="+mj-ea"/>
              </a:rPr>
              <a:t>5.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画一个和右面大小相同的梯形，再在里面画一条线段，把它分成一个平行四边形和一个三角形。</a:t>
            </a:r>
          </a:p>
        </p:txBody>
      </p:sp>
      <p:grpSp>
        <p:nvGrpSpPr>
          <p:cNvPr id="18" name="组合 14">
            <a:extLst>
              <a:ext uri="{FF2B5EF4-FFF2-40B4-BE49-F238E27FC236}">
                <a16:creationId xmlns:a16="http://schemas.microsoft.com/office/drawing/2014/main" id="{3E89C1D6-8B3E-6261-D249-6E51BEE13C78}"/>
              </a:ext>
            </a:extLst>
          </p:cNvPr>
          <p:cNvGrpSpPr/>
          <p:nvPr/>
        </p:nvGrpSpPr>
        <p:grpSpPr bwMode="auto">
          <a:xfrm>
            <a:off x="5641243" y="725965"/>
            <a:ext cx="2409825" cy="1485900"/>
            <a:chOff x="3209925" y="2562225"/>
            <a:chExt cx="2409825" cy="1485900"/>
          </a:xfrm>
        </p:grpSpPr>
        <p:cxnSp>
          <p:nvCxnSpPr>
            <p:cNvPr id="19" name="直接连接符 5">
              <a:extLst>
                <a:ext uri="{FF2B5EF4-FFF2-40B4-BE49-F238E27FC236}">
                  <a16:creationId xmlns:a16="http://schemas.microsoft.com/office/drawing/2014/main" id="{D29FC60E-8B7B-D069-83E3-6FF2802B089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2562225"/>
              <a:ext cx="0" cy="14859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直接连接符 6">
              <a:extLst>
                <a:ext uri="{FF2B5EF4-FFF2-40B4-BE49-F238E27FC236}">
                  <a16:creationId xmlns:a16="http://schemas.microsoft.com/office/drawing/2014/main" id="{4FCA20CE-7BCF-6505-993D-5595F5C3B1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4048125"/>
              <a:ext cx="2409825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直接连接符 7">
              <a:extLst>
                <a:ext uri="{FF2B5EF4-FFF2-40B4-BE49-F238E27FC236}">
                  <a16:creationId xmlns:a16="http://schemas.microsoft.com/office/drawing/2014/main" id="{F3D6BF24-E05E-552E-F574-A47BEBE523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2562225"/>
              <a:ext cx="1343025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直接连接符 8">
              <a:extLst>
                <a:ext uri="{FF2B5EF4-FFF2-40B4-BE49-F238E27FC236}">
                  <a16:creationId xmlns:a16="http://schemas.microsoft.com/office/drawing/2014/main" id="{0056736D-B86A-9861-BE7A-35782DBBBC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52950" y="2562225"/>
              <a:ext cx="1066800" cy="14859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3" name="肘形连接符 16">
            <a:extLst>
              <a:ext uri="{FF2B5EF4-FFF2-40B4-BE49-F238E27FC236}">
                <a16:creationId xmlns:a16="http://schemas.microsoft.com/office/drawing/2014/main" id="{9E2D00C6-C52E-47FA-B62A-A499D30B347A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617430" y="2016603"/>
            <a:ext cx="219075" cy="171450"/>
          </a:xfrm>
          <a:prstGeom prst="bentConnector3">
            <a:avLst>
              <a:gd name="adj1" fmla="val 2176"/>
            </a:avLst>
          </a:prstGeom>
          <a:noFill/>
          <a:ln w="28575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7C39CC19-2D54-531E-0346-5BE8364D3EEB}"/>
              </a:ext>
            </a:extLst>
          </p:cNvPr>
          <p:cNvGrpSpPr/>
          <p:nvPr/>
        </p:nvGrpSpPr>
        <p:grpSpPr bwMode="auto">
          <a:xfrm>
            <a:off x="5641243" y="2526165"/>
            <a:ext cx="2409825" cy="1485900"/>
            <a:chOff x="3209925" y="2562225"/>
            <a:chExt cx="2409825" cy="1485900"/>
          </a:xfrm>
        </p:grpSpPr>
        <p:cxnSp>
          <p:nvCxnSpPr>
            <p:cNvPr id="25" name="直接连接符 11">
              <a:extLst>
                <a:ext uri="{FF2B5EF4-FFF2-40B4-BE49-F238E27FC236}">
                  <a16:creationId xmlns:a16="http://schemas.microsoft.com/office/drawing/2014/main" id="{FD51F908-C79D-C26D-94D4-C88616D9533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2562225"/>
              <a:ext cx="0" cy="14859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直接连接符 12">
              <a:extLst>
                <a:ext uri="{FF2B5EF4-FFF2-40B4-BE49-F238E27FC236}">
                  <a16:creationId xmlns:a16="http://schemas.microsoft.com/office/drawing/2014/main" id="{3903C8EF-42A8-9747-B3B0-92DFA22582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4048125"/>
              <a:ext cx="2409825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直接连接符 13">
              <a:extLst>
                <a:ext uri="{FF2B5EF4-FFF2-40B4-BE49-F238E27FC236}">
                  <a16:creationId xmlns:a16="http://schemas.microsoft.com/office/drawing/2014/main" id="{BFAA7305-A8A5-4019-360B-2C69E31DD22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209925" y="2562225"/>
              <a:ext cx="1343025" cy="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直接连接符 14">
              <a:extLst>
                <a:ext uri="{FF2B5EF4-FFF2-40B4-BE49-F238E27FC236}">
                  <a16:creationId xmlns:a16="http://schemas.microsoft.com/office/drawing/2014/main" id="{2F48F46E-3E6B-F40B-3300-9591BEBF6CD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52950" y="2562225"/>
              <a:ext cx="1066800" cy="1485900"/>
            </a:xfrm>
            <a:prstGeom prst="line">
              <a:avLst/>
            </a:prstGeom>
            <a:noFill/>
            <a:ln w="28575" algn="ctr">
              <a:solidFill>
                <a:srgbClr val="00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29" name="肘形连接符 23">
            <a:extLst>
              <a:ext uri="{FF2B5EF4-FFF2-40B4-BE49-F238E27FC236}">
                <a16:creationId xmlns:a16="http://schemas.microsoft.com/office/drawing/2014/main" id="{267D7694-BBCA-C3A7-3201-AB753BE30A3A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5617430" y="3816803"/>
            <a:ext cx="219075" cy="171450"/>
          </a:xfrm>
          <a:prstGeom prst="bentConnector3">
            <a:avLst>
              <a:gd name="adj1" fmla="val 2176"/>
            </a:avLst>
          </a:prstGeom>
          <a:noFill/>
          <a:ln w="28575" algn="ctr">
            <a:solidFill>
              <a:srgbClr val="FF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B6ACE968-6E7B-3A70-B46E-B724B3424EDF}"/>
              </a:ext>
            </a:extLst>
          </p:cNvPr>
          <p:cNvCxnSpPr/>
          <p:nvPr/>
        </p:nvCxnSpPr>
        <p:spPr bwMode="auto">
          <a:xfrm>
            <a:off x="6984268" y="2526165"/>
            <a:ext cx="1076325" cy="149860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" name="AutoShape 27">
            <a:extLst>
              <a:ext uri="{FF2B5EF4-FFF2-40B4-BE49-F238E27FC236}">
                <a16:creationId xmlns:a16="http://schemas.microsoft.com/office/drawing/2014/main" id="{B0A2F932-CCD3-614A-2842-477C048FEB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998" y="2659168"/>
            <a:ext cx="2892970" cy="1352742"/>
          </a:xfrm>
          <a:prstGeom prst="wedgeRoundRectCallout">
            <a:avLst>
              <a:gd name="adj1" fmla="val 20400"/>
              <a:gd name="adj2" fmla="val -8534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两组对边分别平行的四边形是平行四边形，长方形也是平行四边形。</a:t>
            </a:r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641D2BF9-33F4-7C66-518B-1566BEB28479}"/>
              </a:ext>
            </a:extLst>
          </p:cNvPr>
          <p:cNvSpPr/>
          <p:nvPr/>
        </p:nvSpPr>
        <p:spPr>
          <a:xfrm>
            <a:off x="2730272" y="1522110"/>
            <a:ext cx="1872208" cy="64807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E80D19C-84E2-B9B7-10D3-45DBF8AB24E8}"/>
              </a:ext>
            </a:extLst>
          </p:cNvPr>
          <p:cNvCxnSpPr/>
          <p:nvPr/>
        </p:nvCxnSpPr>
        <p:spPr bwMode="auto">
          <a:xfrm>
            <a:off x="6974743" y="2536670"/>
            <a:ext cx="0" cy="1488095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文本框 57">
            <a:extLst>
              <a:ext uri="{FF2B5EF4-FFF2-40B4-BE49-F238E27FC236}">
                <a16:creationId xmlns:a16="http://schemas.microsoft.com/office/drawing/2014/main" id="{6B1ADB5D-8F3A-0A72-B7EF-519655913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7784" y="267495"/>
            <a:ext cx="244827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【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课本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P116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页 练习二十 第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12</a:t>
            </a:r>
            <a:r>
              <a:rPr lang="zh-CN" altLang="en-US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题</a:t>
            </a:r>
            <a:r>
              <a:rPr lang="en-US" altLang="zh-CN" sz="1200" dirty="0">
                <a:solidFill>
                  <a:srgbClr val="EF7B57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】</a:t>
            </a:r>
            <a:endParaRPr lang="zh-CN" altLang="en-US" sz="1200" dirty="0">
              <a:solidFill>
                <a:srgbClr val="EF7B57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4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60494E-6 L -0.14687 1.60494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形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206750"/>
            <a:ext cx="1574800" cy="157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形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4613" y="1684338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形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081213"/>
            <a:ext cx="19050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1" name="组合 12"/>
          <p:cNvGrpSpPr/>
          <p:nvPr/>
        </p:nvGrpSpPr>
        <p:grpSpPr bwMode="auto">
          <a:xfrm>
            <a:off x="1060450" y="1347788"/>
            <a:ext cx="7269163" cy="2052637"/>
            <a:chOff x="833121" y="1494444"/>
            <a:chExt cx="7267786" cy="2052320"/>
          </a:xfrm>
        </p:grpSpPr>
        <p:sp>
          <p:nvSpPr>
            <p:cNvPr id="6" name="思想气泡: 云 5"/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9704" name="矩形 2"/>
            <p:cNvSpPr>
              <a:spLocks noChangeArrowheads="1"/>
            </p:cNvSpPr>
            <p:nvPr/>
          </p:nvSpPr>
          <p:spPr bwMode="auto">
            <a:xfrm>
              <a:off x="1251797" y="2228217"/>
              <a:ext cx="677621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sp>
        <p:nvSpPr>
          <p:cNvPr id="5" name="Rectangle 16">
            <a:extLst>
              <a:ext uri="{FF2B5EF4-FFF2-40B4-BE49-F238E27FC236}">
                <a16:creationId xmlns:a16="http://schemas.microsoft.com/office/drawing/2014/main" id="{C315ACE8-3E23-CED6-54ED-AAB237C18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808" y="195486"/>
            <a:ext cx="2936032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2" charset="-122"/>
              </a:rPr>
              <a:t>五、课堂小结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548</TotalTime>
  <Words>780</Words>
  <Application>Microsoft Office PowerPoint</Application>
  <PresentationFormat>全屏显示(16:9)</PresentationFormat>
  <Paragraphs>192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0" baseType="lpstr">
      <vt:lpstr>等线</vt:lpstr>
      <vt:lpstr>黑体</vt:lpstr>
      <vt:lpstr>楷体</vt:lpstr>
      <vt:lpstr>楷体_GB2312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491</cp:revision>
  <dcterms:created xsi:type="dcterms:W3CDTF">2015-08-27T07:30:00Z</dcterms:created>
  <dcterms:modified xsi:type="dcterms:W3CDTF">2026-08-24T10:48:29Z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  <property fmtid="{D5CDD505-2E9C-101B-9397-08002B2CF9AE}" pid="3" name="ICV">
    <vt:lpwstr>5CBB60B81C10473B9D4B4E23DE8EEA75</vt:lpwstr>
  </property>
</Properties>
</file>