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2"/>
  </p:notesMasterIdLst>
  <p:sldIdLst>
    <p:sldId id="272" r:id="rId2"/>
    <p:sldId id="369" r:id="rId3"/>
    <p:sldId id="275" r:id="rId4"/>
    <p:sldId id="309" r:id="rId5"/>
    <p:sldId id="310" r:id="rId6"/>
    <p:sldId id="304" r:id="rId7"/>
    <p:sldId id="311" r:id="rId8"/>
    <p:sldId id="281" r:id="rId9"/>
    <p:sldId id="303" r:id="rId10"/>
    <p:sldId id="370" r:id="rId11"/>
    <p:sldId id="371" r:id="rId12"/>
    <p:sldId id="372" r:id="rId13"/>
    <p:sldId id="373" r:id="rId14"/>
    <p:sldId id="276" r:id="rId15"/>
    <p:sldId id="315" r:id="rId16"/>
    <p:sldId id="323" r:id="rId17"/>
    <p:sldId id="324" r:id="rId18"/>
    <p:sldId id="325" r:id="rId19"/>
  </p:sldIdLst>
  <p:sldSz cx="9144000" cy="5143500" type="screen16x9"/>
  <p:notesSz cx="6858000" cy="9144000"/>
  <p:defaultTextStyle>
    <a:defPPr>
      <a:defRPr lang="zh-CN"/>
    </a:defPPr>
    <a:lvl1pPr algn="l" rtl="0" eaLnBrk="0" fontAlgn="base" hangingPunct="0">
      <a:spcBef>
        <a:spcPct val="0"/>
      </a:spcBef>
      <a:spcAft>
        <a:spcPct val="0"/>
      </a:spcAft>
      <a:defRPr kern="1200">
        <a:solidFill>
          <a:schemeClr val="tx1"/>
        </a:solidFill>
        <a:latin typeface="Times New Roman" panose="02020603050405020304" pitchFamily="18" charset="0"/>
        <a:ea typeface="黑体" panose="02010609060101010101" pitchFamily="49" charset="-122"/>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黑体" panose="02010609060101010101" pitchFamily="49" charset="-122"/>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黑体" panose="02010609060101010101" pitchFamily="49" charset="-122"/>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黑体" panose="02010609060101010101" pitchFamily="49" charset="-122"/>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黑体" panose="02010609060101010101" pitchFamily="49" charset="-122"/>
        <a:cs typeface="+mn-cs"/>
      </a:defRPr>
    </a:lvl5pPr>
    <a:lvl6pPr marL="2286000" algn="l" defTabSz="914400" rtl="0" eaLnBrk="1" latinLnBrk="0" hangingPunct="1">
      <a:defRPr kern="1200">
        <a:solidFill>
          <a:schemeClr val="tx1"/>
        </a:solidFill>
        <a:latin typeface="Times New Roman" panose="02020603050405020304" pitchFamily="18" charset="0"/>
        <a:ea typeface="黑体" panose="02010609060101010101" pitchFamily="49" charset="-122"/>
        <a:cs typeface="+mn-cs"/>
      </a:defRPr>
    </a:lvl6pPr>
    <a:lvl7pPr marL="2743200" algn="l" defTabSz="914400" rtl="0" eaLnBrk="1" latinLnBrk="0" hangingPunct="1">
      <a:defRPr kern="1200">
        <a:solidFill>
          <a:schemeClr val="tx1"/>
        </a:solidFill>
        <a:latin typeface="Times New Roman" panose="02020603050405020304" pitchFamily="18" charset="0"/>
        <a:ea typeface="黑体" panose="02010609060101010101" pitchFamily="49" charset="-122"/>
        <a:cs typeface="+mn-cs"/>
      </a:defRPr>
    </a:lvl7pPr>
    <a:lvl8pPr marL="3200400" algn="l" defTabSz="914400" rtl="0" eaLnBrk="1" latinLnBrk="0" hangingPunct="1">
      <a:defRPr kern="1200">
        <a:solidFill>
          <a:schemeClr val="tx1"/>
        </a:solidFill>
        <a:latin typeface="Times New Roman" panose="02020603050405020304" pitchFamily="18" charset="0"/>
        <a:ea typeface="黑体" panose="02010609060101010101" pitchFamily="49" charset="-122"/>
        <a:cs typeface="+mn-cs"/>
      </a:defRPr>
    </a:lvl8pPr>
    <a:lvl9pPr marL="3657600" algn="l" defTabSz="914400" rtl="0" eaLnBrk="1" latinLnBrk="0" hangingPunct="1">
      <a:defRPr kern="1200">
        <a:solidFill>
          <a:schemeClr val="tx1"/>
        </a:solidFill>
        <a:latin typeface="Times New Roman" panose="02020603050405020304" pitchFamily="18" charset="0"/>
        <a:ea typeface="黑体" panose="02010609060101010101" pitchFamily="49" charset="-122"/>
        <a:cs typeface="+mn-cs"/>
      </a:defRPr>
    </a:lvl9pPr>
  </p:defaultTextStyle>
  <p:extLst>
    <p:ext uri="{EFAFB233-063F-42B5-8137-9DF3F51BA10A}">
      <p15:sldGuideLst xmlns:p15="http://schemas.microsoft.com/office/powerpoint/2012/main">
        <p15:guide id="1" orient="horz" pos="1700">
          <p15:clr>
            <a:srgbClr val="A4A3A4"/>
          </p15:clr>
        </p15:guide>
        <p15:guide id="2" pos="36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EDFB"/>
    <a:srgbClr val="FDEBD1"/>
    <a:srgbClr val="E75A4F"/>
    <a:srgbClr val="EEEFEF"/>
    <a:srgbClr val="EAF6FD"/>
    <a:srgbClr val="3399FF"/>
    <a:srgbClr val="0000FF"/>
    <a:srgbClr val="FFFF8C"/>
    <a:srgbClr val="F0F1E6"/>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32" autoAdjust="0"/>
    <p:restoredTop sz="96357" autoAdjust="0"/>
  </p:normalViewPr>
  <p:slideViewPr>
    <p:cSldViewPr>
      <p:cViewPr varScale="1">
        <p:scale>
          <a:sx n="149" d="100"/>
          <a:sy n="149" d="100"/>
        </p:scale>
        <p:origin x="426" y="114"/>
      </p:cViewPr>
      <p:guideLst>
        <p:guide orient="horz" pos="1700"/>
        <p:guide pos="3652"/>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ea typeface="+mn-ea"/>
              </a:defRPr>
            </a:lvl1pPr>
          </a:lstStyle>
          <a:p>
            <a:pPr>
              <a:defRPr/>
            </a:pPr>
            <a:fld id="{EFAAC957-6B12-4097-B67D-8381E98D3F66}" type="datetimeFigureOut">
              <a:rPr lang="zh-CN" altLang="en-US"/>
              <a:t>2026/8/24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lstStyle>
            <a:lvl1pPr algn="r" eaLnBrk="1" hangingPunct="1">
              <a:defRPr sz="1200">
                <a:latin typeface="等线" panose="02010600030101010101" pitchFamily="2" charset="-122"/>
                <a:ea typeface="等线" panose="02010600030101010101" pitchFamily="2" charset="-122"/>
              </a:defRPr>
            </a:lvl1pPr>
          </a:lstStyle>
          <a:p>
            <a:fld id="{6DD94928-1411-47FB-BED9-D71C02E0919F}" type="slidenum">
              <a:rPr lang="zh-CN" altLang="en-US"/>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节标题">
    <p:bg>
      <p:bgPr>
        <a:solidFill>
          <a:srgbClr val="E75A4F"/>
        </a:solidFill>
        <a:effectLst/>
      </p:bgPr>
    </p:bg>
    <p:spTree>
      <p:nvGrpSpPr>
        <p:cNvPr id="1" name=""/>
        <p:cNvGrpSpPr/>
        <p:nvPr/>
      </p:nvGrpSpPr>
      <p:grpSpPr>
        <a:xfrm>
          <a:off x="0" y="0"/>
          <a:ext cx="0" cy="0"/>
          <a:chOff x="0" y="0"/>
          <a:chExt cx="0" cy="0"/>
        </a:xfrm>
      </p:grpSpPr>
      <p:pic>
        <p:nvPicPr>
          <p:cNvPr id="2" name="图形 1"/>
          <p:cNvPicPr>
            <a:picLocks noChangeAspect="1"/>
          </p:cNvPicPr>
          <p:nvPr userDrawn="1"/>
        </p:nvPicPr>
        <p:blipFill>
          <a:blip r:embed="rId2"/>
          <a:stretch>
            <a:fillRect/>
          </a:stretch>
        </p:blipFill>
        <p:spPr>
          <a:xfrm>
            <a:off x="0" y="0"/>
            <a:ext cx="9144000" cy="5143500"/>
          </a:xfrm>
          <a:prstGeom prst="rect">
            <a:avLst/>
          </a:prstGeom>
          <a:effectLst>
            <a:outerShdw blurRad="63500" algn="ctr" rotWithShape="0">
              <a:prstClr val="black">
                <a:alpha val="40000"/>
              </a:prstClr>
            </a:outerShdw>
          </a:effectLst>
        </p:spPr>
      </p:pic>
      <p:pic>
        <p:nvPicPr>
          <p:cNvPr id="3" name="图片 4"/>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055838" y="0"/>
            <a:ext cx="822186"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3"/>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95288" y="1708150"/>
            <a:ext cx="2917825" cy="301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4"/>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857500" y="881063"/>
            <a:ext cx="912813" cy="122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5"/>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55588" y="581025"/>
            <a:ext cx="1801812"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6"/>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235825" y="663575"/>
            <a:ext cx="1692275"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文本框 7"/>
          <p:cNvSpPr txBox="1">
            <a:spLocks noChangeArrowheads="1"/>
          </p:cNvSpPr>
          <p:nvPr userDrawn="1"/>
        </p:nvSpPr>
        <p:spPr bwMode="auto">
          <a:xfrm>
            <a:off x="47625" y="44450"/>
            <a:ext cx="14160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pPr>
              <a:defRPr/>
            </a:pPr>
            <a:r>
              <a:rPr lang="en-US" altLang="zh-CN" sz="1600">
                <a:solidFill>
                  <a:schemeClr val="bg1"/>
                </a:solidFill>
              </a:rPr>
              <a:t>R·</a:t>
            </a:r>
            <a:r>
              <a:rPr lang="zh-CN" altLang="en-US" sz="1600">
                <a:solidFill>
                  <a:schemeClr val="bg1"/>
                </a:solidFill>
              </a:rPr>
              <a:t>四年级上册</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7_节标题">
    <p:bg>
      <p:bgPr>
        <a:solidFill>
          <a:srgbClr val="E75A4F"/>
        </a:solidFill>
        <a:effectLst/>
      </p:bgPr>
    </p:bg>
    <p:spTree>
      <p:nvGrpSpPr>
        <p:cNvPr id="1" name=""/>
        <p:cNvGrpSpPr/>
        <p:nvPr/>
      </p:nvGrpSpPr>
      <p:grpSpPr>
        <a:xfrm>
          <a:off x="0" y="0"/>
          <a:ext cx="0" cy="0"/>
          <a:chOff x="0" y="0"/>
          <a:chExt cx="0" cy="0"/>
        </a:xfrm>
      </p:grpSpPr>
      <p:sp>
        <p:nvSpPr>
          <p:cNvPr id="2" name="矩形 1"/>
          <p:cNvSpPr/>
          <p:nvPr userDrawn="1"/>
        </p:nvSpPr>
        <p:spPr>
          <a:xfrm>
            <a:off x="0" y="195263"/>
            <a:ext cx="9144000" cy="47529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rcRect l="56323" t="49455" r="8153" b="28919"/>
          <a:stretch>
            <a:fillRect/>
          </a:stretch>
        </p:blipFill>
        <p:spPr>
          <a:xfrm>
            <a:off x="7546353" y="-148310"/>
            <a:ext cx="1747578" cy="1063876"/>
          </a:xfrm>
          <a:custGeom>
            <a:avLst/>
            <a:gdLst>
              <a:gd name="connsiteX0" fmla="*/ 873789 w 1747578"/>
              <a:gd name="connsiteY0" fmla="*/ 0 h 1063876"/>
              <a:gd name="connsiteX1" fmla="*/ 1747578 w 1747578"/>
              <a:gd name="connsiteY1" fmla="*/ 531938 h 1063876"/>
              <a:gd name="connsiteX2" fmla="*/ 873789 w 1747578"/>
              <a:gd name="connsiteY2" fmla="*/ 1063876 h 1063876"/>
              <a:gd name="connsiteX3" fmla="*/ 0 w 1747578"/>
              <a:gd name="connsiteY3" fmla="*/ 531938 h 1063876"/>
              <a:gd name="connsiteX4" fmla="*/ 873789 w 1747578"/>
              <a:gd name="connsiteY4" fmla="*/ 0 h 1063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7578" h="1063876">
                <a:moveTo>
                  <a:pt x="873789" y="0"/>
                </a:moveTo>
                <a:cubicBezTo>
                  <a:pt x="1356369" y="0"/>
                  <a:pt x="1747578" y="238157"/>
                  <a:pt x="1747578" y="531938"/>
                </a:cubicBezTo>
                <a:cubicBezTo>
                  <a:pt x="1747578" y="825719"/>
                  <a:pt x="1356369" y="1063876"/>
                  <a:pt x="873789" y="1063876"/>
                </a:cubicBezTo>
                <a:cubicBezTo>
                  <a:pt x="391209" y="1063876"/>
                  <a:pt x="0" y="825719"/>
                  <a:pt x="0" y="531938"/>
                </a:cubicBezTo>
                <a:cubicBezTo>
                  <a:pt x="0" y="238157"/>
                  <a:pt x="391209" y="0"/>
                  <a:pt x="873789" y="0"/>
                </a:cubicBezTo>
                <a:close/>
              </a:path>
            </a:pathLst>
          </a:custGeom>
        </p:spPr>
      </p:pic>
      <p:pic>
        <p:nvPicPr>
          <p:cNvPr id="4" name="图片 4"/>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055838" y="0"/>
            <a:ext cx="822186"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组合 12">
            <a:extLst>
              <a:ext uri="{FF2B5EF4-FFF2-40B4-BE49-F238E27FC236}">
                <a16:creationId xmlns:a16="http://schemas.microsoft.com/office/drawing/2014/main" id="{5EB8E471-437A-2F06-050A-F110556F4632}"/>
              </a:ext>
            </a:extLst>
          </p:cNvPr>
          <p:cNvGrpSpPr/>
          <p:nvPr userDrawn="1"/>
        </p:nvGrpSpPr>
        <p:grpSpPr bwMode="auto">
          <a:xfrm>
            <a:off x="-6350" y="-63222"/>
            <a:ext cx="3348910" cy="914400"/>
            <a:chOff x="-152129" y="-1397794"/>
            <a:chExt cx="3348515" cy="914376"/>
          </a:xfrm>
        </p:grpSpPr>
        <p:pic>
          <p:nvPicPr>
            <p:cNvPr id="6" name="图片 13">
              <a:extLst>
                <a:ext uri="{FF2B5EF4-FFF2-40B4-BE49-F238E27FC236}">
                  <a16:creationId xmlns:a16="http://schemas.microsoft.com/office/drawing/2014/main" id="{5C27CCC6-3224-9F0A-A46F-8DF24620A30A}"/>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l="7143" t="30547" r="19044" b="36130"/>
            <a:stretch>
              <a:fillRect/>
            </a:stretch>
          </p:blipFill>
          <p:spPr bwMode="auto">
            <a:xfrm>
              <a:off x="-152129" y="-1397794"/>
              <a:ext cx="2362257" cy="914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14">
              <a:extLst>
                <a:ext uri="{FF2B5EF4-FFF2-40B4-BE49-F238E27FC236}">
                  <a16:creationId xmlns:a16="http://schemas.microsoft.com/office/drawing/2014/main" id="{7592DF23-1AA7-F4E4-1B35-F3B19A2E5AEC}"/>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l="16924" t="30547" b="36130"/>
            <a:stretch>
              <a:fillRect/>
            </a:stretch>
          </p:blipFill>
          <p:spPr bwMode="auto">
            <a:xfrm>
              <a:off x="537708" y="-1397794"/>
              <a:ext cx="2658678" cy="914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940996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节标题">
    <p:bg>
      <p:bgPr>
        <a:solidFill>
          <a:srgbClr val="E75A4F"/>
        </a:solidFill>
        <a:effectLst/>
      </p:bgPr>
    </p:bg>
    <p:spTree>
      <p:nvGrpSpPr>
        <p:cNvPr id="1" name=""/>
        <p:cNvGrpSpPr/>
        <p:nvPr/>
      </p:nvGrpSpPr>
      <p:grpSpPr>
        <a:xfrm>
          <a:off x="0" y="0"/>
          <a:ext cx="0" cy="0"/>
          <a:chOff x="0" y="0"/>
          <a:chExt cx="0" cy="0"/>
        </a:xfrm>
      </p:grpSpPr>
      <p:sp>
        <p:nvSpPr>
          <p:cNvPr id="2" name="矩形 1"/>
          <p:cNvSpPr/>
          <p:nvPr userDrawn="1"/>
        </p:nvSpPr>
        <p:spPr>
          <a:xfrm>
            <a:off x="0" y="195263"/>
            <a:ext cx="9144000" cy="47529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rcRect l="56323" t="49455" r="8153" b="28919"/>
          <a:stretch>
            <a:fillRect/>
          </a:stretch>
        </p:blipFill>
        <p:spPr>
          <a:xfrm>
            <a:off x="7546353" y="-148310"/>
            <a:ext cx="1747578" cy="1063876"/>
          </a:xfrm>
          <a:custGeom>
            <a:avLst/>
            <a:gdLst>
              <a:gd name="connsiteX0" fmla="*/ 873789 w 1747578"/>
              <a:gd name="connsiteY0" fmla="*/ 0 h 1063876"/>
              <a:gd name="connsiteX1" fmla="*/ 1747578 w 1747578"/>
              <a:gd name="connsiteY1" fmla="*/ 531938 h 1063876"/>
              <a:gd name="connsiteX2" fmla="*/ 873789 w 1747578"/>
              <a:gd name="connsiteY2" fmla="*/ 1063876 h 1063876"/>
              <a:gd name="connsiteX3" fmla="*/ 0 w 1747578"/>
              <a:gd name="connsiteY3" fmla="*/ 531938 h 1063876"/>
              <a:gd name="connsiteX4" fmla="*/ 873789 w 1747578"/>
              <a:gd name="connsiteY4" fmla="*/ 0 h 1063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7578" h="1063876">
                <a:moveTo>
                  <a:pt x="873789" y="0"/>
                </a:moveTo>
                <a:cubicBezTo>
                  <a:pt x="1356369" y="0"/>
                  <a:pt x="1747578" y="238157"/>
                  <a:pt x="1747578" y="531938"/>
                </a:cubicBezTo>
                <a:cubicBezTo>
                  <a:pt x="1747578" y="825719"/>
                  <a:pt x="1356369" y="1063876"/>
                  <a:pt x="873789" y="1063876"/>
                </a:cubicBezTo>
                <a:cubicBezTo>
                  <a:pt x="391209" y="1063876"/>
                  <a:pt x="0" y="825719"/>
                  <a:pt x="0" y="531938"/>
                </a:cubicBezTo>
                <a:cubicBezTo>
                  <a:pt x="0" y="238157"/>
                  <a:pt x="391209" y="0"/>
                  <a:pt x="873789" y="0"/>
                </a:cubicBezTo>
                <a:close/>
              </a:path>
            </a:pathLst>
          </a:custGeom>
        </p:spPr>
      </p:pic>
      <p:pic>
        <p:nvPicPr>
          <p:cNvPr id="4" name="图片 4"/>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055838" y="0"/>
            <a:ext cx="822186"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6" r:id="rId2"/>
    <p:sldLayoutId id="2147483651" r:id="rId3"/>
    <p:sldLayoutId id="2147483654" r:id="rId4"/>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2pPr>
      <a:lvl3pPr algn="l" rtl="0" eaLnBrk="0" fontAlgn="base" hangingPunct="0">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3pPr>
      <a:lvl4pPr algn="l" rtl="0" eaLnBrk="0" fontAlgn="base" hangingPunct="0">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4pPr>
      <a:lvl5pPr algn="l" rtl="0" eaLnBrk="0" fontAlgn="base" hangingPunct="0">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5pPr>
      <a:lvl6pPr marL="457200" algn="l" rtl="0" fontAlgn="base">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6pPr>
      <a:lvl7pPr marL="914400" algn="l" rtl="0" fontAlgn="base">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7pPr>
      <a:lvl8pPr marL="1371600" algn="l" rtl="0" fontAlgn="base">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8pPr>
      <a:lvl9pPr marL="1828800" algn="l" rtl="0" fontAlgn="base">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矩形 1"/>
          <p:cNvSpPr>
            <a:spLocks noChangeArrowheads="1"/>
          </p:cNvSpPr>
          <p:nvPr/>
        </p:nvSpPr>
        <p:spPr bwMode="auto">
          <a:xfrm>
            <a:off x="2987824" y="1966650"/>
            <a:ext cx="612068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pPr algn="ctr" eaLnBrk="1" hangingPunct="1"/>
            <a:r>
              <a:rPr lang="zh-CN" altLang="en-US" sz="3800" b="1" dirty="0">
                <a:latin typeface="黑体" panose="02010609060101010101" pitchFamily="49" charset="-122"/>
              </a:rPr>
              <a:t>数据的收集、整理与表达</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6">
            <a:extLst>
              <a:ext uri="{FF2B5EF4-FFF2-40B4-BE49-F238E27FC236}">
                <a16:creationId xmlns:a16="http://schemas.microsoft.com/office/drawing/2014/main" id="{15CE7592-1FE1-3ACD-7ADC-53C7932D5057}"/>
              </a:ext>
            </a:extLst>
          </p:cNvPr>
          <p:cNvSpPr>
            <a:spLocks noChangeArrowheads="1"/>
          </p:cNvSpPr>
          <p:nvPr/>
        </p:nvSpPr>
        <p:spPr bwMode="auto">
          <a:xfrm>
            <a:off x="195808" y="195486"/>
            <a:ext cx="3008040" cy="584200"/>
          </a:xfrm>
          <a:prstGeom prst="rect">
            <a:avLst/>
          </a:prstGeom>
          <a:no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buFont typeface="Arial" panose="020B0604020202020204" pitchFamily="34" charset="0"/>
              <a:buNone/>
              <a:defRPr/>
            </a:pPr>
            <a:r>
              <a:rPr lang="zh-CN" altLang="en-US" sz="3200" b="1" dirty="0">
                <a:solidFill>
                  <a:schemeClr val="bg1"/>
                </a:solidFill>
                <a:effectLst>
                  <a:outerShdw blurRad="38100" dist="38100" dir="2700000" algn="tl">
                    <a:srgbClr val="000000">
                      <a:alpha val="43137"/>
                    </a:srgbClr>
                  </a:outerShdw>
                </a:effectLst>
                <a:latin typeface="Times New Roman" panose="02020603050405020304" pitchFamily="18" charset="0"/>
                <a:ea typeface="黑体" panose="02010609060101010101" pitchFamily="2" charset="-122"/>
              </a:rPr>
              <a:t>一、引入课题</a:t>
            </a:r>
          </a:p>
        </p:txBody>
      </p:sp>
      <p:sp>
        <p:nvSpPr>
          <p:cNvPr id="4" name="文本框 3">
            <a:extLst>
              <a:ext uri="{FF2B5EF4-FFF2-40B4-BE49-F238E27FC236}">
                <a16:creationId xmlns:a16="http://schemas.microsoft.com/office/drawing/2014/main" id="{8C9F1608-08B3-56B5-6E6A-41EC965C2D7D}"/>
              </a:ext>
            </a:extLst>
          </p:cNvPr>
          <p:cNvSpPr txBox="1"/>
          <p:nvPr/>
        </p:nvSpPr>
        <p:spPr>
          <a:xfrm>
            <a:off x="1043608" y="1563638"/>
            <a:ext cx="7056784" cy="1303177"/>
          </a:xfrm>
          <a:prstGeom prst="rect">
            <a:avLst/>
          </a:prstGeom>
          <a:noFill/>
        </p:spPr>
        <p:txBody>
          <a:bodyPr wrap="square">
            <a:spAutoFit/>
          </a:bodyPr>
          <a:lstStyle/>
          <a:p>
            <a:pPr>
              <a:lnSpc>
                <a:spcPct val="150000"/>
              </a:lnSpc>
            </a:pPr>
            <a:r>
              <a:rPr lang="zh-CN" altLang="en-US" sz="2800" dirty="0"/>
              <a:t>        今天这节课我们来复习与数据的收集、整理与表达相关的知识。</a:t>
            </a:r>
          </a:p>
        </p:txBody>
      </p:sp>
    </p:spTree>
    <p:extLst>
      <p:ext uri="{BB962C8B-B14F-4D97-AF65-F5344CB8AC3E}">
        <p14:creationId xmlns:p14="http://schemas.microsoft.com/office/powerpoint/2010/main" val="2924184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1104900" y="2514774"/>
            <a:ext cx="1971675" cy="519112"/>
          </a:xfrm>
          <a:prstGeom prst="rect">
            <a:avLst/>
          </a:prstGeom>
          <a:solidFill>
            <a:srgbClr val="4472C4">
              <a:lumMod val="20000"/>
              <a:lumOff val="80000"/>
            </a:srgbClr>
          </a:solidFill>
          <a:ln w="38100">
            <a:solidFill>
              <a:srgbClr val="4472C4"/>
            </a:solidFill>
          </a:ln>
        </p:spPr>
        <p:txBody>
          <a:bodyPr wrap="none" lIns="91438" tIns="45719" rIns="91438" bIns="45719">
            <a:spAutoFit/>
          </a:bodyPr>
          <a:lstStyle/>
          <a:p>
            <a:pPr defTabSz="457200" eaLnBrk="1" fontAlgn="auto" hangingPunct="1">
              <a:spcBef>
                <a:spcPts val="0"/>
              </a:spcBef>
              <a:spcAft>
                <a:spcPts val="0"/>
              </a:spcAft>
              <a:defRPr/>
            </a:pPr>
            <a:r>
              <a:rPr lang="zh-CN" altLang="zh-CN" sz="2775" b="1" kern="0" dirty="0">
                <a:solidFill>
                  <a:prstClr val="black"/>
                </a:solidFill>
                <a:latin typeface="黑体" panose="02010609060101010101" pitchFamily="49" charset="-122"/>
                <a:ea typeface="黑体" panose="02010609060101010101" pitchFamily="49" charset="-122"/>
              </a:rPr>
              <a:t>条形统计图</a:t>
            </a:r>
            <a:endParaRPr lang="zh-CN" altLang="en-US" sz="2775" b="1" kern="0" dirty="0">
              <a:solidFill>
                <a:prstClr val="black"/>
              </a:solidFill>
              <a:latin typeface="黑体" panose="02010609060101010101" pitchFamily="49" charset="-122"/>
              <a:ea typeface="黑体" panose="02010609060101010101" pitchFamily="49" charset="-122"/>
            </a:endParaRPr>
          </a:p>
        </p:txBody>
      </p:sp>
      <p:sp>
        <p:nvSpPr>
          <p:cNvPr id="19" name="左大括号 18"/>
          <p:cNvSpPr/>
          <p:nvPr/>
        </p:nvSpPr>
        <p:spPr>
          <a:xfrm>
            <a:off x="3203848" y="1812975"/>
            <a:ext cx="287288" cy="1906190"/>
          </a:xfrm>
          <a:prstGeom prst="leftBrace">
            <a:avLst>
              <a:gd name="adj1" fmla="val 48359"/>
              <a:gd name="adj2" fmla="val 50000"/>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lIns="91438" tIns="45719" rIns="91438" bIns="45719" anchor="ctr"/>
          <a:lstStyle/>
          <a:p>
            <a:pPr algn="ctr">
              <a:defRPr/>
            </a:pPr>
            <a:endParaRPr lang="zh-CN" altLang="en-US" sz="1015"/>
          </a:p>
        </p:txBody>
      </p:sp>
      <p:sp>
        <p:nvSpPr>
          <p:cNvPr id="32" name="矩形 31"/>
          <p:cNvSpPr/>
          <p:nvPr/>
        </p:nvSpPr>
        <p:spPr>
          <a:xfrm>
            <a:off x="3635375" y="1754361"/>
            <a:ext cx="2687638" cy="519113"/>
          </a:xfrm>
          <a:prstGeom prst="rect">
            <a:avLst/>
          </a:prstGeom>
          <a:solidFill>
            <a:srgbClr val="4472C4">
              <a:lumMod val="20000"/>
              <a:lumOff val="80000"/>
            </a:srgbClr>
          </a:solidFill>
          <a:ln w="38100">
            <a:solidFill>
              <a:srgbClr val="4472C4"/>
            </a:solidFill>
          </a:ln>
        </p:spPr>
        <p:txBody>
          <a:bodyPr wrap="none" lIns="91438" tIns="45719" rIns="91438" bIns="45719">
            <a:spAutoFit/>
          </a:bodyPr>
          <a:lstStyle/>
          <a:p>
            <a:pPr defTabSz="457200" eaLnBrk="1" fontAlgn="auto" hangingPunct="1">
              <a:spcBef>
                <a:spcPts val="0"/>
              </a:spcBef>
              <a:spcAft>
                <a:spcPts val="0"/>
              </a:spcAft>
              <a:defRPr/>
            </a:pPr>
            <a:r>
              <a:rPr lang="zh-CN" altLang="zh-CN" sz="2775" b="1" kern="0" dirty="0">
                <a:solidFill>
                  <a:prstClr val="black"/>
                </a:solidFill>
                <a:latin typeface="黑体" panose="02010609060101010101" pitchFamily="49" charset="-122"/>
                <a:ea typeface="黑体" panose="02010609060101010101" pitchFamily="49" charset="-122"/>
              </a:rPr>
              <a:t>认识条形统计图</a:t>
            </a:r>
            <a:endParaRPr lang="zh-CN" altLang="en-US" sz="2775" b="1" kern="0" dirty="0">
              <a:solidFill>
                <a:prstClr val="black"/>
              </a:solidFill>
              <a:latin typeface="黑体" panose="02010609060101010101" pitchFamily="49" charset="-122"/>
              <a:ea typeface="黑体" panose="02010609060101010101" pitchFamily="49" charset="-122"/>
            </a:endParaRPr>
          </a:p>
        </p:txBody>
      </p:sp>
      <p:sp>
        <p:nvSpPr>
          <p:cNvPr id="33" name="矩形 32"/>
          <p:cNvSpPr/>
          <p:nvPr/>
        </p:nvSpPr>
        <p:spPr>
          <a:xfrm>
            <a:off x="3635375" y="2514774"/>
            <a:ext cx="2687638" cy="520700"/>
          </a:xfrm>
          <a:prstGeom prst="rect">
            <a:avLst/>
          </a:prstGeom>
          <a:solidFill>
            <a:srgbClr val="4472C4">
              <a:lumMod val="20000"/>
              <a:lumOff val="80000"/>
            </a:srgbClr>
          </a:solidFill>
          <a:ln w="38100">
            <a:solidFill>
              <a:srgbClr val="4472C4"/>
            </a:solidFill>
          </a:ln>
        </p:spPr>
        <p:txBody>
          <a:bodyPr wrap="none" lIns="91438" tIns="45719" rIns="91438" bIns="45719">
            <a:spAutoFit/>
          </a:bodyPr>
          <a:lstStyle/>
          <a:p>
            <a:pPr defTabSz="457200" eaLnBrk="1" fontAlgn="auto" hangingPunct="1">
              <a:spcBef>
                <a:spcPts val="0"/>
              </a:spcBef>
              <a:spcAft>
                <a:spcPts val="0"/>
              </a:spcAft>
              <a:defRPr/>
            </a:pPr>
            <a:r>
              <a:rPr lang="zh-CN" altLang="en-US" sz="2775" b="1" kern="0" dirty="0">
                <a:solidFill>
                  <a:prstClr val="black"/>
                </a:solidFill>
                <a:latin typeface="黑体" panose="02010609060101010101" pitchFamily="49" charset="-122"/>
                <a:ea typeface="黑体" panose="02010609060101010101" pitchFamily="49" charset="-122"/>
              </a:rPr>
              <a:t>绘制</a:t>
            </a:r>
            <a:r>
              <a:rPr lang="zh-CN" altLang="zh-CN" sz="2775" b="1" kern="0" dirty="0">
                <a:solidFill>
                  <a:prstClr val="black"/>
                </a:solidFill>
                <a:latin typeface="黑体" panose="02010609060101010101" pitchFamily="49" charset="-122"/>
                <a:ea typeface="黑体" panose="02010609060101010101" pitchFamily="49" charset="-122"/>
              </a:rPr>
              <a:t>条形统计图</a:t>
            </a:r>
            <a:endParaRPr lang="zh-CN" altLang="en-US" sz="2775" b="1" kern="0" dirty="0">
              <a:solidFill>
                <a:prstClr val="black"/>
              </a:solidFill>
              <a:latin typeface="黑体" panose="02010609060101010101" pitchFamily="49" charset="-122"/>
              <a:ea typeface="黑体" panose="02010609060101010101" pitchFamily="49" charset="-122"/>
            </a:endParaRPr>
          </a:p>
        </p:txBody>
      </p:sp>
      <p:sp>
        <p:nvSpPr>
          <p:cNvPr id="34" name="矩形 33"/>
          <p:cNvSpPr/>
          <p:nvPr/>
        </p:nvSpPr>
        <p:spPr>
          <a:xfrm>
            <a:off x="3635375" y="3276774"/>
            <a:ext cx="1614488" cy="519112"/>
          </a:xfrm>
          <a:prstGeom prst="rect">
            <a:avLst/>
          </a:prstGeom>
          <a:solidFill>
            <a:srgbClr val="4472C4">
              <a:lumMod val="20000"/>
              <a:lumOff val="80000"/>
            </a:srgbClr>
          </a:solidFill>
          <a:ln w="38100">
            <a:solidFill>
              <a:srgbClr val="4472C4"/>
            </a:solidFill>
          </a:ln>
        </p:spPr>
        <p:txBody>
          <a:bodyPr wrap="none" lIns="91438" tIns="45719" rIns="91438" bIns="45719">
            <a:spAutoFit/>
          </a:bodyPr>
          <a:lstStyle/>
          <a:p>
            <a:pPr defTabSz="457200" eaLnBrk="1" fontAlgn="auto" hangingPunct="1">
              <a:spcBef>
                <a:spcPts val="0"/>
              </a:spcBef>
              <a:spcAft>
                <a:spcPts val="0"/>
              </a:spcAft>
              <a:defRPr/>
            </a:pPr>
            <a:r>
              <a:rPr lang="zh-CN" altLang="en-US" sz="2775" b="1" kern="0" dirty="0">
                <a:solidFill>
                  <a:prstClr val="black"/>
                </a:solidFill>
                <a:latin typeface="黑体" panose="02010609060101010101" pitchFamily="49" charset="-122"/>
                <a:ea typeface="黑体" panose="02010609060101010101" pitchFamily="49" charset="-122"/>
              </a:rPr>
              <a:t>分析数据</a:t>
            </a:r>
          </a:p>
        </p:txBody>
      </p:sp>
      <p:sp>
        <p:nvSpPr>
          <p:cNvPr id="3" name="Rectangle 16">
            <a:extLst>
              <a:ext uri="{FF2B5EF4-FFF2-40B4-BE49-F238E27FC236}">
                <a16:creationId xmlns:a16="http://schemas.microsoft.com/office/drawing/2014/main" id="{320CBA49-74D4-FBFD-72CC-DBA5BC7B63DC}"/>
              </a:ext>
            </a:extLst>
          </p:cNvPr>
          <p:cNvSpPr>
            <a:spLocks noChangeArrowheads="1"/>
          </p:cNvSpPr>
          <p:nvPr/>
        </p:nvSpPr>
        <p:spPr bwMode="auto">
          <a:xfrm>
            <a:off x="195808" y="195486"/>
            <a:ext cx="3008040" cy="584775"/>
          </a:xfrm>
          <a:prstGeom prst="rect">
            <a:avLst/>
          </a:prstGeom>
          <a:no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buFont typeface="Arial" panose="020B0604020202020204" pitchFamily="34" charset="0"/>
              <a:buNone/>
              <a:defRPr/>
            </a:pPr>
            <a:r>
              <a:rPr lang="zh-CN" altLang="en-US" sz="3200" b="1" dirty="0">
                <a:solidFill>
                  <a:schemeClr val="bg1"/>
                </a:solidFill>
                <a:effectLst>
                  <a:outerShdw blurRad="38100" dist="38100" dir="2700000" algn="tl">
                    <a:srgbClr val="000000">
                      <a:alpha val="43137"/>
                    </a:srgbClr>
                  </a:outerShdw>
                </a:effectLst>
                <a:latin typeface="Times New Roman" panose="02020603050405020304" pitchFamily="18" charset="0"/>
                <a:ea typeface="黑体" panose="02010609060101010101" pitchFamily="2" charset="-122"/>
              </a:rPr>
              <a:t>二、回顾梳理</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up)">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32" grpId="0" animBg="1"/>
      <p:bldP spid="33" grpId="0" animBg="1"/>
      <p:bldP spid="3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Box 4"/>
          <p:cNvSpPr txBox="1"/>
          <p:nvPr/>
        </p:nvSpPr>
        <p:spPr>
          <a:xfrm>
            <a:off x="244475" y="300038"/>
            <a:ext cx="3175000" cy="523875"/>
          </a:xfrm>
          <a:prstGeom prst="rect">
            <a:avLst/>
          </a:prstGeom>
          <a:solidFill>
            <a:srgbClr val="EEEFEF"/>
          </a:solidFill>
          <a:ln>
            <a:solidFill>
              <a:schemeClr val="tx1"/>
            </a:solidFill>
          </a:ln>
        </p:spPr>
        <p:style>
          <a:lnRef idx="2">
            <a:schemeClr val="accent2"/>
          </a:lnRef>
          <a:fillRef idx="1">
            <a:schemeClr val="lt1"/>
          </a:fillRef>
          <a:effectRef idx="0">
            <a:schemeClr val="accent2"/>
          </a:effectRef>
          <a:fontRef idx="minor">
            <a:schemeClr val="dk1"/>
          </a:fontRef>
        </p:style>
        <p:txBody>
          <a:bodyPr>
            <a:spAutoFit/>
          </a:bodyPr>
          <a:lstStyle>
            <a:defPPr>
              <a:defRPr lang="zh-CN"/>
            </a:defPPr>
            <a:lvl1pPr algn="ctr">
              <a:defRPr sz="2800" b="1">
                <a:latin typeface="+mj-lt"/>
              </a:defRPr>
            </a:lvl1pPr>
          </a:lstStyle>
          <a:p>
            <a:pPr>
              <a:defRPr/>
            </a:pPr>
            <a:r>
              <a:rPr lang="zh-CN" altLang="en-US" dirty="0"/>
              <a:t>条形统计图的特点</a:t>
            </a:r>
          </a:p>
        </p:txBody>
      </p:sp>
      <p:pic>
        <p:nvPicPr>
          <p:cNvPr id="13315" name="图片 3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964" y="1508641"/>
            <a:ext cx="3173198" cy="1319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图片 1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750" y="3387725"/>
            <a:ext cx="3328988"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图片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11638" y="1117600"/>
            <a:ext cx="3746500" cy="302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4" name="直接连接符 43"/>
          <p:cNvCxnSpPr/>
          <p:nvPr/>
        </p:nvCxnSpPr>
        <p:spPr>
          <a:xfrm>
            <a:off x="4217988" y="4117975"/>
            <a:ext cx="4098925" cy="0"/>
          </a:xfrm>
          <a:prstGeom prst="line">
            <a:avLst/>
          </a:prstGeom>
          <a:ln w="19050">
            <a:solidFill>
              <a:srgbClr val="5AC6E1"/>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V="1">
            <a:off x="4224338" y="795338"/>
            <a:ext cx="0" cy="3322637"/>
          </a:xfrm>
          <a:prstGeom prst="line">
            <a:avLst/>
          </a:prstGeom>
          <a:ln w="19050">
            <a:solidFill>
              <a:srgbClr val="5AC6E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320" name="矩形 34"/>
          <p:cNvSpPr>
            <a:spLocks noChangeArrowheads="1"/>
          </p:cNvSpPr>
          <p:nvPr/>
        </p:nvSpPr>
        <p:spPr bwMode="auto">
          <a:xfrm>
            <a:off x="8101013" y="4117975"/>
            <a:ext cx="6492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pPr algn="ctr"/>
            <a:r>
              <a:rPr lang="zh-CN" altLang="en-US" b="1">
                <a:solidFill>
                  <a:srgbClr val="1C1C1C"/>
                </a:solidFill>
                <a:latin typeface="楷体" panose="02010609060101010101" pitchFamily="49" charset="-122"/>
                <a:ea typeface="楷体" panose="02010609060101010101" pitchFamily="49" charset="-122"/>
              </a:rPr>
              <a:t>天气</a:t>
            </a:r>
          </a:p>
        </p:txBody>
      </p:sp>
      <p:sp>
        <p:nvSpPr>
          <p:cNvPr id="13321" name="矩形 40"/>
          <p:cNvSpPr>
            <a:spLocks noChangeArrowheads="1"/>
          </p:cNvSpPr>
          <p:nvPr/>
        </p:nvSpPr>
        <p:spPr bwMode="auto">
          <a:xfrm>
            <a:off x="3894138" y="452438"/>
            <a:ext cx="6492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pPr algn="ctr"/>
            <a:r>
              <a:rPr lang="zh-CN" altLang="en-US" b="1">
                <a:solidFill>
                  <a:srgbClr val="1C1C1C"/>
                </a:solidFill>
                <a:latin typeface="楷体" panose="02010609060101010101" pitchFamily="49" charset="-122"/>
                <a:ea typeface="楷体" panose="02010609060101010101" pitchFamily="49" charset="-122"/>
              </a:rPr>
              <a:t>天数</a:t>
            </a:r>
          </a:p>
        </p:txBody>
      </p:sp>
      <p:sp>
        <p:nvSpPr>
          <p:cNvPr id="60" name="Rectangle 26"/>
          <p:cNvSpPr>
            <a:spLocks noChangeArrowheads="1"/>
          </p:cNvSpPr>
          <p:nvPr/>
        </p:nvSpPr>
        <p:spPr bwMode="auto">
          <a:xfrm>
            <a:off x="4511675" y="4143375"/>
            <a:ext cx="363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pPr>
              <a:buFont typeface="Arial" panose="020B0604020202020204" pitchFamily="34" charset="0"/>
              <a:buNone/>
            </a:pPr>
            <a:r>
              <a:rPr lang="zh-CN" altLang="en-US" sz="1400" b="1">
                <a:latin typeface="黑体" panose="02010609060101010101" pitchFamily="49" charset="-122"/>
              </a:rPr>
              <a:t>晴</a:t>
            </a:r>
          </a:p>
        </p:txBody>
      </p:sp>
      <p:sp>
        <p:nvSpPr>
          <p:cNvPr id="61" name="Rectangle 26"/>
          <p:cNvSpPr>
            <a:spLocks noChangeArrowheads="1"/>
          </p:cNvSpPr>
          <p:nvPr/>
        </p:nvSpPr>
        <p:spPr bwMode="auto">
          <a:xfrm>
            <a:off x="5181600" y="4143375"/>
            <a:ext cx="363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pPr>
              <a:buFont typeface="Arial" panose="020B0604020202020204" pitchFamily="34" charset="0"/>
              <a:buNone/>
            </a:pPr>
            <a:r>
              <a:rPr lang="zh-CN" altLang="en-US" sz="1400" b="1">
                <a:latin typeface="黑体" panose="02010609060101010101" pitchFamily="49" charset="-122"/>
              </a:rPr>
              <a:t>阴</a:t>
            </a:r>
          </a:p>
        </p:txBody>
      </p:sp>
      <p:sp>
        <p:nvSpPr>
          <p:cNvPr id="62" name="Rectangle 26"/>
          <p:cNvSpPr>
            <a:spLocks noChangeArrowheads="1"/>
          </p:cNvSpPr>
          <p:nvPr/>
        </p:nvSpPr>
        <p:spPr bwMode="auto">
          <a:xfrm>
            <a:off x="5864225" y="4143375"/>
            <a:ext cx="3635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r>
              <a:rPr lang="zh-CN" altLang="en-US" sz="1400" b="1">
                <a:latin typeface="黑体" panose="02010609060101010101" pitchFamily="49" charset="-122"/>
              </a:rPr>
              <a:t>多</a:t>
            </a:r>
            <a:endParaRPr lang="en-US" altLang="zh-CN" sz="1400" b="1">
              <a:latin typeface="黑体" panose="02010609060101010101" pitchFamily="49" charset="-122"/>
            </a:endParaRPr>
          </a:p>
          <a:p>
            <a:r>
              <a:rPr lang="zh-CN" altLang="en-US" sz="1400" b="1">
                <a:latin typeface="黑体" panose="02010609060101010101" pitchFamily="49" charset="-122"/>
              </a:rPr>
              <a:t>云</a:t>
            </a:r>
          </a:p>
        </p:txBody>
      </p:sp>
      <p:sp>
        <p:nvSpPr>
          <p:cNvPr id="63" name="Rectangle 26"/>
          <p:cNvSpPr>
            <a:spLocks noChangeArrowheads="1"/>
          </p:cNvSpPr>
          <p:nvPr/>
        </p:nvSpPr>
        <p:spPr bwMode="auto">
          <a:xfrm>
            <a:off x="6551613" y="4143375"/>
            <a:ext cx="3635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r>
              <a:rPr lang="zh-CN" altLang="en-US" sz="1400" b="1">
                <a:latin typeface="黑体" panose="02010609060101010101" pitchFamily="49" charset="-122"/>
              </a:rPr>
              <a:t>阵</a:t>
            </a:r>
            <a:endParaRPr lang="en-US" altLang="zh-CN" sz="1400" b="1">
              <a:latin typeface="黑体" panose="02010609060101010101" pitchFamily="49" charset="-122"/>
            </a:endParaRPr>
          </a:p>
          <a:p>
            <a:r>
              <a:rPr lang="zh-CN" altLang="en-US" sz="1400" b="1">
                <a:latin typeface="黑体" panose="02010609060101010101" pitchFamily="49" charset="-122"/>
              </a:rPr>
              <a:t>雨</a:t>
            </a:r>
          </a:p>
        </p:txBody>
      </p:sp>
      <p:sp>
        <p:nvSpPr>
          <p:cNvPr id="64" name="Rectangle 26"/>
          <p:cNvSpPr>
            <a:spLocks noChangeArrowheads="1"/>
          </p:cNvSpPr>
          <p:nvPr/>
        </p:nvSpPr>
        <p:spPr bwMode="auto">
          <a:xfrm>
            <a:off x="7261225" y="4138613"/>
            <a:ext cx="338138"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pPr>
              <a:buFont typeface="Arial" panose="020B0604020202020204" pitchFamily="34" charset="0"/>
              <a:buNone/>
            </a:pPr>
            <a:r>
              <a:rPr lang="zh-CN" altLang="en-US" sz="1400" b="1">
                <a:latin typeface="黑体" panose="02010609060101010101" pitchFamily="49" charset="-122"/>
              </a:rPr>
              <a:t>雷阵雨</a:t>
            </a:r>
          </a:p>
        </p:txBody>
      </p:sp>
      <p:sp>
        <p:nvSpPr>
          <p:cNvPr id="65" name="Rectangle 26"/>
          <p:cNvSpPr>
            <a:spLocks noChangeArrowheads="1"/>
          </p:cNvSpPr>
          <p:nvPr/>
        </p:nvSpPr>
        <p:spPr bwMode="auto">
          <a:xfrm>
            <a:off x="3949700" y="3917950"/>
            <a:ext cx="314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pPr>
              <a:buFont typeface="Arial" panose="020B0604020202020204" pitchFamily="34" charset="0"/>
              <a:buNone/>
            </a:pPr>
            <a:r>
              <a:rPr lang="en-US" altLang="zh-CN" sz="2000" b="1">
                <a:latin typeface="楷体" panose="02010609060101010101" pitchFamily="49" charset="-122"/>
                <a:ea typeface="楷体" panose="02010609060101010101" pitchFamily="49" charset="-122"/>
              </a:rPr>
              <a:t>0</a:t>
            </a:r>
            <a:endParaRPr lang="zh-CN" altLang="en-US" sz="2000" b="1">
              <a:latin typeface="楷体" panose="02010609060101010101" pitchFamily="49" charset="-122"/>
              <a:ea typeface="楷体" panose="02010609060101010101" pitchFamily="49" charset="-122"/>
            </a:endParaRPr>
          </a:p>
        </p:txBody>
      </p:sp>
      <p:sp>
        <p:nvSpPr>
          <p:cNvPr id="66" name="Rectangle 26"/>
          <p:cNvSpPr>
            <a:spLocks noChangeArrowheads="1"/>
          </p:cNvSpPr>
          <p:nvPr/>
        </p:nvSpPr>
        <p:spPr bwMode="auto">
          <a:xfrm>
            <a:off x="3949700" y="3584575"/>
            <a:ext cx="314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pPr>
              <a:buFont typeface="Arial" panose="020B0604020202020204" pitchFamily="34" charset="0"/>
              <a:buNone/>
            </a:pPr>
            <a:r>
              <a:rPr lang="en-US" altLang="zh-CN" sz="2000" b="1">
                <a:latin typeface="楷体" panose="02010609060101010101" pitchFamily="49" charset="-122"/>
                <a:ea typeface="楷体" panose="02010609060101010101" pitchFamily="49" charset="-122"/>
              </a:rPr>
              <a:t>1</a:t>
            </a:r>
            <a:endParaRPr lang="zh-CN" altLang="en-US" sz="2000" b="1">
              <a:latin typeface="楷体" panose="02010609060101010101" pitchFamily="49" charset="-122"/>
              <a:ea typeface="楷体" panose="02010609060101010101" pitchFamily="49" charset="-122"/>
            </a:endParaRPr>
          </a:p>
        </p:txBody>
      </p:sp>
      <p:sp>
        <p:nvSpPr>
          <p:cNvPr id="67" name="Rectangle 26"/>
          <p:cNvSpPr>
            <a:spLocks noChangeArrowheads="1"/>
          </p:cNvSpPr>
          <p:nvPr/>
        </p:nvSpPr>
        <p:spPr bwMode="auto">
          <a:xfrm>
            <a:off x="3949700" y="3251200"/>
            <a:ext cx="314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pPr>
              <a:buFont typeface="Arial" panose="020B0604020202020204" pitchFamily="34" charset="0"/>
              <a:buNone/>
            </a:pPr>
            <a:r>
              <a:rPr lang="en-US" altLang="zh-CN" sz="2000" b="1">
                <a:latin typeface="楷体" panose="02010609060101010101" pitchFamily="49" charset="-122"/>
                <a:ea typeface="楷体" panose="02010609060101010101" pitchFamily="49" charset="-122"/>
              </a:rPr>
              <a:t>2</a:t>
            </a:r>
            <a:endParaRPr lang="zh-CN" altLang="en-US" sz="2000" b="1">
              <a:latin typeface="楷体" panose="02010609060101010101" pitchFamily="49" charset="-122"/>
              <a:ea typeface="楷体" panose="02010609060101010101" pitchFamily="49" charset="-122"/>
            </a:endParaRPr>
          </a:p>
        </p:txBody>
      </p:sp>
      <p:sp>
        <p:nvSpPr>
          <p:cNvPr id="68" name="Rectangle 26"/>
          <p:cNvSpPr>
            <a:spLocks noChangeArrowheads="1"/>
          </p:cNvSpPr>
          <p:nvPr/>
        </p:nvSpPr>
        <p:spPr bwMode="auto">
          <a:xfrm>
            <a:off x="3949700" y="2917825"/>
            <a:ext cx="314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pPr>
              <a:buFont typeface="Arial" panose="020B0604020202020204" pitchFamily="34" charset="0"/>
              <a:buNone/>
            </a:pPr>
            <a:r>
              <a:rPr lang="en-US" altLang="zh-CN" sz="2000" b="1">
                <a:latin typeface="楷体" panose="02010609060101010101" pitchFamily="49" charset="-122"/>
                <a:ea typeface="楷体" panose="02010609060101010101" pitchFamily="49" charset="-122"/>
              </a:rPr>
              <a:t>3</a:t>
            </a:r>
            <a:endParaRPr lang="zh-CN" altLang="en-US" sz="2000" b="1">
              <a:latin typeface="楷体" panose="02010609060101010101" pitchFamily="49" charset="-122"/>
              <a:ea typeface="楷体" panose="02010609060101010101" pitchFamily="49" charset="-122"/>
            </a:endParaRPr>
          </a:p>
        </p:txBody>
      </p:sp>
      <p:sp>
        <p:nvSpPr>
          <p:cNvPr id="69" name="Rectangle 26"/>
          <p:cNvSpPr>
            <a:spLocks noChangeArrowheads="1"/>
          </p:cNvSpPr>
          <p:nvPr/>
        </p:nvSpPr>
        <p:spPr bwMode="auto">
          <a:xfrm>
            <a:off x="3949700" y="2584450"/>
            <a:ext cx="314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pPr>
              <a:buFont typeface="Arial" panose="020B0604020202020204" pitchFamily="34" charset="0"/>
              <a:buNone/>
            </a:pPr>
            <a:r>
              <a:rPr lang="en-US" altLang="zh-CN" sz="2000" b="1">
                <a:latin typeface="楷体" panose="02010609060101010101" pitchFamily="49" charset="-122"/>
                <a:ea typeface="楷体" panose="02010609060101010101" pitchFamily="49" charset="-122"/>
              </a:rPr>
              <a:t>4</a:t>
            </a:r>
            <a:endParaRPr lang="zh-CN" altLang="en-US" sz="2000" b="1">
              <a:latin typeface="楷体" panose="02010609060101010101" pitchFamily="49" charset="-122"/>
              <a:ea typeface="楷体" panose="02010609060101010101" pitchFamily="49" charset="-122"/>
            </a:endParaRPr>
          </a:p>
        </p:txBody>
      </p:sp>
      <p:sp>
        <p:nvSpPr>
          <p:cNvPr id="70" name="Rectangle 26"/>
          <p:cNvSpPr>
            <a:spLocks noChangeArrowheads="1"/>
          </p:cNvSpPr>
          <p:nvPr/>
        </p:nvSpPr>
        <p:spPr bwMode="auto">
          <a:xfrm>
            <a:off x="3949700" y="2251075"/>
            <a:ext cx="314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pPr>
              <a:buFont typeface="Arial" panose="020B0604020202020204" pitchFamily="34" charset="0"/>
              <a:buNone/>
            </a:pPr>
            <a:r>
              <a:rPr lang="en-US" altLang="zh-CN" sz="2000" b="1">
                <a:latin typeface="楷体" panose="02010609060101010101" pitchFamily="49" charset="-122"/>
                <a:ea typeface="楷体" panose="02010609060101010101" pitchFamily="49" charset="-122"/>
              </a:rPr>
              <a:t>5</a:t>
            </a:r>
            <a:endParaRPr lang="zh-CN" altLang="en-US" sz="2000" b="1">
              <a:latin typeface="楷体" panose="02010609060101010101" pitchFamily="49" charset="-122"/>
              <a:ea typeface="楷体" panose="02010609060101010101" pitchFamily="49" charset="-122"/>
            </a:endParaRPr>
          </a:p>
        </p:txBody>
      </p:sp>
      <p:sp>
        <p:nvSpPr>
          <p:cNvPr id="71" name="Rectangle 26"/>
          <p:cNvSpPr>
            <a:spLocks noChangeArrowheads="1"/>
          </p:cNvSpPr>
          <p:nvPr/>
        </p:nvSpPr>
        <p:spPr bwMode="auto">
          <a:xfrm>
            <a:off x="3949700" y="1917700"/>
            <a:ext cx="314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pPr>
              <a:buFont typeface="Arial" panose="020B0604020202020204" pitchFamily="34" charset="0"/>
              <a:buNone/>
            </a:pPr>
            <a:r>
              <a:rPr lang="en-US" altLang="zh-CN" sz="2000" b="1">
                <a:latin typeface="楷体" panose="02010609060101010101" pitchFamily="49" charset="-122"/>
                <a:ea typeface="楷体" panose="02010609060101010101" pitchFamily="49" charset="-122"/>
              </a:rPr>
              <a:t>6</a:t>
            </a:r>
            <a:endParaRPr lang="zh-CN" altLang="en-US" sz="2000" b="1">
              <a:latin typeface="楷体" panose="02010609060101010101" pitchFamily="49" charset="-122"/>
              <a:ea typeface="楷体" panose="02010609060101010101" pitchFamily="49" charset="-122"/>
            </a:endParaRPr>
          </a:p>
        </p:txBody>
      </p:sp>
      <p:sp>
        <p:nvSpPr>
          <p:cNvPr id="72" name="Rectangle 26"/>
          <p:cNvSpPr>
            <a:spLocks noChangeArrowheads="1"/>
          </p:cNvSpPr>
          <p:nvPr/>
        </p:nvSpPr>
        <p:spPr bwMode="auto">
          <a:xfrm>
            <a:off x="3949700" y="1584325"/>
            <a:ext cx="314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pPr>
              <a:buFont typeface="Arial" panose="020B0604020202020204" pitchFamily="34" charset="0"/>
              <a:buNone/>
            </a:pPr>
            <a:r>
              <a:rPr lang="en-US" altLang="zh-CN" sz="2000" b="1">
                <a:latin typeface="楷体" panose="02010609060101010101" pitchFamily="49" charset="-122"/>
                <a:ea typeface="楷体" panose="02010609060101010101" pitchFamily="49" charset="-122"/>
              </a:rPr>
              <a:t>7</a:t>
            </a:r>
            <a:endParaRPr lang="zh-CN" altLang="en-US" sz="2000" b="1">
              <a:latin typeface="楷体" panose="02010609060101010101" pitchFamily="49" charset="-122"/>
              <a:ea typeface="楷体" panose="02010609060101010101" pitchFamily="49" charset="-122"/>
            </a:endParaRPr>
          </a:p>
        </p:txBody>
      </p:sp>
      <p:sp>
        <p:nvSpPr>
          <p:cNvPr id="73" name="Rectangle 26"/>
          <p:cNvSpPr>
            <a:spLocks noChangeArrowheads="1"/>
          </p:cNvSpPr>
          <p:nvPr/>
        </p:nvSpPr>
        <p:spPr bwMode="auto">
          <a:xfrm>
            <a:off x="3949700" y="1250950"/>
            <a:ext cx="314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pPr>
              <a:buFont typeface="Arial" panose="020B0604020202020204" pitchFamily="34" charset="0"/>
              <a:buNone/>
            </a:pPr>
            <a:r>
              <a:rPr lang="en-US" altLang="zh-CN" sz="2000" b="1">
                <a:latin typeface="楷体" panose="02010609060101010101" pitchFamily="49" charset="-122"/>
                <a:ea typeface="楷体" panose="02010609060101010101" pitchFamily="49" charset="-122"/>
              </a:rPr>
              <a:t>8</a:t>
            </a:r>
            <a:endParaRPr lang="zh-CN" altLang="en-US" sz="2000" b="1">
              <a:latin typeface="楷体" panose="02010609060101010101" pitchFamily="49" charset="-122"/>
              <a:ea typeface="楷体" panose="02010609060101010101" pitchFamily="49" charset="-122"/>
            </a:endParaRPr>
          </a:p>
        </p:txBody>
      </p:sp>
      <p:sp>
        <p:nvSpPr>
          <p:cNvPr id="74" name="Rectangle 26"/>
          <p:cNvSpPr>
            <a:spLocks noChangeArrowheads="1"/>
          </p:cNvSpPr>
          <p:nvPr/>
        </p:nvSpPr>
        <p:spPr bwMode="auto">
          <a:xfrm>
            <a:off x="3949700" y="917575"/>
            <a:ext cx="314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pPr>
              <a:buFont typeface="Arial" panose="020B0604020202020204" pitchFamily="34" charset="0"/>
              <a:buNone/>
            </a:pPr>
            <a:r>
              <a:rPr lang="en-US" altLang="zh-CN" sz="2000" b="1">
                <a:latin typeface="楷体" panose="02010609060101010101" pitchFamily="49" charset="-122"/>
                <a:ea typeface="楷体" panose="02010609060101010101" pitchFamily="49" charset="-122"/>
              </a:rPr>
              <a:t>9</a:t>
            </a:r>
            <a:endParaRPr lang="zh-CN" altLang="en-US" sz="2000" b="1">
              <a:latin typeface="楷体" panose="02010609060101010101" pitchFamily="49" charset="-122"/>
              <a:ea typeface="楷体" panose="02010609060101010101" pitchFamily="49" charset="-122"/>
            </a:endParaRPr>
          </a:p>
        </p:txBody>
      </p:sp>
      <p:sp>
        <p:nvSpPr>
          <p:cNvPr id="75" name="矩形 74"/>
          <p:cNvSpPr/>
          <p:nvPr/>
        </p:nvSpPr>
        <p:spPr>
          <a:xfrm>
            <a:off x="4565650" y="1136650"/>
            <a:ext cx="328613" cy="2987675"/>
          </a:xfrm>
          <a:prstGeom prst="rect">
            <a:avLst/>
          </a:prstGeom>
          <a:solidFill>
            <a:srgbClr val="FED46C">
              <a:alpha val="5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76" name="直接连接符 75"/>
          <p:cNvCxnSpPr/>
          <p:nvPr/>
        </p:nvCxnSpPr>
        <p:spPr>
          <a:xfrm>
            <a:off x="4211638" y="1123950"/>
            <a:ext cx="682625" cy="0"/>
          </a:xfrm>
          <a:prstGeom prst="line">
            <a:avLst/>
          </a:prstGeom>
          <a:ln w="31750" cmpd="sng">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77" name="文本框 3"/>
          <p:cNvSpPr txBox="1">
            <a:spLocks noChangeArrowheads="1"/>
          </p:cNvSpPr>
          <p:nvPr/>
        </p:nvSpPr>
        <p:spPr bwMode="auto">
          <a:xfrm>
            <a:off x="4581525" y="795338"/>
            <a:ext cx="5032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r>
              <a:rPr lang="en-US" altLang="zh-CN" b="1">
                <a:solidFill>
                  <a:srgbClr val="FF0000"/>
                </a:solidFill>
              </a:rPr>
              <a:t>9</a:t>
            </a:r>
          </a:p>
        </p:txBody>
      </p:sp>
      <p:sp>
        <p:nvSpPr>
          <p:cNvPr id="78" name="矩形 77"/>
          <p:cNvSpPr/>
          <p:nvPr/>
        </p:nvSpPr>
        <p:spPr>
          <a:xfrm>
            <a:off x="5237163" y="2127250"/>
            <a:ext cx="331787" cy="1984375"/>
          </a:xfrm>
          <a:prstGeom prst="rect">
            <a:avLst/>
          </a:prstGeom>
          <a:solidFill>
            <a:srgbClr val="FED46C">
              <a:alpha val="5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79" name="直接连接符 78"/>
          <p:cNvCxnSpPr/>
          <p:nvPr/>
        </p:nvCxnSpPr>
        <p:spPr>
          <a:xfrm>
            <a:off x="4224338" y="2127250"/>
            <a:ext cx="1344612" cy="0"/>
          </a:xfrm>
          <a:prstGeom prst="line">
            <a:avLst/>
          </a:prstGeom>
          <a:ln w="31750" cmpd="sng">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80" name="文本框 3"/>
          <p:cNvSpPr txBox="1">
            <a:spLocks noChangeArrowheads="1"/>
          </p:cNvSpPr>
          <p:nvPr/>
        </p:nvSpPr>
        <p:spPr bwMode="auto">
          <a:xfrm>
            <a:off x="5253038" y="1800225"/>
            <a:ext cx="5032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r>
              <a:rPr lang="en-US" altLang="zh-CN" b="1">
                <a:solidFill>
                  <a:srgbClr val="FF0000"/>
                </a:solidFill>
              </a:rPr>
              <a:t>6</a:t>
            </a:r>
          </a:p>
        </p:txBody>
      </p:sp>
      <p:sp>
        <p:nvSpPr>
          <p:cNvPr id="81" name="矩形 80"/>
          <p:cNvSpPr/>
          <p:nvPr/>
        </p:nvSpPr>
        <p:spPr>
          <a:xfrm>
            <a:off x="5911850" y="1130300"/>
            <a:ext cx="328613" cy="2987675"/>
          </a:xfrm>
          <a:prstGeom prst="rect">
            <a:avLst/>
          </a:prstGeom>
          <a:solidFill>
            <a:srgbClr val="FED46C">
              <a:alpha val="5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82" name="直接连接符 81"/>
          <p:cNvCxnSpPr/>
          <p:nvPr/>
        </p:nvCxnSpPr>
        <p:spPr>
          <a:xfrm flipV="1">
            <a:off x="4211638" y="1117600"/>
            <a:ext cx="2055812" cy="12700"/>
          </a:xfrm>
          <a:prstGeom prst="line">
            <a:avLst/>
          </a:prstGeom>
          <a:ln w="31750" cmpd="sng">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83" name="文本框 3"/>
          <p:cNvSpPr txBox="1">
            <a:spLocks noChangeArrowheads="1"/>
          </p:cNvSpPr>
          <p:nvPr/>
        </p:nvSpPr>
        <p:spPr bwMode="auto">
          <a:xfrm>
            <a:off x="5922963" y="796925"/>
            <a:ext cx="5032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r>
              <a:rPr lang="en-US" altLang="zh-CN" b="1">
                <a:solidFill>
                  <a:srgbClr val="FF0000"/>
                </a:solidFill>
              </a:rPr>
              <a:t>9</a:t>
            </a:r>
          </a:p>
        </p:txBody>
      </p:sp>
      <p:sp>
        <p:nvSpPr>
          <p:cNvPr id="84" name="矩形 83"/>
          <p:cNvSpPr/>
          <p:nvPr/>
        </p:nvSpPr>
        <p:spPr>
          <a:xfrm>
            <a:off x="6589713" y="2459038"/>
            <a:ext cx="331787" cy="1665287"/>
          </a:xfrm>
          <a:prstGeom prst="rect">
            <a:avLst/>
          </a:prstGeom>
          <a:solidFill>
            <a:srgbClr val="FED46C">
              <a:alpha val="5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85" name="直接连接符 84"/>
          <p:cNvCxnSpPr/>
          <p:nvPr/>
        </p:nvCxnSpPr>
        <p:spPr>
          <a:xfrm>
            <a:off x="4211638" y="2457450"/>
            <a:ext cx="2709862" cy="0"/>
          </a:xfrm>
          <a:prstGeom prst="line">
            <a:avLst/>
          </a:prstGeom>
          <a:ln w="31750" cmpd="sng">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86" name="文本框 3"/>
          <p:cNvSpPr txBox="1">
            <a:spLocks noChangeArrowheads="1"/>
          </p:cNvSpPr>
          <p:nvPr/>
        </p:nvSpPr>
        <p:spPr bwMode="auto">
          <a:xfrm>
            <a:off x="6602413" y="2114550"/>
            <a:ext cx="5032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r>
              <a:rPr lang="en-US" altLang="zh-CN" b="1">
                <a:solidFill>
                  <a:srgbClr val="FF0000"/>
                </a:solidFill>
              </a:rPr>
              <a:t>5</a:t>
            </a:r>
          </a:p>
        </p:txBody>
      </p:sp>
      <p:sp>
        <p:nvSpPr>
          <p:cNvPr id="87" name="矩形 86"/>
          <p:cNvSpPr/>
          <p:nvPr/>
        </p:nvSpPr>
        <p:spPr>
          <a:xfrm>
            <a:off x="7264400" y="3460750"/>
            <a:ext cx="331788" cy="660400"/>
          </a:xfrm>
          <a:prstGeom prst="rect">
            <a:avLst/>
          </a:prstGeom>
          <a:solidFill>
            <a:srgbClr val="FED46C">
              <a:alpha val="5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88" name="直接连接符 87"/>
          <p:cNvCxnSpPr/>
          <p:nvPr/>
        </p:nvCxnSpPr>
        <p:spPr>
          <a:xfrm>
            <a:off x="4217988" y="3454400"/>
            <a:ext cx="3378200" cy="0"/>
          </a:xfrm>
          <a:prstGeom prst="line">
            <a:avLst/>
          </a:prstGeom>
          <a:ln w="31750" cmpd="sng">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89" name="文本框 3"/>
          <p:cNvSpPr txBox="1">
            <a:spLocks noChangeArrowheads="1"/>
          </p:cNvSpPr>
          <p:nvPr/>
        </p:nvSpPr>
        <p:spPr bwMode="auto">
          <a:xfrm>
            <a:off x="7273925" y="3128963"/>
            <a:ext cx="5032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r>
              <a:rPr lang="en-US" altLang="zh-CN" b="1">
                <a:solidFill>
                  <a:srgbClr val="FF0000"/>
                </a:solidFill>
              </a:rPr>
              <a:t>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repeatCount="3000" fill="hold" grpId="0" nodeType="clickEffect">
                                  <p:stCondLst>
                                    <p:cond delay="0"/>
                                  </p:stCondLst>
                                  <p:childTnLst>
                                    <p:animEffect transition="out" filter="fade">
                                      <p:cBhvr>
                                        <p:cTn id="6" dur="500" tmFilter="0, 0; .2, .5; .8, .5; 1, 0"/>
                                        <p:tgtEl>
                                          <p:spTgt spid="60"/>
                                        </p:tgtEl>
                                      </p:cBhvr>
                                    </p:animEffect>
                                    <p:animScale>
                                      <p:cBhvr>
                                        <p:cTn id="7" dur="250" autoRev="1" fill="hold"/>
                                        <p:tgtEl>
                                          <p:spTgt spid="60"/>
                                        </p:tgtEl>
                                      </p:cBhvr>
                                      <p:by x="105000" y="105000"/>
                                    </p:animScale>
                                  </p:childTnLst>
                                </p:cTn>
                              </p:par>
                              <p:par>
                                <p:cTn id="8" presetID="26" presetClass="emph" presetSubtype="0" repeatCount="3000" fill="hold" grpId="0" nodeType="withEffect">
                                  <p:stCondLst>
                                    <p:cond delay="0"/>
                                  </p:stCondLst>
                                  <p:childTnLst>
                                    <p:animEffect transition="out" filter="fade">
                                      <p:cBhvr>
                                        <p:cTn id="9" dur="500" tmFilter="0, 0; .2, .5; .8, .5; 1, 0"/>
                                        <p:tgtEl>
                                          <p:spTgt spid="61"/>
                                        </p:tgtEl>
                                      </p:cBhvr>
                                    </p:animEffect>
                                    <p:animScale>
                                      <p:cBhvr>
                                        <p:cTn id="10" dur="250" autoRev="1" fill="hold"/>
                                        <p:tgtEl>
                                          <p:spTgt spid="61"/>
                                        </p:tgtEl>
                                      </p:cBhvr>
                                      <p:by x="105000" y="105000"/>
                                    </p:animScale>
                                  </p:childTnLst>
                                </p:cTn>
                              </p:par>
                              <p:par>
                                <p:cTn id="11" presetID="26" presetClass="emph" presetSubtype="0" repeatCount="3000" fill="hold" grpId="0" nodeType="withEffect">
                                  <p:stCondLst>
                                    <p:cond delay="0"/>
                                  </p:stCondLst>
                                  <p:childTnLst>
                                    <p:animEffect transition="out" filter="fade">
                                      <p:cBhvr>
                                        <p:cTn id="12" dur="500" tmFilter="0, 0; .2, .5; .8, .5; 1, 0"/>
                                        <p:tgtEl>
                                          <p:spTgt spid="62"/>
                                        </p:tgtEl>
                                      </p:cBhvr>
                                    </p:animEffect>
                                    <p:animScale>
                                      <p:cBhvr>
                                        <p:cTn id="13" dur="250" autoRev="1" fill="hold"/>
                                        <p:tgtEl>
                                          <p:spTgt spid="62"/>
                                        </p:tgtEl>
                                      </p:cBhvr>
                                      <p:by x="105000" y="105000"/>
                                    </p:animScale>
                                  </p:childTnLst>
                                </p:cTn>
                              </p:par>
                              <p:par>
                                <p:cTn id="14" presetID="26" presetClass="emph" presetSubtype="0" repeatCount="3000" fill="hold" grpId="0" nodeType="withEffect">
                                  <p:stCondLst>
                                    <p:cond delay="0"/>
                                  </p:stCondLst>
                                  <p:childTnLst>
                                    <p:animEffect transition="out" filter="fade">
                                      <p:cBhvr>
                                        <p:cTn id="15" dur="500" tmFilter="0, 0; .2, .5; .8, .5; 1, 0"/>
                                        <p:tgtEl>
                                          <p:spTgt spid="63"/>
                                        </p:tgtEl>
                                      </p:cBhvr>
                                    </p:animEffect>
                                    <p:animScale>
                                      <p:cBhvr>
                                        <p:cTn id="16" dur="250" autoRev="1" fill="hold"/>
                                        <p:tgtEl>
                                          <p:spTgt spid="63"/>
                                        </p:tgtEl>
                                      </p:cBhvr>
                                      <p:by x="105000" y="105000"/>
                                    </p:animScale>
                                  </p:childTnLst>
                                </p:cTn>
                              </p:par>
                              <p:par>
                                <p:cTn id="17" presetID="26" presetClass="emph" presetSubtype="0" repeatCount="3000" fill="hold" grpId="0" nodeType="withEffect">
                                  <p:stCondLst>
                                    <p:cond delay="0"/>
                                  </p:stCondLst>
                                  <p:childTnLst>
                                    <p:animEffect transition="out" filter="fade">
                                      <p:cBhvr>
                                        <p:cTn id="18" dur="500" tmFilter="0, 0; .2, .5; .8, .5; 1, 0"/>
                                        <p:tgtEl>
                                          <p:spTgt spid="64"/>
                                        </p:tgtEl>
                                      </p:cBhvr>
                                    </p:animEffect>
                                    <p:animScale>
                                      <p:cBhvr>
                                        <p:cTn id="19" dur="250" autoRev="1" fill="hold"/>
                                        <p:tgtEl>
                                          <p:spTgt spid="64"/>
                                        </p:tgtEl>
                                      </p:cBhvr>
                                      <p:by x="105000" y="105000"/>
                                    </p:animScale>
                                  </p:childTnLst>
                                </p:cTn>
                              </p:par>
                            </p:childTnLst>
                          </p:cTn>
                        </p:par>
                      </p:childTnLst>
                    </p:cTn>
                  </p:par>
                  <p:par>
                    <p:cTn id="20" fill="hold">
                      <p:stCondLst>
                        <p:cond delay="indefinite"/>
                      </p:stCondLst>
                      <p:childTnLst>
                        <p:par>
                          <p:cTn id="21" fill="hold">
                            <p:stCondLst>
                              <p:cond delay="0"/>
                            </p:stCondLst>
                            <p:childTnLst>
                              <p:par>
                                <p:cTn id="22" presetID="26" presetClass="emph" presetSubtype="0" repeatCount="3000" fill="hold" grpId="0" nodeType="clickEffect">
                                  <p:stCondLst>
                                    <p:cond delay="0"/>
                                  </p:stCondLst>
                                  <p:childTnLst>
                                    <p:animEffect transition="out" filter="fade">
                                      <p:cBhvr>
                                        <p:cTn id="23" dur="500" tmFilter="0, 0; .2, .5; .8, .5; 1, 0"/>
                                        <p:tgtEl>
                                          <p:spTgt spid="65"/>
                                        </p:tgtEl>
                                      </p:cBhvr>
                                    </p:animEffect>
                                    <p:animScale>
                                      <p:cBhvr>
                                        <p:cTn id="24" dur="250" autoRev="1" fill="hold"/>
                                        <p:tgtEl>
                                          <p:spTgt spid="65"/>
                                        </p:tgtEl>
                                      </p:cBhvr>
                                      <p:by x="105000" y="105000"/>
                                    </p:animScale>
                                  </p:childTnLst>
                                </p:cTn>
                              </p:par>
                              <p:par>
                                <p:cTn id="25" presetID="26" presetClass="emph" presetSubtype="0" repeatCount="3000" fill="hold" grpId="0" nodeType="withEffect">
                                  <p:stCondLst>
                                    <p:cond delay="0"/>
                                  </p:stCondLst>
                                  <p:childTnLst>
                                    <p:animEffect transition="out" filter="fade">
                                      <p:cBhvr>
                                        <p:cTn id="26" dur="500" tmFilter="0, 0; .2, .5; .8, .5; 1, 0"/>
                                        <p:tgtEl>
                                          <p:spTgt spid="66"/>
                                        </p:tgtEl>
                                      </p:cBhvr>
                                    </p:animEffect>
                                    <p:animScale>
                                      <p:cBhvr>
                                        <p:cTn id="27" dur="250" autoRev="1" fill="hold"/>
                                        <p:tgtEl>
                                          <p:spTgt spid="66"/>
                                        </p:tgtEl>
                                      </p:cBhvr>
                                      <p:by x="105000" y="105000"/>
                                    </p:animScale>
                                  </p:childTnLst>
                                </p:cTn>
                              </p:par>
                              <p:par>
                                <p:cTn id="28" presetID="26" presetClass="emph" presetSubtype="0" repeatCount="3000" fill="hold" grpId="0" nodeType="withEffect">
                                  <p:stCondLst>
                                    <p:cond delay="0"/>
                                  </p:stCondLst>
                                  <p:childTnLst>
                                    <p:animEffect transition="out" filter="fade">
                                      <p:cBhvr>
                                        <p:cTn id="29" dur="500" tmFilter="0, 0; .2, .5; .8, .5; 1, 0"/>
                                        <p:tgtEl>
                                          <p:spTgt spid="67"/>
                                        </p:tgtEl>
                                      </p:cBhvr>
                                    </p:animEffect>
                                    <p:animScale>
                                      <p:cBhvr>
                                        <p:cTn id="30" dur="250" autoRev="1" fill="hold"/>
                                        <p:tgtEl>
                                          <p:spTgt spid="67"/>
                                        </p:tgtEl>
                                      </p:cBhvr>
                                      <p:by x="105000" y="105000"/>
                                    </p:animScale>
                                  </p:childTnLst>
                                </p:cTn>
                              </p:par>
                              <p:par>
                                <p:cTn id="31" presetID="26" presetClass="emph" presetSubtype="0" repeatCount="3000" fill="hold" grpId="0" nodeType="withEffect">
                                  <p:stCondLst>
                                    <p:cond delay="0"/>
                                  </p:stCondLst>
                                  <p:childTnLst>
                                    <p:animEffect transition="out" filter="fade">
                                      <p:cBhvr>
                                        <p:cTn id="32" dur="500" tmFilter="0, 0; .2, .5; .8, .5; 1, 0"/>
                                        <p:tgtEl>
                                          <p:spTgt spid="68"/>
                                        </p:tgtEl>
                                      </p:cBhvr>
                                    </p:animEffect>
                                    <p:animScale>
                                      <p:cBhvr>
                                        <p:cTn id="33" dur="250" autoRev="1" fill="hold"/>
                                        <p:tgtEl>
                                          <p:spTgt spid="68"/>
                                        </p:tgtEl>
                                      </p:cBhvr>
                                      <p:by x="105000" y="105000"/>
                                    </p:animScale>
                                  </p:childTnLst>
                                </p:cTn>
                              </p:par>
                              <p:par>
                                <p:cTn id="34" presetID="26" presetClass="emph" presetSubtype="0" repeatCount="3000" fill="hold" grpId="0" nodeType="withEffect">
                                  <p:stCondLst>
                                    <p:cond delay="0"/>
                                  </p:stCondLst>
                                  <p:childTnLst>
                                    <p:animEffect transition="out" filter="fade">
                                      <p:cBhvr>
                                        <p:cTn id="35" dur="500" tmFilter="0, 0; .2, .5; .8, .5; 1, 0"/>
                                        <p:tgtEl>
                                          <p:spTgt spid="69"/>
                                        </p:tgtEl>
                                      </p:cBhvr>
                                    </p:animEffect>
                                    <p:animScale>
                                      <p:cBhvr>
                                        <p:cTn id="36" dur="250" autoRev="1" fill="hold"/>
                                        <p:tgtEl>
                                          <p:spTgt spid="69"/>
                                        </p:tgtEl>
                                      </p:cBhvr>
                                      <p:by x="105000" y="105000"/>
                                    </p:animScale>
                                  </p:childTnLst>
                                </p:cTn>
                              </p:par>
                              <p:par>
                                <p:cTn id="37" presetID="26" presetClass="emph" presetSubtype="0" repeatCount="3000" fill="hold" grpId="0" nodeType="withEffect">
                                  <p:stCondLst>
                                    <p:cond delay="0"/>
                                  </p:stCondLst>
                                  <p:childTnLst>
                                    <p:animEffect transition="out" filter="fade">
                                      <p:cBhvr>
                                        <p:cTn id="38" dur="500" tmFilter="0, 0; .2, .5; .8, .5; 1, 0"/>
                                        <p:tgtEl>
                                          <p:spTgt spid="70"/>
                                        </p:tgtEl>
                                      </p:cBhvr>
                                    </p:animEffect>
                                    <p:animScale>
                                      <p:cBhvr>
                                        <p:cTn id="39" dur="250" autoRev="1" fill="hold"/>
                                        <p:tgtEl>
                                          <p:spTgt spid="70"/>
                                        </p:tgtEl>
                                      </p:cBhvr>
                                      <p:by x="105000" y="105000"/>
                                    </p:animScale>
                                  </p:childTnLst>
                                </p:cTn>
                              </p:par>
                              <p:par>
                                <p:cTn id="40" presetID="26" presetClass="emph" presetSubtype="0" repeatCount="3000" fill="hold" grpId="0" nodeType="withEffect">
                                  <p:stCondLst>
                                    <p:cond delay="0"/>
                                  </p:stCondLst>
                                  <p:childTnLst>
                                    <p:animEffect transition="out" filter="fade">
                                      <p:cBhvr>
                                        <p:cTn id="41" dur="500" tmFilter="0, 0; .2, .5; .8, .5; 1, 0"/>
                                        <p:tgtEl>
                                          <p:spTgt spid="71"/>
                                        </p:tgtEl>
                                      </p:cBhvr>
                                    </p:animEffect>
                                    <p:animScale>
                                      <p:cBhvr>
                                        <p:cTn id="42" dur="250" autoRev="1" fill="hold"/>
                                        <p:tgtEl>
                                          <p:spTgt spid="71"/>
                                        </p:tgtEl>
                                      </p:cBhvr>
                                      <p:by x="105000" y="105000"/>
                                    </p:animScale>
                                  </p:childTnLst>
                                </p:cTn>
                              </p:par>
                              <p:par>
                                <p:cTn id="43" presetID="26" presetClass="emph" presetSubtype="0" repeatCount="3000" fill="hold" grpId="0" nodeType="withEffect">
                                  <p:stCondLst>
                                    <p:cond delay="0"/>
                                  </p:stCondLst>
                                  <p:childTnLst>
                                    <p:animEffect transition="out" filter="fade">
                                      <p:cBhvr>
                                        <p:cTn id="44" dur="500" tmFilter="0, 0; .2, .5; .8, .5; 1, 0"/>
                                        <p:tgtEl>
                                          <p:spTgt spid="72"/>
                                        </p:tgtEl>
                                      </p:cBhvr>
                                    </p:animEffect>
                                    <p:animScale>
                                      <p:cBhvr>
                                        <p:cTn id="45" dur="250" autoRev="1" fill="hold"/>
                                        <p:tgtEl>
                                          <p:spTgt spid="72"/>
                                        </p:tgtEl>
                                      </p:cBhvr>
                                      <p:by x="105000" y="105000"/>
                                    </p:animScale>
                                  </p:childTnLst>
                                </p:cTn>
                              </p:par>
                              <p:par>
                                <p:cTn id="46" presetID="26" presetClass="emph" presetSubtype="0" repeatCount="3000" fill="hold" grpId="0" nodeType="withEffect">
                                  <p:stCondLst>
                                    <p:cond delay="0"/>
                                  </p:stCondLst>
                                  <p:childTnLst>
                                    <p:animEffect transition="out" filter="fade">
                                      <p:cBhvr>
                                        <p:cTn id="47" dur="500" tmFilter="0, 0; .2, .5; .8, .5; 1, 0"/>
                                        <p:tgtEl>
                                          <p:spTgt spid="73"/>
                                        </p:tgtEl>
                                      </p:cBhvr>
                                    </p:animEffect>
                                    <p:animScale>
                                      <p:cBhvr>
                                        <p:cTn id="48" dur="250" autoRev="1" fill="hold"/>
                                        <p:tgtEl>
                                          <p:spTgt spid="73"/>
                                        </p:tgtEl>
                                      </p:cBhvr>
                                      <p:by x="105000" y="105000"/>
                                    </p:animScale>
                                  </p:childTnLst>
                                </p:cTn>
                              </p:par>
                              <p:par>
                                <p:cTn id="49" presetID="26" presetClass="emph" presetSubtype="0" repeatCount="3000" fill="hold" grpId="0" nodeType="withEffect">
                                  <p:stCondLst>
                                    <p:cond delay="0"/>
                                  </p:stCondLst>
                                  <p:childTnLst>
                                    <p:animEffect transition="out" filter="fade">
                                      <p:cBhvr>
                                        <p:cTn id="50" dur="500" tmFilter="0, 0; .2, .5; .8, .5; 1, 0"/>
                                        <p:tgtEl>
                                          <p:spTgt spid="74"/>
                                        </p:tgtEl>
                                      </p:cBhvr>
                                    </p:animEffect>
                                    <p:animScale>
                                      <p:cBhvr>
                                        <p:cTn id="51" dur="250" autoRev="1" fill="hold"/>
                                        <p:tgtEl>
                                          <p:spTgt spid="74"/>
                                        </p:tgtEl>
                                      </p:cBhvr>
                                      <p:by x="105000" y="105000"/>
                                    </p:animScale>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nodeType="clickEffect">
                                  <p:stCondLst>
                                    <p:cond delay="0"/>
                                  </p:stCondLst>
                                  <p:childTnLst>
                                    <p:set>
                                      <p:cBhvr>
                                        <p:cTn id="55" dur="1" fill="hold">
                                          <p:stCondLst>
                                            <p:cond delay="0"/>
                                          </p:stCondLst>
                                        </p:cTn>
                                        <p:tgtEl>
                                          <p:spTgt spid="76"/>
                                        </p:tgtEl>
                                        <p:attrNameLst>
                                          <p:attrName>style.visibility</p:attrName>
                                        </p:attrNameLst>
                                      </p:cBhvr>
                                      <p:to>
                                        <p:strVal val="visible"/>
                                      </p:to>
                                    </p:set>
                                    <p:animEffect transition="in" filter="wipe(left)">
                                      <p:cBhvr>
                                        <p:cTn id="56" dur="500"/>
                                        <p:tgtEl>
                                          <p:spTgt spid="76"/>
                                        </p:tgtEl>
                                      </p:cBhvr>
                                    </p:animEffect>
                                  </p:childTnLst>
                                </p:cTn>
                              </p:par>
                            </p:childTnLst>
                          </p:cTn>
                        </p:par>
                        <p:par>
                          <p:cTn id="57" fill="hold">
                            <p:stCondLst>
                              <p:cond delay="500"/>
                            </p:stCondLst>
                            <p:childTnLst>
                              <p:par>
                                <p:cTn id="58" presetID="22" presetClass="entr" presetSubtype="4" fill="hold" grpId="0" nodeType="afterEffect">
                                  <p:stCondLst>
                                    <p:cond delay="0"/>
                                  </p:stCondLst>
                                  <p:childTnLst>
                                    <p:set>
                                      <p:cBhvr>
                                        <p:cTn id="59" dur="1" fill="hold">
                                          <p:stCondLst>
                                            <p:cond delay="0"/>
                                          </p:stCondLst>
                                        </p:cTn>
                                        <p:tgtEl>
                                          <p:spTgt spid="75"/>
                                        </p:tgtEl>
                                        <p:attrNameLst>
                                          <p:attrName>style.visibility</p:attrName>
                                        </p:attrNameLst>
                                      </p:cBhvr>
                                      <p:to>
                                        <p:strVal val="visible"/>
                                      </p:to>
                                    </p:set>
                                    <p:animEffect transition="in" filter="wipe(down)">
                                      <p:cBhvr>
                                        <p:cTn id="60" dur="500"/>
                                        <p:tgtEl>
                                          <p:spTgt spid="75"/>
                                        </p:tgtEl>
                                      </p:cBhvr>
                                    </p:animEffect>
                                  </p:childTnLst>
                                </p:cTn>
                              </p:par>
                            </p:childTnLst>
                          </p:cTn>
                        </p:par>
                        <p:par>
                          <p:cTn id="61" fill="hold">
                            <p:stCondLst>
                              <p:cond delay="1000"/>
                            </p:stCondLst>
                            <p:childTnLst>
                              <p:par>
                                <p:cTn id="62" presetID="10" presetClass="entr" presetSubtype="0" fill="hold" grpId="0" nodeType="afterEffect">
                                  <p:stCondLst>
                                    <p:cond delay="0"/>
                                  </p:stCondLst>
                                  <p:childTnLst>
                                    <p:set>
                                      <p:cBhvr>
                                        <p:cTn id="63" dur="1" fill="hold">
                                          <p:stCondLst>
                                            <p:cond delay="0"/>
                                          </p:stCondLst>
                                        </p:cTn>
                                        <p:tgtEl>
                                          <p:spTgt spid="77"/>
                                        </p:tgtEl>
                                        <p:attrNameLst>
                                          <p:attrName>style.visibility</p:attrName>
                                        </p:attrNameLst>
                                      </p:cBhvr>
                                      <p:to>
                                        <p:strVal val="visible"/>
                                      </p:to>
                                    </p:set>
                                    <p:animEffect transition="in" filter="fade">
                                      <p:cBhvr>
                                        <p:cTn id="64" dur="500"/>
                                        <p:tgtEl>
                                          <p:spTgt spid="77"/>
                                        </p:tgtEl>
                                      </p:cBhvr>
                                    </p:animEffect>
                                  </p:childTnLst>
                                </p:cTn>
                              </p:par>
                            </p:childTnLst>
                          </p:cTn>
                        </p:par>
                      </p:childTnLst>
                    </p:cTn>
                  </p:par>
                  <p:par>
                    <p:cTn id="65" fill="hold">
                      <p:stCondLst>
                        <p:cond delay="indefinite"/>
                      </p:stCondLst>
                      <p:childTnLst>
                        <p:par>
                          <p:cTn id="66" fill="hold">
                            <p:stCondLst>
                              <p:cond delay="0"/>
                            </p:stCondLst>
                            <p:childTnLst>
                              <p:par>
                                <p:cTn id="67" presetID="1" presetClass="exit" presetSubtype="0" fill="hold" nodeType="clickEffect">
                                  <p:stCondLst>
                                    <p:cond delay="0"/>
                                  </p:stCondLst>
                                  <p:childTnLst>
                                    <p:set>
                                      <p:cBhvr>
                                        <p:cTn id="68" dur="1" fill="hold">
                                          <p:stCondLst>
                                            <p:cond delay="0"/>
                                          </p:stCondLst>
                                        </p:cTn>
                                        <p:tgtEl>
                                          <p:spTgt spid="76"/>
                                        </p:tgtEl>
                                        <p:attrNameLst>
                                          <p:attrName>style.visibility</p:attrName>
                                        </p:attrNameLst>
                                      </p:cBhvr>
                                      <p:to>
                                        <p:strVal val="hidden"/>
                                      </p:to>
                                    </p:set>
                                  </p:childTnLst>
                                </p:cTn>
                              </p:par>
                              <p:par>
                                <p:cTn id="69" presetID="22" presetClass="entr" presetSubtype="8" fill="hold" nodeType="withEffect">
                                  <p:stCondLst>
                                    <p:cond delay="0"/>
                                  </p:stCondLst>
                                  <p:childTnLst>
                                    <p:set>
                                      <p:cBhvr>
                                        <p:cTn id="70" dur="1" fill="hold">
                                          <p:stCondLst>
                                            <p:cond delay="0"/>
                                          </p:stCondLst>
                                        </p:cTn>
                                        <p:tgtEl>
                                          <p:spTgt spid="79"/>
                                        </p:tgtEl>
                                        <p:attrNameLst>
                                          <p:attrName>style.visibility</p:attrName>
                                        </p:attrNameLst>
                                      </p:cBhvr>
                                      <p:to>
                                        <p:strVal val="visible"/>
                                      </p:to>
                                    </p:set>
                                    <p:animEffect transition="in" filter="wipe(left)">
                                      <p:cBhvr>
                                        <p:cTn id="71" dur="500"/>
                                        <p:tgtEl>
                                          <p:spTgt spid="79"/>
                                        </p:tgtEl>
                                      </p:cBhvr>
                                    </p:animEffect>
                                  </p:childTnLst>
                                </p:cTn>
                              </p:par>
                            </p:childTnLst>
                          </p:cTn>
                        </p:par>
                        <p:par>
                          <p:cTn id="72" fill="hold">
                            <p:stCondLst>
                              <p:cond delay="0"/>
                            </p:stCondLst>
                            <p:childTnLst>
                              <p:par>
                                <p:cTn id="73" presetID="22" presetClass="entr" presetSubtype="4" fill="hold" grpId="0" nodeType="afterEffect">
                                  <p:stCondLst>
                                    <p:cond delay="0"/>
                                  </p:stCondLst>
                                  <p:childTnLst>
                                    <p:set>
                                      <p:cBhvr>
                                        <p:cTn id="74" dur="1" fill="hold">
                                          <p:stCondLst>
                                            <p:cond delay="0"/>
                                          </p:stCondLst>
                                        </p:cTn>
                                        <p:tgtEl>
                                          <p:spTgt spid="78"/>
                                        </p:tgtEl>
                                        <p:attrNameLst>
                                          <p:attrName>style.visibility</p:attrName>
                                        </p:attrNameLst>
                                      </p:cBhvr>
                                      <p:to>
                                        <p:strVal val="visible"/>
                                      </p:to>
                                    </p:set>
                                    <p:animEffect transition="in" filter="wipe(down)">
                                      <p:cBhvr>
                                        <p:cTn id="75" dur="500"/>
                                        <p:tgtEl>
                                          <p:spTgt spid="78"/>
                                        </p:tgtEl>
                                      </p:cBhvr>
                                    </p:animEffect>
                                  </p:childTnLst>
                                </p:cTn>
                              </p:par>
                            </p:childTnLst>
                          </p:cTn>
                        </p:par>
                        <p:par>
                          <p:cTn id="76" fill="hold">
                            <p:stCondLst>
                              <p:cond delay="500"/>
                            </p:stCondLst>
                            <p:childTnLst>
                              <p:par>
                                <p:cTn id="77" presetID="10" presetClass="entr" presetSubtype="0" fill="hold" grpId="0" nodeType="afterEffect">
                                  <p:stCondLst>
                                    <p:cond delay="0"/>
                                  </p:stCondLst>
                                  <p:childTnLst>
                                    <p:set>
                                      <p:cBhvr>
                                        <p:cTn id="78" dur="1" fill="hold">
                                          <p:stCondLst>
                                            <p:cond delay="0"/>
                                          </p:stCondLst>
                                        </p:cTn>
                                        <p:tgtEl>
                                          <p:spTgt spid="80"/>
                                        </p:tgtEl>
                                        <p:attrNameLst>
                                          <p:attrName>style.visibility</p:attrName>
                                        </p:attrNameLst>
                                      </p:cBhvr>
                                      <p:to>
                                        <p:strVal val="visible"/>
                                      </p:to>
                                    </p:set>
                                    <p:animEffect transition="in" filter="fade">
                                      <p:cBhvr>
                                        <p:cTn id="79" dur="500"/>
                                        <p:tgtEl>
                                          <p:spTgt spid="80"/>
                                        </p:tgtEl>
                                      </p:cBhvr>
                                    </p:animEffect>
                                  </p:childTnLst>
                                </p:cTn>
                              </p:par>
                            </p:childTnLst>
                          </p:cTn>
                        </p:par>
                      </p:childTnLst>
                    </p:cTn>
                  </p:par>
                  <p:par>
                    <p:cTn id="80" fill="hold">
                      <p:stCondLst>
                        <p:cond delay="indefinite"/>
                      </p:stCondLst>
                      <p:childTnLst>
                        <p:par>
                          <p:cTn id="81" fill="hold">
                            <p:stCondLst>
                              <p:cond delay="0"/>
                            </p:stCondLst>
                            <p:childTnLst>
                              <p:par>
                                <p:cTn id="82" presetID="1" presetClass="exit" presetSubtype="0" fill="hold" nodeType="clickEffect">
                                  <p:stCondLst>
                                    <p:cond delay="0"/>
                                  </p:stCondLst>
                                  <p:childTnLst>
                                    <p:set>
                                      <p:cBhvr>
                                        <p:cTn id="83" dur="1" fill="hold">
                                          <p:stCondLst>
                                            <p:cond delay="0"/>
                                          </p:stCondLst>
                                        </p:cTn>
                                        <p:tgtEl>
                                          <p:spTgt spid="79"/>
                                        </p:tgtEl>
                                        <p:attrNameLst>
                                          <p:attrName>style.visibility</p:attrName>
                                        </p:attrNameLst>
                                      </p:cBhvr>
                                      <p:to>
                                        <p:strVal val="hidden"/>
                                      </p:to>
                                    </p:set>
                                  </p:childTnLst>
                                </p:cTn>
                              </p:par>
                              <p:par>
                                <p:cTn id="84" presetID="22" presetClass="entr" presetSubtype="8" fill="hold" nodeType="withEffect">
                                  <p:stCondLst>
                                    <p:cond delay="0"/>
                                  </p:stCondLst>
                                  <p:childTnLst>
                                    <p:set>
                                      <p:cBhvr>
                                        <p:cTn id="85" dur="1" fill="hold">
                                          <p:stCondLst>
                                            <p:cond delay="0"/>
                                          </p:stCondLst>
                                        </p:cTn>
                                        <p:tgtEl>
                                          <p:spTgt spid="82"/>
                                        </p:tgtEl>
                                        <p:attrNameLst>
                                          <p:attrName>style.visibility</p:attrName>
                                        </p:attrNameLst>
                                      </p:cBhvr>
                                      <p:to>
                                        <p:strVal val="visible"/>
                                      </p:to>
                                    </p:set>
                                    <p:animEffect transition="in" filter="wipe(left)">
                                      <p:cBhvr>
                                        <p:cTn id="86" dur="500"/>
                                        <p:tgtEl>
                                          <p:spTgt spid="82"/>
                                        </p:tgtEl>
                                      </p:cBhvr>
                                    </p:animEffect>
                                  </p:childTnLst>
                                </p:cTn>
                              </p:par>
                            </p:childTnLst>
                          </p:cTn>
                        </p:par>
                        <p:par>
                          <p:cTn id="87" fill="hold">
                            <p:stCondLst>
                              <p:cond delay="0"/>
                            </p:stCondLst>
                            <p:childTnLst>
                              <p:par>
                                <p:cTn id="88" presetID="22" presetClass="entr" presetSubtype="4" fill="hold" grpId="0" nodeType="afterEffect">
                                  <p:stCondLst>
                                    <p:cond delay="0"/>
                                  </p:stCondLst>
                                  <p:childTnLst>
                                    <p:set>
                                      <p:cBhvr>
                                        <p:cTn id="89" dur="1" fill="hold">
                                          <p:stCondLst>
                                            <p:cond delay="0"/>
                                          </p:stCondLst>
                                        </p:cTn>
                                        <p:tgtEl>
                                          <p:spTgt spid="81"/>
                                        </p:tgtEl>
                                        <p:attrNameLst>
                                          <p:attrName>style.visibility</p:attrName>
                                        </p:attrNameLst>
                                      </p:cBhvr>
                                      <p:to>
                                        <p:strVal val="visible"/>
                                      </p:to>
                                    </p:set>
                                    <p:animEffect transition="in" filter="wipe(down)">
                                      <p:cBhvr>
                                        <p:cTn id="90" dur="500"/>
                                        <p:tgtEl>
                                          <p:spTgt spid="81"/>
                                        </p:tgtEl>
                                      </p:cBhvr>
                                    </p:animEffect>
                                  </p:childTnLst>
                                </p:cTn>
                              </p:par>
                            </p:childTnLst>
                          </p:cTn>
                        </p:par>
                        <p:par>
                          <p:cTn id="91" fill="hold">
                            <p:stCondLst>
                              <p:cond delay="500"/>
                            </p:stCondLst>
                            <p:childTnLst>
                              <p:par>
                                <p:cTn id="92" presetID="10" presetClass="entr" presetSubtype="0" fill="hold" grpId="0" nodeType="afterEffect">
                                  <p:stCondLst>
                                    <p:cond delay="0"/>
                                  </p:stCondLst>
                                  <p:childTnLst>
                                    <p:set>
                                      <p:cBhvr>
                                        <p:cTn id="93" dur="1" fill="hold">
                                          <p:stCondLst>
                                            <p:cond delay="0"/>
                                          </p:stCondLst>
                                        </p:cTn>
                                        <p:tgtEl>
                                          <p:spTgt spid="83"/>
                                        </p:tgtEl>
                                        <p:attrNameLst>
                                          <p:attrName>style.visibility</p:attrName>
                                        </p:attrNameLst>
                                      </p:cBhvr>
                                      <p:to>
                                        <p:strVal val="visible"/>
                                      </p:to>
                                    </p:set>
                                    <p:animEffect transition="in" filter="fade">
                                      <p:cBhvr>
                                        <p:cTn id="94" dur="500"/>
                                        <p:tgtEl>
                                          <p:spTgt spid="83"/>
                                        </p:tgtEl>
                                      </p:cBhvr>
                                    </p:animEffect>
                                  </p:childTnLst>
                                </p:cTn>
                              </p:par>
                            </p:childTnLst>
                          </p:cTn>
                        </p:par>
                      </p:childTnLst>
                    </p:cTn>
                  </p:par>
                  <p:par>
                    <p:cTn id="95" fill="hold">
                      <p:stCondLst>
                        <p:cond delay="indefinite"/>
                      </p:stCondLst>
                      <p:childTnLst>
                        <p:par>
                          <p:cTn id="96" fill="hold">
                            <p:stCondLst>
                              <p:cond delay="0"/>
                            </p:stCondLst>
                            <p:childTnLst>
                              <p:par>
                                <p:cTn id="97" presetID="1" presetClass="exit" presetSubtype="0" fill="hold" nodeType="clickEffect">
                                  <p:stCondLst>
                                    <p:cond delay="0"/>
                                  </p:stCondLst>
                                  <p:childTnLst>
                                    <p:set>
                                      <p:cBhvr>
                                        <p:cTn id="98" dur="1" fill="hold">
                                          <p:stCondLst>
                                            <p:cond delay="0"/>
                                          </p:stCondLst>
                                        </p:cTn>
                                        <p:tgtEl>
                                          <p:spTgt spid="82"/>
                                        </p:tgtEl>
                                        <p:attrNameLst>
                                          <p:attrName>style.visibility</p:attrName>
                                        </p:attrNameLst>
                                      </p:cBhvr>
                                      <p:to>
                                        <p:strVal val="hidden"/>
                                      </p:to>
                                    </p:set>
                                  </p:childTnLst>
                                </p:cTn>
                              </p:par>
                              <p:par>
                                <p:cTn id="99" presetID="22" presetClass="entr" presetSubtype="8" fill="hold" nodeType="withEffect">
                                  <p:stCondLst>
                                    <p:cond delay="0"/>
                                  </p:stCondLst>
                                  <p:childTnLst>
                                    <p:set>
                                      <p:cBhvr>
                                        <p:cTn id="100" dur="1" fill="hold">
                                          <p:stCondLst>
                                            <p:cond delay="0"/>
                                          </p:stCondLst>
                                        </p:cTn>
                                        <p:tgtEl>
                                          <p:spTgt spid="85"/>
                                        </p:tgtEl>
                                        <p:attrNameLst>
                                          <p:attrName>style.visibility</p:attrName>
                                        </p:attrNameLst>
                                      </p:cBhvr>
                                      <p:to>
                                        <p:strVal val="visible"/>
                                      </p:to>
                                    </p:set>
                                    <p:animEffect transition="in" filter="wipe(left)">
                                      <p:cBhvr>
                                        <p:cTn id="101" dur="500"/>
                                        <p:tgtEl>
                                          <p:spTgt spid="85"/>
                                        </p:tgtEl>
                                      </p:cBhvr>
                                    </p:animEffect>
                                  </p:childTnLst>
                                </p:cTn>
                              </p:par>
                            </p:childTnLst>
                          </p:cTn>
                        </p:par>
                        <p:par>
                          <p:cTn id="102" fill="hold">
                            <p:stCondLst>
                              <p:cond delay="0"/>
                            </p:stCondLst>
                            <p:childTnLst>
                              <p:par>
                                <p:cTn id="103" presetID="22" presetClass="entr" presetSubtype="4" fill="hold" grpId="0" nodeType="afterEffect">
                                  <p:stCondLst>
                                    <p:cond delay="0"/>
                                  </p:stCondLst>
                                  <p:childTnLst>
                                    <p:set>
                                      <p:cBhvr>
                                        <p:cTn id="104" dur="1" fill="hold">
                                          <p:stCondLst>
                                            <p:cond delay="0"/>
                                          </p:stCondLst>
                                        </p:cTn>
                                        <p:tgtEl>
                                          <p:spTgt spid="84"/>
                                        </p:tgtEl>
                                        <p:attrNameLst>
                                          <p:attrName>style.visibility</p:attrName>
                                        </p:attrNameLst>
                                      </p:cBhvr>
                                      <p:to>
                                        <p:strVal val="visible"/>
                                      </p:to>
                                    </p:set>
                                    <p:animEffect transition="in" filter="wipe(down)">
                                      <p:cBhvr>
                                        <p:cTn id="105" dur="500"/>
                                        <p:tgtEl>
                                          <p:spTgt spid="84"/>
                                        </p:tgtEl>
                                      </p:cBhvr>
                                    </p:animEffect>
                                  </p:childTnLst>
                                </p:cTn>
                              </p:par>
                            </p:childTnLst>
                          </p:cTn>
                        </p:par>
                        <p:par>
                          <p:cTn id="106" fill="hold">
                            <p:stCondLst>
                              <p:cond delay="500"/>
                            </p:stCondLst>
                            <p:childTnLst>
                              <p:par>
                                <p:cTn id="107" presetID="10" presetClass="entr" presetSubtype="0" fill="hold" grpId="0" nodeType="afterEffect">
                                  <p:stCondLst>
                                    <p:cond delay="0"/>
                                  </p:stCondLst>
                                  <p:childTnLst>
                                    <p:set>
                                      <p:cBhvr>
                                        <p:cTn id="108" dur="1" fill="hold">
                                          <p:stCondLst>
                                            <p:cond delay="0"/>
                                          </p:stCondLst>
                                        </p:cTn>
                                        <p:tgtEl>
                                          <p:spTgt spid="86"/>
                                        </p:tgtEl>
                                        <p:attrNameLst>
                                          <p:attrName>style.visibility</p:attrName>
                                        </p:attrNameLst>
                                      </p:cBhvr>
                                      <p:to>
                                        <p:strVal val="visible"/>
                                      </p:to>
                                    </p:set>
                                    <p:animEffect transition="in" filter="fade">
                                      <p:cBhvr>
                                        <p:cTn id="109" dur="500"/>
                                        <p:tgtEl>
                                          <p:spTgt spid="86"/>
                                        </p:tgtEl>
                                      </p:cBhvr>
                                    </p:animEffect>
                                  </p:childTnLst>
                                </p:cTn>
                              </p:par>
                            </p:childTnLst>
                          </p:cTn>
                        </p:par>
                      </p:childTnLst>
                    </p:cTn>
                  </p:par>
                  <p:par>
                    <p:cTn id="110" fill="hold">
                      <p:stCondLst>
                        <p:cond delay="indefinite"/>
                      </p:stCondLst>
                      <p:childTnLst>
                        <p:par>
                          <p:cTn id="111" fill="hold">
                            <p:stCondLst>
                              <p:cond delay="0"/>
                            </p:stCondLst>
                            <p:childTnLst>
                              <p:par>
                                <p:cTn id="112" presetID="1" presetClass="exit" presetSubtype="0" fill="hold" nodeType="clickEffect">
                                  <p:stCondLst>
                                    <p:cond delay="0"/>
                                  </p:stCondLst>
                                  <p:childTnLst>
                                    <p:set>
                                      <p:cBhvr>
                                        <p:cTn id="113" dur="1" fill="hold">
                                          <p:stCondLst>
                                            <p:cond delay="0"/>
                                          </p:stCondLst>
                                        </p:cTn>
                                        <p:tgtEl>
                                          <p:spTgt spid="85"/>
                                        </p:tgtEl>
                                        <p:attrNameLst>
                                          <p:attrName>style.visibility</p:attrName>
                                        </p:attrNameLst>
                                      </p:cBhvr>
                                      <p:to>
                                        <p:strVal val="hidden"/>
                                      </p:to>
                                    </p:set>
                                  </p:childTnLst>
                                </p:cTn>
                              </p:par>
                              <p:par>
                                <p:cTn id="114" presetID="22" presetClass="entr" presetSubtype="8" fill="hold" nodeType="withEffect">
                                  <p:stCondLst>
                                    <p:cond delay="0"/>
                                  </p:stCondLst>
                                  <p:childTnLst>
                                    <p:set>
                                      <p:cBhvr>
                                        <p:cTn id="115" dur="1" fill="hold">
                                          <p:stCondLst>
                                            <p:cond delay="0"/>
                                          </p:stCondLst>
                                        </p:cTn>
                                        <p:tgtEl>
                                          <p:spTgt spid="88"/>
                                        </p:tgtEl>
                                        <p:attrNameLst>
                                          <p:attrName>style.visibility</p:attrName>
                                        </p:attrNameLst>
                                      </p:cBhvr>
                                      <p:to>
                                        <p:strVal val="visible"/>
                                      </p:to>
                                    </p:set>
                                    <p:animEffect transition="in" filter="wipe(left)">
                                      <p:cBhvr>
                                        <p:cTn id="116" dur="500"/>
                                        <p:tgtEl>
                                          <p:spTgt spid="88"/>
                                        </p:tgtEl>
                                      </p:cBhvr>
                                    </p:animEffect>
                                  </p:childTnLst>
                                </p:cTn>
                              </p:par>
                            </p:childTnLst>
                          </p:cTn>
                        </p:par>
                        <p:par>
                          <p:cTn id="117" fill="hold">
                            <p:stCondLst>
                              <p:cond delay="0"/>
                            </p:stCondLst>
                            <p:childTnLst>
                              <p:par>
                                <p:cTn id="118" presetID="22" presetClass="entr" presetSubtype="4" fill="hold" grpId="0" nodeType="afterEffect">
                                  <p:stCondLst>
                                    <p:cond delay="0"/>
                                  </p:stCondLst>
                                  <p:childTnLst>
                                    <p:set>
                                      <p:cBhvr>
                                        <p:cTn id="119" dur="1" fill="hold">
                                          <p:stCondLst>
                                            <p:cond delay="0"/>
                                          </p:stCondLst>
                                        </p:cTn>
                                        <p:tgtEl>
                                          <p:spTgt spid="87"/>
                                        </p:tgtEl>
                                        <p:attrNameLst>
                                          <p:attrName>style.visibility</p:attrName>
                                        </p:attrNameLst>
                                      </p:cBhvr>
                                      <p:to>
                                        <p:strVal val="visible"/>
                                      </p:to>
                                    </p:set>
                                    <p:animEffect transition="in" filter="wipe(down)">
                                      <p:cBhvr>
                                        <p:cTn id="120" dur="500"/>
                                        <p:tgtEl>
                                          <p:spTgt spid="87"/>
                                        </p:tgtEl>
                                      </p:cBhvr>
                                    </p:animEffect>
                                  </p:childTnLst>
                                </p:cTn>
                              </p:par>
                            </p:childTnLst>
                          </p:cTn>
                        </p:par>
                        <p:par>
                          <p:cTn id="121" fill="hold">
                            <p:stCondLst>
                              <p:cond delay="500"/>
                            </p:stCondLst>
                            <p:childTnLst>
                              <p:par>
                                <p:cTn id="122" presetID="10" presetClass="entr" presetSubtype="0" fill="hold" grpId="0" nodeType="afterEffect">
                                  <p:stCondLst>
                                    <p:cond delay="0"/>
                                  </p:stCondLst>
                                  <p:childTnLst>
                                    <p:set>
                                      <p:cBhvr>
                                        <p:cTn id="123" dur="1" fill="hold">
                                          <p:stCondLst>
                                            <p:cond delay="0"/>
                                          </p:stCondLst>
                                        </p:cTn>
                                        <p:tgtEl>
                                          <p:spTgt spid="89"/>
                                        </p:tgtEl>
                                        <p:attrNameLst>
                                          <p:attrName>style.visibility</p:attrName>
                                        </p:attrNameLst>
                                      </p:cBhvr>
                                      <p:to>
                                        <p:strVal val="visible"/>
                                      </p:to>
                                    </p:set>
                                    <p:animEffect transition="in" filter="fade">
                                      <p:cBhvr>
                                        <p:cTn id="124" dur="500"/>
                                        <p:tgtEl>
                                          <p:spTgt spid="89"/>
                                        </p:tgtEl>
                                      </p:cBhvr>
                                    </p:animEffect>
                                  </p:childTnLst>
                                </p:cTn>
                              </p:par>
                            </p:childTnLst>
                          </p:cTn>
                        </p:par>
                      </p:childTnLst>
                    </p:cTn>
                  </p:par>
                  <p:par>
                    <p:cTn id="125" fill="hold">
                      <p:stCondLst>
                        <p:cond delay="indefinite"/>
                      </p:stCondLst>
                      <p:childTnLst>
                        <p:par>
                          <p:cTn id="126" fill="hold">
                            <p:stCondLst>
                              <p:cond delay="0"/>
                            </p:stCondLst>
                            <p:childTnLst>
                              <p:par>
                                <p:cTn id="127" presetID="1" presetClass="exit" presetSubtype="0" fill="hold" nodeType="clickEffect">
                                  <p:stCondLst>
                                    <p:cond delay="0"/>
                                  </p:stCondLst>
                                  <p:childTnLst>
                                    <p:set>
                                      <p:cBhvr>
                                        <p:cTn id="128" dur="1" fill="hold">
                                          <p:stCondLst>
                                            <p:cond delay="0"/>
                                          </p:stCondLst>
                                        </p:cTn>
                                        <p:tgtEl>
                                          <p:spTgt spid="8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P spid="62" grpId="0"/>
      <p:bldP spid="63" grpId="0"/>
      <p:bldP spid="64" grpId="0"/>
      <p:bldP spid="65" grpId="0"/>
      <p:bldP spid="66" grpId="0"/>
      <p:bldP spid="67" grpId="0"/>
      <p:bldP spid="68" grpId="0"/>
      <p:bldP spid="69" grpId="0"/>
      <p:bldP spid="70" grpId="0"/>
      <p:bldP spid="71" grpId="0"/>
      <p:bldP spid="72" grpId="0"/>
      <p:bldP spid="73" grpId="0"/>
      <p:bldP spid="74" grpId="0"/>
      <p:bldP spid="75" grpId="0" animBg="1"/>
      <p:bldP spid="77" grpId="0"/>
      <p:bldP spid="78" grpId="0" animBg="1"/>
      <p:bldP spid="80" grpId="0"/>
      <p:bldP spid="81" grpId="0" animBg="1"/>
      <p:bldP spid="83" grpId="0"/>
      <p:bldP spid="84" grpId="0" animBg="1"/>
      <p:bldP spid="86" grpId="0"/>
      <p:bldP spid="87" grpId="0" animBg="1"/>
      <p:bldP spid="8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图片 4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1203325"/>
            <a:ext cx="3384550" cy="309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图片 4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6825" y="2189163"/>
            <a:ext cx="4797425"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思想气泡: 云 47"/>
          <p:cNvSpPr/>
          <p:nvPr/>
        </p:nvSpPr>
        <p:spPr>
          <a:xfrm>
            <a:off x="2705100" y="3509963"/>
            <a:ext cx="3095625" cy="1346200"/>
          </a:xfrm>
          <a:prstGeom prst="cloudCallout">
            <a:avLst>
              <a:gd name="adj1" fmla="val -42039"/>
              <a:gd name="adj2" fmla="val -53532"/>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b="1" dirty="0"/>
              <a:t>能直观地反映出数量的差异，便于比较。</a:t>
            </a:r>
          </a:p>
        </p:txBody>
      </p:sp>
      <p:sp>
        <p:nvSpPr>
          <p:cNvPr id="49" name="思想气泡: 云 48"/>
          <p:cNvSpPr/>
          <p:nvPr/>
        </p:nvSpPr>
        <p:spPr>
          <a:xfrm>
            <a:off x="6057900" y="2954338"/>
            <a:ext cx="2686050" cy="1223962"/>
          </a:xfrm>
          <a:prstGeom prst="cloudCallout">
            <a:avLst>
              <a:gd name="adj1" fmla="val -42549"/>
              <a:gd name="adj2" fmla="val -6079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b="1" dirty="0"/>
              <a:t>能清楚地看出数量的多少。</a:t>
            </a:r>
          </a:p>
        </p:txBody>
      </p:sp>
      <p:grpSp>
        <p:nvGrpSpPr>
          <p:cNvPr id="4" name="组合 3">
            <a:extLst>
              <a:ext uri="{FF2B5EF4-FFF2-40B4-BE49-F238E27FC236}">
                <a16:creationId xmlns:a16="http://schemas.microsoft.com/office/drawing/2014/main" id="{FFB8BDF2-3268-6541-03AA-65D7E83B19BA}"/>
              </a:ext>
            </a:extLst>
          </p:cNvPr>
          <p:cNvGrpSpPr/>
          <p:nvPr/>
        </p:nvGrpSpPr>
        <p:grpSpPr>
          <a:xfrm>
            <a:off x="4643438" y="701675"/>
            <a:ext cx="3680732" cy="1028701"/>
            <a:chOff x="4643438" y="701675"/>
            <a:chExt cx="3680732" cy="1028701"/>
          </a:xfrm>
        </p:grpSpPr>
        <p:sp>
          <p:nvSpPr>
            <p:cNvPr id="47" name="AutoShape 27"/>
            <p:cNvSpPr>
              <a:spLocks noChangeArrowheads="1"/>
            </p:cNvSpPr>
            <p:nvPr/>
          </p:nvSpPr>
          <p:spPr bwMode="auto">
            <a:xfrm>
              <a:off x="4643438" y="701675"/>
              <a:ext cx="2520950" cy="931863"/>
            </a:xfrm>
            <a:prstGeom prst="wedgeRoundRectCallout">
              <a:avLst>
                <a:gd name="adj1" fmla="val 64495"/>
                <a:gd name="adj2" fmla="val 23658"/>
                <a:gd name="adj3" fmla="val 16667"/>
              </a:avLst>
            </a:prstGeom>
            <a:solidFill>
              <a:srgbClr val="FFFFFF"/>
            </a:solidFill>
            <a:ln w="19050">
              <a:solidFill>
                <a:srgbClr val="3D87C6"/>
              </a:solidFill>
              <a:miter lim="800000"/>
            </a:ln>
          </p:spPr>
          <p:txBody>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pPr eaLnBrk="1" hangingPunct="1">
                <a:buFont typeface="Arial" panose="020B0604020202020204" pitchFamily="34" charset="0"/>
                <a:buNone/>
              </a:pPr>
              <a:r>
                <a:rPr lang="zh-CN" altLang="en-US" sz="2400" b="1">
                  <a:latin typeface="楷体" panose="02010609060101010101" pitchFamily="49" charset="-122"/>
                  <a:ea typeface="楷体" panose="02010609060101010101" pitchFamily="49" charset="-122"/>
                </a:rPr>
                <a:t>条形图和统计表各有什么特点</a:t>
              </a:r>
              <a:r>
                <a:rPr lang="en-US" altLang="zh-CN" sz="2400" b="1">
                  <a:latin typeface="楷体" panose="02010609060101010101" pitchFamily="49" charset="-122"/>
                  <a:ea typeface="楷体" panose="02010609060101010101" pitchFamily="49" charset="-122"/>
                </a:rPr>
                <a:t>?</a:t>
              </a:r>
            </a:p>
          </p:txBody>
        </p:sp>
        <p:pic>
          <p:nvPicPr>
            <p:cNvPr id="3" name="图片 2">
              <a:extLst>
                <a:ext uri="{FF2B5EF4-FFF2-40B4-BE49-F238E27FC236}">
                  <a16:creationId xmlns:a16="http://schemas.microsoft.com/office/drawing/2014/main" id="{6B3F352A-6B6D-712B-9E7D-BD0B82493F56}"/>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7524328" y="965200"/>
              <a:ext cx="799842" cy="765176"/>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par>
                                <p:cTn id="8" presetID="10" presetClass="entr" presetSubtype="0" fill="hold"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righ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48"/>
                                        </p:tgtEl>
                                        <p:attrNameLst>
                                          <p:attrName>style.visibility</p:attrName>
                                        </p:attrNameLst>
                                      </p:cBhvr>
                                      <p:to>
                                        <p:strVal val="visible"/>
                                      </p:to>
                                    </p:set>
                                    <p:animEffect transition="in" filter="wipe(left)">
                                      <p:cBhvr>
                                        <p:cTn id="20" dur="500"/>
                                        <p:tgtEl>
                                          <p:spTgt spid="4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wipe(up)">
                                      <p:cBhvr>
                                        <p:cTn id="2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4"/>
          <p:cNvSpPr txBox="1"/>
          <p:nvPr/>
        </p:nvSpPr>
        <p:spPr>
          <a:xfrm>
            <a:off x="244475" y="300038"/>
            <a:ext cx="3175000" cy="523220"/>
          </a:xfrm>
          <a:prstGeom prst="rect">
            <a:avLst/>
          </a:prstGeom>
          <a:solidFill>
            <a:srgbClr val="EEEFEF"/>
          </a:solidFill>
          <a:ln>
            <a:solidFill>
              <a:schemeClr val="tx1"/>
            </a:solidFill>
          </a:ln>
        </p:spPr>
        <p:style>
          <a:lnRef idx="2">
            <a:schemeClr val="accent2"/>
          </a:lnRef>
          <a:fillRef idx="1">
            <a:schemeClr val="lt1"/>
          </a:fillRef>
          <a:effectRef idx="0">
            <a:schemeClr val="accent2"/>
          </a:effectRef>
          <a:fontRef idx="minor">
            <a:schemeClr val="dk1"/>
          </a:fontRef>
        </p:style>
        <p:txBody>
          <a:bodyPr>
            <a:spAutoFit/>
          </a:bodyPr>
          <a:lstStyle>
            <a:defPPr>
              <a:defRPr lang="zh-CN"/>
            </a:defPPr>
            <a:lvl1pPr algn="ctr">
              <a:defRPr sz="2800" b="1">
                <a:latin typeface="+mj-lt"/>
              </a:defRPr>
            </a:lvl1pPr>
          </a:lstStyle>
          <a:p>
            <a:pPr>
              <a:defRPr/>
            </a:pPr>
            <a:r>
              <a:rPr lang="zh-CN" altLang="en-US" dirty="0"/>
              <a:t>条形统计图的画法</a:t>
            </a:r>
          </a:p>
        </p:txBody>
      </p:sp>
      <p:sp>
        <p:nvSpPr>
          <p:cNvPr id="31" name="矩形 30"/>
          <p:cNvSpPr/>
          <p:nvPr/>
        </p:nvSpPr>
        <p:spPr>
          <a:xfrm>
            <a:off x="238125" y="2195513"/>
            <a:ext cx="1646238" cy="947737"/>
          </a:xfrm>
          <a:prstGeom prst="rect">
            <a:avLst/>
          </a:prstGeom>
          <a:noFill/>
          <a:ln w="38100">
            <a:solidFill>
              <a:schemeClr val="accent2"/>
            </a:solidFill>
          </a:ln>
        </p:spPr>
        <p:style>
          <a:lnRef idx="1">
            <a:schemeClr val="accent5"/>
          </a:lnRef>
          <a:fillRef idx="2">
            <a:schemeClr val="accent5"/>
          </a:fillRef>
          <a:effectRef idx="1">
            <a:schemeClr val="accent5"/>
          </a:effectRef>
          <a:fontRef idx="minor">
            <a:schemeClr val="dk1"/>
          </a:fontRef>
        </p:style>
        <p:txBody>
          <a:bodyPr lIns="91438" tIns="45719" rIns="91438" bIns="45719">
            <a:spAutoFit/>
          </a:bodyPr>
          <a:lstStyle/>
          <a:p>
            <a:pPr algn="ctr" eaLnBrk="1" hangingPunct="1">
              <a:defRPr/>
            </a:pPr>
            <a:r>
              <a:rPr lang="zh-CN" altLang="en-US" sz="2775" b="1" dirty="0">
                <a:latin typeface="黑体" panose="02010609060101010101" pitchFamily="49" charset="-122"/>
              </a:rPr>
              <a:t>绘制</a:t>
            </a:r>
            <a:r>
              <a:rPr lang="zh-CN" altLang="zh-CN" sz="2775" b="1" dirty="0">
                <a:latin typeface="黑体" panose="02010609060101010101" pitchFamily="49" charset="-122"/>
              </a:rPr>
              <a:t>条形统计图</a:t>
            </a:r>
            <a:endParaRPr lang="zh-CN" altLang="en-US" sz="2775" dirty="0">
              <a:latin typeface="黑体" panose="02010609060101010101" pitchFamily="49" charset="-122"/>
            </a:endParaRPr>
          </a:p>
        </p:txBody>
      </p:sp>
      <p:sp>
        <p:nvSpPr>
          <p:cNvPr id="32" name="左大括号 31"/>
          <p:cNvSpPr/>
          <p:nvPr/>
        </p:nvSpPr>
        <p:spPr>
          <a:xfrm>
            <a:off x="2130425" y="1479550"/>
            <a:ext cx="215900" cy="2398713"/>
          </a:xfrm>
          <a:prstGeom prst="leftBrace">
            <a:avLst>
              <a:gd name="adj1" fmla="val 41666"/>
              <a:gd name="adj2" fmla="val 50000"/>
            </a:avLst>
          </a:prstGeom>
          <a:ln w="38100">
            <a:solidFill>
              <a:schemeClr val="accent2"/>
            </a:solidFill>
          </a:ln>
        </p:spPr>
        <p:style>
          <a:lnRef idx="1">
            <a:schemeClr val="accent1"/>
          </a:lnRef>
          <a:fillRef idx="0">
            <a:schemeClr val="accent1"/>
          </a:fillRef>
          <a:effectRef idx="0">
            <a:schemeClr val="accent1"/>
          </a:effectRef>
          <a:fontRef idx="minor">
            <a:schemeClr val="tx1"/>
          </a:fontRef>
        </p:style>
        <p:txBody>
          <a:bodyPr lIns="91438" tIns="45719" rIns="91438" bIns="45719" anchor="ctr"/>
          <a:lstStyle/>
          <a:p>
            <a:pPr algn="ctr" eaLnBrk="1" hangingPunct="1">
              <a:defRPr/>
            </a:pPr>
            <a:endParaRPr lang="zh-CN" altLang="en-US" sz="1015"/>
          </a:p>
        </p:txBody>
      </p:sp>
      <p:sp>
        <p:nvSpPr>
          <p:cNvPr id="35" name="矩形 34"/>
          <p:cNvSpPr/>
          <p:nvPr/>
        </p:nvSpPr>
        <p:spPr>
          <a:xfrm>
            <a:off x="2490788" y="1206500"/>
            <a:ext cx="3800475" cy="946150"/>
          </a:xfrm>
          <a:prstGeom prst="rect">
            <a:avLst/>
          </a:prstGeom>
          <a:noFill/>
          <a:ln w="38100">
            <a:solidFill>
              <a:schemeClr val="accent2"/>
            </a:solidFill>
          </a:ln>
        </p:spPr>
        <p:style>
          <a:lnRef idx="1">
            <a:schemeClr val="accent4"/>
          </a:lnRef>
          <a:fillRef idx="2">
            <a:schemeClr val="accent4"/>
          </a:fillRef>
          <a:effectRef idx="1">
            <a:schemeClr val="accent4"/>
          </a:effectRef>
          <a:fontRef idx="minor">
            <a:schemeClr val="dk1"/>
          </a:fontRef>
        </p:style>
        <p:txBody>
          <a:bodyPr lIns="91438" tIns="45719" rIns="91438" bIns="45719">
            <a:spAutoFit/>
          </a:bodyPr>
          <a:lstStyle/>
          <a:p>
            <a:pPr eaLnBrk="1" hangingPunct="1">
              <a:defRPr/>
            </a:pPr>
            <a:r>
              <a:rPr lang="zh-CN" altLang="zh-CN" sz="2775" b="1" dirty="0">
                <a:latin typeface="+mj-lt"/>
                <a:ea typeface="+mj-ea"/>
              </a:rPr>
              <a:t>根据数据的大小确定用</a:t>
            </a:r>
            <a:r>
              <a:rPr lang="en-US" altLang="zh-CN" sz="2775" b="1" dirty="0">
                <a:latin typeface="+mj-lt"/>
                <a:ea typeface="+mj-ea"/>
              </a:rPr>
              <a:t>1</a:t>
            </a:r>
            <a:r>
              <a:rPr lang="zh-CN" altLang="zh-CN" sz="2775" b="1" dirty="0">
                <a:latin typeface="+mj-lt"/>
                <a:ea typeface="+mj-ea"/>
              </a:rPr>
              <a:t>个格</a:t>
            </a:r>
            <a:r>
              <a:rPr lang="zh-CN" altLang="en-US" sz="2775" b="1" dirty="0">
                <a:latin typeface="+mj-lt"/>
                <a:ea typeface="+mj-ea"/>
              </a:rPr>
              <a:t>所</a:t>
            </a:r>
            <a:r>
              <a:rPr lang="zh-CN" altLang="zh-CN" sz="2775" b="1" dirty="0">
                <a:latin typeface="+mj-lt"/>
                <a:ea typeface="+mj-ea"/>
              </a:rPr>
              <a:t>表示</a:t>
            </a:r>
            <a:r>
              <a:rPr lang="zh-CN" altLang="en-US" sz="2775" b="1" dirty="0">
                <a:latin typeface="+mj-lt"/>
                <a:ea typeface="+mj-ea"/>
              </a:rPr>
              <a:t>的单位</a:t>
            </a:r>
            <a:r>
              <a:rPr lang="zh-CN" altLang="zh-CN" sz="2775" b="1" dirty="0">
                <a:latin typeface="+mj-lt"/>
                <a:ea typeface="+mj-ea"/>
              </a:rPr>
              <a:t>。</a:t>
            </a:r>
            <a:endParaRPr lang="zh-CN" altLang="en-US" sz="2775" b="1" dirty="0">
              <a:latin typeface="+mj-lt"/>
              <a:ea typeface="+mj-ea"/>
            </a:endParaRPr>
          </a:p>
        </p:txBody>
      </p:sp>
      <p:sp>
        <p:nvSpPr>
          <p:cNvPr id="42" name="矩形 41"/>
          <p:cNvSpPr/>
          <p:nvPr/>
        </p:nvSpPr>
        <p:spPr>
          <a:xfrm>
            <a:off x="2490788" y="2513013"/>
            <a:ext cx="6192837" cy="519112"/>
          </a:xfrm>
          <a:prstGeom prst="rect">
            <a:avLst/>
          </a:prstGeom>
          <a:noFill/>
          <a:ln w="38100">
            <a:solidFill>
              <a:schemeClr val="accent2"/>
            </a:solidFill>
          </a:ln>
        </p:spPr>
        <p:style>
          <a:lnRef idx="1">
            <a:schemeClr val="accent4"/>
          </a:lnRef>
          <a:fillRef idx="2">
            <a:schemeClr val="accent4"/>
          </a:fillRef>
          <a:effectRef idx="1">
            <a:schemeClr val="accent4"/>
          </a:effectRef>
          <a:fontRef idx="minor">
            <a:schemeClr val="dk1"/>
          </a:fontRef>
        </p:style>
        <p:txBody>
          <a:bodyPr lIns="91438" tIns="45719" rIns="91438" bIns="45719">
            <a:spAutoFit/>
          </a:bodyPr>
          <a:lstStyle/>
          <a:p>
            <a:pPr eaLnBrk="1" hangingPunct="1">
              <a:defRPr/>
            </a:pPr>
            <a:r>
              <a:rPr lang="zh-CN" altLang="en-US" sz="2775" b="1" dirty="0">
                <a:latin typeface="+mj-lt"/>
                <a:ea typeface="+mj-ea"/>
              </a:rPr>
              <a:t>绘制时，直条的宽度、间隔是相等的。</a:t>
            </a:r>
          </a:p>
        </p:txBody>
      </p:sp>
      <p:sp>
        <p:nvSpPr>
          <p:cNvPr id="49" name="矩形 48"/>
          <p:cNvSpPr/>
          <p:nvPr/>
        </p:nvSpPr>
        <p:spPr>
          <a:xfrm>
            <a:off x="2490788" y="3492500"/>
            <a:ext cx="5105400" cy="519113"/>
          </a:xfrm>
          <a:prstGeom prst="rect">
            <a:avLst/>
          </a:prstGeom>
          <a:noFill/>
          <a:ln w="38100">
            <a:solidFill>
              <a:schemeClr val="accent2"/>
            </a:solidFill>
          </a:ln>
        </p:spPr>
        <p:style>
          <a:lnRef idx="1">
            <a:schemeClr val="accent4"/>
          </a:lnRef>
          <a:fillRef idx="2">
            <a:schemeClr val="accent4"/>
          </a:fillRef>
          <a:effectRef idx="1">
            <a:schemeClr val="accent4"/>
          </a:effectRef>
          <a:fontRef idx="minor">
            <a:schemeClr val="dk1"/>
          </a:fontRef>
        </p:style>
        <p:txBody>
          <a:bodyPr lIns="91438" tIns="45719" rIns="91438" bIns="45719">
            <a:spAutoFit/>
          </a:bodyPr>
          <a:lstStyle/>
          <a:p>
            <a:pPr eaLnBrk="1" hangingPunct="1">
              <a:defRPr/>
            </a:pPr>
            <a:r>
              <a:rPr lang="zh-CN" altLang="en-US" sz="2775" b="1" dirty="0">
                <a:latin typeface="+mj-lt"/>
                <a:ea typeface="+mj-ea"/>
              </a:rPr>
              <a:t>横向和纵向的制作方法相同。</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wipe(left)">
                                      <p:cBhvr>
                                        <p:cTn id="17" dur="500"/>
                                        <p:tgtEl>
                                          <p:spTgt spid="3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wipe(left)">
                                      <p:cBhvr>
                                        <p:cTn id="22" dur="500"/>
                                        <p:tgtEl>
                                          <p:spTgt spid="4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wipe(left)">
                                      <p:cBhvr>
                                        <p:cTn id="2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5" grpId="0" animBg="1"/>
      <p:bldP spid="42" grpId="0" animBg="1"/>
      <p:bldP spid="4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239713" y="990600"/>
            <a:ext cx="3998912" cy="519113"/>
          </a:xfrm>
          <a:prstGeom prst="rect">
            <a:avLst/>
          </a:prstGeom>
          <a:noFill/>
          <a:ln w="38100">
            <a:solidFill>
              <a:schemeClr val="accent2"/>
            </a:solidFill>
          </a:ln>
        </p:spPr>
        <p:style>
          <a:lnRef idx="1">
            <a:schemeClr val="accent5"/>
          </a:lnRef>
          <a:fillRef idx="2">
            <a:schemeClr val="accent5"/>
          </a:fillRef>
          <a:effectRef idx="1">
            <a:schemeClr val="accent5"/>
          </a:effectRef>
          <a:fontRef idx="minor">
            <a:schemeClr val="dk1"/>
          </a:fontRef>
        </p:style>
        <p:txBody>
          <a:bodyPr lIns="91438" tIns="45719" rIns="91438" bIns="45719">
            <a:spAutoFit/>
          </a:bodyPr>
          <a:lstStyle/>
          <a:p>
            <a:pPr algn="ctr" eaLnBrk="1" hangingPunct="1">
              <a:defRPr/>
            </a:pPr>
            <a:r>
              <a:rPr lang="zh-CN" altLang="en-US" sz="2775" b="1" dirty="0">
                <a:latin typeface="黑体" panose="02010609060101010101" pitchFamily="49" charset="-122"/>
              </a:rPr>
              <a:t>绘制</a:t>
            </a:r>
            <a:r>
              <a:rPr lang="zh-CN" altLang="zh-CN" sz="2775" b="1" dirty="0">
                <a:latin typeface="黑体" panose="02010609060101010101" pitchFamily="49" charset="-122"/>
              </a:rPr>
              <a:t>条形统计图</a:t>
            </a:r>
            <a:r>
              <a:rPr lang="zh-CN" altLang="en-US" sz="2775" b="1" dirty="0">
                <a:latin typeface="黑体" panose="02010609060101010101" pitchFamily="49" charset="-122"/>
              </a:rPr>
              <a:t>的步骤</a:t>
            </a:r>
            <a:endParaRPr lang="zh-CN" altLang="en-US" sz="2775" dirty="0">
              <a:latin typeface="黑体" panose="02010609060101010101" pitchFamily="49" charset="-122"/>
            </a:endParaRPr>
          </a:p>
        </p:txBody>
      </p:sp>
      <p:sp>
        <p:nvSpPr>
          <p:cNvPr id="12" name="矩形 11"/>
          <p:cNvSpPr/>
          <p:nvPr/>
        </p:nvSpPr>
        <p:spPr>
          <a:xfrm>
            <a:off x="1933575" y="1851025"/>
            <a:ext cx="4572000" cy="1943100"/>
          </a:xfrm>
          <a:prstGeom prst="rect">
            <a:avLst/>
          </a:prstGeom>
        </p:spPr>
        <p:txBody>
          <a:bodyPr lIns="91438" tIns="45719" rIns="91438" bIns="45719">
            <a:spAutoFit/>
          </a:bodyPr>
          <a:lstStyle/>
          <a:p>
            <a:pPr eaLnBrk="1" hangingPunct="1">
              <a:lnSpc>
                <a:spcPct val="150000"/>
              </a:lnSpc>
              <a:defRPr/>
            </a:pPr>
            <a:r>
              <a:rPr lang="en-US" altLang="zh-CN" sz="2775" b="1" dirty="0">
                <a:latin typeface="+mj-lt"/>
                <a:ea typeface="黑体" panose="02010609060101010101" pitchFamily="49" charset="-122"/>
              </a:rPr>
              <a:t>A.</a:t>
            </a:r>
            <a:r>
              <a:rPr lang="zh-CN" altLang="zh-CN" sz="2775" b="1" dirty="0">
                <a:latin typeface="+mj-lt"/>
                <a:ea typeface="黑体" panose="02010609060101010101" pitchFamily="49" charset="-122"/>
              </a:rPr>
              <a:t>画纵轴和横轴。</a:t>
            </a:r>
          </a:p>
          <a:p>
            <a:pPr eaLnBrk="1" hangingPunct="1">
              <a:lnSpc>
                <a:spcPct val="150000"/>
              </a:lnSpc>
              <a:defRPr/>
            </a:pPr>
            <a:r>
              <a:rPr lang="en-US" altLang="zh-CN" sz="2775" b="1" dirty="0">
                <a:latin typeface="+mj-lt"/>
                <a:ea typeface="黑体" panose="02010609060101010101" pitchFamily="49" charset="-122"/>
              </a:rPr>
              <a:t>B.</a:t>
            </a:r>
            <a:r>
              <a:rPr lang="zh-CN" altLang="zh-CN" sz="2775" b="1" dirty="0">
                <a:latin typeface="+mj-lt"/>
                <a:ea typeface="黑体" panose="02010609060101010101" pitchFamily="49" charset="-122"/>
              </a:rPr>
              <a:t>确定每一格代表几个单位。</a:t>
            </a:r>
          </a:p>
          <a:p>
            <a:pPr eaLnBrk="1" hangingPunct="1">
              <a:lnSpc>
                <a:spcPct val="150000"/>
              </a:lnSpc>
              <a:defRPr/>
            </a:pPr>
            <a:r>
              <a:rPr lang="en-US" altLang="zh-CN" sz="2775" b="1" dirty="0">
                <a:latin typeface="+mj-lt"/>
                <a:ea typeface="黑体" panose="02010609060101010101" pitchFamily="49" charset="-122"/>
              </a:rPr>
              <a:t>C.</a:t>
            </a:r>
            <a:r>
              <a:rPr lang="zh-CN" altLang="zh-CN" sz="2775" b="1" dirty="0">
                <a:latin typeface="+mj-lt"/>
                <a:ea typeface="黑体" panose="02010609060101010101" pitchFamily="49" charset="-122"/>
              </a:rPr>
              <a:t>画图例和直线，标明数据。</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1"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P spid="12"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8613" y="598488"/>
            <a:ext cx="3081337" cy="281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5038" y="533400"/>
            <a:ext cx="2255837" cy="279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图片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5963" y="963613"/>
            <a:ext cx="3114675" cy="2293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矩形 11"/>
          <p:cNvSpPr/>
          <p:nvPr/>
        </p:nvSpPr>
        <p:spPr>
          <a:xfrm>
            <a:off x="901700" y="3711575"/>
            <a:ext cx="7340600" cy="920750"/>
          </a:xfrm>
          <a:prstGeom prst="rect">
            <a:avLst/>
          </a:prstGeom>
        </p:spPr>
        <p:txBody>
          <a:bodyPr>
            <a:spAutoFit/>
          </a:bodyPr>
          <a:lstStyle/>
          <a:p>
            <a:pPr eaLnBrk="1" fontAlgn="auto" hangingPunct="1">
              <a:lnSpc>
                <a:spcPct val="120000"/>
              </a:lnSpc>
              <a:spcBef>
                <a:spcPts val="0"/>
              </a:spcBef>
              <a:spcAft>
                <a:spcPts val="0"/>
              </a:spcAft>
              <a:defRPr/>
            </a:pPr>
            <a:r>
              <a:rPr lang="en-US" altLang="zh-CN" sz="2400" b="1" kern="0" dirty="0">
                <a:solidFill>
                  <a:prstClr val="black"/>
                </a:solidFill>
                <a:latin typeface="楷体" panose="02010609060101010101" pitchFamily="49" charset="-122"/>
                <a:ea typeface="楷体" panose="02010609060101010101" pitchFamily="49" charset="-122"/>
              </a:rPr>
              <a:t>    </a:t>
            </a:r>
            <a:r>
              <a:rPr lang="zh-CN" altLang="zh-CN" sz="2400" b="1" kern="0" dirty="0">
                <a:solidFill>
                  <a:prstClr val="black"/>
                </a:solidFill>
                <a:latin typeface="楷体" panose="02010609060101010101" pitchFamily="49" charset="-122"/>
                <a:ea typeface="楷体" panose="02010609060101010101" pitchFamily="49" charset="-122"/>
              </a:rPr>
              <a:t>绘制条形统计图时，要根据收集到的数据的</a:t>
            </a:r>
            <a:r>
              <a:rPr lang="zh-CN" altLang="en-US" sz="2400" b="1" kern="0" dirty="0">
                <a:solidFill>
                  <a:prstClr val="black"/>
                </a:solidFill>
                <a:latin typeface="楷体" panose="02010609060101010101" pitchFamily="49" charset="-122"/>
                <a:ea typeface="楷体" panose="02010609060101010101" pitchFamily="49" charset="-122"/>
              </a:rPr>
              <a:t>特点</a:t>
            </a:r>
            <a:r>
              <a:rPr lang="zh-CN" altLang="zh-CN" sz="2400" b="1" kern="0" dirty="0">
                <a:solidFill>
                  <a:prstClr val="black"/>
                </a:solidFill>
                <a:latin typeface="楷体" panose="02010609060101010101" pitchFamily="49" charset="-122"/>
                <a:ea typeface="楷体" panose="02010609060101010101" pitchFamily="49" charset="-122"/>
              </a:rPr>
              <a:t>来确定每格表示几个</a:t>
            </a:r>
            <a:r>
              <a:rPr lang="zh-CN" altLang="en-US" sz="2400" b="1" kern="0" dirty="0">
                <a:solidFill>
                  <a:prstClr val="black"/>
                </a:solidFill>
                <a:latin typeface="楷体" panose="02010609060101010101" pitchFamily="49" charset="-122"/>
                <a:ea typeface="楷体" panose="02010609060101010101" pitchFamily="49" charset="-122"/>
              </a:rPr>
              <a:t>单位</a:t>
            </a:r>
            <a:r>
              <a:rPr lang="zh-CN" altLang="zh-CN" sz="2400" b="1" kern="0" dirty="0">
                <a:solidFill>
                  <a:prstClr val="black"/>
                </a:solidFill>
                <a:latin typeface="楷体" panose="02010609060101010101" pitchFamily="49" charset="-122"/>
                <a:ea typeface="楷体" panose="02010609060101010101" pitchFamily="49" charset="-122"/>
              </a:rPr>
              <a:t>合适。</a:t>
            </a:r>
            <a:endParaRPr lang="zh-CN" altLang="en-US" sz="2400" b="1" kern="0" dirty="0">
              <a:solidFill>
                <a:prstClr val="black"/>
              </a:solidFill>
              <a:latin typeface="楷体" panose="02010609060101010101" pitchFamily="49" charset="-122"/>
              <a:ea typeface="楷体" panose="02010609060101010101" pitchFamily="49" charset="-122"/>
            </a:endParaRPr>
          </a:p>
        </p:txBody>
      </p:sp>
      <p:sp>
        <p:nvSpPr>
          <p:cNvPr id="13" name="矩形 12"/>
          <p:cNvSpPr/>
          <p:nvPr/>
        </p:nvSpPr>
        <p:spPr>
          <a:xfrm>
            <a:off x="1322388" y="3340100"/>
            <a:ext cx="1089025" cy="400050"/>
          </a:xfrm>
          <a:prstGeom prst="rect">
            <a:avLst/>
          </a:prstGeom>
        </p:spPr>
        <p:txBody>
          <a:bodyPr wrap="none">
            <a:spAutoFit/>
          </a:bodyPr>
          <a:lstStyle/>
          <a:p>
            <a:pPr>
              <a:defRPr/>
            </a:pPr>
            <a:r>
              <a:rPr lang="zh-CN" altLang="en-US" sz="2000" b="1" dirty="0">
                <a:solidFill>
                  <a:srgbClr val="0000FF"/>
                </a:solidFill>
                <a:latin typeface="+mj-ea"/>
                <a:ea typeface="+mj-ea"/>
              </a:rPr>
              <a:t>一格</a:t>
            </a:r>
            <a:r>
              <a:rPr lang="en-US" altLang="zh-CN" sz="2000" b="1" dirty="0">
                <a:solidFill>
                  <a:srgbClr val="0000FF"/>
                </a:solidFill>
                <a:latin typeface="+mj-ea"/>
                <a:ea typeface="+mj-ea"/>
              </a:rPr>
              <a:t>1</a:t>
            </a:r>
            <a:r>
              <a:rPr lang="zh-CN" altLang="en-US" sz="2000" b="1" dirty="0">
                <a:solidFill>
                  <a:srgbClr val="0000FF"/>
                </a:solidFill>
                <a:latin typeface="+mj-ea"/>
                <a:ea typeface="+mj-ea"/>
              </a:rPr>
              <a:t>个</a:t>
            </a:r>
          </a:p>
        </p:txBody>
      </p:sp>
      <p:sp>
        <p:nvSpPr>
          <p:cNvPr id="14" name="矩形 13"/>
          <p:cNvSpPr/>
          <p:nvPr/>
        </p:nvSpPr>
        <p:spPr>
          <a:xfrm>
            <a:off x="4027488" y="3340100"/>
            <a:ext cx="1089025" cy="400050"/>
          </a:xfrm>
          <a:prstGeom prst="rect">
            <a:avLst/>
          </a:prstGeom>
        </p:spPr>
        <p:txBody>
          <a:bodyPr wrap="none">
            <a:spAutoFit/>
          </a:bodyPr>
          <a:lstStyle/>
          <a:p>
            <a:pPr>
              <a:defRPr/>
            </a:pPr>
            <a:r>
              <a:rPr lang="zh-CN" altLang="en-US" sz="2000" b="1" dirty="0">
                <a:solidFill>
                  <a:srgbClr val="0000FF"/>
                </a:solidFill>
                <a:latin typeface="+mj-ea"/>
                <a:ea typeface="+mj-ea"/>
              </a:rPr>
              <a:t>一格</a:t>
            </a:r>
            <a:r>
              <a:rPr lang="en-US" altLang="zh-CN" sz="2000" b="1" dirty="0">
                <a:solidFill>
                  <a:srgbClr val="0000FF"/>
                </a:solidFill>
                <a:latin typeface="+mj-ea"/>
                <a:ea typeface="+mj-ea"/>
              </a:rPr>
              <a:t>2</a:t>
            </a:r>
            <a:r>
              <a:rPr lang="zh-CN" altLang="en-US" sz="2000" b="1" dirty="0">
                <a:solidFill>
                  <a:srgbClr val="0000FF"/>
                </a:solidFill>
                <a:latin typeface="+mj-ea"/>
                <a:ea typeface="+mj-ea"/>
              </a:rPr>
              <a:t>个</a:t>
            </a:r>
          </a:p>
        </p:txBody>
      </p:sp>
      <p:sp>
        <p:nvSpPr>
          <p:cNvPr id="15" name="矩形 14"/>
          <p:cNvSpPr/>
          <p:nvPr/>
        </p:nvSpPr>
        <p:spPr>
          <a:xfrm>
            <a:off x="6808788" y="3340100"/>
            <a:ext cx="1089025" cy="400050"/>
          </a:xfrm>
          <a:prstGeom prst="rect">
            <a:avLst/>
          </a:prstGeom>
        </p:spPr>
        <p:txBody>
          <a:bodyPr wrap="none">
            <a:spAutoFit/>
          </a:bodyPr>
          <a:lstStyle/>
          <a:p>
            <a:pPr>
              <a:defRPr/>
            </a:pPr>
            <a:r>
              <a:rPr lang="zh-CN" altLang="en-US" sz="2000" b="1" dirty="0">
                <a:solidFill>
                  <a:srgbClr val="0000FF"/>
                </a:solidFill>
                <a:latin typeface="+mj-ea"/>
                <a:ea typeface="+mj-ea"/>
              </a:rPr>
              <a:t>一格</a:t>
            </a:r>
            <a:r>
              <a:rPr lang="en-US" altLang="zh-CN" sz="2000" b="1" dirty="0">
                <a:solidFill>
                  <a:srgbClr val="0000FF"/>
                </a:solidFill>
                <a:latin typeface="+mj-ea"/>
                <a:ea typeface="+mj-ea"/>
              </a:rPr>
              <a:t>5</a:t>
            </a:r>
            <a:r>
              <a:rPr lang="zh-CN" altLang="en-US" sz="2000" b="1" dirty="0">
                <a:solidFill>
                  <a:srgbClr val="0000FF"/>
                </a:solidFill>
                <a:latin typeface="+mj-ea"/>
                <a:ea typeface="+mj-ea"/>
              </a:rPr>
              <a:t>个</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barn(inVertical)">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4"/>
          <p:cNvSpPr txBox="1"/>
          <p:nvPr/>
        </p:nvSpPr>
        <p:spPr>
          <a:xfrm>
            <a:off x="244475" y="300038"/>
            <a:ext cx="3175000" cy="523875"/>
          </a:xfrm>
          <a:prstGeom prst="rect">
            <a:avLst/>
          </a:prstGeom>
          <a:solidFill>
            <a:srgbClr val="EEEFEF"/>
          </a:solidFill>
          <a:ln>
            <a:solidFill>
              <a:schemeClr val="tx1"/>
            </a:solidFill>
          </a:ln>
        </p:spPr>
        <p:style>
          <a:lnRef idx="2">
            <a:schemeClr val="accent2"/>
          </a:lnRef>
          <a:fillRef idx="1">
            <a:schemeClr val="lt1"/>
          </a:fillRef>
          <a:effectRef idx="0">
            <a:schemeClr val="accent2"/>
          </a:effectRef>
          <a:fontRef idx="minor">
            <a:schemeClr val="dk1"/>
          </a:fontRef>
        </p:style>
        <p:txBody>
          <a:bodyPr>
            <a:spAutoFit/>
          </a:bodyPr>
          <a:lstStyle>
            <a:defPPr>
              <a:defRPr lang="zh-CN"/>
            </a:defPPr>
            <a:lvl1pPr algn="ctr">
              <a:defRPr sz="2800" b="1">
                <a:latin typeface="+mj-lt"/>
              </a:defRPr>
            </a:lvl1pPr>
          </a:lstStyle>
          <a:p>
            <a:pPr>
              <a:defRPr/>
            </a:pPr>
            <a:r>
              <a:rPr lang="zh-CN" altLang="en-US" dirty="0"/>
              <a:t>条形统计图的分析</a:t>
            </a:r>
          </a:p>
        </p:txBody>
      </p:sp>
      <p:sp>
        <p:nvSpPr>
          <p:cNvPr id="10" name="矩形 9"/>
          <p:cNvSpPr/>
          <p:nvPr/>
        </p:nvSpPr>
        <p:spPr>
          <a:xfrm>
            <a:off x="611188" y="2273300"/>
            <a:ext cx="1627187" cy="946150"/>
          </a:xfrm>
          <a:prstGeom prst="rect">
            <a:avLst/>
          </a:prstGeom>
          <a:noFill/>
          <a:ln w="38100">
            <a:solidFill>
              <a:schemeClr val="accent2"/>
            </a:solidFill>
          </a:ln>
        </p:spPr>
        <p:style>
          <a:lnRef idx="1">
            <a:schemeClr val="accent5"/>
          </a:lnRef>
          <a:fillRef idx="2">
            <a:schemeClr val="accent5"/>
          </a:fillRef>
          <a:effectRef idx="1">
            <a:schemeClr val="accent5"/>
          </a:effectRef>
          <a:fontRef idx="minor">
            <a:schemeClr val="dk1"/>
          </a:fontRef>
        </p:style>
        <p:txBody>
          <a:bodyPr lIns="91438" tIns="45719" rIns="91438" bIns="45719">
            <a:spAutoFit/>
          </a:bodyPr>
          <a:lstStyle/>
          <a:p>
            <a:pPr algn="ctr" eaLnBrk="1" hangingPunct="1">
              <a:defRPr/>
            </a:pPr>
            <a:r>
              <a:rPr lang="zh-CN" altLang="en-US" sz="2775" b="1" dirty="0">
                <a:latin typeface="黑体" panose="02010609060101010101" pitchFamily="49" charset="-122"/>
              </a:rPr>
              <a:t>分析</a:t>
            </a:r>
            <a:r>
              <a:rPr lang="zh-CN" altLang="zh-CN" sz="2775" b="1" dirty="0">
                <a:latin typeface="黑体" panose="02010609060101010101" pitchFamily="49" charset="-122"/>
              </a:rPr>
              <a:t>条形统计图</a:t>
            </a:r>
            <a:endParaRPr lang="zh-CN" altLang="en-US" sz="2775" b="1" dirty="0">
              <a:latin typeface="黑体" panose="02010609060101010101" pitchFamily="49" charset="-122"/>
            </a:endParaRPr>
          </a:p>
        </p:txBody>
      </p:sp>
      <p:sp>
        <p:nvSpPr>
          <p:cNvPr id="11" name="左大括号 10"/>
          <p:cNvSpPr/>
          <p:nvPr/>
        </p:nvSpPr>
        <p:spPr>
          <a:xfrm>
            <a:off x="2484438" y="1831975"/>
            <a:ext cx="215900" cy="1830388"/>
          </a:xfrm>
          <a:prstGeom prst="leftBrace">
            <a:avLst>
              <a:gd name="adj1" fmla="val 35576"/>
              <a:gd name="adj2" fmla="val 50000"/>
            </a:avLst>
          </a:prstGeom>
          <a:ln w="38100">
            <a:solidFill>
              <a:schemeClr val="accent2"/>
            </a:solidFill>
          </a:ln>
        </p:spPr>
        <p:style>
          <a:lnRef idx="1">
            <a:schemeClr val="accent1"/>
          </a:lnRef>
          <a:fillRef idx="0">
            <a:schemeClr val="accent1"/>
          </a:fillRef>
          <a:effectRef idx="0">
            <a:schemeClr val="accent1"/>
          </a:effectRef>
          <a:fontRef idx="minor">
            <a:schemeClr val="tx1"/>
          </a:fontRef>
        </p:style>
        <p:txBody>
          <a:bodyPr lIns="91438" tIns="45719" rIns="91438" bIns="45719" anchor="ctr"/>
          <a:lstStyle/>
          <a:p>
            <a:pPr algn="ctr" eaLnBrk="1" hangingPunct="1">
              <a:defRPr/>
            </a:pPr>
            <a:endParaRPr lang="zh-CN" altLang="en-US" sz="1015"/>
          </a:p>
        </p:txBody>
      </p:sp>
      <p:sp>
        <p:nvSpPr>
          <p:cNvPr id="17" name="矩形 16"/>
          <p:cNvSpPr/>
          <p:nvPr/>
        </p:nvSpPr>
        <p:spPr>
          <a:xfrm>
            <a:off x="2843213" y="1358900"/>
            <a:ext cx="5257800" cy="946150"/>
          </a:xfrm>
          <a:prstGeom prst="rect">
            <a:avLst/>
          </a:prstGeom>
          <a:noFill/>
          <a:ln w="38100">
            <a:solidFill>
              <a:schemeClr val="accent2"/>
            </a:solidFill>
          </a:ln>
        </p:spPr>
        <p:style>
          <a:lnRef idx="1">
            <a:schemeClr val="accent4"/>
          </a:lnRef>
          <a:fillRef idx="2">
            <a:schemeClr val="accent4"/>
          </a:fillRef>
          <a:effectRef idx="1">
            <a:schemeClr val="accent4"/>
          </a:effectRef>
          <a:fontRef idx="minor">
            <a:schemeClr val="dk1"/>
          </a:fontRef>
        </p:style>
        <p:txBody>
          <a:bodyPr lIns="91438" tIns="45719" rIns="91438" bIns="45719">
            <a:spAutoFit/>
          </a:bodyPr>
          <a:lstStyle/>
          <a:p>
            <a:pPr eaLnBrk="1" hangingPunct="1">
              <a:defRPr/>
            </a:pPr>
            <a:r>
              <a:rPr lang="zh-CN" altLang="zh-CN" sz="2775" b="1" dirty="0">
                <a:latin typeface="+mj-lt"/>
                <a:ea typeface="+mj-ea"/>
              </a:rPr>
              <a:t>根据收集到的数据的多少来确定每格表示几个</a:t>
            </a:r>
            <a:r>
              <a:rPr lang="zh-CN" altLang="en-US" sz="2775" b="1" dirty="0">
                <a:latin typeface="+mj-lt"/>
                <a:ea typeface="+mj-ea"/>
              </a:rPr>
              <a:t>单位</a:t>
            </a:r>
            <a:r>
              <a:rPr lang="zh-CN" altLang="zh-CN" sz="2775" b="1" dirty="0">
                <a:latin typeface="+mj-lt"/>
                <a:ea typeface="+mj-ea"/>
              </a:rPr>
              <a:t>合适。</a:t>
            </a:r>
            <a:endParaRPr lang="zh-CN" altLang="en-US" sz="2775" b="1" dirty="0">
              <a:latin typeface="+mj-lt"/>
              <a:ea typeface="+mj-ea"/>
            </a:endParaRPr>
          </a:p>
        </p:txBody>
      </p:sp>
      <p:sp>
        <p:nvSpPr>
          <p:cNvPr id="18" name="矩形 17"/>
          <p:cNvSpPr/>
          <p:nvPr/>
        </p:nvSpPr>
        <p:spPr>
          <a:xfrm>
            <a:off x="2843213" y="3065463"/>
            <a:ext cx="5257800" cy="946150"/>
          </a:xfrm>
          <a:prstGeom prst="rect">
            <a:avLst/>
          </a:prstGeom>
          <a:noFill/>
          <a:ln w="38100">
            <a:solidFill>
              <a:schemeClr val="accent2"/>
            </a:solidFill>
          </a:ln>
        </p:spPr>
        <p:style>
          <a:lnRef idx="1">
            <a:schemeClr val="accent4"/>
          </a:lnRef>
          <a:fillRef idx="2">
            <a:schemeClr val="accent4"/>
          </a:fillRef>
          <a:effectRef idx="1">
            <a:schemeClr val="accent4"/>
          </a:effectRef>
          <a:fontRef idx="minor">
            <a:schemeClr val="dk1"/>
          </a:fontRef>
        </p:style>
        <p:txBody>
          <a:bodyPr lIns="91438" tIns="45719" rIns="91438" bIns="45719">
            <a:spAutoFit/>
          </a:bodyPr>
          <a:lstStyle/>
          <a:p>
            <a:pPr eaLnBrk="1" hangingPunct="1">
              <a:defRPr/>
            </a:pPr>
            <a:r>
              <a:rPr lang="zh-CN" altLang="zh-CN" sz="2775" b="1" dirty="0">
                <a:latin typeface="+mj-lt"/>
                <a:ea typeface="+mj-ea"/>
              </a:rPr>
              <a:t>根据条形统计图</a:t>
            </a:r>
            <a:r>
              <a:rPr lang="zh-CN" altLang="en-US" sz="2775" b="1" dirty="0">
                <a:latin typeface="+mj-lt"/>
                <a:ea typeface="+mj-ea"/>
              </a:rPr>
              <a:t>提供的相关信息</a:t>
            </a:r>
            <a:r>
              <a:rPr lang="zh-CN" altLang="zh-CN" sz="2775" b="1" dirty="0">
                <a:latin typeface="+mj-lt"/>
                <a:ea typeface="+mj-ea"/>
              </a:rPr>
              <a:t>，</a:t>
            </a:r>
            <a:r>
              <a:rPr lang="zh-CN" altLang="en-US" sz="2775" b="1" dirty="0">
                <a:latin typeface="+mj-lt"/>
                <a:ea typeface="+mj-ea"/>
              </a:rPr>
              <a:t>可以</a:t>
            </a:r>
            <a:r>
              <a:rPr lang="zh-CN" altLang="zh-CN" sz="2775" b="1" dirty="0">
                <a:latin typeface="+mj-lt"/>
                <a:ea typeface="+mj-ea"/>
              </a:rPr>
              <a:t>初步进行简单的预测。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7" grpId="0" animBg="1"/>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6">
            <a:extLst>
              <a:ext uri="{FF2B5EF4-FFF2-40B4-BE49-F238E27FC236}">
                <a16:creationId xmlns:a16="http://schemas.microsoft.com/office/drawing/2014/main" id="{28E4AB06-A82F-60B0-67E2-35519F8493B4}"/>
              </a:ext>
            </a:extLst>
          </p:cNvPr>
          <p:cNvSpPr>
            <a:spLocks noChangeArrowheads="1"/>
          </p:cNvSpPr>
          <p:nvPr/>
        </p:nvSpPr>
        <p:spPr bwMode="auto">
          <a:xfrm>
            <a:off x="195808" y="195486"/>
            <a:ext cx="3008040" cy="584775"/>
          </a:xfrm>
          <a:prstGeom prst="rect">
            <a:avLst/>
          </a:prstGeom>
          <a:no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buFont typeface="Arial" panose="020B0604020202020204" pitchFamily="34" charset="0"/>
              <a:buNone/>
              <a:defRPr/>
            </a:pPr>
            <a:r>
              <a:rPr lang="zh-CN" altLang="en-US" sz="3200" b="1" dirty="0">
                <a:solidFill>
                  <a:schemeClr val="bg1"/>
                </a:solidFill>
                <a:effectLst>
                  <a:outerShdw blurRad="38100" dist="38100" dir="2700000" algn="tl">
                    <a:srgbClr val="000000">
                      <a:alpha val="43137"/>
                    </a:srgbClr>
                  </a:outerShdw>
                </a:effectLst>
                <a:latin typeface="Times New Roman" panose="02020603050405020304" pitchFamily="18" charset="0"/>
                <a:ea typeface="黑体" panose="02010609060101010101" pitchFamily="2" charset="-122"/>
              </a:rPr>
              <a:t>三、综合应用</a:t>
            </a:r>
          </a:p>
        </p:txBody>
      </p:sp>
      <p:pic>
        <p:nvPicPr>
          <p:cNvPr id="4" name="图片 3">
            <a:extLst>
              <a:ext uri="{FF2B5EF4-FFF2-40B4-BE49-F238E27FC236}">
                <a16:creationId xmlns:a16="http://schemas.microsoft.com/office/drawing/2014/main" id="{ECD4B511-4C13-3756-CAB2-C5483EBC2EFE}"/>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49262" y="924594"/>
            <a:ext cx="6245476" cy="3159324"/>
          </a:xfrm>
          <a:prstGeom prst="rect">
            <a:avLst/>
          </a:prstGeom>
        </p:spPr>
      </p:pic>
      <p:sp>
        <p:nvSpPr>
          <p:cNvPr id="5" name="矩形 4">
            <a:extLst>
              <a:ext uri="{FF2B5EF4-FFF2-40B4-BE49-F238E27FC236}">
                <a16:creationId xmlns:a16="http://schemas.microsoft.com/office/drawing/2014/main" id="{DDE2198B-2816-7DB9-54F6-A5010B101EAA}"/>
              </a:ext>
            </a:extLst>
          </p:cNvPr>
          <p:cNvSpPr/>
          <p:nvPr/>
        </p:nvSpPr>
        <p:spPr>
          <a:xfrm>
            <a:off x="469652" y="4299942"/>
            <a:ext cx="8422828" cy="493148"/>
          </a:xfrm>
          <a:prstGeom prst="rect">
            <a:avLst/>
          </a:prstGeom>
        </p:spPr>
        <p:txBody>
          <a:bodyPr wrap="square">
            <a:spAutoFit/>
          </a:bodyPr>
          <a:lstStyle/>
          <a:p>
            <a:pPr eaLnBrk="1" fontAlgn="auto" hangingPunct="1">
              <a:lnSpc>
                <a:spcPct val="120000"/>
              </a:lnSpc>
              <a:spcBef>
                <a:spcPts val="0"/>
              </a:spcBef>
              <a:spcAft>
                <a:spcPts val="0"/>
              </a:spcAft>
              <a:defRPr/>
            </a:pPr>
            <a:r>
              <a:rPr lang="zh-CN" altLang="en-US" sz="2400" b="1" kern="0" dirty="0">
                <a:solidFill>
                  <a:prstClr val="black"/>
                </a:solidFill>
                <a:ea typeface="+mn-ea"/>
                <a:cs typeface="Times New Roman" panose="02020603050405020304" pitchFamily="18" charset="0"/>
              </a:rPr>
              <a:t>观察统计图，</a:t>
            </a:r>
            <a:r>
              <a:rPr lang="en-US" altLang="zh-CN" sz="2400" b="1" kern="0" dirty="0">
                <a:solidFill>
                  <a:prstClr val="black"/>
                </a:solidFill>
                <a:ea typeface="+mn-ea"/>
                <a:cs typeface="Times New Roman" panose="02020603050405020304" pitchFamily="18" charset="0"/>
              </a:rPr>
              <a:t>1 </a:t>
            </a:r>
            <a:r>
              <a:rPr lang="zh-CN" altLang="en-US" sz="2400" b="1" kern="0" dirty="0">
                <a:solidFill>
                  <a:prstClr val="black"/>
                </a:solidFill>
                <a:ea typeface="+mn-ea"/>
                <a:cs typeface="Times New Roman" panose="02020603050405020304" pitchFamily="18" charset="0"/>
              </a:rPr>
              <a:t>格代表多少？从图中你知道了哪些数学信息？</a:t>
            </a:r>
          </a:p>
        </p:txBody>
      </p:sp>
    </p:spTree>
    <p:extLst>
      <p:ext uri="{BB962C8B-B14F-4D97-AF65-F5344CB8AC3E}">
        <p14:creationId xmlns:p14="http://schemas.microsoft.com/office/powerpoint/2010/main" val="1998200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6">
            <a:extLst>
              <a:ext uri="{FF2B5EF4-FFF2-40B4-BE49-F238E27FC236}">
                <a16:creationId xmlns:a16="http://schemas.microsoft.com/office/drawing/2014/main" id="{0A21EF65-11EE-EDA0-1483-ADB1D86DED6F}"/>
              </a:ext>
            </a:extLst>
          </p:cNvPr>
          <p:cNvSpPr>
            <a:spLocks noChangeArrowheads="1"/>
          </p:cNvSpPr>
          <p:nvPr/>
        </p:nvSpPr>
        <p:spPr bwMode="auto">
          <a:xfrm>
            <a:off x="195808" y="195486"/>
            <a:ext cx="3008040" cy="584775"/>
          </a:xfrm>
          <a:prstGeom prst="rect">
            <a:avLst/>
          </a:prstGeom>
          <a:no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buFont typeface="Arial" panose="020B0604020202020204" pitchFamily="34" charset="0"/>
              <a:buNone/>
              <a:defRPr/>
            </a:pPr>
            <a:r>
              <a:rPr lang="zh-CN" altLang="en-US" sz="3200" b="1" dirty="0">
                <a:solidFill>
                  <a:schemeClr val="bg1"/>
                </a:solidFill>
                <a:effectLst>
                  <a:outerShdw blurRad="38100" dist="38100" dir="2700000" algn="tl">
                    <a:srgbClr val="000000">
                      <a:alpha val="43137"/>
                    </a:srgbClr>
                  </a:outerShdw>
                </a:effectLst>
                <a:latin typeface="Times New Roman" panose="02020603050405020304" pitchFamily="18" charset="0"/>
                <a:ea typeface="黑体" panose="02010609060101010101" pitchFamily="2" charset="-122"/>
              </a:rPr>
              <a:t>四、课堂练习</a:t>
            </a:r>
          </a:p>
        </p:txBody>
      </p:sp>
      <p:sp>
        <p:nvSpPr>
          <p:cNvPr id="3" name="TextBox 3">
            <a:extLst>
              <a:ext uri="{FF2B5EF4-FFF2-40B4-BE49-F238E27FC236}">
                <a16:creationId xmlns:a16="http://schemas.microsoft.com/office/drawing/2014/main" id="{8810F3FC-2E41-9A0E-E02C-AB3BF91D4657}"/>
              </a:ext>
            </a:extLst>
          </p:cNvPr>
          <p:cNvSpPr txBox="1">
            <a:spLocks noChangeArrowheads="1"/>
          </p:cNvSpPr>
          <p:nvPr/>
        </p:nvSpPr>
        <p:spPr bwMode="auto">
          <a:xfrm>
            <a:off x="539750" y="771550"/>
            <a:ext cx="8352730" cy="1712520"/>
          </a:xfrm>
          <a:prstGeom prst="rect">
            <a:avLst/>
          </a:prstGeom>
          <a:noFill/>
          <a:ln>
            <a:noFill/>
          </a:ln>
        </p:spPr>
        <p:txBody>
          <a:bodyPr wrap="square">
            <a:spAutoFit/>
          </a:bodyPr>
          <a:lstStyle>
            <a:lvl1pPr>
              <a:defRPr sz="2800">
                <a:solidFill>
                  <a:srgbClr val="1C1C1C"/>
                </a:solidFill>
                <a:latin typeface="Arial" panose="020B0604020202020204" pitchFamily="34" charset="0"/>
                <a:ea typeface="楷体_GB2312" pitchFamily="49" charset="-122"/>
              </a:defRPr>
            </a:lvl1pPr>
            <a:lvl2pPr>
              <a:defRPr sz="2400">
                <a:solidFill>
                  <a:srgbClr val="1C1C1C"/>
                </a:solidFill>
                <a:latin typeface="Arial" panose="020B0604020202020204" pitchFamily="34" charset="0"/>
                <a:ea typeface="楷体_GB2312" pitchFamily="49" charset="-122"/>
              </a:defRPr>
            </a:lvl2pPr>
            <a:lvl3pPr>
              <a:defRPr sz="2000">
                <a:solidFill>
                  <a:srgbClr val="1C1C1C"/>
                </a:solidFill>
                <a:latin typeface="Arial" panose="020B0604020202020204" pitchFamily="34" charset="0"/>
                <a:ea typeface="楷体_GB2312" pitchFamily="49" charset="-122"/>
              </a:defRPr>
            </a:lvl3pPr>
            <a:lvl4pPr>
              <a:defRPr sz="2000">
                <a:solidFill>
                  <a:srgbClr val="1C1C1C"/>
                </a:solidFill>
                <a:latin typeface="Arial" panose="020B0604020202020204" pitchFamily="34" charset="0"/>
                <a:ea typeface="楷体_GB2312" pitchFamily="49" charset="-122"/>
              </a:defRPr>
            </a:lvl4pPr>
            <a:lvl5pPr>
              <a:defRPr sz="1600">
                <a:solidFill>
                  <a:srgbClr val="1C1C1C"/>
                </a:solidFill>
                <a:latin typeface="Arial" panose="020B0604020202020204" pitchFamily="34" charset="0"/>
                <a:ea typeface="楷体_GB2312" pitchFamily="49" charset="-122"/>
              </a:defRPr>
            </a:lvl5pPr>
            <a:lvl6pPr>
              <a:defRPr sz="1600">
                <a:solidFill>
                  <a:srgbClr val="1C1C1C"/>
                </a:solidFill>
                <a:latin typeface="Arial" panose="020B0604020202020204" pitchFamily="34" charset="0"/>
                <a:ea typeface="楷体_GB2312" pitchFamily="49" charset="-122"/>
              </a:defRPr>
            </a:lvl6pPr>
            <a:lvl7pPr>
              <a:defRPr sz="1600">
                <a:solidFill>
                  <a:srgbClr val="1C1C1C"/>
                </a:solidFill>
                <a:latin typeface="Arial" panose="020B0604020202020204" pitchFamily="34" charset="0"/>
                <a:ea typeface="楷体_GB2312" pitchFamily="49" charset="-122"/>
              </a:defRPr>
            </a:lvl7pPr>
            <a:lvl8pPr>
              <a:defRPr sz="1600">
                <a:solidFill>
                  <a:srgbClr val="1C1C1C"/>
                </a:solidFill>
                <a:latin typeface="Arial" panose="020B0604020202020204" pitchFamily="34" charset="0"/>
                <a:ea typeface="楷体_GB2312" pitchFamily="49" charset="-122"/>
              </a:defRPr>
            </a:lvl8pPr>
            <a:lvl9pPr>
              <a:defRPr sz="1600">
                <a:solidFill>
                  <a:srgbClr val="1C1C1C"/>
                </a:solidFill>
                <a:latin typeface="Arial" panose="020B0604020202020204" pitchFamily="34" charset="0"/>
                <a:ea typeface="楷体_GB2312" pitchFamily="49" charset="-122"/>
              </a:defRPr>
            </a:lvl9pPr>
          </a:lstStyle>
          <a:p>
            <a:pPr fontAlgn="auto">
              <a:lnSpc>
                <a:spcPct val="130000"/>
              </a:lnSpc>
              <a:spcBef>
                <a:spcPts val="0"/>
              </a:spcBef>
              <a:spcAft>
                <a:spcPts val="0"/>
              </a:spcAft>
              <a:defRPr/>
            </a:pPr>
            <a:r>
              <a:rPr lang="zh-CN" altLang="en-US" b="1" dirty="0">
                <a:solidFill>
                  <a:schemeClr val="tx1"/>
                </a:solidFill>
                <a:latin typeface="Times New Roman" panose="02020603050405020304" pitchFamily="18" charset="0"/>
                <a:ea typeface="+mn-ea"/>
                <a:cs typeface="Times New Roman" panose="02020603050405020304" pitchFamily="18" charset="0"/>
              </a:rPr>
              <a:t>截至</a:t>
            </a:r>
            <a:r>
              <a:rPr lang="en-US" altLang="zh-CN" b="1" dirty="0">
                <a:solidFill>
                  <a:schemeClr val="tx1"/>
                </a:solidFill>
                <a:latin typeface="Times New Roman" panose="02020603050405020304" pitchFamily="18" charset="0"/>
                <a:ea typeface="+mn-ea"/>
                <a:cs typeface="Times New Roman" panose="02020603050405020304" pitchFamily="18" charset="0"/>
              </a:rPr>
              <a:t>2021</a:t>
            </a:r>
            <a:r>
              <a:rPr lang="zh-CN" altLang="en-US" b="1" dirty="0">
                <a:solidFill>
                  <a:schemeClr val="tx1"/>
                </a:solidFill>
                <a:latin typeface="Times New Roman" panose="02020603050405020304" pitchFamily="18" charset="0"/>
                <a:ea typeface="+mn-ea"/>
                <a:cs typeface="Times New Roman" panose="02020603050405020304" pitchFamily="18" charset="0"/>
              </a:rPr>
              <a:t>年，我国已公布了五批国家级非物质文化遗产名录（共</a:t>
            </a:r>
            <a:r>
              <a:rPr lang="en-US" altLang="zh-CN" b="1" dirty="0">
                <a:solidFill>
                  <a:schemeClr val="tx1"/>
                </a:solidFill>
                <a:latin typeface="Times New Roman" panose="02020603050405020304" pitchFamily="18" charset="0"/>
                <a:ea typeface="+mn-ea"/>
                <a:cs typeface="Times New Roman" panose="02020603050405020304" pitchFamily="18" charset="0"/>
              </a:rPr>
              <a:t>1557</a:t>
            </a:r>
            <a:r>
              <a:rPr lang="zh-CN" altLang="en-US" b="1" dirty="0">
                <a:solidFill>
                  <a:schemeClr val="tx1"/>
                </a:solidFill>
                <a:latin typeface="Times New Roman" panose="02020603050405020304" pitchFamily="18" charset="0"/>
                <a:ea typeface="+mn-ea"/>
                <a:cs typeface="Times New Roman" panose="02020603050405020304" pitchFamily="18" charset="0"/>
              </a:rPr>
              <a:t>项），其中前三批中的传统音乐与民间文学项目数量如下表。</a:t>
            </a:r>
          </a:p>
        </p:txBody>
      </p:sp>
      <p:sp>
        <p:nvSpPr>
          <p:cNvPr id="5" name="文本框 57">
            <a:extLst>
              <a:ext uri="{FF2B5EF4-FFF2-40B4-BE49-F238E27FC236}">
                <a16:creationId xmlns:a16="http://schemas.microsoft.com/office/drawing/2014/main" id="{14947C2D-DB7D-94A5-6829-9195AA156C61}"/>
              </a:ext>
            </a:extLst>
          </p:cNvPr>
          <p:cNvSpPr txBox="1">
            <a:spLocks noChangeArrowheads="1"/>
          </p:cNvSpPr>
          <p:nvPr/>
        </p:nvSpPr>
        <p:spPr bwMode="auto">
          <a:xfrm>
            <a:off x="5148064" y="2078727"/>
            <a:ext cx="266429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r>
              <a:rPr lang="en-US" altLang="zh-CN" sz="1200" dirty="0">
                <a:solidFill>
                  <a:srgbClr val="EF7B57"/>
                </a:solidFill>
                <a:latin typeface="等线" panose="02010600030101010101" pitchFamily="2" charset="-122"/>
                <a:ea typeface="等线" panose="02010600030101010101" pitchFamily="2" charset="-122"/>
              </a:rPr>
              <a:t>【</a:t>
            </a:r>
            <a:r>
              <a:rPr lang="zh-CN" altLang="en-US" sz="1200" dirty="0">
                <a:solidFill>
                  <a:srgbClr val="EF7B57"/>
                </a:solidFill>
                <a:latin typeface="等线" panose="02010600030101010101" pitchFamily="2" charset="-122"/>
                <a:ea typeface="等线" panose="02010600030101010101" pitchFamily="2" charset="-122"/>
              </a:rPr>
              <a:t>课本</a:t>
            </a:r>
            <a:r>
              <a:rPr lang="en-US" altLang="zh-CN" sz="1200" dirty="0">
                <a:solidFill>
                  <a:srgbClr val="EF7B57"/>
                </a:solidFill>
                <a:latin typeface="等线" panose="02010600030101010101" pitchFamily="2" charset="-122"/>
                <a:ea typeface="等线" panose="02010600030101010101" pitchFamily="2" charset="-122"/>
              </a:rPr>
              <a:t>P117</a:t>
            </a:r>
            <a:r>
              <a:rPr lang="zh-CN" altLang="en-US" sz="1200" dirty="0">
                <a:solidFill>
                  <a:srgbClr val="EF7B57"/>
                </a:solidFill>
                <a:latin typeface="等线" panose="02010600030101010101" pitchFamily="2" charset="-122"/>
                <a:ea typeface="等线" panose="02010600030101010101" pitchFamily="2" charset="-122"/>
              </a:rPr>
              <a:t>页 练习二十 第</a:t>
            </a:r>
            <a:r>
              <a:rPr lang="en-US" altLang="zh-CN" sz="1200" dirty="0">
                <a:solidFill>
                  <a:srgbClr val="EF7B57"/>
                </a:solidFill>
                <a:latin typeface="等线" panose="02010600030101010101" pitchFamily="2" charset="-122"/>
                <a:ea typeface="等线" panose="02010600030101010101" pitchFamily="2" charset="-122"/>
              </a:rPr>
              <a:t>15</a:t>
            </a:r>
            <a:r>
              <a:rPr lang="zh-CN" altLang="en-US" sz="1200" dirty="0">
                <a:solidFill>
                  <a:srgbClr val="EF7B57"/>
                </a:solidFill>
                <a:latin typeface="等线" panose="02010600030101010101" pitchFamily="2" charset="-122"/>
                <a:ea typeface="等线" panose="02010600030101010101" pitchFamily="2" charset="-122"/>
              </a:rPr>
              <a:t>题</a:t>
            </a:r>
            <a:r>
              <a:rPr lang="en-US" altLang="zh-CN" sz="1200" dirty="0">
                <a:solidFill>
                  <a:srgbClr val="EF7B57"/>
                </a:solidFill>
                <a:latin typeface="等线" panose="02010600030101010101" pitchFamily="2" charset="-122"/>
                <a:ea typeface="等线" panose="02010600030101010101" pitchFamily="2" charset="-122"/>
              </a:rPr>
              <a:t>】</a:t>
            </a:r>
            <a:endParaRPr lang="zh-CN" altLang="en-US" sz="1200" dirty="0">
              <a:solidFill>
                <a:srgbClr val="EF7B57"/>
              </a:solidFill>
              <a:latin typeface="等线" panose="02010600030101010101" pitchFamily="2" charset="-122"/>
              <a:ea typeface="等线" panose="02010600030101010101" pitchFamily="2" charset="-122"/>
            </a:endParaRPr>
          </a:p>
        </p:txBody>
      </p:sp>
      <p:pic>
        <p:nvPicPr>
          <p:cNvPr id="7" name="图片 6">
            <a:extLst>
              <a:ext uri="{FF2B5EF4-FFF2-40B4-BE49-F238E27FC236}">
                <a16:creationId xmlns:a16="http://schemas.microsoft.com/office/drawing/2014/main" id="{9913B308-D7BE-AC0E-0033-4BF55BCBA0D1}"/>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11560" y="2650410"/>
            <a:ext cx="8021934" cy="2081580"/>
          </a:xfrm>
          <a:prstGeom prst="rect">
            <a:avLst/>
          </a:prstGeom>
        </p:spPr>
      </p:pic>
      <p:sp>
        <p:nvSpPr>
          <p:cNvPr id="4" name="文本框 3">
            <a:extLst>
              <a:ext uri="{FF2B5EF4-FFF2-40B4-BE49-F238E27FC236}">
                <a16:creationId xmlns:a16="http://schemas.microsoft.com/office/drawing/2014/main" id="{91979773-8444-AA82-5BC7-BDDC4CC2753F}"/>
              </a:ext>
            </a:extLst>
          </p:cNvPr>
          <p:cNvSpPr txBox="1">
            <a:spLocks noChangeArrowheads="1"/>
          </p:cNvSpPr>
          <p:nvPr/>
        </p:nvSpPr>
        <p:spPr bwMode="auto">
          <a:xfrm>
            <a:off x="7717492" y="4185910"/>
            <a:ext cx="93610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r>
              <a:rPr lang="en-US" altLang="zh-CN" sz="2800" b="1" dirty="0">
                <a:solidFill>
                  <a:srgbClr val="FF0000"/>
                </a:solidFill>
              </a:rPr>
              <a:t>12</a:t>
            </a:r>
          </a:p>
        </p:txBody>
      </p:sp>
      <p:sp>
        <p:nvSpPr>
          <p:cNvPr id="6" name="文本框 3">
            <a:extLst>
              <a:ext uri="{FF2B5EF4-FFF2-40B4-BE49-F238E27FC236}">
                <a16:creationId xmlns:a16="http://schemas.microsoft.com/office/drawing/2014/main" id="{D23C35FA-E3DA-CDFD-D9A5-413C5E484F34}"/>
              </a:ext>
            </a:extLst>
          </p:cNvPr>
          <p:cNvSpPr txBox="1">
            <a:spLocks noChangeArrowheads="1"/>
          </p:cNvSpPr>
          <p:nvPr/>
        </p:nvSpPr>
        <p:spPr bwMode="auto">
          <a:xfrm>
            <a:off x="7709872" y="3685778"/>
            <a:ext cx="93610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r>
              <a:rPr lang="en-US" altLang="zh-CN" sz="2800" b="1" dirty="0">
                <a:solidFill>
                  <a:srgbClr val="FF0000"/>
                </a:solidFill>
              </a:rPr>
              <a:t>19</a:t>
            </a:r>
          </a:p>
        </p:txBody>
      </p:sp>
      <p:sp>
        <p:nvSpPr>
          <p:cNvPr id="8" name="文本框 7">
            <a:extLst>
              <a:ext uri="{FF2B5EF4-FFF2-40B4-BE49-F238E27FC236}">
                <a16:creationId xmlns:a16="http://schemas.microsoft.com/office/drawing/2014/main" id="{01DA1EDB-7C1C-0CAC-A0F7-AA318C42FE38}"/>
              </a:ext>
            </a:extLst>
          </p:cNvPr>
          <p:cNvSpPr txBox="1">
            <a:spLocks noChangeArrowheads="1"/>
          </p:cNvSpPr>
          <p:nvPr/>
        </p:nvSpPr>
        <p:spPr bwMode="auto">
          <a:xfrm>
            <a:off x="6436588" y="4208770"/>
            <a:ext cx="93610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r>
              <a:rPr lang="en-US" altLang="zh-CN" sz="2800" b="1" dirty="0">
                <a:solidFill>
                  <a:srgbClr val="FF0000"/>
                </a:solidFill>
              </a:rPr>
              <a:t>30</a:t>
            </a:r>
          </a:p>
        </p:txBody>
      </p:sp>
      <p:sp>
        <p:nvSpPr>
          <p:cNvPr id="9" name="文本框 3">
            <a:extLst>
              <a:ext uri="{FF2B5EF4-FFF2-40B4-BE49-F238E27FC236}">
                <a16:creationId xmlns:a16="http://schemas.microsoft.com/office/drawing/2014/main" id="{ACD265CB-5388-F268-0EB0-A3CC182FC85D}"/>
              </a:ext>
            </a:extLst>
          </p:cNvPr>
          <p:cNvSpPr txBox="1">
            <a:spLocks noChangeArrowheads="1"/>
          </p:cNvSpPr>
          <p:nvPr/>
        </p:nvSpPr>
        <p:spPr bwMode="auto">
          <a:xfrm>
            <a:off x="6413728" y="3689474"/>
            <a:ext cx="93610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r>
              <a:rPr lang="en-US" altLang="zh-CN" sz="2800" b="1" dirty="0">
                <a:solidFill>
                  <a:srgbClr val="FF0000"/>
                </a:solidFill>
              </a:rPr>
              <a:t>15</a:t>
            </a:r>
          </a:p>
        </p:txBody>
      </p:sp>
    </p:spTree>
    <p:extLst>
      <p:ext uri="{BB962C8B-B14F-4D97-AF65-F5344CB8AC3E}">
        <p14:creationId xmlns:p14="http://schemas.microsoft.com/office/powerpoint/2010/main" val="4087369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a:extLst>
              <a:ext uri="{FF2B5EF4-FFF2-40B4-BE49-F238E27FC236}">
                <a16:creationId xmlns:a16="http://schemas.microsoft.com/office/drawing/2014/main" id="{AB705C36-A953-B58C-1E8F-289FEAAAC46F}"/>
              </a:ext>
            </a:extLst>
          </p:cNvPr>
          <p:cNvSpPr txBox="1">
            <a:spLocks noChangeArrowheads="1"/>
          </p:cNvSpPr>
          <p:nvPr/>
        </p:nvSpPr>
        <p:spPr bwMode="auto">
          <a:xfrm>
            <a:off x="467643" y="195486"/>
            <a:ext cx="7416725" cy="1152367"/>
          </a:xfrm>
          <a:prstGeom prst="rect">
            <a:avLst/>
          </a:prstGeom>
          <a:noFill/>
          <a:ln>
            <a:noFill/>
          </a:ln>
        </p:spPr>
        <p:txBody>
          <a:bodyPr wrap="square">
            <a:spAutoFit/>
          </a:bodyPr>
          <a:lstStyle>
            <a:lvl1pPr>
              <a:defRPr sz="2800">
                <a:solidFill>
                  <a:srgbClr val="1C1C1C"/>
                </a:solidFill>
                <a:latin typeface="Arial" panose="020B0604020202020204" pitchFamily="34" charset="0"/>
                <a:ea typeface="楷体_GB2312" pitchFamily="49" charset="-122"/>
              </a:defRPr>
            </a:lvl1pPr>
            <a:lvl2pPr>
              <a:defRPr sz="2400">
                <a:solidFill>
                  <a:srgbClr val="1C1C1C"/>
                </a:solidFill>
                <a:latin typeface="Arial" panose="020B0604020202020204" pitchFamily="34" charset="0"/>
                <a:ea typeface="楷体_GB2312" pitchFamily="49" charset="-122"/>
              </a:defRPr>
            </a:lvl2pPr>
            <a:lvl3pPr>
              <a:defRPr sz="2000">
                <a:solidFill>
                  <a:srgbClr val="1C1C1C"/>
                </a:solidFill>
                <a:latin typeface="Arial" panose="020B0604020202020204" pitchFamily="34" charset="0"/>
                <a:ea typeface="楷体_GB2312" pitchFamily="49" charset="-122"/>
              </a:defRPr>
            </a:lvl3pPr>
            <a:lvl4pPr>
              <a:defRPr sz="2000">
                <a:solidFill>
                  <a:srgbClr val="1C1C1C"/>
                </a:solidFill>
                <a:latin typeface="Arial" panose="020B0604020202020204" pitchFamily="34" charset="0"/>
                <a:ea typeface="楷体_GB2312" pitchFamily="49" charset="-122"/>
              </a:defRPr>
            </a:lvl4pPr>
            <a:lvl5pPr>
              <a:defRPr sz="1600">
                <a:solidFill>
                  <a:srgbClr val="1C1C1C"/>
                </a:solidFill>
                <a:latin typeface="Arial" panose="020B0604020202020204" pitchFamily="34" charset="0"/>
                <a:ea typeface="楷体_GB2312" pitchFamily="49" charset="-122"/>
              </a:defRPr>
            </a:lvl5pPr>
            <a:lvl6pPr>
              <a:defRPr sz="1600">
                <a:solidFill>
                  <a:srgbClr val="1C1C1C"/>
                </a:solidFill>
                <a:latin typeface="Arial" panose="020B0604020202020204" pitchFamily="34" charset="0"/>
                <a:ea typeface="楷体_GB2312" pitchFamily="49" charset="-122"/>
              </a:defRPr>
            </a:lvl6pPr>
            <a:lvl7pPr>
              <a:defRPr sz="1600">
                <a:solidFill>
                  <a:srgbClr val="1C1C1C"/>
                </a:solidFill>
                <a:latin typeface="Arial" panose="020B0604020202020204" pitchFamily="34" charset="0"/>
                <a:ea typeface="楷体_GB2312" pitchFamily="49" charset="-122"/>
              </a:defRPr>
            </a:lvl7pPr>
            <a:lvl8pPr>
              <a:defRPr sz="1600">
                <a:solidFill>
                  <a:srgbClr val="1C1C1C"/>
                </a:solidFill>
                <a:latin typeface="Arial" panose="020B0604020202020204" pitchFamily="34" charset="0"/>
                <a:ea typeface="楷体_GB2312" pitchFamily="49" charset="-122"/>
              </a:defRPr>
            </a:lvl8pPr>
            <a:lvl9pPr>
              <a:defRPr sz="1600">
                <a:solidFill>
                  <a:srgbClr val="1C1C1C"/>
                </a:solidFill>
                <a:latin typeface="Arial" panose="020B0604020202020204" pitchFamily="34" charset="0"/>
                <a:ea typeface="楷体_GB2312" pitchFamily="49" charset="-122"/>
              </a:defRPr>
            </a:lvl9pPr>
          </a:lstStyle>
          <a:p>
            <a:pPr fontAlgn="auto">
              <a:lnSpc>
                <a:spcPct val="130000"/>
              </a:lnSpc>
              <a:spcBef>
                <a:spcPts val="0"/>
              </a:spcBef>
              <a:spcAft>
                <a:spcPts val="0"/>
              </a:spcAft>
              <a:defRPr/>
            </a:pPr>
            <a:r>
              <a:rPr lang="en-US" altLang="zh-CN" b="1" dirty="0">
                <a:solidFill>
                  <a:schemeClr val="tx1"/>
                </a:solidFill>
                <a:latin typeface="Times New Roman" panose="02020603050405020304" pitchFamily="18" charset="0"/>
                <a:ea typeface="+mn-ea"/>
                <a:cs typeface="Times New Roman" panose="02020603050405020304" pitchFamily="18" charset="0"/>
              </a:rPr>
              <a:t>(1)</a:t>
            </a:r>
            <a:r>
              <a:rPr lang="zh-CN" altLang="en-US" b="1" dirty="0">
                <a:solidFill>
                  <a:schemeClr val="tx1"/>
                </a:solidFill>
                <a:latin typeface="Times New Roman" panose="02020603050405020304" pitchFamily="18" charset="0"/>
                <a:ea typeface="+mn-ea"/>
                <a:cs typeface="Times New Roman" panose="02020603050405020304" pitchFamily="18" charset="0"/>
              </a:rPr>
              <a:t>请你查找相关资料完成统计表，并根据数据完成统计图。</a:t>
            </a:r>
          </a:p>
        </p:txBody>
      </p:sp>
      <p:pic>
        <p:nvPicPr>
          <p:cNvPr id="4" name="图片 3">
            <a:extLst>
              <a:ext uri="{FF2B5EF4-FFF2-40B4-BE49-F238E27FC236}">
                <a16:creationId xmlns:a16="http://schemas.microsoft.com/office/drawing/2014/main" id="{C513570F-7982-1220-D884-24EC026304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5272" y="1442482"/>
            <a:ext cx="5832648" cy="3245403"/>
          </a:xfrm>
          <a:prstGeom prst="rect">
            <a:avLst/>
          </a:prstGeom>
        </p:spPr>
      </p:pic>
      <p:grpSp>
        <p:nvGrpSpPr>
          <p:cNvPr id="9" name="组合 8">
            <a:extLst>
              <a:ext uri="{FF2B5EF4-FFF2-40B4-BE49-F238E27FC236}">
                <a16:creationId xmlns:a16="http://schemas.microsoft.com/office/drawing/2014/main" id="{579EE4C6-6E1B-FFF7-C64A-9C070A3BBFAF}"/>
              </a:ext>
            </a:extLst>
          </p:cNvPr>
          <p:cNvGrpSpPr/>
          <p:nvPr/>
        </p:nvGrpSpPr>
        <p:grpSpPr>
          <a:xfrm>
            <a:off x="6660232" y="1347852"/>
            <a:ext cx="2167761" cy="2675467"/>
            <a:chOff x="6800487" y="1347852"/>
            <a:chExt cx="2167761" cy="2675467"/>
          </a:xfrm>
        </p:grpSpPr>
        <p:pic>
          <p:nvPicPr>
            <p:cNvPr id="8" name="图片 7">
              <a:extLst>
                <a:ext uri="{FF2B5EF4-FFF2-40B4-BE49-F238E27FC236}">
                  <a16:creationId xmlns:a16="http://schemas.microsoft.com/office/drawing/2014/main" id="{AC811FC5-D15A-A2B6-694D-1B182489372E}"/>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855356" y="3147814"/>
              <a:ext cx="864097" cy="875505"/>
            </a:xfrm>
            <a:prstGeom prst="rect">
              <a:avLst/>
            </a:prstGeom>
          </p:spPr>
        </p:pic>
        <p:sp>
          <p:nvSpPr>
            <p:cNvPr id="5" name="AutoShape 27">
              <a:extLst>
                <a:ext uri="{FF2B5EF4-FFF2-40B4-BE49-F238E27FC236}">
                  <a16:creationId xmlns:a16="http://schemas.microsoft.com/office/drawing/2014/main" id="{2C3D3A91-EA28-F250-3CF1-CAD732313591}"/>
                </a:ext>
              </a:extLst>
            </p:cNvPr>
            <p:cNvSpPr>
              <a:spLocks noChangeArrowheads="1"/>
            </p:cNvSpPr>
            <p:nvPr/>
          </p:nvSpPr>
          <p:spPr bwMode="auto">
            <a:xfrm>
              <a:off x="6800487" y="1347852"/>
              <a:ext cx="2167761" cy="1727953"/>
            </a:xfrm>
            <a:prstGeom prst="wedgeRoundRectCallout">
              <a:avLst>
                <a:gd name="adj1" fmla="val -649"/>
                <a:gd name="adj2" fmla="val 66669"/>
                <a:gd name="adj3" fmla="val 16667"/>
              </a:avLst>
            </a:prstGeom>
            <a:solidFill>
              <a:srgbClr val="FFFFFF"/>
            </a:solidFill>
            <a:ln w="19050">
              <a:solidFill>
                <a:srgbClr val="3399FF"/>
              </a:solidFill>
              <a:miter lim="800000"/>
            </a:ln>
          </p:spPr>
          <p:txBody>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r>
                <a:rPr lang="zh-CN" altLang="en-US" sz="2000" b="1" dirty="0">
                  <a:latin typeface="楷体" panose="02010609060101010101" pitchFamily="49" charset="-122"/>
                  <a:ea typeface="楷体" panose="02010609060101010101" pitchFamily="49" charset="-122"/>
                </a:rPr>
                <a:t>我国入选联合国教科文组织非物质文化遗产名录的项目数量位居世界第一。</a:t>
              </a:r>
              <a:endParaRPr lang="en-US" altLang="zh-CN" sz="2000" b="1" dirty="0">
                <a:latin typeface="楷体" panose="02010609060101010101" pitchFamily="49" charset="-122"/>
                <a:ea typeface="楷体" panose="02010609060101010101" pitchFamily="49" charset="-122"/>
              </a:endParaRPr>
            </a:p>
          </p:txBody>
        </p:sp>
      </p:grpSp>
      <p:sp>
        <p:nvSpPr>
          <p:cNvPr id="10" name="矩形 9">
            <a:extLst>
              <a:ext uri="{FF2B5EF4-FFF2-40B4-BE49-F238E27FC236}">
                <a16:creationId xmlns:a16="http://schemas.microsoft.com/office/drawing/2014/main" id="{35A31325-F1A1-55B5-C0FC-EAAF6C86A862}"/>
              </a:ext>
            </a:extLst>
          </p:cNvPr>
          <p:cNvSpPr/>
          <p:nvPr/>
        </p:nvSpPr>
        <p:spPr>
          <a:xfrm>
            <a:off x="4318085" y="4083918"/>
            <a:ext cx="238675" cy="344800"/>
          </a:xfrm>
          <a:prstGeom prst="rect">
            <a:avLst/>
          </a:prstGeom>
          <a:solidFill>
            <a:srgbClr val="D3EDF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矩形 10">
            <a:extLst>
              <a:ext uri="{FF2B5EF4-FFF2-40B4-BE49-F238E27FC236}">
                <a16:creationId xmlns:a16="http://schemas.microsoft.com/office/drawing/2014/main" id="{8E4E9B2E-50DB-25B9-38AD-CF3957F4DB4C}"/>
              </a:ext>
            </a:extLst>
          </p:cNvPr>
          <p:cNvSpPr/>
          <p:nvPr/>
        </p:nvSpPr>
        <p:spPr>
          <a:xfrm>
            <a:off x="4556760" y="3795886"/>
            <a:ext cx="238675" cy="631666"/>
          </a:xfrm>
          <a:prstGeom prst="rect">
            <a:avLst/>
          </a:prstGeom>
          <a:solidFill>
            <a:srgbClr val="FDEBD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文本框 11">
            <a:extLst>
              <a:ext uri="{FF2B5EF4-FFF2-40B4-BE49-F238E27FC236}">
                <a16:creationId xmlns:a16="http://schemas.microsoft.com/office/drawing/2014/main" id="{90598E08-16FE-8468-3D71-2140F3D0D6C3}"/>
              </a:ext>
            </a:extLst>
          </p:cNvPr>
          <p:cNvSpPr txBox="1">
            <a:spLocks noChangeArrowheads="1"/>
          </p:cNvSpPr>
          <p:nvPr/>
        </p:nvSpPr>
        <p:spPr bwMode="auto">
          <a:xfrm>
            <a:off x="4437422" y="3465933"/>
            <a:ext cx="5119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r>
              <a:rPr lang="en-US" altLang="zh-CN" sz="2000" b="1" dirty="0">
                <a:solidFill>
                  <a:srgbClr val="FF0000"/>
                </a:solidFill>
              </a:rPr>
              <a:t>30</a:t>
            </a:r>
          </a:p>
        </p:txBody>
      </p:sp>
      <p:sp>
        <p:nvSpPr>
          <p:cNvPr id="13" name="文本框 3">
            <a:extLst>
              <a:ext uri="{FF2B5EF4-FFF2-40B4-BE49-F238E27FC236}">
                <a16:creationId xmlns:a16="http://schemas.microsoft.com/office/drawing/2014/main" id="{29D86AA3-4000-7DFA-4859-611C42C53507}"/>
              </a:ext>
            </a:extLst>
          </p:cNvPr>
          <p:cNvSpPr txBox="1">
            <a:spLocks noChangeArrowheads="1"/>
          </p:cNvSpPr>
          <p:nvPr/>
        </p:nvSpPr>
        <p:spPr bwMode="auto">
          <a:xfrm>
            <a:off x="4156161" y="3739847"/>
            <a:ext cx="9361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r>
              <a:rPr lang="en-US" altLang="zh-CN" sz="2000" b="1" dirty="0">
                <a:solidFill>
                  <a:srgbClr val="FF0000"/>
                </a:solidFill>
              </a:rPr>
              <a:t>15</a:t>
            </a:r>
          </a:p>
        </p:txBody>
      </p:sp>
      <p:sp>
        <p:nvSpPr>
          <p:cNvPr id="14" name="矩形 13">
            <a:extLst>
              <a:ext uri="{FF2B5EF4-FFF2-40B4-BE49-F238E27FC236}">
                <a16:creationId xmlns:a16="http://schemas.microsoft.com/office/drawing/2014/main" id="{00BD1E96-D965-BD20-E71E-671CC3B5B488}"/>
              </a:ext>
            </a:extLst>
          </p:cNvPr>
          <p:cNvSpPr/>
          <p:nvPr/>
        </p:nvSpPr>
        <p:spPr>
          <a:xfrm>
            <a:off x="5197934" y="4023319"/>
            <a:ext cx="231055" cy="405792"/>
          </a:xfrm>
          <a:prstGeom prst="rect">
            <a:avLst/>
          </a:prstGeom>
          <a:solidFill>
            <a:srgbClr val="D3EDF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矩形 14">
            <a:extLst>
              <a:ext uri="{FF2B5EF4-FFF2-40B4-BE49-F238E27FC236}">
                <a16:creationId xmlns:a16="http://schemas.microsoft.com/office/drawing/2014/main" id="{292E484E-7A58-3221-CF03-69826D8514CF}"/>
              </a:ext>
            </a:extLst>
          </p:cNvPr>
          <p:cNvSpPr/>
          <p:nvPr/>
        </p:nvSpPr>
        <p:spPr>
          <a:xfrm>
            <a:off x="5431872" y="4139957"/>
            <a:ext cx="231055" cy="287988"/>
          </a:xfrm>
          <a:prstGeom prst="rect">
            <a:avLst/>
          </a:prstGeom>
          <a:solidFill>
            <a:srgbClr val="FDEBD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文本框 15">
            <a:extLst>
              <a:ext uri="{FF2B5EF4-FFF2-40B4-BE49-F238E27FC236}">
                <a16:creationId xmlns:a16="http://schemas.microsoft.com/office/drawing/2014/main" id="{4C233D27-0B6E-4ACC-D49C-A12D32092E6A}"/>
              </a:ext>
            </a:extLst>
          </p:cNvPr>
          <p:cNvSpPr txBox="1">
            <a:spLocks noChangeArrowheads="1"/>
          </p:cNvSpPr>
          <p:nvPr/>
        </p:nvSpPr>
        <p:spPr bwMode="auto">
          <a:xfrm>
            <a:off x="5364088" y="3795886"/>
            <a:ext cx="63911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r>
              <a:rPr lang="en-US" altLang="zh-CN" sz="2000" b="1" dirty="0">
                <a:solidFill>
                  <a:srgbClr val="FF0000"/>
                </a:solidFill>
              </a:rPr>
              <a:t>12</a:t>
            </a:r>
          </a:p>
        </p:txBody>
      </p:sp>
      <p:sp>
        <p:nvSpPr>
          <p:cNvPr id="17" name="文本框 3">
            <a:extLst>
              <a:ext uri="{FF2B5EF4-FFF2-40B4-BE49-F238E27FC236}">
                <a16:creationId xmlns:a16="http://schemas.microsoft.com/office/drawing/2014/main" id="{78CAEE00-8FC8-44E2-90D4-66F7671264F8}"/>
              </a:ext>
            </a:extLst>
          </p:cNvPr>
          <p:cNvSpPr txBox="1">
            <a:spLocks noChangeArrowheads="1"/>
          </p:cNvSpPr>
          <p:nvPr/>
        </p:nvSpPr>
        <p:spPr bwMode="auto">
          <a:xfrm>
            <a:off x="5116258" y="3651870"/>
            <a:ext cx="53586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r>
              <a:rPr lang="en-US" altLang="zh-CN" sz="2000" b="1" dirty="0">
                <a:solidFill>
                  <a:srgbClr val="FF0000"/>
                </a:solidFill>
              </a:rPr>
              <a:t>19</a:t>
            </a:r>
          </a:p>
        </p:txBody>
      </p:sp>
    </p:spTree>
    <p:extLst>
      <p:ext uri="{BB962C8B-B14F-4D97-AF65-F5344CB8AC3E}">
        <p14:creationId xmlns:p14="http://schemas.microsoft.com/office/powerpoint/2010/main" val="150938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up)">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14" grpId="0" animBg="1"/>
      <p:bldP spid="15" grpId="0" animBg="1"/>
      <p:bldP spid="16" grpId="0"/>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a:extLst>
              <a:ext uri="{FF2B5EF4-FFF2-40B4-BE49-F238E27FC236}">
                <a16:creationId xmlns:a16="http://schemas.microsoft.com/office/drawing/2014/main" id="{A19D6EA8-392B-C450-A242-E40A102D17E5}"/>
              </a:ext>
            </a:extLst>
          </p:cNvPr>
          <p:cNvSpPr txBox="1">
            <a:spLocks noChangeArrowheads="1"/>
          </p:cNvSpPr>
          <p:nvPr/>
        </p:nvSpPr>
        <p:spPr bwMode="auto">
          <a:xfrm>
            <a:off x="863637" y="502451"/>
            <a:ext cx="7416725" cy="1712520"/>
          </a:xfrm>
          <a:prstGeom prst="rect">
            <a:avLst/>
          </a:prstGeom>
          <a:noFill/>
          <a:ln>
            <a:noFill/>
          </a:ln>
        </p:spPr>
        <p:txBody>
          <a:bodyPr wrap="square">
            <a:spAutoFit/>
          </a:bodyPr>
          <a:lstStyle>
            <a:lvl1pPr>
              <a:defRPr sz="2800">
                <a:solidFill>
                  <a:srgbClr val="1C1C1C"/>
                </a:solidFill>
                <a:latin typeface="Arial" panose="020B0604020202020204" pitchFamily="34" charset="0"/>
                <a:ea typeface="楷体_GB2312" pitchFamily="49" charset="-122"/>
              </a:defRPr>
            </a:lvl1pPr>
            <a:lvl2pPr>
              <a:defRPr sz="2400">
                <a:solidFill>
                  <a:srgbClr val="1C1C1C"/>
                </a:solidFill>
                <a:latin typeface="Arial" panose="020B0604020202020204" pitchFamily="34" charset="0"/>
                <a:ea typeface="楷体_GB2312" pitchFamily="49" charset="-122"/>
              </a:defRPr>
            </a:lvl2pPr>
            <a:lvl3pPr>
              <a:defRPr sz="2000">
                <a:solidFill>
                  <a:srgbClr val="1C1C1C"/>
                </a:solidFill>
                <a:latin typeface="Arial" panose="020B0604020202020204" pitchFamily="34" charset="0"/>
                <a:ea typeface="楷体_GB2312" pitchFamily="49" charset="-122"/>
              </a:defRPr>
            </a:lvl3pPr>
            <a:lvl4pPr>
              <a:defRPr sz="2000">
                <a:solidFill>
                  <a:srgbClr val="1C1C1C"/>
                </a:solidFill>
                <a:latin typeface="Arial" panose="020B0604020202020204" pitchFamily="34" charset="0"/>
                <a:ea typeface="楷体_GB2312" pitchFamily="49" charset="-122"/>
              </a:defRPr>
            </a:lvl4pPr>
            <a:lvl5pPr>
              <a:defRPr sz="1600">
                <a:solidFill>
                  <a:srgbClr val="1C1C1C"/>
                </a:solidFill>
                <a:latin typeface="Arial" panose="020B0604020202020204" pitchFamily="34" charset="0"/>
                <a:ea typeface="楷体_GB2312" pitchFamily="49" charset="-122"/>
              </a:defRPr>
            </a:lvl5pPr>
            <a:lvl6pPr>
              <a:defRPr sz="1600">
                <a:solidFill>
                  <a:srgbClr val="1C1C1C"/>
                </a:solidFill>
                <a:latin typeface="Arial" panose="020B0604020202020204" pitchFamily="34" charset="0"/>
                <a:ea typeface="楷体_GB2312" pitchFamily="49" charset="-122"/>
              </a:defRPr>
            </a:lvl6pPr>
            <a:lvl7pPr>
              <a:defRPr sz="1600">
                <a:solidFill>
                  <a:srgbClr val="1C1C1C"/>
                </a:solidFill>
                <a:latin typeface="Arial" panose="020B0604020202020204" pitchFamily="34" charset="0"/>
                <a:ea typeface="楷体_GB2312" pitchFamily="49" charset="-122"/>
              </a:defRPr>
            </a:lvl7pPr>
            <a:lvl8pPr>
              <a:defRPr sz="1600">
                <a:solidFill>
                  <a:srgbClr val="1C1C1C"/>
                </a:solidFill>
                <a:latin typeface="Arial" panose="020B0604020202020204" pitchFamily="34" charset="0"/>
                <a:ea typeface="楷体_GB2312" pitchFamily="49" charset="-122"/>
              </a:defRPr>
            </a:lvl8pPr>
            <a:lvl9pPr>
              <a:defRPr sz="1600">
                <a:solidFill>
                  <a:srgbClr val="1C1C1C"/>
                </a:solidFill>
                <a:latin typeface="Arial" panose="020B0604020202020204" pitchFamily="34" charset="0"/>
                <a:ea typeface="楷体_GB2312" pitchFamily="49" charset="-122"/>
              </a:defRPr>
            </a:lvl9pPr>
          </a:lstStyle>
          <a:p>
            <a:pPr fontAlgn="auto">
              <a:lnSpc>
                <a:spcPct val="130000"/>
              </a:lnSpc>
              <a:spcBef>
                <a:spcPts val="0"/>
              </a:spcBef>
              <a:spcAft>
                <a:spcPts val="0"/>
              </a:spcAft>
              <a:defRPr/>
            </a:pPr>
            <a:r>
              <a:rPr lang="en-US" altLang="zh-CN" b="1" dirty="0">
                <a:solidFill>
                  <a:schemeClr val="tx1"/>
                </a:solidFill>
                <a:latin typeface="Times New Roman" panose="02020603050405020304" pitchFamily="18" charset="0"/>
                <a:ea typeface="+mn-ea"/>
                <a:cs typeface="Times New Roman" panose="02020603050405020304" pitchFamily="18" charset="0"/>
              </a:rPr>
              <a:t>(2)</a:t>
            </a:r>
            <a:r>
              <a:rPr lang="zh-CN" altLang="en-US" b="1" dirty="0">
                <a:solidFill>
                  <a:schemeClr val="tx1"/>
                </a:solidFill>
                <a:latin typeface="Times New Roman" panose="02020603050405020304" pitchFamily="18" charset="0"/>
                <a:ea typeface="+mn-ea"/>
                <a:cs typeface="Times New Roman" panose="02020603050405020304" pitchFamily="18" charset="0"/>
              </a:rPr>
              <a:t> 哪一批国家级非物质文化遗产名录中的传统音乐项目数量最多？哪一批中的民间文学项目数量最少</a:t>
            </a:r>
            <a:r>
              <a:rPr lang="en-US" altLang="zh-CN" b="1" dirty="0">
                <a:solidFill>
                  <a:schemeClr val="tx1"/>
                </a:solidFill>
                <a:latin typeface="Times New Roman" panose="02020603050405020304" pitchFamily="18" charset="0"/>
                <a:ea typeface="+mn-ea"/>
                <a:cs typeface="Times New Roman" panose="02020603050405020304" pitchFamily="18" charset="0"/>
              </a:rPr>
              <a:t>?</a:t>
            </a:r>
            <a:endParaRPr lang="zh-CN" altLang="en-US" b="1" dirty="0">
              <a:solidFill>
                <a:schemeClr val="tx1"/>
              </a:solidFill>
              <a:latin typeface="Times New Roman" panose="02020603050405020304" pitchFamily="18" charset="0"/>
              <a:ea typeface="+mn-ea"/>
              <a:cs typeface="Times New Roman" panose="02020603050405020304" pitchFamily="18" charset="0"/>
            </a:endParaRPr>
          </a:p>
        </p:txBody>
      </p:sp>
      <p:sp>
        <p:nvSpPr>
          <p:cNvPr id="3" name="Text Box 3973">
            <a:extLst>
              <a:ext uri="{FF2B5EF4-FFF2-40B4-BE49-F238E27FC236}">
                <a16:creationId xmlns:a16="http://schemas.microsoft.com/office/drawing/2014/main" id="{DBFC3C42-3B08-7EC5-CDE8-E259692E6C8C}"/>
              </a:ext>
            </a:extLst>
          </p:cNvPr>
          <p:cNvSpPr txBox="1">
            <a:spLocks noChangeArrowheads="1"/>
          </p:cNvSpPr>
          <p:nvPr/>
        </p:nvSpPr>
        <p:spPr bwMode="auto">
          <a:xfrm>
            <a:off x="850444" y="2230643"/>
            <a:ext cx="7416725" cy="169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pPr eaLnBrk="1" hangingPunct="1">
              <a:lnSpc>
                <a:spcPct val="130000"/>
              </a:lnSpc>
              <a:spcBef>
                <a:spcPct val="50000"/>
              </a:spcBef>
              <a:buFont typeface="Arial" panose="020B0604020202020204" pitchFamily="34" charset="0"/>
              <a:buNone/>
            </a:pPr>
            <a:r>
              <a:rPr lang="zh-CN" altLang="en-US" sz="2800" b="1" dirty="0">
                <a:solidFill>
                  <a:srgbClr val="FF0000"/>
                </a:solidFill>
                <a:latin typeface="楷体" panose="02010609060101010101" pitchFamily="49" charset="-122"/>
                <a:ea typeface="楷体" panose="02010609060101010101" pitchFamily="49" charset="-122"/>
              </a:rPr>
              <a:t>答：第一批国家级非物质文化遗产名录中的传统音乐项目数量最多，第五批中的民间文学项目数量最少。</a:t>
            </a:r>
          </a:p>
        </p:txBody>
      </p:sp>
    </p:spTree>
    <p:extLst>
      <p:ext uri="{BB962C8B-B14F-4D97-AF65-F5344CB8AC3E}">
        <p14:creationId xmlns:p14="http://schemas.microsoft.com/office/powerpoint/2010/main" val="2078666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形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088" y="3206750"/>
            <a:ext cx="1574800" cy="157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形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4613" y="1684338"/>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形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43325" y="2081213"/>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1749" name="组合 12"/>
          <p:cNvGrpSpPr/>
          <p:nvPr/>
        </p:nvGrpSpPr>
        <p:grpSpPr bwMode="auto">
          <a:xfrm>
            <a:off x="1060450" y="1347788"/>
            <a:ext cx="7269163" cy="2052637"/>
            <a:chOff x="833121" y="1494444"/>
            <a:chExt cx="7267786" cy="2052320"/>
          </a:xfrm>
        </p:grpSpPr>
        <p:sp>
          <p:nvSpPr>
            <p:cNvPr id="6" name="思想气泡: 云 5"/>
            <p:cNvSpPr/>
            <p:nvPr/>
          </p:nvSpPr>
          <p:spPr>
            <a:xfrm>
              <a:off x="833121" y="1494444"/>
              <a:ext cx="7267786" cy="2052320"/>
            </a:xfrm>
            <a:prstGeom prst="cloudCallout">
              <a:avLst>
                <a:gd name="adj1" fmla="val -40218"/>
                <a:gd name="adj2" fmla="val 63820"/>
              </a:avLst>
            </a:prstGeom>
            <a:solidFill>
              <a:srgbClr val="FFFEF2"/>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1752" name="矩形 2"/>
            <p:cNvSpPr>
              <a:spLocks noChangeArrowheads="1"/>
            </p:cNvSpPr>
            <p:nvPr/>
          </p:nvSpPr>
          <p:spPr bwMode="auto">
            <a:xfrm>
              <a:off x="1251797" y="2228217"/>
              <a:ext cx="677621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pPr eaLnBrk="1" hangingPunct="1"/>
              <a:r>
                <a:rPr lang="zh-CN" altLang="en-US" sz="3200" b="1">
                  <a:latin typeface="楷体" panose="02010609060101010101" pitchFamily="49" charset="-122"/>
                  <a:ea typeface="楷体" panose="02010609060101010101" pitchFamily="49" charset="-122"/>
                </a:rPr>
                <a:t>通过本节课的学习，你有什么收获？</a:t>
              </a:r>
            </a:p>
          </p:txBody>
        </p:sp>
      </p:grpSp>
      <p:sp>
        <p:nvSpPr>
          <p:cNvPr id="7" name="Rectangle 16">
            <a:extLst>
              <a:ext uri="{FF2B5EF4-FFF2-40B4-BE49-F238E27FC236}">
                <a16:creationId xmlns:a16="http://schemas.microsoft.com/office/drawing/2014/main" id="{8339256D-08DF-4A86-8B05-D7D648011409}"/>
              </a:ext>
            </a:extLst>
          </p:cNvPr>
          <p:cNvSpPr>
            <a:spLocks noChangeArrowheads="1"/>
          </p:cNvSpPr>
          <p:nvPr/>
        </p:nvSpPr>
        <p:spPr bwMode="auto">
          <a:xfrm>
            <a:off x="195808" y="195486"/>
            <a:ext cx="3008040" cy="584775"/>
          </a:xfrm>
          <a:prstGeom prst="rect">
            <a:avLst/>
          </a:prstGeom>
          <a:no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buFont typeface="Arial" panose="020B0604020202020204" pitchFamily="34" charset="0"/>
              <a:buNone/>
              <a:defRPr/>
            </a:pPr>
            <a:r>
              <a:rPr lang="zh-CN" altLang="en-US" sz="3200" b="1" dirty="0">
                <a:solidFill>
                  <a:schemeClr val="bg1"/>
                </a:solidFill>
                <a:effectLst>
                  <a:outerShdw blurRad="38100" dist="38100" dir="2700000" algn="tl">
                    <a:srgbClr val="000000">
                      <a:alpha val="43137"/>
                    </a:srgbClr>
                  </a:outerShdw>
                </a:effectLst>
                <a:latin typeface="Times New Roman" panose="02020603050405020304" pitchFamily="18" charset="0"/>
                <a:ea typeface="黑体" panose="02010609060101010101" pitchFamily="2" charset="-122"/>
              </a:rPr>
              <a:t>五、课堂小结</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3000" fill="hold" nodeType="afterEffect">
                                  <p:stCondLst>
                                    <p:cond delay="0"/>
                                  </p:stCondLst>
                                  <p:childTnLst>
                                    <p:animRot by="120000">
                                      <p:cBhvr>
                                        <p:cTn id="6" dur="200" fill="hold">
                                          <p:stCondLst>
                                            <p:cond delay="0"/>
                                          </p:stCondLst>
                                        </p:cTn>
                                        <p:tgtEl>
                                          <p:spTgt spid="2"/>
                                        </p:tgtEl>
                                        <p:attrNameLst>
                                          <p:attrName>r</p:attrName>
                                        </p:attrNameLst>
                                      </p:cBhvr>
                                    </p:animRot>
                                    <p:animRot by="-240000">
                                      <p:cBhvr>
                                        <p:cTn id="7" dur="400" fill="hold">
                                          <p:stCondLst>
                                            <p:cond delay="400"/>
                                          </p:stCondLst>
                                        </p:cTn>
                                        <p:tgtEl>
                                          <p:spTgt spid="2"/>
                                        </p:tgtEl>
                                        <p:attrNameLst>
                                          <p:attrName>r</p:attrName>
                                        </p:attrNameLst>
                                      </p:cBhvr>
                                    </p:animRot>
                                    <p:animRot by="240000">
                                      <p:cBhvr>
                                        <p:cTn id="8" dur="400" fill="hold">
                                          <p:stCondLst>
                                            <p:cond delay="800"/>
                                          </p:stCondLst>
                                        </p:cTn>
                                        <p:tgtEl>
                                          <p:spTgt spid="2"/>
                                        </p:tgtEl>
                                        <p:attrNameLst>
                                          <p:attrName>r</p:attrName>
                                        </p:attrNameLst>
                                      </p:cBhvr>
                                    </p:animRot>
                                    <p:animRot by="-240000">
                                      <p:cBhvr>
                                        <p:cTn id="9" dur="400" fill="hold">
                                          <p:stCondLst>
                                            <p:cond delay="1200"/>
                                          </p:stCondLst>
                                        </p:cTn>
                                        <p:tgtEl>
                                          <p:spTgt spid="2"/>
                                        </p:tgtEl>
                                        <p:attrNameLst>
                                          <p:attrName>r</p:attrName>
                                        </p:attrNameLst>
                                      </p:cBhvr>
                                    </p:animRot>
                                    <p:animRot by="120000">
                                      <p:cBhvr>
                                        <p:cTn id="10" dur="400" fill="hold">
                                          <p:stCondLst>
                                            <p:cond delay="1600"/>
                                          </p:stCondLst>
                                        </p:cTn>
                                        <p:tgtEl>
                                          <p:spTgt spid="2"/>
                                        </p:tgtEl>
                                        <p:attrNameLst>
                                          <p:attrName>r</p:attrName>
                                        </p:attrNameLst>
                                      </p:cBhvr>
                                    </p:animRot>
                                  </p:childTnLst>
                                </p:cTn>
                              </p:par>
                              <p:par>
                                <p:cTn id="11" presetID="32" presetClass="emph" presetSubtype="0" repeatCount="2000" fill="hold" nodeType="withEffect">
                                  <p:stCondLst>
                                    <p:cond delay="500"/>
                                  </p:stCondLst>
                                  <p:childTnLst>
                                    <p:animRot by="120000">
                                      <p:cBhvr>
                                        <p:cTn id="12" dur="100" fill="hold">
                                          <p:stCondLst>
                                            <p:cond delay="0"/>
                                          </p:stCondLst>
                                        </p:cTn>
                                        <p:tgtEl>
                                          <p:spTgt spid="4"/>
                                        </p:tgtEl>
                                        <p:attrNameLst>
                                          <p:attrName>r</p:attrName>
                                        </p:attrNameLst>
                                      </p:cBhvr>
                                    </p:animRot>
                                    <p:animRot by="-240000">
                                      <p:cBhvr>
                                        <p:cTn id="13" dur="200" fill="hold">
                                          <p:stCondLst>
                                            <p:cond delay="200"/>
                                          </p:stCondLst>
                                        </p:cTn>
                                        <p:tgtEl>
                                          <p:spTgt spid="4"/>
                                        </p:tgtEl>
                                        <p:attrNameLst>
                                          <p:attrName>r</p:attrName>
                                        </p:attrNameLst>
                                      </p:cBhvr>
                                    </p:animRot>
                                    <p:animRot by="240000">
                                      <p:cBhvr>
                                        <p:cTn id="14" dur="200" fill="hold">
                                          <p:stCondLst>
                                            <p:cond delay="400"/>
                                          </p:stCondLst>
                                        </p:cTn>
                                        <p:tgtEl>
                                          <p:spTgt spid="4"/>
                                        </p:tgtEl>
                                        <p:attrNameLst>
                                          <p:attrName>r</p:attrName>
                                        </p:attrNameLst>
                                      </p:cBhvr>
                                    </p:animRot>
                                    <p:animRot by="-240000">
                                      <p:cBhvr>
                                        <p:cTn id="15" dur="200" fill="hold">
                                          <p:stCondLst>
                                            <p:cond delay="600"/>
                                          </p:stCondLst>
                                        </p:cTn>
                                        <p:tgtEl>
                                          <p:spTgt spid="4"/>
                                        </p:tgtEl>
                                        <p:attrNameLst>
                                          <p:attrName>r</p:attrName>
                                        </p:attrNameLst>
                                      </p:cBhvr>
                                    </p:animRot>
                                    <p:animRot by="120000">
                                      <p:cBhvr>
                                        <p:cTn id="16" dur="200" fill="hold">
                                          <p:stCondLst>
                                            <p:cond delay="800"/>
                                          </p:stCondLst>
                                        </p:cTn>
                                        <p:tgtEl>
                                          <p:spTgt spid="4"/>
                                        </p:tgtEl>
                                        <p:attrNameLst>
                                          <p:attrName>r</p:attrName>
                                        </p:attrNameLst>
                                      </p:cBhvr>
                                    </p:animRot>
                                  </p:childTnLst>
                                </p:cTn>
                              </p:par>
                              <p:par>
                                <p:cTn id="17" presetID="32" presetClass="emph" presetSubtype="0" repeatCount="2000" fill="hold" nodeType="withEffect">
                                  <p:stCondLst>
                                    <p:cond delay="500"/>
                                  </p:stCondLst>
                                  <p:childTnLst>
                                    <p:animRot by="120000">
                                      <p:cBhvr>
                                        <p:cTn id="18" dur="200" fill="hold">
                                          <p:stCondLst>
                                            <p:cond delay="0"/>
                                          </p:stCondLst>
                                        </p:cTn>
                                        <p:tgtEl>
                                          <p:spTgt spid="3"/>
                                        </p:tgtEl>
                                        <p:attrNameLst>
                                          <p:attrName>r</p:attrName>
                                        </p:attrNameLst>
                                      </p:cBhvr>
                                    </p:animRot>
                                    <p:animRot by="-240000">
                                      <p:cBhvr>
                                        <p:cTn id="19" dur="400" fill="hold">
                                          <p:stCondLst>
                                            <p:cond delay="400"/>
                                          </p:stCondLst>
                                        </p:cTn>
                                        <p:tgtEl>
                                          <p:spTgt spid="3"/>
                                        </p:tgtEl>
                                        <p:attrNameLst>
                                          <p:attrName>r</p:attrName>
                                        </p:attrNameLst>
                                      </p:cBhvr>
                                    </p:animRot>
                                    <p:animRot by="240000">
                                      <p:cBhvr>
                                        <p:cTn id="20" dur="400" fill="hold">
                                          <p:stCondLst>
                                            <p:cond delay="800"/>
                                          </p:stCondLst>
                                        </p:cTn>
                                        <p:tgtEl>
                                          <p:spTgt spid="3"/>
                                        </p:tgtEl>
                                        <p:attrNameLst>
                                          <p:attrName>r</p:attrName>
                                        </p:attrNameLst>
                                      </p:cBhvr>
                                    </p:animRot>
                                    <p:animRot by="-240000">
                                      <p:cBhvr>
                                        <p:cTn id="21" dur="400" fill="hold">
                                          <p:stCondLst>
                                            <p:cond delay="1200"/>
                                          </p:stCondLst>
                                        </p:cTn>
                                        <p:tgtEl>
                                          <p:spTgt spid="3"/>
                                        </p:tgtEl>
                                        <p:attrNameLst>
                                          <p:attrName>r</p:attrName>
                                        </p:attrNameLst>
                                      </p:cBhvr>
                                    </p:animRot>
                                    <p:animRot by="120000">
                                      <p:cBhvr>
                                        <p:cTn id="22" dur="400" fill="hold">
                                          <p:stCondLst>
                                            <p:cond delay="160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4"/>
          <p:cNvSpPr txBox="1">
            <a:spLocks noChangeArrowheads="1"/>
          </p:cNvSpPr>
          <p:nvPr/>
        </p:nvSpPr>
        <p:spPr bwMode="auto">
          <a:xfrm>
            <a:off x="503238" y="711200"/>
            <a:ext cx="831691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楷体" panose="02010609060101010101" pitchFamily="49" charset="-122"/>
              </a:defRPr>
            </a:lvl1pPr>
            <a:lvl2pPr marL="742950" indent="-285750">
              <a:defRPr>
                <a:solidFill>
                  <a:schemeClr val="tx1"/>
                </a:solidFill>
                <a:latin typeface="Times New Roman" panose="02020603050405020304" pitchFamily="18" charset="0"/>
                <a:ea typeface="楷体" panose="02010609060101010101" pitchFamily="49" charset="-122"/>
              </a:defRPr>
            </a:lvl2pPr>
            <a:lvl3pPr marL="1143000" indent="-228600">
              <a:defRPr>
                <a:solidFill>
                  <a:schemeClr val="tx1"/>
                </a:solidFill>
                <a:latin typeface="Times New Roman" panose="02020603050405020304" pitchFamily="18" charset="0"/>
                <a:ea typeface="楷体" panose="02010609060101010101" pitchFamily="49" charset="-122"/>
              </a:defRPr>
            </a:lvl3pPr>
            <a:lvl4pPr marL="1600200" indent="-228600">
              <a:defRPr>
                <a:solidFill>
                  <a:schemeClr val="tx1"/>
                </a:solidFill>
                <a:latin typeface="Times New Roman" panose="02020603050405020304" pitchFamily="18" charset="0"/>
                <a:ea typeface="楷体" panose="02010609060101010101" pitchFamily="49" charset="-122"/>
              </a:defRPr>
            </a:lvl4pPr>
            <a:lvl5pPr marL="2057400" indent="-228600">
              <a:defRPr>
                <a:solidFill>
                  <a:schemeClr val="tx1"/>
                </a:solidFill>
                <a:latin typeface="Times New Roman" panose="02020603050405020304" pitchFamily="18" charset="0"/>
                <a:ea typeface="楷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9pPr>
          </a:lstStyle>
          <a:p>
            <a:pPr eaLnBrk="1" hangingPunct="1">
              <a:lnSpc>
                <a:spcPct val="120000"/>
              </a:lnSpc>
              <a:defRPr/>
            </a:pPr>
            <a:r>
              <a:rPr lang="en-US" altLang="zh-CN" sz="2400" b="1">
                <a:latin typeface="+mn-lt"/>
              </a:rPr>
              <a:t>1.</a:t>
            </a:r>
            <a:r>
              <a:rPr lang="en-US" altLang="zh-CN" sz="2400" b="1">
                <a:latin typeface="楷体" panose="02010609060101010101" pitchFamily="49" charset="-122"/>
              </a:rPr>
              <a:t> </a:t>
            </a:r>
            <a:r>
              <a:rPr lang="zh-CN" altLang="en-US" sz="2400" b="1">
                <a:latin typeface="楷体" panose="02010609060101010101" pitchFamily="49" charset="-122"/>
              </a:rPr>
              <a:t>下面</a:t>
            </a:r>
            <a:r>
              <a:rPr lang="zh-CN" altLang="en-US" sz="2400" b="1" dirty="0">
                <a:latin typeface="楷体" panose="02010609060101010101" pitchFamily="49" charset="-122"/>
              </a:rPr>
              <a:t>是四</a:t>
            </a:r>
            <a:r>
              <a:rPr lang="en-US" altLang="zh-CN" sz="2400" b="1" dirty="0">
                <a:latin typeface="楷体" panose="02010609060101010101" pitchFamily="49" charset="-122"/>
              </a:rPr>
              <a:t>(</a:t>
            </a:r>
            <a:r>
              <a:rPr lang="zh-CN" altLang="en-US" sz="2400" b="1" dirty="0">
                <a:latin typeface="楷体" panose="02010609060101010101" pitchFamily="49" charset="-122"/>
              </a:rPr>
              <a:t>１</a:t>
            </a:r>
            <a:r>
              <a:rPr lang="en-US" altLang="zh-CN" sz="2400" b="1" dirty="0">
                <a:latin typeface="楷体" panose="02010609060101010101" pitchFamily="49" charset="-122"/>
              </a:rPr>
              <a:t>)</a:t>
            </a:r>
            <a:r>
              <a:rPr lang="zh-CN" altLang="en-US" sz="2400" b="1" dirty="0">
                <a:latin typeface="楷体" panose="02010609060101010101" pitchFamily="49" charset="-122"/>
              </a:rPr>
              <a:t>班学生的睡眠情况统计表。</a:t>
            </a:r>
          </a:p>
        </p:txBody>
      </p:sp>
      <p:sp>
        <p:nvSpPr>
          <p:cNvPr id="33795" name="文本框 57"/>
          <p:cNvSpPr txBox="1">
            <a:spLocks noChangeArrowheads="1"/>
          </p:cNvSpPr>
          <p:nvPr/>
        </p:nvSpPr>
        <p:spPr bwMode="auto">
          <a:xfrm>
            <a:off x="703263" y="1173163"/>
            <a:ext cx="2493962"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r>
              <a:rPr lang="en-US" altLang="zh-CN" sz="1200">
                <a:solidFill>
                  <a:srgbClr val="EF7B57"/>
                </a:solidFill>
                <a:latin typeface="等线" panose="02010600030101010101" pitchFamily="2" charset="-122"/>
                <a:ea typeface="等线" panose="02010600030101010101" pitchFamily="2" charset="-122"/>
              </a:rPr>
              <a:t>【</a:t>
            </a:r>
            <a:r>
              <a:rPr lang="zh-CN" altLang="en-US" sz="1200">
                <a:solidFill>
                  <a:srgbClr val="EF7B57"/>
                </a:solidFill>
                <a:latin typeface="等线" panose="02010600030101010101" pitchFamily="2" charset="-122"/>
                <a:ea typeface="等线" panose="02010600030101010101" pitchFamily="2" charset="-122"/>
              </a:rPr>
              <a:t>选自</a:t>
            </a:r>
            <a:r>
              <a:rPr lang="en-US" altLang="zh-CN" sz="1200">
                <a:solidFill>
                  <a:srgbClr val="EF7B57"/>
                </a:solidFill>
                <a:latin typeface="等线" panose="02010600030101010101" pitchFamily="2" charset="-122"/>
                <a:ea typeface="等线" panose="02010600030101010101" pitchFamily="2" charset="-122"/>
              </a:rPr>
              <a:t>《</a:t>
            </a:r>
            <a:r>
              <a:rPr lang="zh-CN" altLang="en-US" sz="1200">
                <a:solidFill>
                  <a:srgbClr val="EF7B57"/>
                </a:solidFill>
                <a:latin typeface="等线" panose="02010600030101010101" pitchFamily="2" charset="-122"/>
                <a:ea typeface="等线" panose="02010600030101010101" pitchFamily="2" charset="-122"/>
              </a:rPr>
              <a:t>状元作业本</a:t>
            </a:r>
            <a:r>
              <a:rPr lang="en-US" altLang="zh-CN" sz="1200">
                <a:solidFill>
                  <a:srgbClr val="EF7B57"/>
                </a:solidFill>
                <a:latin typeface="等线" panose="02010600030101010101" pitchFamily="2" charset="-122"/>
                <a:ea typeface="等线" panose="02010600030101010101" pitchFamily="2" charset="-122"/>
              </a:rPr>
              <a:t>》】</a:t>
            </a:r>
            <a:endParaRPr lang="zh-CN" altLang="en-US" sz="1200">
              <a:solidFill>
                <a:srgbClr val="EF7B57"/>
              </a:solidFill>
              <a:latin typeface="等线" panose="02010600030101010101" pitchFamily="2" charset="-122"/>
              <a:ea typeface="等线" panose="02010600030101010101" pitchFamily="2" charset="-122"/>
            </a:endParaRPr>
          </a:p>
        </p:txBody>
      </p:sp>
      <p:pic>
        <p:nvPicPr>
          <p:cNvPr id="33796" name="图片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750" y="1482725"/>
            <a:ext cx="75565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图片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62250" y="2378075"/>
            <a:ext cx="3619500"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6"/>
          <p:cNvSpPr>
            <a:spLocks noChangeArrowheads="1"/>
          </p:cNvSpPr>
          <p:nvPr/>
        </p:nvSpPr>
        <p:spPr bwMode="auto">
          <a:xfrm>
            <a:off x="323528" y="195486"/>
            <a:ext cx="2087910"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fontAlgn="auto" hangingPunct="1">
              <a:spcBef>
                <a:spcPts val="0"/>
              </a:spcBef>
              <a:spcAft>
                <a:spcPts val="0"/>
              </a:spcAft>
              <a:defRPr/>
            </a:pPr>
            <a:r>
              <a:rPr lang="zh-CN" altLang="en-US" sz="3200" b="1" dirty="0">
                <a:ln w="10160">
                  <a:solidFill>
                    <a:srgbClr val="E75A4F"/>
                  </a:solidFill>
                </a:ln>
                <a:solidFill>
                  <a:srgbClr val="E75A4F"/>
                </a:solidFill>
                <a:latin typeface="+mj-lt"/>
                <a:ea typeface="+mn-ea"/>
              </a:rPr>
              <a:t>备选练习</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
          <p:cNvSpPr txBox="1">
            <a:spLocks noChangeArrowheads="1"/>
          </p:cNvSpPr>
          <p:nvPr/>
        </p:nvSpPr>
        <p:spPr bwMode="auto">
          <a:xfrm>
            <a:off x="412750" y="4170363"/>
            <a:ext cx="8318500"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楷体" panose="02010609060101010101" pitchFamily="49" charset="-122"/>
              </a:defRPr>
            </a:lvl1pPr>
            <a:lvl2pPr marL="742950" indent="-285750">
              <a:defRPr>
                <a:solidFill>
                  <a:schemeClr val="tx1"/>
                </a:solidFill>
                <a:latin typeface="Times New Roman" panose="02020603050405020304" pitchFamily="18" charset="0"/>
                <a:ea typeface="楷体" panose="02010609060101010101" pitchFamily="49" charset="-122"/>
              </a:defRPr>
            </a:lvl2pPr>
            <a:lvl3pPr marL="1143000" indent="-228600">
              <a:defRPr>
                <a:solidFill>
                  <a:schemeClr val="tx1"/>
                </a:solidFill>
                <a:latin typeface="Times New Roman" panose="02020603050405020304" pitchFamily="18" charset="0"/>
                <a:ea typeface="楷体" panose="02010609060101010101" pitchFamily="49" charset="-122"/>
              </a:defRPr>
            </a:lvl3pPr>
            <a:lvl4pPr marL="1600200" indent="-228600">
              <a:defRPr>
                <a:solidFill>
                  <a:schemeClr val="tx1"/>
                </a:solidFill>
                <a:latin typeface="Times New Roman" panose="02020603050405020304" pitchFamily="18" charset="0"/>
                <a:ea typeface="楷体" panose="02010609060101010101" pitchFamily="49" charset="-122"/>
              </a:defRPr>
            </a:lvl4pPr>
            <a:lvl5pPr marL="2057400" indent="-228600">
              <a:defRPr>
                <a:solidFill>
                  <a:schemeClr val="tx1"/>
                </a:solidFill>
                <a:latin typeface="Times New Roman" panose="02020603050405020304" pitchFamily="18" charset="0"/>
                <a:ea typeface="楷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9pPr>
          </a:lstStyle>
          <a:p>
            <a:pPr algn="just" eaLnBrk="1" hangingPunct="1">
              <a:lnSpc>
                <a:spcPct val="120000"/>
              </a:lnSpc>
              <a:defRPr/>
            </a:pPr>
            <a:r>
              <a:rPr lang="zh-CN" altLang="en-US" sz="2400" b="1" dirty="0">
                <a:latin typeface="+mn-lt"/>
              </a:rPr>
              <a:t>（</a:t>
            </a:r>
            <a:r>
              <a:rPr lang="en-US" altLang="zh-CN" sz="2400" b="1" dirty="0">
                <a:latin typeface="+mn-lt"/>
              </a:rPr>
              <a:t>1</a:t>
            </a:r>
            <a:r>
              <a:rPr lang="zh-CN" altLang="en-US" sz="2400" b="1" dirty="0">
                <a:latin typeface="+mn-lt"/>
              </a:rPr>
              <a:t>）根据统计表，请你将统计图补充完整。</a:t>
            </a:r>
          </a:p>
        </p:txBody>
      </p:sp>
      <p:pic>
        <p:nvPicPr>
          <p:cNvPr id="34819" name="图片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750" y="842963"/>
            <a:ext cx="7556500"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0" name="图片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62250" y="1739900"/>
            <a:ext cx="3619500" cy="239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p:cNvSpPr>
            <a:spLocks noChangeArrowheads="1"/>
          </p:cNvSpPr>
          <p:nvPr/>
        </p:nvSpPr>
        <p:spPr bwMode="auto">
          <a:xfrm>
            <a:off x="2890838" y="3308350"/>
            <a:ext cx="301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r>
              <a:rPr lang="en-US" altLang="zh-CN" b="1">
                <a:solidFill>
                  <a:srgbClr val="FF0000"/>
                </a:solidFill>
                <a:latin typeface="楷体" panose="02010609060101010101" pitchFamily="49" charset="-122"/>
                <a:ea typeface="楷体" panose="02010609060101010101" pitchFamily="49" charset="-122"/>
              </a:rPr>
              <a:t>3</a:t>
            </a:r>
            <a:endParaRPr lang="zh-CN" altLang="en-US" sz="1400"/>
          </a:p>
        </p:txBody>
      </p:sp>
      <p:sp>
        <p:nvSpPr>
          <p:cNvPr id="8" name="矩形 7"/>
          <p:cNvSpPr>
            <a:spLocks noChangeArrowheads="1"/>
          </p:cNvSpPr>
          <p:nvPr/>
        </p:nvSpPr>
        <p:spPr bwMode="auto">
          <a:xfrm>
            <a:off x="2890838" y="3122613"/>
            <a:ext cx="3016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r>
              <a:rPr lang="en-US" altLang="zh-CN" b="1">
                <a:solidFill>
                  <a:srgbClr val="FF0000"/>
                </a:solidFill>
                <a:latin typeface="楷体" panose="02010609060101010101" pitchFamily="49" charset="-122"/>
                <a:ea typeface="楷体" panose="02010609060101010101" pitchFamily="49" charset="-122"/>
              </a:rPr>
              <a:t>6</a:t>
            </a:r>
            <a:endParaRPr lang="zh-CN" altLang="en-US" sz="1400"/>
          </a:p>
        </p:txBody>
      </p:sp>
      <p:sp>
        <p:nvSpPr>
          <p:cNvPr id="9" name="矩形 8"/>
          <p:cNvSpPr>
            <a:spLocks noChangeArrowheads="1"/>
          </p:cNvSpPr>
          <p:nvPr/>
        </p:nvSpPr>
        <p:spPr bwMode="auto">
          <a:xfrm>
            <a:off x="2890838" y="2936875"/>
            <a:ext cx="301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r>
              <a:rPr lang="en-US" altLang="zh-CN" b="1">
                <a:solidFill>
                  <a:srgbClr val="FF0000"/>
                </a:solidFill>
                <a:latin typeface="楷体" panose="02010609060101010101" pitchFamily="49" charset="-122"/>
                <a:ea typeface="楷体" panose="02010609060101010101" pitchFamily="49" charset="-122"/>
              </a:rPr>
              <a:t>9</a:t>
            </a:r>
            <a:endParaRPr lang="zh-CN" altLang="en-US" sz="1400"/>
          </a:p>
        </p:txBody>
      </p:sp>
      <p:sp>
        <p:nvSpPr>
          <p:cNvPr id="10" name="矩形 9"/>
          <p:cNvSpPr>
            <a:spLocks noChangeArrowheads="1"/>
          </p:cNvSpPr>
          <p:nvPr/>
        </p:nvSpPr>
        <p:spPr bwMode="auto">
          <a:xfrm>
            <a:off x="2832100" y="2752725"/>
            <a:ext cx="4191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r>
              <a:rPr lang="en-US" altLang="zh-CN" b="1">
                <a:solidFill>
                  <a:srgbClr val="FF0000"/>
                </a:solidFill>
                <a:latin typeface="楷体" panose="02010609060101010101" pitchFamily="49" charset="-122"/>
                <a:ea typeface="楷体" panose="02010609060101010101" pitchFamily="49" charset="-122"/>
              </a:rPr>
              <a:t>12</a:t>
            </a:r>
            <a:endParaRPr lang="zh-CN" altLang="en-US" sz="1400"/>
          </a:p>
        </p:txBody>
      </p:sp>
      <p:sp>
        <p:nvSpPr>
          <p:cNvPr id="11" name="矩形 10"/>
          <p:cNvSpPr>
            <a:spLocks noChangeArrowheads="1"/>
          </p:cNvSpPr>
          <p:nvPr/>
        </p:nvSpPr>
        <p:spPr bwMode="auto">
          <a:xfrm>
            <a:off x="2832100" y="2566988"/>
            <a:ext cx="4191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r>
              <a:rPr lang="en-US" altLang="zh-CN" b="1">
                <a:solidFill>
                  <a:srgbClr val="FF0000"/>
                </a:solidFill>
                <a:latin typeface="楷体" panose="02010609060101010101" pitchFamily="49" charset="-122"/>
                <a:ea typeface="楷体" panose="02010609060101010101" pitchFamily="49" charset="-122"/>
              </a:rPr>
              <a:t>15</a:t>
            </a:r>
            <a:endParaRPr lang="zh-CN" altLang="en-US" sz="1400"/>
          </a:p>
        </p:txBody>
      </p:sp>
      <p:sp>
        <p:nvSpPr>
          <p:cNvPr id="12" name="矩形 11"/>
          <p:cNvSpPr>
            <a:spLocks noChangeArrowheads="1"/>
          </p:cNvSpPr>
          <p:nvPr/>
        </p:nvSpPr>
        <p:spPr bwMode="auto">
          <a:xfrm>
            <a:off x="2832100" y="2381250"/>
            <a:ext cx="4191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r>
              <a:rPr lang="en-US" altLang="zh-CN" b="1">
                <a:solidFill>
                  <a:srgbClr val="FF0000"/>
                </a:solidFill>
                <a:latin typeface="楷体" panose="02010609060101010101" pitchFamily="49" charset="-122"/>
                <a:ea typeface="楷体" panose="02010609060101010101" pitchFamily="49" charset="-122"/>
              </a:rPr>
              <a:t>18</a:t>
            </a:r>
            <a:endParaRPr lang="zh-CN" altLang="en-US" sz="1400"/>
          </a:p>
        </p:txBody>
      </p:sp>
      <p:sp>
        <p:nvSpPr>
          <p:cNvPr id="13" name="矩形 12"/>
          <p:cNvSpPr>
            <a:spLocks noChangeArrowheads="1"/>
          </p:cNvSpPr>
          <p:nvPr/>
        </p:nvSpPr>
        <p:spPr bwMode="auto">
          <a:xfrm>
            <a:off x="2832100" y="2197100"/>
            <a:ext cx="4191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r>
              <a:rPr lang="en-US" altLang="zh-CN" b="1">
                <a:solidFill>
                  <a:srgbClr val="FF0000"/>
                </a:solidFill>
                <a:latin typeface="楷体" panose="02010609060101010101" pitchFamily="49" charset="-122"/>
                <a:ea typeface="楷体" panose="02010609060101010101" pitchFamily="49" charset="-122"/>
              </a:rPr>
              <a:t>21</a:t>
            </a:r>
            <a:endParaRPr lang="zh-CN" altLang="en-US" sz="1400"/>
          </a:p>
        </p:txBody>
      </p:sp>
      <p:sp>
        <p:nvSpPr>
          <p:cNvPr id="14" name="流程图: 过程 13"/>
          <p:cNvSpPr/>
          <p:nvPr/>
        </p:nvSpPr>
        <p:spPr>
          <a:xfrm>
            <a:off x="3586163" y="2376488"/>
            <a:ext cx="285750" cy="1295400"/>
          </a:xfrm>
          <a:prstGeom prst="flowChartProcess">
            <a:avLst/>
          </a:prstGeom>
          <a:solidFill>
            <a:srgbClr val="FF0000">
              <a:alpha val="50000"/>
            </a:srgbClr>
          </a:solid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流程图: 过程 14"/>
          <p:cNvSpPr/>
          <p:nvPr/>
        </p:nvSpPr>
        <p:spPr>
          <a:xfrm>
            <a:off x="4740275" y="3300413"/>
            <a:ext cx="285750" cy="371475"/>
          </a:xfrm>
          <a:prstGeom prst="flowChartProcess">
            <a:avLst/>
          </a:prstGeom>
          <a:solidFill>
            <a:srgbClr val="FF0000">
              <a:alpha val="50000"/>
            </a:srgbClr>
          </a:solid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流程图: 过程 15"/>
          <p:cNvSpPr/>
          <p:nvPr/>
        </p:nvSpPr>
        <p:spPr>
          <a:xfrm>
            <a:off x="5318125" y="3487738"/>
            <a:ext cx="285750" cy="185737"/>
          </a:xfrm>
          <a:prstGeom prst="flowChartProcess">
            <a:avLst/>
          </a:prstGeom>
          <a:solidFill>
            <a:srgbClr val="FF0000">
              <a:alpha val="50000"/>
            </a:srgbClr>
          </a:solid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down)">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down)">
                                      <p:cBhvr>
                                        <p:cTn id="35" dur="500"/>
                                        <p:tgtEl>
                                          <p:spTgt spid="15"/>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down)">
                                      <p:cBhvr>
                                        <p:cTn id="4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14" grpId="0" animBg="1"/>
      <p:bldP spid="15" grpId="0" animBg="1"/>
      <p:bldP spid="1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
          <p:cNvSpPr txBox="1">
            <a:spLocks noChangeArrowheads="1"/>
          </p:cNvSpPr>
          <p:nvPr/>
        </p:nvSpPr>
        <p:spPr bwMode="auto">
          <a:xfrm>
            <a:off x="412750" y="3037205"/>
            <a:ext cx="8189595" cy="1420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ea typeface="楷体" panose="02010609060101010101" pitchFamily="49" charset="-122"/>
              </a:defRPr>
            </a:lvl1pPr>
            <a:lvl2pPr marL="742950" indent="-285750">
              <a:defRPr>
                <a:solidFill>
                  <a:schemeClr val="tx1"/>
                </a:solidFill>
                <a:latin typeface="Times New Roman" panose="02020603050405020304" pitchFamily="18" charset="0"/>
                <a:ea typeface="楷体" panose="02010609060101010101" pitchFamily="49" charset="-122"/>
              </a:defRPr>
            </a:lvl2pPr>
            <a:lvl3pPr marL="1143000" indent="-228600">
              <a:defRPr>
                <a:solidFill>
                  <a:schemeClr val="tx1"/>
                </a:solidFill>
                <a:latin typeface="Times New Roman" panose="02020603050405020304" pitchFamily="18" charset="0"/>
                <a:ea typeface="楷体" panose="02010609060101010101" pitchFamily="49" charset="-122"/>
              </a:defRPr>
            </a:lvl3pPr>
            <a:lvl4pPr marL="1600200" indent="-228600">
              <a:defRPr>
                <a:solidFill>
                  <a:schemeClr val="tx1"/>
                </a:solidFill>
                <a:latin typeface="Times New Roman" panose="02020603050405020304" pitchFamily="18" charset="0"/>
                <a:ea typeface="楷体" panose="02010609060101010101" pitchFamily="49" charset="-122"/>
              </a:defRPr>
            </a:lvl4pPr>
            <a:lvl5pPr marL="2057400" indent="-228600">
              <a:defRPr>
                <a:solidFill>
                  <a:schemeClr val="tx1"/>
                </a:solidFill>
                <a:latin typeface="Times New Roman" panose="02020603050405020304" pitchFamily="18" charset="0"/>
                <a:ea typeface="楷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9pPr>
          </a:lstStyle>
          <a:p>
            <a:pPr algn="just" eaLnBrk="1" hangingPunct="1">
              <a:lnSpc>
                <a:spcPct val="120000"/>
              </a:lnSpc>
              <a:defRPr/>
            </a:pPr>
            <a:r>
              <a:rPr lang="zh-CN" altLang="en-US" sz="2400" b="1" dirty="0">
                <a:latin typeface="+mn-lt"/>
              </a:rPr>
              <a:t>（</a:t>
            </a:r>
            <a:r>
              <a:rPr lang="en-US" altLang="zh-CN" sz="2400" b="1" dirty="0">
                <a:latin typeface="+mn-lt"/>
              </a:rPr>
              <a:t>2</a:t>
            </a:r>
            <a:r>
              <a:rPr lang="zh-CN" altLang="en-US" sz="2400" b="1" dirty="0">
                <a:latin typeface="+mn-lt"/>
              </a:rPr>
              <a:t>）上面的条形统计图中，每格代表</a:t>
            </a:r>
            <a:r>
              <a:rPr lang="en-US" altLang="zh-CN" sz="2400" b="1" dirty="0">
                <a:latin typeface="+mn-lt"/>
              </a:rPr>
              <a:t>(</a:t>
            </a:r>
            <a:r>
              <a:rPr lang="zh-CN" altLang="en-US" sz="2400" b="1" dirty="0">
                <a:latin typeface="+mn-lt"/>
              </a:rPr>
              <a:t>　　　</a:t>
            </a:r>
            <a:r>
              <a:rPr lang="en-US" altLang="zh-CN" sz="2400" b="1" dirty="0">
                <a:latin typeface="+mn-lt"/>
              </a:rPr>
              <a:t>)</a:t>
            </a:r>
            <a:r>
              <a:rPr lang="zh-CN" altLang="en-US" sz="2400" b="1" dirty="0">
                <a:latin typeface="+mn-lt"/>
              </a:rPr>
              <a:t>人。睡眠时间</a:t>
            </a:r>
            <a:r>
              <a:rPr lang="en-US" altLang="zh-CN" sz="2400" b="1" dirty="0">
                <a:latin typeface="+mn-lt"/>
              </a:rPr>
              <a:t>(</a:t>
            </a:r>
            <a:r>
              <a:rPr lang="zh-CN" altLang="en-US" sz="2400" b="1" dirty="0">
                <a:latin typeface="+mn-lt"/>
              </a:rPr>
              <a:t>　　　　　　　</a:t>
            </a:r>
            <a:r>
              <a:rPr lang="en-US" altLang="zh-CN" sz="2400" b="1" dirty="0">
                <a:latin typeface="+mn-lt"/>
              </a:rPr>
              <a:t>)</a:t>
            </a:r>
            <a:r>
              <a:rPr lang="zh-CN" altLang="en-US" sz="2400" b="1" dirty="0">
                <a:latin typeface="+mn-lt"/>
              </a:rPr>
              <a:t>的人数最多，睡眠时间</a:t>
            </a:r>
            <a:r>
              <a:rPr lang="en-US" altLang="zh-CN" sz="2400" b="1" dirty="0">
                <a:latin typeface="+mn-lt"/>
              </a:rPr>
              <a:t>(</a:t>
            </a:r>
            <a:r>
              <a:rPr lang="zh-CN" altLang="en-US" sz="2400" b="1" dirty="0">
                <a:latin typeface="+mn-lt"/>
              </a:rPr>
              <a:t>　　　　　　　</a:t>
            </a:r>
            <a:r>
              <a:rPr lang="en-US" altLang="zh-CN" sz="2400" b="1" dirty="0">
                <a:latin typeface="+mn-lt"/>
              </a:rPr>
              <a:t>)</a:t>
            </a:r>
            <a:r>
              <a:rPr lang="zh-CN" altLang="en-US" sz="2400" b="1" dirty="0">
                <a:latin typeface="+mn-lt"/>
              </a:rPr>
              <a:t>的人数最少。</a:t>
            </a:r>
            <a:endParaRPr lang="zh-CN" altLang="en-US" sz="2400" b="1" dirty="0">
              <a:latin typeface="楷体" panose="02010609060101010101" pitchFamily="49" charset="-122"/>
            </a:endParaRPr>
          </a:p>
        </p:txBody>
      </p:sp>
      <p:pic>
        <p:nvPicPr>
          <p:cNvPr id="35843" name="图片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0663" y="555625"/>
            <a:ext cx="3622675" cy="240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a:spLocks noChangeArrowheads="1"/>
          </p:cNvSpPr>
          <p:nvPr/>
        </p:nvSpPr>
        <p:spPr bwMode="auto">
          <a:xfrm>
            <a:off x="6179820" y="3108325"/>
            <a:ext cx="3397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pPr algn="ctr"/>
            <a:r>
              <a:rPr lang="en-US" altLang="zh-CN" sz="2400" b="1">
                <a:solidFill>
                  <a:srgbClr val="FF0000"/>
                </a:solidFill>
                <a:latin typeface="楷体" panose="02010609060101010101" pitchFamily="49" charset="-122"/>
                <a:ea typeface="楷体" panose="02010609060101010101" pitchFamily="49" charset="-122"/>
              </a:rPr>
              <a:t>3</a:t>
            </a:r>
            <a:endParaRPr lang="zh-CN" altLang="en-US" sz="2400" b="1">
              <a:solidFill>
                <a:srgbClr val="FF0000"/>
              </a:solidFill>
              <a:latin typeface="楷体" panose="02010609060101010101" pitchFamily="49" charset="-122"/>
              <a:ea typeface="楷体" panose="02010609060101010101" pitchFamily="49" charset="-122"/>
            </a:endParaRPr>
          </a:p>
        </p:txBody>
      </p:sp>
      <p:sp>
        <p:nvSpPr>
          <p:cNvPr id="6" name="矩形 5"/>
          <p:cNvSpPr>
            <a:spLocks noChangeArrowheads="1"/>
          </p:cNvSpPr>
          <p:nvPr/>
        </p:nvSpPr>
        <p:spPr bwMode="auto">
          <a:xfrm>
            <a:off x="965835" y="3562350"/>
            <a:ext cx="20431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pPr algn="ctr"/>
            <a:r>
              <a:rPr lang="en-US" altLang="zh-CN" sz="2400" b="1">
                <a:solidFill>
                  <a:srgbClr val="FF0000"/>
                </a:solidFill>
                <a:latin typeface="楷体" panose="02010609060101010101" pitchFamily="49" charset="-122"/>
                <a:ea typeface="楷体" panose="02010609060101010101" pitchFamily="49" charset="-122"/>
              </a:rPr>
              <a:t>10</a:t>
            </a:r>
            <a:r>
              <a:rPr lang="zh-CN" altLang="en-US" sz="2400" b="1">
                <a:solidFill>
                  <a:srgbClr val="FF0000"/>
                </a:solidFill>
                <a:latin typeface="楷体" panose="02010609060101010101" pitchFamily="49" charset="-122"/>
                <a:ea typeface="楷体" panose="02010609060101010101" pitchFamily="49" charset="-122"/>
              </a:rPr>
              <a:t>小时及以上</a:t>
            </a:r>
          </a:p>
        </p:txBody>
      </p:sp>
      <p:sp>
        <p:nvSpPr>
          <p:cNvPr id="7" name="矩形 6"/>
          <p:cNvSpPr>
            <a:spLocks noChangeArrowheads="1"/>
          </p:cNvSpPr>
          <p:nvPr/>
        </p:nvSpPr>
        <p:spPr bwMode="auto">
          <a:xfrm>
            <a:off x="6479223" y="3554730"/>
            <a:ext cx="18875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pPr algn="ctr"/>
            <a:r>
              <a:rPr lang="en-US" altLang="zh-CN" sz="2400" b="1">
                <a:solidFill>
                  <a:srgbClr val="FF0000"/>
                </a:solidFill>
                <a:latin typeface="楷体" panose="02010609060101010101" pitchFamily="49" charset="-122"/>
                <a:ea typeface="楷体" panose="02010609060101010101" pitchFamily="49" charset="-122"/>
              </a:rPr>
              <a:t>7</a:t>
            </a:r>
            <a:r>
              <a:rPr lang="zh-CN" altLang="en-US" sz="2400" b="1">
                <a:solidFill>
                  <a:srgbClr val="FF0000"/>
                </a:solidFill>
                <a:latin typeface="楷体" panose="02010609060101010101" pitchFamily="49" charset="-122"/>
                <a:ea typeface="楷体" panose="02010609060101010101" pitchFamily="49" charset="-122"/>
              </a:rPr>
              <a:t>小时及以下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randombar(horizont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
          <p:cNvSpPr txBox="1">
            <a:spLocks noChangeArrowheads="1"/>
          </p:cNvSpPr>
          <p:nvPr/>
        </p:nvSpPr>
        <p:spPr bwMode="auto">
          <a:xfrm>
            <a:off x="476250" y="889000"/>
            <a:ext cx="8191500" cy="226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楷体" panose="02010609060101010101" pitchFamily="49" charset="-122"/>
              </a:defRPr>
            </a:lvl1pPr>
            <a:lvl2pPr marL="742950" indent="-285750">
              <a:defRPr>
                <a:solidFill>
                  <a:schemeClr val="tx1"/>
                </a:solidFill>
                <a:latin typeface="Times New Roman" panose="02020603050405020304" pitchFamily="18" charset="0"/>
                <a:ea typeface="楷体" panose="02010609060101010101" pitchFamily="49" charset="-122"/>
              </a:defRPr>
            </a:lvl2pPr>
            <a:lvl3pPr marL="1143000" indent="-228600">
              <a:defRPr>
                <a:solidFill>
                  <a:schemeClr val="tx1"/>
                </a:solidFill>
                <a:latin typeface="Times New Roman" panose="02020603050405020304" pitchFamily="18" charset="0"/>
                <a:ea typeface="楷体" panose="02010609060101010101" pitchFamily="49" charset="-122"/>
              </a:defRPr>
            </a:lvl3pPr>
            <a:lvl4pPr marL="1600200" indent="-228600">
              <a:defRPr>
                <a:solidFill>
                  <a:schemeClr val="tx1"/>
                </a:solidFill>
                <a:latin typeface="Times New Roman" panose="02020603050405020304" pitchFamily="18" charset="0"/>
                <a:ea typeface="楷体" panose="02010609060101010101" pitchFamily="49" charset="-122"/>
              </a:defRPr>
            </a:lvl4pPr>
            <a:lvl5pPr marL="2057400" indent="-228600">
              <a:defRPr>
                <a:solidFill>
                  <a:schemeClr val="tx1"/>
                </a:solidFill>
                <a:latin typeface="Times New Roman" panose="02020603050405020304" pitchFamily="18" charset="0"/>
                <a:ea typeface="楷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9pPr>
          </a:lstStyle>
          <a:p>
            <a:pPr algn="just" eaLnBrk="1" hangingPunct="1">
              <a:lnSpc>
                <a:spcPct val="120000"/>
              </a:lnSpc>
              <a:defRPr/>
            </a:pPr>
            <a:r>
              <a:rPr lang="zh-CN" altLang="en-US" sz="2400" b="1" dirty="0">
                <a:latin typeface="+mn-lt"/>
              </a:rPr>
              <a:t>（</a:t>
            </a:r>
            <a:r>
              <a:rPr lang="en-US" altLang="zh-CN" sz="2400" b="1" dirty="0">
                <a:latin typeface="+mn-lt"/>
              </a:rPr>
              <a:t>3</a:t>
            </a:r>
            <a:r>
              <a:rPr lang="zh-CN" altLang="en-US" sz="2400" b="1" dirty="0">
                <a:latin typeface="+mn-lt"/>
              </a:rPr>
              <a:t>）阅读材料：</a:t>
            </a:r>
            <a:r>
              <a:rPr lang="en-US" altLang="zh-CN" sz="2400" b="1" dirty="0">
                <a:latin typeface="+mn-lt"/>
              </a:rPr>
              <a:t>2017</a:t>
            </a:r>
            <a:r>
              <a:rPr lang="zh-CN" altLang="en-US" sz="2400" b="1" dirty="0">
                <a:latin typeface="+mn-lt"/>
              </a:rPr>
              <a:t>年</a:t>
            </a:r>
            <a:r>
              <a:rPr lang="en-US" altLang="zh-CN" sz="2400" b="1" dirty="0">
                <a:latin typeface="+mn-lt"/>
              </a:rPr>
              <a:t>12</a:t>
            </a:r>
            <a:r>
              <a:rPr lang="zh-CN" altLang="en-US" sz="2400" b="1" dirty="0">
                <a:latin typeface="+mn-lt"/>
              </a:rPr>
              <a:t>月，教育部应</a:t>
            </a:r>
            <a:r>
              <a:rPr lang="en-US" altLang="zh-CN" sz="2400" b="1" dirty="0">
                <a:latin typeface="+mn-lt"/>
              </a:rPr>
              <a:t>《</a:t>
            </a:r>
            <a:r>
              <a:rPr lang="zh-CN" altLang="en-US" sz="2400" b="1" dirty="0">
                <a:latin typeface="+mn-lt"/>
              </a:rPr>
              <a:t>义务教育学校管理标准</a:t>
            </a:r>
            <a:r>
              <a:rPr lang="en-US" altLang="zh-CN" sz="2400" b="1" dirty="0">
                <a:latin typeface="+mn-lt"/>
              </a:rPr>
              <a:t>》</a:t>
            </a:r>
            <a:r>
              <a:rPr lang="zh-CN" altLang="en-US" sz="2400" b="1" dirty="0">
                <a:latin typeface="+mn-lt"/>
              </a:rPr>
              <a:t>通知，其中一项要求：家庭、学校要配合好，保证小学生有</a:t>
            </a:r>
            <a:r>
              <a:rPr lang="en-US" altLang="zh-CN" sz="2400" b="1" dirty="0">
                <a:latin typeface="+mn-lt"/>
              </a:rPr>
              <a:t>10</a:t>
            </a:r>
            <a:r>
              <a:rPr lang="zh-CN" altLang="en-US" sz="2400" b="1" dirty="0">
                <a:latin typeface="+mn-lt"/>
              </a:rPr>
              <a:t>个小时的睡眠时间、初中学生有</a:t>
            </a:r>
            <a:r>
              <a:rPr lang="en-US" altLang="zh-CN" sz="2400" b="1" dirty="0">
                <a:latin typeface="+mn-lt"/>
              </a:rPr>
              <a:t>9</a:t>
            </a:r>
            <a:r>
              <a:rPr lang="zh-CN" altLang="en-US" sz="2400" b="1" dirty="0">
                <a:latin typeface="+mn-lt"/>
              </a:rPr>
              <a:t>个小时的睡眠时间。你认为四（</a:t>
            </a:r>
            <a:r>
              <a:rPr lang="en-US" altLang="zh-CN" sz="2400" b="1" dirty="0">
                <a:latin typeface="+mn-lt"/>
              </a:rPr>
              <a:t>1</a:t>
            </a:r>
            <a:r>
              <a:rPr lang="zh-CN" altLang="en-US" sz="2400" b="1" dirty="0">
                <a:latin typeface="+mn-lt"/>
              </a:rPr>
              <a:t>）班学生的睡眠时间总体情况怎么样？你有什么建议？</a:t>
            </a:r>
            <a:endParaRPr lang="zh-CN" altLang="en-US" sz="2400" b="1" dirty="0">
              <a:latin typeface="楷体" panose="02010609060101010101" pitchFamily="49" charset="-122"/>
            </a:endParaRPr>
          </a:p>
        </p:txBody>
      </p:sp>
      <p:sp>
        <p:nvSpPr>
          <p:cNvPr id="3" name="矩形 2"/>
          <p:cNvSpPr>
            <a:spLocks noChangeArrowheads="1"/>
          </p:cNvSpPr>
          <p:nvPr/>
        </p:nvSpPr>
        <p:spPr bwMode="auto">
          <a:xfrm>
            <a:off x="476250" y="3265488"/>
            <a:ext cx="8191500" cy="85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pPr>
              <a:lnSpc>
                <a:spcPct val="110000"/>
              </a:lnSpc>
            </a:pPr>
            <a:r>
              <a:rPr lang="zh-CN" altLang="en-US" sz="2400" b="1">
                <a:solidFill>
                  <a:srgbClr val="FF0000"/>
                </a:solidFill>
                <a:latin typeface="楷体" panose="02010609060101010101" pitchFamily="49" charset="-122"/>
                <a:ea typeface="楷体" panose="02010609060101010101" pitchFamily="49" charset="-122"/>
              </a:rPr>
              <a:t>四（</a:t>
            </a:r>
            <a:r>
              <a:rPr lang="en-US" altLang="zh-CN" sz="2400" b="1">
                <a:solidFill>
                  <a:srgbClr val="FF0000"/>
                </a:solidFill>
                <a:latin typeface="楷体" panose="02010609060101010101" pitchFamily="49" charset="-122"/>
                <a:ea typeface="楷体" panose="02010609060101010101" pitchFamily="49" charset="-122"/>
              </a:rPr>
              <a:t>1</a:t>
            </a:r>
            <a:r>
              <a:rPr lang="zh-CN" altLang="en-US" sz="2400" b="1">
                <a:solidFill>
                  <a:srgbClr val="FF0000"/>
                </a:solidFill>
                <a:latin typeface="楷体" panose="02010609060101010101" pitchFamily="49" charset="-122"/>
                <a:ea typeface="楷体" panose="02010609060101010101" pitchFamily="49" charset="-122"/>
              </a:rPr>
              <a:t>）班学生的睡眠时间总体偏少，</a:t>
            </a:r>
            <a:r>
              <a:rPr lang="en-US" altLang="zh-CN" sz="2400" b="1">
                <a:solidFill>
                  <a:srgbClr val="FF0000"/>
                </a:solidFill>
                <a:latin typeface="楷体" panose="02010609060101010101" pitchFamily="49" charset="-122"/>
                <a:ea typeface="楷体" panose="02010609060101010101" pitchFamily="49" charset="-122"/>
              </a:rPr>
              <a:t>10</a:t>
            </a:r>
            <a:r>
              <a:rPr lang="zh-CN" altLang="en-US" sz="2400" b="1">
                <a:solidFill>
                  <a:srgbClr val="FF0000"/>
                </a:solidFill>
                <a:latin typeface="楷体" panose="02010609060101010101" pitchFamily="49" charset="-122"/>
                <a:ea typeface="楷体" panose="02010609060101010101" pitchFamily="49" charset="-122"/>
              </a:rPr>
              <a:t>小时以下的人数超过一半，应增加睡眠时间。</a:t>
            </a:r>
            <a:r>
              <a:rPr lang="en-US" altLang="zh-CN" sz="2400" b="1">
                <a:solidFill>
                  <a:srgbClr val="FF0000"/>
                </a:solidFill>
                <a:latin typeface="楷体" panose="02010609060101010101" pitchFamily="49" charset="-122"/>
                <a:ea typeface="楷体" panose="02010609060101010101" pitchFamily="49" charset="-122"/>
              </a:rPr>
              <a:t>(</a:t>
            </a:r>
            <a:r>
              <a:rPr lang="zh-CN" altLang="en-US" sz="2400" b="1">
                <a:solidFill>
                  <a:srgbClr val="FF0000"/>
                </a:solidFill>
                <a:latin typeface="楷体" panose="02010609060101010101" pitchFamily="49" charset="-122"/>
                <a:ea typeface="楷体" panose="02010609060101010101" pitchFamily="49" charset="-122"/>
              </a:rPr>
              <a:t>答案不唯一，合理即可</a:t>
            </a:r>
            <a:r>
              <a:rPr lang="en-US" altLang="zh-CN" sz="2400" b="1">
                <a:solidFill>
                  <a:srgbClr val="FF0000"/>
                </a:solidFill>
                <a:latin typeface="楷体" panose="02010609060101010101" pitchFamily="49" charset="-122"/>
                <a:ea typeface="楷体" panose="02010609060101010101" pitchFamily="49" charset="-122"/>
              </a:rPr>
              <a:t>)</a:t>
            </a:r>
            <a:endParaRPr lang="zh-CN" altLang="en-US" sz="2400" b="1">
              <a:solidFill>
                <a:srgbClr val="FF0000"/>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叶盛">
      <a:majorFont>
        <a:latin typeface="Times New Roman"/>
        <a:ea typeface="楷体"/>
        <a:cs typeface=""/>
      </a:majorFont>
      <a:minorFont>
        <a:latin typeface="Times New Roman"/>
        <a:ea typeface="黑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149</TotalTime>
  <Words>628</Words>
  <Application>Microsoft Office PowerPoint</Application>
  <PresentationFormat>全屏显示(16:9)</PresentationFormat>
  <Paragraphs>89</Paragraphs>
  <Slides>20</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20</vt:i4>
      </vt:variant>
    </vt:vector>
  </HeadingPairs>
  <TitlesOfParts>
    <vt:vector size="26" baseType="lpstr">
      <vt:lpstr>等线</vt:lpstr>
      <vt:lpstr>黑体</vt:lpstr>
      <vt:lpstr>楷体</vt:lpstr>
      <vt:lpstr>Arial</vt:lpstr>
      <vt:lpstr>Times New Roman</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状元成才路</dc:title>
  <dc:creator>状元成才路; 吾课网</dc:creator>
  <cp:lastModifiedBy>Admin</cp:lastModifiedBy>
  <cp:revision>514</cp:revision>
  <dcterms:created xsi:type="dcterms:W3CDTF">2015-08-27T07:30:00Z</dcterms:created>
  <dcterms:modified xsi:type="dcterms:W3CDTF">2026-08-24T10:59:12Z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2052-11.8.2.8411</vt:lpwstr>
  </property>
  <property fmtid="{D5CDD505-2E9C-101B-9397-08002B2CF9AE}" pid="3" name="ICV">
    <vt:lpwstr>57316620A2D14A22A28E47F8DC798C73</vt:lpwstr>
  </property>
</Properties>
</file>