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258" r:id="rId2"/>
    <p:sldId id="296" r:id="rId3"/>
    <p:sldId id="344" r:id="rId4"/>
    <p:sldId id="370" r:id="rId5"/>
    <p:sldId id="1101" r:id="rId6"/>
    <p:sldId id="1103" r:id="rId7"/>
    <p:sldId id="381" r:id="rId8"/>
    <p:sldId id="382" r:id="rId9"/>
    <p:sldId id="383" r:id="rId10"/>
    <p:sldId id="384" r:id="rId11"/>
    <p:sldId id="385" r:id="rId12"/>
    <p:sldId id="1104" r:id="rId13"/>
    <p:sldId id="353" r:id="rId14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7B9A"/>
    <a:srgbClr val="8A381E"/>
    <a:srgbClr val="6876B4"/>
    <a:srgbClr val="51D367"/>
    <a:srgbClr val="DF6D6D"/>
    <a:srgbClr val="E3F5EC"/>
    <a:srgbClr val="B4D5FA"/>
    <a:srgbClr val="667AB5"/>
    <a:srgbClr val="98CEF4"/>
    <a:srgbClr val="7975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4660" autoAdjust="0"/>
  </p:normalViewPr>
  <p:slideViewPr>
    <p:cSldViewPr snapToGrid="0">
      <p:cViewPr varScale="1">
        <p:scale>
          <a:sx n="149" d="100"/>
          <a:sy n="149" d="100"/>
        </p:scale>
        <p:origin x="53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C2A5DAD-8F4A-4743-A2D1-C853963D14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0710545-486C-49BE-95CA-035210D1F67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</a:defRPr>
            </a:lvl1pPr>
          </a:lstStyle>
          <a:p>
            <a:pPr>
              <a:defRPr/>
            </a:pPr>
            <a:fld id="{F13C97E3-44B4-4D9A-851C-22730C8348A1}" type="datetimeFigureOut">
              <a:rPr lang="zh-CN" altLang="en-US"/>
              <a:pPr>
                <a:defRPr/>
              </a:pPr>
              <a:t>2026/8/24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2C75266B-B123-4510-B646-C21BC75D5344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A74CE17-FD74-4332-A868-6798FFEC88E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E12BE1-7355-44BF-AA61-A7712881F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>
                <a:ea typeface="等线" pitchFamily="2" charset="-122"/>
              </a:defRPr>
            </a:lvl1pPr>
          </a:lstStyle>
          <a:p>
            <a:fld id="{D06CF8FD-DA27-4FA0-A10A-9288E0477EA6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7" name="灯片编号占位符 3">
            <a:extLst>
              <a:ext uri="{FF2B5EF4-FFF2-40B4-BE49-F238E27FC236}">
                <a16:creationId xmlns:a16="http://schemas.microsoft.com/office/drawing/2014/main" id="{4B8E3EA9-3012-4CEB-AEFF-6EF364567C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64168EB-0149-4D06-9FA1-FEBA0725575F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8195" name="灯片编号占位符 3">
            <a:extLst>
              <a:ext uri="{FF2B5EF4-FFF2-40B4-BE49-F238E27FC236}">
                <a16:creationId xmlns:a16="http://schemas.microsoft.com/office/drawing/2014/main" id="{A532E8AB-AD56-451B-80E2-B56897795E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BD7A838-ACC9-44D3-85F6-1A17EB06C617}" type="slidenum">
              <a:rPr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C620FB-237C-4CB7-B98E-927590AECDE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98C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grpSp>
        <p:nvGrpSpPr>
          <p:cNvPr id="3" name="组合 38"/>
          <p:cNvGrpSpPr>
            <a:grpSpLocks/>
          </p:cNvGrpSpPr>
          <p:nvPr userDrawn="1"/>
        </p:nvGrpSpPr>
        <p:grpSpPr bwMode="auto">
          <a:xfrm>
            <a:off x="0" y="0"/>
            <a:ext cx="9144000" cy="5143500"/>
            <a:chOff x="0" y="1"/>
            <a:chExt cx="12192000" cy="6858000"/>
          </a:xfrm>
        </p:grpSpPr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b="18279"/>
            <a:stretch>
              <a:fillRect/>
            </a:stretch>
          </p:blipFill>
          <p:spPr bwMode="auto">
            <a:xfrm>
              <a:off x="0" y="1"/>
              <a:ext cx="559430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A36E9F27-2CD0-4D61-87BA-676974DE119A}"/>
                </a:ext>
              </a:extLst>
            </p:cNvPr>
            <p:cNvSpPr/>
            <p:nvPr/>
          </p:nvSpPr>
          <p:spPr>
            <a:xfrm>
              <a:off x="5594351" y="5933018"/>
              <a:ext cx="6597649" cy="924983"/>
            </a:xfrm>
            <a:prstGeom prst="rect">
              <a:avLst/>
            </a:prstGeom>
            <a:solidFill>
              <a:srgbClr val="FFD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5E8CD3F-6CB3-48BC-85C6-3716BFD90E69}"/>
                </a:ext>
              </a:extLst>
            </p:cNvPr>
            <p:cNvSpPr/>
            <p:nvPr/>
          </p:nvSpPr>
          <p:spPr>
            <a:xfrm>
              <a:off x="5594351" y="4334934"/>
              <a:ext cx="6597649" cy="137584"/>
            </a:xfrm>
            <a:prstGeom prst="rect">
              <a:avLst/>
            </a:prstGeom>
            <a:solidFill>
              <a:srgbClr val="FFD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9A4303D-42BB-4699-96DD-395B665080FF}"/>
                </a:ext>
              </a:extLst>
            </p:cNvPr>
            <p:cNvSpPr/>
            <p:nvPr/>
          </p:nvSpPr>
          <p:spPr>
            <a:xfrm>
              <a:off x="5594351" y="4472518"/>
              <a:ext cx="6597649" cy="1460500"/>
            </a:xfrm>
            <a:prstGeom prst="rect">
              <a:avLst/>
            </a:prstGeom>
            <a:solidFill>
              <a:srgbClr val="FFC5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C9EE059-B615-4D96-83FB-397C05D7EC21}"/>
                </a:ext>
              </a:extLst>
            </p:cNvPr>
            <p:cNvSpPr/>
            <p:nvPr/>
          </p:nvSpPr>
          <p:spPr>
            <a:xfrm>
              <a:off x="5594351" y="3274485"/>
              <a:ext cx="6597649" cy="1060449"/>
            </a:xfrm>
            <a:prstGeom prst="rect">
              <a:avLst/>
            </a:prstGeom>
            <a:solidFill>
              <a:srgbClr val="A6D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84DEFF30-51B4-4C35-BADE-4E5ADE05FA66}"/>
              </a:ext>
            </a:extLst>
          </p:cNvPr>
          <p:cNvSpPr/>
          <p:nvPr userDrawn="1"/>
        </p:nvSpPr>
        <p:spPr>
          <a:xfrm>
            <a:off x="1379538" y="860425"/>
            <a:ext cx="6376987" cy="31940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pic>
        <p:nvPicPr>
          <p:cNvPr id="10" name="图片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282700" y="762000"/>
            <a:ext cx="65786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71D349A-90FD-419D-A81F-A76D18B544AE}"/>
              </a:ext>
            </a:extLst>
          </p:cNvPr>
          <p:cNvSpPr txBox="1"/>
          <p:nvPr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C86624B-4A0E-1F46-35D2-C44E55BA0F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47278" y="126212"/>
            <a:ext cx="916656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4CB779B-0E6B-4AFF-9A3A-04EAAEF32AC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98C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grpSp>
        <p:nvGrpSpPr>
          <p:cNvPr id="3" name="组合 22"/>
          <p:cNvGrpSpPr>
            <a:grpSpLocks/>
          </p:cNvGrpSpPr>
          <p:nvPr userDrawn="1"/>
        </p:nvGrpSpPr>
        <p:grpSpPr bwMode="auto">
          <a:xfrm>
            <a:off x="0" y="0"/>
            <a:ext cx="9144000" cy="5143500"/>
            <a:chOff x="0" y="1"/>
            <a:chExt cx="12192000" cy="6858000"/>
          </a:xfrm>
        </p:grpSpPr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b="18279"/>
            <a:stretch>
              <a:fillRect/>
            </a:stretch>
          </p:blipFill>
          <p:spPr bwMode="auto">
            <a:xfrm>
              <a:off x="0" y="1"/>
              <a:ext cx="559430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FC61BEC-72FA-417E-9ED4-89A6B0772924}"/>
                </a:ext>
              </a:extLst>
            </p:cNvPr>
            <p:cNvSpPr/>
            <p:nvPr/>
          </p:nvSpPr>
          <p:spPr>
            <a:xfrm>
              <a:off x="5594351" y="5933018"/>
              <a:ext cx="6597649" cy="924983"/>
            </a:xfrm>
            <a:prstGeom prst="rect">
              <a:avLst/>
            </a:prstGeom>
            <a:solidFill>
              <a:srgbClr val="FFD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377965F-114A-4D94-8337-8ED86BF1E9EC}"/>
                </a:ext>
              </a:extLst>
            </p:cNvPr>
            <p:cNvSpPr/>
            <p:nvPr/>
          </p:nvSpPr>
          <p:spPr>
            <a:xfrm>
              <a:off x="5594351" y="4334934"/>
              <a:ext cx="6597649" cy="137584"/>
            </a:xfrm>
            <a:prstGeom prst="rect">
              <a:avLst/>
            </a:prstGeom>
            <a:solidFill>
              <a:srgbClr val="FFD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2AF084A-2499-467D-8F70-3EF5837F747D}"/>
                </a:ext>
              </a:extLst>
            </p:cNvPr>
            <p:cNvSpPr/>
            <p:nvPr/>
          </p:nvSpPr>
          <p:spPr>
            <a:xfrm>
              <a:off x="5594351" y="4472518"/>
              <a:ext cx="6597649" cy="1460500"/>
            </a:xfrm>
            <a:prstGeom prst="rect">
              <a:avLst/>
            </a:prstGeom>
            <a:solidFill>
              <a:srgbClr val="FFC5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6F3D7D2-0683-4EA1-A45F-19F51CB158B5}"/>
                </a:ext>
              </a:extLst>
            </p:cNvPr>
            <p:cNvSpPr/>
            <p:nvPr/>
          </p:nvSpPr>
          <p:spPr>
            <a:xfrm>
              <a:off x="5594351" y="3274485"/>
              <a:ext cx="6597649" cy="1060449"/>
            </a:xfrm>
            <a:prstGeom prst="rect">
              <a:avLst/>
            </a:prstGeom>
            <a:solidFill>
              <a:srgbClr val="A6D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9" name="圆角矩形 28">
            <a:extLst>
              <a:ext uri="{FF2B5EF4-FFF2-40B4-BE49-F238E27FC236}">
                <a16:creationId xmlns:a16="http://schemas.microsoft.com/office/drawing/2014/main" id="{F052C08E-0A8B-4924-96F6-DFC98CD04358}"/>
              </a:ext>
            </a:extLst>
          </p:cNvPr>
          <p:cNvSpPr/>
          <p:nvPr userDrawn="1"/>
        </p:nvSpPr>
        <p:spPr>
          <a:xfrm>
            <a:off x="312738" y="280988"/>
            <a:ext cx="8499475" cy="4581525"/>
          </a:xfrm>
          <a:prstGeom prst="roundRect">
            <a:avLst>
              <a:gd name="adj" fmla="val 404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pic>
        <p:nvPicPr>
          <p:cNvPr id="10" name="图片 29"/>
          <p:cNvPicPr>
            <a:picLocks noChangeAspect="1" noChangeArrowheads="1"/>
          </p:cNvPicPr>
          <p:nvPr userDrawn="1"/>
        </p:nvPicPr>
        <p:blipFill>
          <a:blip r:embed="rId3"/>
          <a:srcRect l="9186" r="47919" b="69167"/>
          <a:stretch>
            <a:fillRect/>
          </a:stretch>
        </p:blipFill>
        <p:spPr bwMode="auto">
          <a:xfrm>
            <a:off x="0" y="0"/>
            <a:ext cx="1023938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AEDFC62-124D-4362-808B-04669C07744F}"/>
              </a:ext>
            </a:extLst>
          </p:cNvPr>
          <p:cNvSpPr txBox="1"/>
          <p:nvPr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4628846-E590-9CF3-F17A-C3E70C38382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47278" y="126212"/>
            <a:ext cx="916656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4CB779B-0E6B-4AFF-9A3A-04EAAEF32AC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98C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grpSp>
        <p:nvGrpSpPr>
          <p:cNvPr id="3" name="组合 22"/>
          <p:cNvGrpSpPr>
            <a:grpSpLocks/>
          </p:cNvGrpSpPr>
          <p:nvPr userDrawn="1"/>
        </p:nvGrpSpPr>
        <p:grpSpPr bwMode="auto">
          <a:xfrm>
            <a:off x="0" y="0"/>
            <a:ext cx="9144000" cy="5143500"/>
            <a:chOff x="0" y="1"/>
            <a:chExt cx="12192000" cy="6858000"/>
          </a:xfrm>
        </p:grpSpPr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b="18279"/>
            <a:stretch>
              <a:fillRect/>
            </a:stretch>
          </p:blipFill>
          <p:spPr bwMode="auto">
            <a:xfrm>
              <a:off x="0" y="1"/>
              <a:ext cx="5594305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FC61BEC-72FA-417E-9ED4-89A6B0772924}"/>
                </a:ext>
              </a:extLst>
            </p:cNvPr>
            <p:cNvSpPr/>
            <p:nvPr/>
          </p:nvSpPr>
          <p:spPr>
            <a:xfrm>
              <a:off x="5594351" y="5933018"/>
              <a:ext cx="6597649" cy="924983"/>
            </a:xfrm>
            <a:prstGeom prst="rect">
              <a:avLst/>
            </a:prstGeom>
            <a:solidFill>
              <a:srgbClr val="FFD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377965F-114A-4D94-8337-8ED86BF1E9EC}"/>
                </a:ext>
              </a:extLst>
            </p:cNvPr>
            <p:cNvSpPr/>
            <p:nvPr/>
          </p:nvSpPr>
          <p:spPr>
            <a:xfrm>
              <a:off x="5594351" y="4334934"/>
              <a:ext cx="6597649" cy="137584"/>
            </a:xfrm>
            <a:prstGeom prst="rect">
              <a:avLst/>
            </a:prstGeom>
            <a:solidFill>
              <a:srgbClr val="FFD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2AF084A-2499-467D-8F70-3EF5837F747D}"/>
                </a:ext>
              </a:extLst>
            </p:cNvPr>
            <p:cNvSpPr/>
            <p:nvPr/>
          </p:nvSpPr>
          <p:spPr>
            <a:xfrm>
              <a:off x="5594351" y="4472518"/>
              <a:ext cx="6597649" cy="1460500"/>
            </a:xfrm>
            <a:prstGeom prst="rect">
              <a:avLst/>
            </a:prstGeom>
            <a:solidFill>
              <a:srgbClr val="FFC5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6F3D7D2-0683-4EA1-A45F-19F51CB158B5}"/>
                </a:ext>
              </a:extLst>
            </p:cNvPr>
            <p:cNvSpPr/>
            <p:nvPr/>
          </p:nvSpPr>
          <p:spPr>
            <a:xfrm>
              <a:off x="5594351" y="3274485"/>
              <a:ext cx="6597649" cy="1060449"/>
            </a:xfrm>
            <a:prstGeom prst="rect">
              <a:avLst/>
            </a:prstGeom>
            <a:solidFill>
              <a:srgbClr val="A6D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9" name="圆角矩形 28">
            <a:extLst>
              <a:ext uri="{FF2B5EF4-FFF2-40B4-BE49-F238E27FC236}">
                <a16:creationId xmlns:a16="http://schemas.microsoft.com/office/drawing/2014/main" id="{F052C08E-0A8B-4924-96F6-DFC98CD04358}"/>
              </a:ext>
            </a:extLst>
          </p:cNvPr>
          <p:cNvSpPr/>
          <p:nvPr userDrawn="1"/>
        </p:nvSpPr>
        <p:spPr>
          <a:xfrm>
            <a:off x="312738" y="280988"/>
            <a:ext cx="8499475" cy="4581525"/>
          </a:xfrm>
          <a:prstGeom prst="roundRect">
            <a:avLst>
              <a:gd name="adj" fmla="val 404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AEDFC62-124D-4362-808B-04669C07744F}"/>
              </a:ext>
            </a:extLst>
          </p:cNvPr>
          <p:cNvSpPr txBox="1"/>
          <p:nvPr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4628846-E590-9CF3-F17A-C3E70C3838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47278" y="126212"/>
            <a:ext cx="916656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1871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1" r:id="rId3"/>
    <p:sldLayoutId id="2147483710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4"/>
          <p:cNvSpPr txBox="1">
            <a:spLocks noChangeArrowheads="1"/>
          </p:cNvSpPr>
          <p:nvPr/>
        </p:nvSpPr>
        <p:spPr bwMode="auto">
          <a:xfrm>
            <a:off x="1706563" y="1661113"/>
            <a:ext cx="5730875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200000"/>
              </a:lnSpc>
            </a:pPr>
            <a:r>
              <a:rPr lang="zh-CN" altLang="en-US" sz="3300" b="1" dirty="0">
                <a:latin typeface="Times New Roman" pitchFamily="18" charset="0"/>
                <a:ea typeface="黑体" pitchFamily="49" charset="-122"/>
              </a:rPr>
              <a:t>认识方向</a:t>
            </a:r>
          </a:p>
        </p:txBody>
      </p:sp>
      <p:grpSp>
        <p:nvGrpSpPr>
          <p:cNvPr id="7171" name="组合 5"/>
          <p:cNvGrpSpPr>
            <a:grpSpLocks/>
          </p:cNvGrpSpPr>
          <p:nvPr/>
        </p:nvGrpSpPr>
        <p:grpSpPr bwMode="auto">
          <a:xfrm>
            <a:off x="1595438" y="1084263"/>
            <a:ext cx="1930400" cy="327144"/>
            <a:chOff x="242380" y="196184"/>
            <a:chExt cx="2575081" cy="436352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56F9EA4-C28C-465A-9BC7-3BEA2FD1BAC3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1015" noProof="1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DAD88D0-1AED-4E6D-9E46-63ACE97C97A0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1015" noProof="1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204FEDD-106D-40AF-9DA3-875348ED2A11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1015" noProof="1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1251AC1-5C06-46E5-8755-049EA8657FAB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1015" noProof="1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7A47E21-2618-4B6A-87BD-12008C4B1C9E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1015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9F22202-6729-48BC-8270-AFFE8AF4D0C1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sz="1015" noProof="1"/>
            </a:p>
          </p:txBody>
        </p:sp>
        <p:grpSp>
          <p:nvGrpSpPr>
            <p:cNvPr id="7178" name="组合 14"/>
            <p:cNvGrpSpPr>
              <a:grpSpLocks/>
            </p:cNvGrpSpPr>
            <p:nvPr/>
          </p:nvGrpSpPr>
          <p:grpSpPr bwMode="auto">
            <a:xfrm>
              <a:off x="242380" y="201491"/>
              <a:ext cx="2575081" cy="431045"/>
              <a:chOff x="242380" y="201491"/>
              <a:chExt cx="2575081" cy="431045"/>
            </a:xfrm>
          </p:grpSpPr>
          <p:sp>
            <p:nvSpPr>
              <p:cNvPr id="7179" name="文本框 15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30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15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15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0" name="文本框 16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310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5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四</a:t>
                </a:r>
              </a:p>
            </p:txBody>
          </p:sp>
          <p:sp>
            <p:nvSpPr>
              <p:cNvPr id="7181" name="文本框 17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30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5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2" name="文本框 18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30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5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3" name="文本框 19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1" cy="430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5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4" name="文本框 20"/>
              <p:cNvSpPr txBox="1">
                <a:spLocks noChangeArrowheads="1"/>
              </p:cNvSpPr>
              <p:nvPr/>
            </p:nvSpPr>
            <p:spPr bwMode="auto">
              <a:xfrm>
                <a:off x="1938450" y="201491"/>
                <a:ext cx="463704" cy="4310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5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上</a:t>
                </a:r>
              </a:p>
            </p:txBody>
          </p:sp>
        </p:grp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930" y="-431800"/>
            <a:ext cx="369697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文本框 7"/>
          <p:cNvSpPr txBox="1">
            <a:spLocks noChangeArrowheads="1"/>
          </p:cNvSpPr>
          <p:nvPr/>
        </p:nvSpPr>
        <p:spPr bwMode="auto">
          <a:xfrm>
            <a:off x="941707" y="136525"/>
            <a:ext cx="27733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一、复习导入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AD7B208-1632-EAF3-DAAE-CCDB763C76B1}"/>
              </a:ext>
            </a:extLst>
          </p:cNvPr>
          <p:cNvSpPr txBox="1"/>
          <p:nvPr/>
        </p:nvSpPr>
        <p:spPr>
          <a:xfrm>
            <a:off x="998220" y="803106"/>
            <a:ext cx="7429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defRPr/>
            </a:pPr>
            <a:r>
              <a:rPr lang="zh-CN" altLang="en-US" sz="2800" b="1" noProof="1">
                <a:latin typeface="黑体" panose="02010609060101010101" pitchFamily="49" charset="-122"/>
                <a:ea typeface="黑体" panose="02010609060101010101" pitchFamily="49" charset="-122"/>
              </a:rPr>
              <a:t>地图是按上北、下南、左西、右东绘制的。</a:t>
            </a:r>
            <a:endParaRPr lang="zh-CN" altLang="en-US" sz="2800" b="1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EA5543B-9D00-9379-BA15-F8763A2A9BB8}"/>
              </a:ext>
            </a:extLst>
          </p:cNvPr>
          <p:cNvGrpSpPr/>
          <p:nvPr/>
        </p:nvGrpSpPr>
        <p:grpSpPr>
          <a:xfrm>
            <a:off x="1722537" y="1513929"/>
            <a:ext cx="5577005" cy="3101300"/>
            <a:chOff x="1783497" y="881469"/>
            <a:chExt cx="5577005" cy="3101300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0BB7E1AA-66DD-741A-A83F-21DBFD43BBDD}"/>
                </a:ext>
              </a:extLst>
            </p:cNvPr>
            <p:cNvGrpSpPr/>
            <p:nvPr/>
          </p:nvGrpSpPr>
          <p:grpSpPr>
            <a:xfrm>
              <a:off x="1783497" y="881469"/>
              <a:ext cx="5577005" cy="3101300"/>
              <a:chOff x="1715334" y="1161354"/>
              <a:chExt cx="5695517" cy="3167203"/>
            </a:xfrm>
          </p:grpSpPr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48B60AE7-251D-2523-0CE2-6BA2445D18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33146" y="1194639"/>
                <a:ext cx="5677705" cy="3133918"/>
              </a:xfrm>
              <a:prstGeom prst="rect">
                <a:avLst/>
              </a:prstGeom>
            </p:spPr>
          </p:pic>
          <p:sp>
            <p:nvSpPr>
              <p:cNvPr id="24" name="矩形: 圆角 23">
                <a:extLst>
                  <a:ext uri="{FF2B5EF4-FFF2-40B4-BE49-F238E27FC236}">
                    <a16:creationId xmlns:a16="http://schemas.microsoft.com/office/drawing/2014/main" id="{1CA75216-7A30-3E2B-D6F7-3DF9E0E57AE3}"/>
                  </a:ext>
                </a:extLst>
              </p:cNvPr>
              <p:cNvSpPr/>
              <p:nvPr/>
            </p:nvSpPr>
            <p:spPr>
              <a:xfrm>
                <a:off x="4114193" y="1175080"/>
                <a:ext cx="788799" cy="280325"/>
              </a:xfrm>
              <a:prstGeom prst="roundRect">
                <a:avLst>
                  <a:gd name="adj" fmla="val 50000"/>
                </a:avLst>
              </a:prstGeom>
              <a:solidFill>
                <a:srgbClr val="E3F5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2EF12AD-C992-3CFF-3DEA-19A364E10A3F}"/>
                  </a:ext>
                </a:extLst>
              </p:cNvPr>
              <p:cNvSpPr txBox="1"/>
              <p:nvPr/>
            </p:nvSpPr>
            <p:spPr>
              <a:xfrm>
                <a:off x="4011346" y="1161354"/>
                <a:ext cx="9944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教学楼</a:t>
                </a:r>
              </a:p>
            </p:txBody>
          </p:sp>
          <p:sp>
            <p:nvSpPr>
              <p:cNvPr id="26" name="矩形: 圆角 25">
                <a:extLst>
                  <a:ext uri="{FF2B5EF4-FFF2-40B4-BE49-F238E27FC236}">
                    <a16:creationId xmlns:a16="http://schemas.microsoft.com/office/drawing/2014/main" id="{2404EC25-F385-5701-C2B0-5F50FB2F223D}"/>
                  </a:ext>
                </a:extLst>
              </p:cNvPr>
              <p:cNvSpPr/>
              <p:nvPr/>
            </p:nvSpPr>
            <p:spPr>
              <a:xfrm>
                <a:off x="2250654" y="1415360"/>
                <a:ext cx="524552" cy="280325"/>
              </a:xfrm>
              <a:prstGeom prst="roundRect">
                <a:avLst>
                  <a:gd name="adj" fmla="val 50000"/>
                </a:avLst>
              </a:prstGeom>
              <a:solidFill>
                <a:srgbClr val="E3F5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DBE607B-E364-CD80-B58E-596CC8C8543A}"/>
                  </a:ext>
                </a:extLst>
              </p:cNvPr>
              <p:cNvSpPr txBox="1"/>
              <p:nvPr/>
            </p:nvSpPr>
            <p:spPr>
              <a:xfrm>
                <a:off x="2015684" y="1401634"/>
                <a:ext cx="9944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食堂</a:t>
                </a:r>
              </a:p>
            </p:txBody>
          </p:sp>
          <p:sp>
            <p:nvSpPr>
              <p:cNvPr id="28" name="矩形: 圆角 27">
                <a:extLst>
                  <a:ext uri="{FF2B5EF4-FFF2-40B4-BE49-F238E27FC236}">
                    <a16:creationId xmlns:a16="http://schemas.microsoft.com/office/drawing/2014/main" id="{996F465F-EC88-7998-41B4-E6567A6A8000}"/>
                  </a:ext>
                </a:extLst>
              </p:cNvPr>
              <p:cNvSpPr/>
              <p:nvPr/>
            </p:nvSpPr>
            <p:spPr>
              <a:xfrm>
                <a:off x="2197258" y="2469925"/>
                <a:ext cx="711438" cy="280325"/>
              </a:xfrm>
              <a:prstGeom prst="roundRect">
                <a:avLst>
                  <a:gd name="adj" fmla="val 50000"/>
                </a:avLst>
              </a:prstGeom>
              <a:solidFill>
                <a:srgbClr val="E3F5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8032D37B-5FD7-6EDB-F9C3-5799C90FC855}"/>
                  </a:ext>
                </a:extLst>
              </p:cNvPr>
              <p:cNvSpPr txBox="1"/>
              <p:nvPr/>
            </p:nvSpPr>
            <p:spPr>
              <a:xfrm>
                <a:off x="2055731" y="2456199"/>
                <a:ext cx="9944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体育馆</a:t>
                </a:r>
              </a:p>
            </p:txBody>
          </p:sp>
          <p:sp>
            <p:nvSpPr>
              <p:cNvPr id="30" name="矩形: 圆角 29">
                <a:extLst>
                  <a:ext uri="{FF2B5EF4-FFF2-40B4-BE49-F238E27FC236}">
                    <a16:creationId xmlns:a16="http://schemas.microsoft.com/office/drawing/2014/main" id="{8C25F2AE-E46D-7C70-F04A-303E7301E4DB}"/>
                  </a:ext>
                </a:extLst>
              </p:cNvPr>
              <p:cNvSpPr/>
              <p:nvPr/>
            </p:nvSpPr>
            <p:spPr>
              <a:xfrm>
                <a:off x="1896908" y="3077301"/>
                <a:ext cx="631344" cy="280325"/>
              </a:xfrm>
              <a:prstGeom prst="roundRect">
                <a:avLst>
                  <a:gd name="adj" fmla="val 50000"/>
                </a:avLst>
              </a:prstGeom>
              <a:solidFill>
                <a:srgbClr val="E3F5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95B8B9C3-0272-31D9-76DF-E121B7D1C783}"/>
                  </a:ext>
                </a:extLst>
              </p:cNvPr>
              <p:cNvSpPr txBox="1"/>
              <p:nvPr/>
            </p:nvSpPr>
            <p:spPr>
              <a:xfrm>
                <a:off x="1715334" y="3063575"/>
                <a:ext cx="9944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科技楼</a:t>
                </a:r>
              </a:p>
            </p:txBody>
          </p:sp>
          <p:sp>
            <p:nvSpPr>
              <p:cNvPr id="32" name="矩形: 圆角 31">
                <a:extLst>
                  <a:ext uri="{FF2B5EF4-FFF2-40B4-BE49-F238E27FC236}">
                    <a16:creationId xmlns:a16="http://schemas.microsoft.com/office/drawing/2014/main" id="{5C483744-B906-B086-E08E-2D9F057A682F}"/>
                  </a:ext>
                </a:extLst>
              </p:cNvPr>
              <p:cNvSpPr/>
              <p:nvPr/>
            </p:nvSpPr>
            <p:spPr>
              <a:xfrm>
                <a:off x="5584545" y="1175080"/>
                <a:ext cx="904994" cy="280325"/>
              </a:xfrm>
              <a:prstGeom prst="roundRect">
                <a:avLst>
                  <a:gd name="adj" fmla="val 50000"/>
                </a:avLst>
              </a:prstGeom>
              <a:solidFill>
                <a:srgbClr val="E3F5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1F0BC352-5BEE-321F-E1D1-4A36371AA06F}"/>
                  </a:ext>
                </a:extLst>
              </p:cNvPr>
              <p:cNvSpPr txBox="1"/>
              <p:nvPr/>
            </p:nvSpPr>
            <p:spPr>
              <a:xfrm>
                <a:off x="5448782" y="1161354"/>
                <a:ext cx="1176521" cy="3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多功能厅</a:t>
                </a:r>
              </a:p>
            </p:txBody>
          </p:sp>
          <p:sp>
            <p:nvSpPr>
              <p:cNvPr id="34" name="矩形: 圆角 33">
                <a:extLst>
                  <a:ext uri="{FF2B5EF4-FFF2-40B4-BE49-F238E27FC236}">
                    <a16:creationId xmlns:a16="http://schemas.microsoft.com/office/drawing/2014/main" id="{F5CD8ADE-13F7-E863-D2C8-78CAF16E3FEF}"/>
                  </a:ext>
                </a:extLst>
              </p:cNvPr>
              <p:cNvSpPr/>
              <p:nvPr/>
            </p:nvSpPr>
            <p:spPr>
              <a:xfrm>
                <a:off x="6211943" y="2249666"/>
                <a:ext cx="651366" cy="280325"/>
              </a:xfrm>
              <a:prstGeom prst="roundRect">
                <a:avLst>
                  <a:gd name="adj" fmla="val 50000"/>
                </a:avLst>
              </a:prstGeom>
              <a:solidFill>
                <a:srgbClr val="E3F5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7CEBC02F-FB90-A2CD-F96F-57FFC8FEAD37}"/>
                  </a:ext>
                </a:extLst>
              </p:cNvPr>
              <p:cNvSpPr txBox="1"/>
              <p:nvPr/>
            </p:nvSpPr>
            <p:spPr>
              <a:xfrm>
                <a:off x="6040380" y="2235940"/>
                <a:ext cx="9944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图书馆</a:t>
                </a:r>
              </a:p>
            </p:txBody>
          </p:sp>
          <p:sp>
            <p:nvSpPr>
              <p:cNvPr id="36" name="矩形: 圆角 35">
                <a:extLst>
                  <a:ext uri="{FF2B5EF4-FFF2-40B4-BE49-F238E27FC236}">
                    <a16:creationId xmlns:a16="http://schemas.microsoft.com/office/drawing/2014/main" id="{292A8147-647B-07C0-B489-4A0DC8D9A61E}"/>
                  </a:ext>
                </a:extLst>
              </p:cNvPr>
              <p:cNvSpPr/>
              <p:nvPr/>
            </p:nvSpPr>
            <p:spPr>
              <a:xfrm>
                <a:off x="5537823" y="3584557"/>
                <a:ext cx="651366" cy="280325"/>
              </a:xfrm>
              <a:prstGeom prst="roundRect">
                <a:avLst>
                  <a:gd name="adj" fmla="val 50000"/>
                </a:avLst>
              </a:prstGeom>
              <a:solidFill>
                <a:srgbClr val="E3F5E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1C50195A-D00E-5860-195E-3EB81FBBED27}"/>
                  </a:ext>
                </a:extLst>
              </p:cNvPr>
              <p:cNvSpPr txBox="1"/>
              <p:nvPr/>
            </p:nvSpPr>
            <p:spPr>
              <a:xfrm>
                <a:off x="5366260" y="3570831"/>
                <a:ext cx="9944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存车处</a:t>
                </a:r>
              </a:p>
            </p:txBody>
          </p:sp>
          <p:sp>
            <p:nvSpPr>
              <p:cNvPr id="38" name="对话气泡: 圆角矩形 37">
                <a:extLst>
                  <a:ext uri="{FF2B5EF4-FFF2-40B4-BE49-F238E27FC236}">
                    <a16:creationId xmlns:a16="http://schemas.microsoft.com/office/drawing/2014/main" id="{F80FBF52-F53A-7D82-C6BF-359A3F3A0FFF}"/>
                  </a:ext>
                </a:extLst>
              </p:cNvPr>
              <p:cNvSpPr/>
              <p:nvPr/>
            </p:nvSpPr>
            <p:spPr>
              <a:xfrm>
                <a:off x="3350476" y="2171573"/>
                <a:ext cx="2075985" cy="317430"/>
              </a:xfrm>
              <a:prstGeom prst="wedgeRoundRectCallout">
                <a:avLst>
                  <a:gd name="adj1" fmla="val -41740"/>
                  <a:gd name="adj2" fmla="val 93703"/>
                  <a:gd name="adj3" fmla="val 16667"/>
                </a:avLst>
              </a:prstGeom>
              <a:solidFill>
                <a:schemeClr val="bg1"/>
              </a:solidFill>
              <a:ln w="63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defRPr/>
                </a:pPr>
                <a:r>
                  <a:rPr lang="zh-CN" altLang="en-US" sz="1200" b="1" noProof="1">
                    <a:solidFill>
                      <a:schemeClr val="tx1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多功能厅在校园的东北角。</a:t>
                </a: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D192CC17-4B47-6886-208F-FEB371D2ADDF}"/>
                  </a:ext>
                </a:extLst>
              </p:cNvPr>
              <p:cNvSpPr txBox="1"/>
              <p:nvPr/>
            </p:nvSpPr>
            <p:spPr>
              <a:xfrm>
                <a:off x="4617749" y="2842669"/>
                <a:ext cx="29367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8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北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237CC28C-F8AF-CE9F-AA9E-4D4FEAAE977A}"/>
                  </a:ext>
                </a:extLst>
              </p:cNvPr>
              <p:cNvSpPr txBox="1"/>
              <p:nvPr/>
            </p:nvSpPr>
            <p:spPr>
              <a:xfrm>
                <a:off x="4617749" y="3293519"/>
                <a:ext cx="29367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8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南</a:t>
                </a: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1DE790C8-84D2-3F3E-1097-2D52D99233AC}"/>
                  </a:ext>
                </a:extLst>
              </p:cNvPr>
              <p:cNvSpPr txBox="1"/>
              <p:nvPr/>
            </p:nvSpPr>
            <p:spPr>
              <a:xfrm rot="16200000">
                <a:off x="4399762" y="3077619"/>
                <a:ext cx="29367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8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西</a:t>
                </a: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08F3283D-A6A1-20A4-DE4D-C4311B15F05C}"/>
                  </a:ext>
                </a:extLst>
              </p:cNvPr>
              <p:cNvSpPr txBox="1"/>
              <p:nvPr/>
            </p:nvSpPr>
            <p:spPr>
              <a:xfrm rot="5400000">
                <a:off x="4844262" y="3077619"/>
                <a:ext cx="29367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8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东</a:t>
                </a: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F238E7BB-A261-9BD4-EEA9-767AC65D09E1}"/>
                  </a:ext>
                </a:extLst>
              </p:cNvPr>
              <p:cNvSpPr txBox="1"/>
              <p:nvPr/>
            </p:nvSpPr>
            <p:spPr>
              <a:xfrm rot="18741137">
                <a:off x="4449141" y="2942675"/>
                <a:ext cx="357137" cy="172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5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西北</a:t>
                </a: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FA9055DF-7C41-9EF5-04A3-86231EF1231E}"/>
                  </a:ext>
                </a:extLst>
              </p:cNvPr>
              <p:cNvSpPr txBox="1"/>
              <p:nvPr/>
            </p:nvSpPr>
            <p:spPr>
              <a:xfrm rot="3087695">
                <a:off x="4740962" y="2962129"/>
                <a:ext cx="357137" cy="172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5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东北</a:t>
                </a: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1904B68B-6442-5074-D447-02E03425857E}"/>
                  </a:ext>
                </a:extLst>
              </p:cNvPr>
              <p:cNvSpPr txBox="1"/>
              <p:nvPr/>
            </p:nvSpPr>
            <p:spPr>
              <a:xfrm rot="13586164">
                <a:off x="4452382" y="3231254"/>
                <a:ext cx="357137" cy="172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5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西南</a:t>
                </a: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1D045A40-A3EE-F152-49A1-920060B60B59}"/>
                  </a:ext>
                </a:extLst>
              </p:cNvPr>
              <p:cNvSpPr txBox="1"/>
              <p:nvPr/>
            </p:nvSpPr>
            <p:spPr>
              <a:xfrm rot="8055199">
                <a:off x="4727991" y="3231255"/>
                <a:ext cx="357137" cy="172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5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东南</a:t>
                </a:r>
              </a:p>
            </p:txBody>
          </p:sp>
        </p:grp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43261AE7-24BF-4D68-70E4-E84FAFE7D757}"/>
                </a:ext>
              </a:extLst>
            </p:cNvPr>
            <p:cNvSpPr/>
            <p:nvPr/>
          </p:nvSpPr>
          <p:spPr>
            <a:xfrm>
              <a:off x="4633913" y="2719387"/>
              <a:ext cx="276225" cy="276225"/>
            </a:xfrm>
            <a:prstGeom prst="ellipse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67DD54D0-2DC1-6C8E-234B-942C07130851}"/>
                </a:ext>
              </a:extLst>
            </p:cNvPr>
            <p:cNvSpPr/>
            <p:nvPr/>
          </p:nvSpPr>
          <p:spPr>
            <a:xfrm>
              <a:off x="4650582" y="2736056"/>
              <a:ext cx="242887" cy="242887"/>
            </a:xfrm>
            <a:prstGeom prst="ellipse">
              <a:avLst/>
            </a:pr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3711E0C7-5E69-3DF6-D374-DCF8640F6BC6}"/>
                </a:ext>
              </a:extLst>
            </p:cNvPr>
            <p:cNvCxnSpPr>
              <a:cxnSpLocks/>
              <a:stCxn id="15" idx="1"/>
              <a:endCxn id="15" idx="5"/>
            </p:cNvCxnSpPr>
            <p:nvPr/>
          </p:nvCxnSpPr>
          <p:spPr>
            <a:xfrm>
              <a:off x="4686152" y="2771626"/>
              <a:ext cx="171747" cy="17174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BCC44E4-FC50-4FD0-A0E4-91042456AA64}"/>
                </a:ext>
              </a:extLst>
            </p:cNvPr>
            <p:cNvCxnSpPr>
              <a:cxnSpLocks/>
              <a:stCxn id="15" idx="7"/>
              <a:endCxn id="15" idx="3"/>
            </p:cNvCxnSpPr>
            <p:nvPr/>
          </p:nvCxnSpPr>
          <p:spPr>
            <a:xfrm flipH="1">
              <a:off x="4686152" y="2771626"/>
              <a:ext cx="171747" cy="17174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5747B2D8-A950-8E15-E3DE-F00C05D308A9}"/>
                </a:ext>
              </a:extLst>
            </p:cNvPr>
            <p:cNvCxnSpPr>
              <a:cxnSpLocks/>
              <a:stCxn id="15" idx="6"/>
              <a:endCxn id="15" idx="2"/>
            </p:cNvCxnSpPr>
            <p:nvPr/>
          </p:nvCxnSpPr>
          <p:spPr>
            <a:xfrm flipH="1">
              <a:off x="4650582" y="2857500"/>
              <a:ext cx="242887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850326E1-1AC1-39F5-DCE9-5A438B85CD5A}"/>
                </a:ext>
              </a:extLst>
            </p:cNvPr>
            <p:cNvCxnSpPr>
              <a:cxnSpLocks/>
              <a:stCxn id="15" idx="4"/>
              <a:endCxn id="15" idx="0"/>
            </p:cNvCxnSpPr>
            <p:nvPr/>
          </p:nvCxnSpPr>
          <p:spPr>
            <a:xfrm flipV="1">
              <a:off x="4772026" y="2736056"/>
              <a:ext cx="0" cy="242887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A090A9D2-333E-62AC-DB00-32322CA79538}"/>
                </a:ext>
              </a:extLst>
            </p:cNvPr>
            <p:cNvGrpSpPr/>
            <p:nvPr/>
          </p:nvGrpSpPr>
          <p:grpSpPr>
            <a:xfrm>
              <a:off x="4731544" y="2690813"/>
              <a:ext cx="80963" cy="342900"/>
              <a:chOff x="4731544" y="2695575"/>
              <a:chExt cx="80963" cy="342900"/>
            </a:xfrm>
          </p:grpSpPr>
          <p:sp>
            <p:nvSpPr>
              <p:cNvPr id="21" name="等腰三角形 20">
                <a:extLst>
                  <a:ext uri="{FF2B5EF4-FFF2-40B4-BE49-F238E27FC236}">
                    <a16:creationId xmlns:a16="http://schemas.microsoft.com/office/drawing/2014/main" id="{F1F262D2-4445-10DA-31BE-7E2880004878}"/>
                  </a:ext>
                </a:extLst>
              </p:cNvPr>
              <p:cNvSpPr/>
              <p:nvPr/>
            </p:nvSpPr>
            <p:spPr>
              <a:xfrm>
                <a:off x="4733925" y="2695575"/>
                <a:ext cx="78582" cy="171450"/>
              </a:xfrm>
              <a:prstGeom prst="triangle">
                <a:avLst/>
              </a:prstGeom>
              <a:solidFill>
                <a:srgbClr val="DF6D6D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等腰三角形 21">
                <a:extLst>
                  <a:ext uri="{FF2B5EF4-FFF2-40B4-BE49-F238E27FC236}">
                    <a16:creationId xmlns:a16="http://schemas.microsoft.com/office/drawing/2014/main" id="{9C5D353C-8678-1402-E2A5-451ECB323190}"/>
                  </a:ext>
                </a:extLst>
              </p:cNvPr>
              <p:cNvSpPr/>
              <p:nvPr/>
            </p:nvSpPr>
            <p:spPr>
              <a:xfrm flipV="1">
                <a:off x="4731544" y="2867025"/>
                <a:ext cx="78582" cy="171450"/>
              </a:xfrm>
              <a:prstGeom prst="triangle">
                <a:avLst/>
              </a:prstGeom>
              <a:solidFill>
                <a:srgbClr val="6876B4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8E95299-65F6-6456-BAE2-D53F4C2A8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930" y="-431800"/>
            <a:ext cx="369697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7">
            <a:extLst>
              <a:ext uri="{FF2B5EF4-FFF2-40B4-BE49-F238E27FC236}">
                <a16:creationId xmlns:a16="http://schemas.microsoft.com/office/drawing/2014/main" id="{F6E2E31B-9BD1-926E-7FD9-5BCE80972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707" y="136525"/>
            <a:ext cx="27733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二、回顾整理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2B1E5A5-4BA6-22B8-6B8C-B1B06999623F}"/>
              </a:ext>
            </a:extLst>
          </p:cNvPr>
          <p:cNvSpPr txBox="1"/>
          <p:nvPr/>
        </p:nvSpPr>
        <p:spPr>
          <a:xfrm>
            <a:off x="807720" y="909786"/>
            <a:ext cx="77717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defRPr/>
            </a:pPr>
            <a:r>
              <a:rPr lang="zh-CN" altLang="en-US" sz="2800" b="1" noProof="1">
                <a:latin typeface="黑体" panose="02010609060101010101" pitchFamily="49" charset="-122"/>
                <a:ea typeface="黑体" panose="02010609060101010101" pitchFamily="49" charset="-122"/>
              </a:rPr>
              <a:t>通过活动，我们认识了方向，学会了看平面图。</a:t>
            </a:r>
            <a:endParaRPr lang="zh-CN" altLang="en-US" sz="2800" b="1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311888B-5482-0926-9262-BF51B984A3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141" y="1492325"/>
            <a:ext cx="2857385" cy="2610450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:a16="http://schemas.microsoft.com/office/drawing/2014/main" id="{DBB98670-4FBF-D418-E4A1-CA734E075AD5}"/>
              </a:ext>
            </a:extLst>
          </p:cNvPr>
          <p:cNvGrpSpPr/>
          <p:nvPr/>
        </p:nvGrpSpPr>
        <p:grpSpPr>
          <a:xfrm>
            <a:off x="4370070" y="1843455"/>
            <a:ext cx="4323714" cy="1694634"/>
            <a:chOff x="4766310" y="1970586"/>
            <a:chExt cx="4323714" cy="1694634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A673F1F8-04A3-4042-7608-9B5AE2733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7524" y="2600733"/>
              <a:ext cx="952500" cy="952500"/>
            </a:xfrm>
            <a:prstGeom prst="rect">
              <a:avLst/>
            </a:prstGeom>
          </p:spPr>
        </p:pic>
        <p:sp>
          <p:nvSpPr>
            <p:cNvPr id="12" name="AutoShape 27">
              <a:extLst>
                <a:ext uri="{FF2B5EF4-FFF2-40B4-BE49-F238E27FC236}">
                  <a16:creationId xmlns:a16="http://schemas.microsoft.com/office/drawing/2014/main" id="{B0EA26CD-ED0A-1FA9-8FF2-3997F32D6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6310" y="1970586"/>
              <a:ext cx="3112770" cy="1694634"/>
            </a:xfrm>
            <a:prstGeom prst="wedgeRoundRectCallout">
              <a:avLst>
                <a:gd name="adj1" fmla="val 60462"/>
                <a:gd name="adj2" fmla="val 1518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  <a:headEnd/>
              <a:tailEnd/>
            </a:ln>
          </p:spPr>
          <p:txBody>
            <a:bodyPr/>
            <a:lstStyle/>
            <a:p>
              <a:pPr hangingPunct="1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辨认方向可以借助太阳、指南针</a:t>
              </a:r>
              <a:r>
                <a: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,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还可以利用“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几点钟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”方向描述方向。</a:t>
              </a:r>
              <a:endPara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BCD97261-A408-BEBB-DAAC-AA8C680FC0ED}"/>
              </a:ext>
            </a:extLst>
          </p:cNvPr>
          <p:cNvSpPr txBox="1"/>
          <p:nvPr/>
        </p:nvSpPr>
        <p:spPr>
          <a:xfrm>
            <a:off x="857887" y="4161898"/>
            <a:ext cx="77215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说一说东北、东南、西北和西南的位置。</a:t>
            </a: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DCA2FAA8-1AEA-4B2E-A7BC-CA016200CC97}"/>
              </a:ext>
            </a:extLst>
          </p:cNvPr>
          <p:cNvSpPr/>
          <p:nvPr/>
        </p:nvSpPr>
        <p:spPr>
          <a:xfrm>
            <a:off x="3277541" y="1706813"/>
            <a:ext cx="967117" cy="5234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417C81A-690B-7FF4-1C43-A0A64ADE8EF0}"/>
              </a:ext>
            </a:extLst>
          </p:cNvPr>
          <p:cNvSpPr/>
          <p:nvPr/>
        </p:nvSpPr>
        <p:spPr>
          <a:xfrm>
            <a:off x="3281670" y="3311292"/>
            <a:ext cx="967117" cy="5234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B8A15CA-4AF5-A06D-1F4C-FE9DDE88961D}"/>
              </a:ext>
            </a:extLst>
          </p:cNvPr>
          <p:cNvSpPr/>
          <p:nvPr/>
        </p:nvSpPr>
        <p:spPr>
          <a:xfrm>
            <a:off x="1040880" y="1702961"/>
            <a:ext cx="967117" cy="5234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3FF26F0-F94C-2AC6-843B-59648725066D}"/>
              </a:ext>
            </a:extLst>
          </p:cNvPr>
          <p:cNvSpPr/>
          <p:nvPr/>
        </p:nvSpPr>
        <p:spPr>
          <a:xfrm>
            <a:off x="1040879" y="3310707"/>
            <a:ext cx="967117" cy="5234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 animBg="1"/>
      <p:bldP spid="3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9E17BA1-269F-D2BB-A88E-80AEDCA591A2}"/>
              </a:ext>
            </a:extLst>
          </p:cNvPr>
          <p:cNvSpPr txBox="1"/>
          <p:nvPr/>
        </p:nvSpPr>
        <p:spPr>
          <a:xfrm>
            <a:off x="265191" y="396240"/>
            <a:ext cx="8280146" cy="10916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2600" dirty="0"/>
              <a:t>        </a:t>
            </a:r>
            <a:r>
              <a:rPr lang="zh-CN" altLang="en-US" sz="2600" dirty="0">
                <a:solidFill>
                  <a:srgbClr val="FF00FF"/>
                </a:solidFill>
              </a:rPr>
              <a:t>点钟方向</a:t>
            </a:r>
            <a:r>
              <a:rPr lang="zh-CN" altLang="en-US" sz="2600" dirty="0"/>
              <a:t>是军事术语，通常指近距地面目标方位。在攻防行动中能动态、快速地指示目标位置。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95708F4F-0FCF-1EB5-A4D4-643ADA9D7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679" y="1760219"/>
            <a:ext cx="3806658" cy="252984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04EDBF7C-A98D-EBC8-9300-79F43E3F3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44" y="1760219"/>
            <a:ext cx="3798179" cy="252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973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2B211CDD-5355-4DF5-2253-19A5327672CA}"/>
              </a:ext>
            </a:extLst>
          </p:cNvPr>
          <p:cNvSpPr/>
          <p:nvPr/>
        </p:nvSpPr>
        <p:spPr>
          <a:xfrm>
            <a:off x="1649128" y="1469570"/>
            <a:ext cx="2191610" cy="219161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D3F526A-8233-973C-1A0C-4D7A92BC6CD3}"/>
              </a:ext>
            </a:extLst>
          </p:cNvPr>
          <p:cNvGrpSpPr/>
          <p:nvPr/>
        </p:nvGrpSpPr>
        <p:grpSpPr>
          <a:xfrm>
            <a:off x="165240" y="2361140"/>
            <a:ext cx="1525877" cy="415498"/>
            <a:chOff x="220320" y="3148184"/>
            <a:chExt cx="2034502" cy="553996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CA8EBD7-4A47-40B6-B2C8-8C404139440A}"/>
                </a:ext>
              </a:extLst>
            </p:cNvPr>
            <p:cNvSpPr txBox="1"/>
            <p:nvPr/>
          </p:nvSpPr>
          <p:spPr>
            <a:xfrm>
              <a:off x="220320" y="3148184"/>
              <a:ext cx="2034502" cy="553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9</a:t>
              </a:r>
              <a:r>
                <a:rPr lang="zh-CN" altLang="en-US" sz="2100" b="1" dirty="0">
                  <a:latin typeface="+mn-lt"/>
                  <a:ea typeface="楷体" panose="02010609060101010101" pitchFamily="49" charset="-122"/>
                </a:rPr>
                <a:t>点钟方向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EDA18C35-FF4D-3DE5-1C1F-823736653D24}"/>
                </a:ext>
              </a:extLst>
            </p:cNvPr>
            <p:cNvSpPr/>
            <p:nvPr/>
          </p:nvSpPr>
          <p:spPr>
            <a:xfrm>
              <a:off x="2143743" y="3363414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4A81A7F-0D32-C4BA-AB43-B53D4D36C4D6}"/>
              </a:ext>
            </a:extLst>
          </p:cNvPr>
          <p:cNvGrpSpPr/>
          <p:nvPr/>
        </p:nvGrpSpPr>
        <p:grpSpPr>
          <a:xfrm>
            <a:off x="1974604" y="1018319"/>
            <a:ext cx="1525877" cy="738664"/>
            <a:chOff x="2632805" y="1357759"/>
            <a:chExt cx="2034502" cy="984885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BFDBDA20-B5C4-699B-7349-C0DEBDCF7D43}"/>
                </a:ext>
              </a:extLst>
            </p:cNvPr>
            <p:cNvSpPr/>
            <p:nvPr/>
          </p:nvSpPr>
          <p:spPr>
            <a:xfrm>
              <a:off x="3607096" y="1893235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605D7E9-316B-38D3-A280-1BA93A573C0F}"/>
                </a:ext>
              </a:extLst>
            </p:cNvPr>
            <p:cNvSpPr txBox="1"/>
            <p:nvPr/>
          </p:nvSpPr>
          <p:spPr>
            <a:xfrm>
              <a:off x="2632805" y="1357759"/>
              <a:ext cx="2034502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12</a:t>
              </a:r>
              <a:r>
                <a:rPr lang="zh-CN" altLang="en-US" sz="2100" b="1" dirty="0">
                  <a:latin typeface="+mn-lt"/>
                  <a:ea typeface="楷体" panose="02010609060101010101" pitchFamily="49" charset="-122"/>
                </a:rPr>
                <a:t>点钟方向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D5093BD6-BDA5-D57C-B83A-4890524FFCE8}"/>
              </a:ext>
            </a:extLst>
          </p:cNvPr>
          <p:cNvGrpSpPr/>
          <p:nvPr/>
        </p:nvGrpSpPr>
        <p:grpSpPr>
          <a:xfrm>
            <a:off x="1983379" y="3628201"/>
            <a:ext cx="1525877" cy="529644"/>
            <a:chOff x="2644505" y="4837603"/>
            <a:chExt cx="2034502" cy="70619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74DD59EB-4026-C50A-D0D7-4EADF40DE6B0}"/>
                </a:ext>
              </a:extLst>
            </p:cNvPr>
            <p:cNvSpPr/>
            <p:nvPr/>
          </p:nvSpPr>
          <p:spPr>
            <a:xfrm>
              <a:off x="3607096" y="4837603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2CF3D6B-E101-4165-B3B1-F0415A1660E1}"/>
                </a:ext>
              </a:extLst>
            </p:cNvPr>
            <p:cNvSpPr txBox="1"/>
            <p:nvPr/>
          </p:nvSpPr>
          <p:spPr>
            <a:xfrm>
              <a:off x="2644505" y="4989798"/>
              <a:ext cx="2034502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6</a:t>
              </a:r>
              <a:r>
                <a:rPr lang="zh-CN" altLang="en-US" sz="2100" b="1" dirty="0">
                  <a:latin typeface="+mn-lt"/>
                  <a:ea typeface="楷体" panose="02010609060101010101" pitchFamily="49" charset="-122"/>
                </a:rPr>
                <a:t>点钟方向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34551484-EF9C-C978-BD1F-9814F0A88A16}"/>
              </a:ext>
            </a:extLst>
          </p:cNvPr>
          <p:cNvGrpSpPr/>
          <p:nvPr/>
        </p:nvGrpSpPr>
        <p:grpSpPr>
          <a:xfrm>
            <a:off x="3258300" y="1311968"/>
            <a:ext cx="2090965" cy="2503848"/>
            <a:chOff x="4344399" y="1749290"/>
            <a:chExt cx="2787953" cy="3338464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6F73207-72A1-F98E-1D40-6B27C096CA13}"/>
                </a:ext>
              </a:extLst>
            </p:cNvPr>
            <p:cNvSpPr txBox="1"/>
            <p:nvPr/>
          </p:nvSpPr>
          <p:spPr>
            <a:xfrm>
              <a:off x="5097850" y="3124665"/>
              <a:ext cx="2034502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3</a:t>
              </a:r>
              <a:r>
                <a:rPr lang="zh-CN" altLang="en-US" sz="2100" b="1" dirty="0">
                  <a:latin typeface="+mn-lt"/>
                  <a:ea typeface="楷体" panose="02010609060101010101" pitchFamily="49" charset="-122"/>
                </a:rPr>
                <a:t>点钟方向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11AD37E5-6BCB-EB44-85A0-B2603D10ADC4}"/>
                </a:ext>
              </a:extLst>
            </p:cNvPr>
            <p:cNvSpPr/>
            <p:nvPr/>
          </p:nvSpPr>
          <p:spPr>
            <a:xfrm>
              <a:off x="5075919" y="3363414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BA9B35A2-84BE-41E6-6471-882432945206}"/>
                </a:ext>
              </a:extLst>
            </p:cNvPr>
            <p:cNvSpPr/>
            <p:nvPr/>
          </p:nvSpPr>
          <p:spPr>
            <a:xfrm>
              <a:off x="4880847" y="2643043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666E5F78-0261-F047-CC3D-D92A3DEDD904}"/>
                </a:ext>
              </a:extLst>
            </p:cNvPr>
            <p:cNvSpPr/>
            <p:nvPr/>
          </p:nvSpPr>
          <p:spPr>
            <a:xfrm>
              <a:off x="4356591" y="2112691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15B4DD15-7072-EE82-223C-DABB0EE7990F}"/>
                </a:ext>
              </a:extLst>
            </p:cNvPr>
            <p:cNvSpPr/>
            <p:nvPr/>
          </p:nvSpPr>
          <p:spPr>
            <a:xfrm>
              <a:off x="4344399" y="4630339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38D1CCD5-0D2B-8175-DD28-C66DB4906FDA}"/>
                </a:ext>
              </a:extLst>
            </p:cNvPr>
            <p:cNvSpPr/>
            <p:nvPr/>
          </p:nvSpPr>
          <p:spPr>
            <a:xfrm>
              <a:off x="4868655" y="4106083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FF5070E-85E8-A52F-4672-98F72FFE7E1F}"/>
                </a:ext>
              </a:extLst>
            </p:cNvPr>
            <p:cNvSpPr txBox="1"/>
            <p:nvPr/>
          </p:nvSpPr>
          <p:spPr>
            <a:xfrm>
              <a:off x="4446203" y="1749290"/>
              <a:ext cx="331024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5604A8A-DE04-379F-90C3-0B8FDAFBF939}"/>
                </a:ext>
              </a:extLst>
            </p:cNvPr>
            <p:cNvSpPr txBox="1"/>
            <p:nvPr/>
          </p:nvSpPr>
          <p:spPr>
            <a:xfrm>
              <a:off x="4989710" y="2314881"/>
              <a:ext cx="331024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2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34DE05D-C6D1-4CC8-5E2C-2744955E0542}"/>
                </a:ext>
              </a:extLst>
            </p:cNvPr>
            <p:cNvSpPr txBox="1"/>
            <p:nvPr/>
          </p:nvSpPr>
          <p:spPr>
            <a:xfrm>
              <a:off x="4934847" y="3992737"/>
              <a:ext cx="331024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4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672050E-FC8C-9FB1-35ED-3CB7989CFB58}"/>
                </a:ext>
              </a:extLst>
            </p:cNvPr>
            <p:cNvSpPr txBox="1"/>
            <p:nvPr/>
          </p:nvSpPr>
          <p:spPr>
            <a:xfrm>
              <a:off x="4454787" y="4533757"/>
              <a:ext cx="331024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5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9AE869CA-885F-E8FF-EC18-0015352DC323}"/>
              </a:ext>
            </a:extLst>
          </p:cNvPr>
          <p:cNvGrpSpPr/>
          <p:nvPr/>
        </p:nvGrpSpPr>
        <p:grpSpPr>
          <a:xfrm>
            <a:off x="1328591" y="1332799"/>
            <a:ext cx="913428" cy="2488731"/>
            <a:chOff x="1771455" y="1777065"/>
            <a:chExt cx="1217904" cy="3318307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E57CC4A-A007-682E-CA9E-92AA44BD5D20}"/>
                </a:ext>
              </a:extLst>
            </p:cNvPr>
            <p:cNvSpPr/>
            <p:nvPr/>
          </p:nvSpPr>
          <p:spPr>
            <a:xfrm>
              <a:off x="2881359" y="2100499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77513E00-7557-7D8C-0332-0ACD1D9776DD}"/>
                </a:ext>
              </a:extLst>
            </p:cNvPr>
            <p:cNvSpPr/>
            <p:nvPr/>
          </p:nvSpPr>
          <p:spPr>
            <a:xfrm>
              <a:off x="2332719" y="2636947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879D0446-A64A-DCBF-4B64-AF102586D47E}"/>
                </a:ext>
              </a:extLst>
            </p:cNvPr>
            <p:cNvSpPr/>
            <p:nvPr/>
          </p:nvSpPr>
          <p:spPr>
            <a:xfrm>
              <a:off x="2351007" y="4118275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D862287B-95E1-E132-D416-DBD753A09901}"/>
                </a:ext>
              </a:extLst>
            </p:cNvPr>
            <p:cNvSpPr/>
            <p:nvPr/>
          </p:nvSpPr>
          <p:spPr>
            <a:xfrm>
              <a:off x="2881359" y="4648627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236E3AB-F86B-04C9-026F-4CE61EDE9186}"/>
                </a:ext>
              </a:extLst>
            </p:cNvPr>
            <p:cNvSpPr txBox="1"/>
            <p:nvPr/>
          </p:nvSpPr>
          <p:spPr>
            <a:xfrm>
              <a:off x="2526927" y="4541375"/>
              <a:ext cx="331024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7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3E75E50-16DF-FA92-23BA-3F81564BF725}"/>
                </a:ext>
              </a:extLst>
            </p:cNvPr>
            <p:cNvSpPr txBox="1"/>
            <p:nvPr/>
          </p:nvSpPr>
          <p:spPr>
            <a:xfrm>
              <a:off x="2007676" y="3933524"/>
              <a:ext cx="331024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8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867265B-0CE6-1292-1ABF-4F81FE0DD4EF}"/>
                </a:ext>
              </a:extLst>
            </p:cNvPr>
            <p:cNvSpPr txBox="1"/>
            <p:nvPr/>
          </p:nvSpPr>
          <p:spPr>
            <a:xfrm>
              <a:off x="1771455" y="2348565"/>
              <a:ext cx="544407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10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496520EE-80EE-F6B3-0750-BBA7BD115A24}"/>
                </a:ext>
              </a:extLst>
            </p:cNvPr>
            <p:cNvSpPr txBox="1"/>
            <p:nvPr/>
          </p:nvSpPr>
          <p:spPr>
            <a:xfrm>
              <a:off x="2297235" y="1777065"/>
              <a:ext cx="544407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11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D75831CE-C1B7-CA94-0D6D-F01BB8681F65}"/>
              </a:ext>
            </a:extLst>
          </p:cNvPr>
          <p:cNvSpPr txBox="1"/>
          <p:nvPr/>
        </p:nvSpPr>
        <p:spPr>
          <a:xfrm>
            <a:off x="1637715" y="4282273"/>
            <a:ext cx="22253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100" b="1" dirty="0">
                <a:latin typeface="+mn-lt"/>
                <a:ea typeface="楷体" panose="02010609060101010101" pitchFamily="49" charset="-122"/>
              </a:rPr>
              <a:t>点钟方向定位图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767DF27D-5CFA-DC08-550E-1C2CFDCABEFA}"/>
              </a:ext>
            </a:extLst>
          </p:cNvPr>
          <p:cNvGrpSpPr/>
          <p:nvPr/>
        </p:nvGrpSpPr>
        <p:grpSpPr>
          <a:xfrm>
            <a:off x="1612379" y="1451705"/>
            <a:ext cx="2241000" cy="2241000"/>
            <a:chOff x="2149839" y="1935606"/>
            <a:chExt cx="2988000" cy="2988000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60DD08C8-8B66-C845-B983-BFF01E330001}"/>
                </a:ext>
              </a:extLst>
            </p:cNvPr>
            <p:cNvCxnSpPr>
              <a:cxnSpLocks/>
            </p:cNvCxnSpPr>
            <p:nvPr/>
          </p:nvCxnSpPr>
          <p:spPr>
            <a:xfrm>
              <a:off x="2149839" y="3417414"/>
              <a:ext cx="2988000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6EAF81B3-1DA8-0832-D83E-E049F0D45BA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167096" y="3429606"/>
              <a:ext cx="2988000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F786F6BC-1010-0189-5B82-A0FDE61C334F}"/>
                </a:ext>
              </a:extLst>
            </p:cNvPr>
            <p:cNvCxnSpPr>
              <a:cxnSpLocks/>
            </p:cNvCxnSpPr>
            <p:nvPr/>
          </p:nvCxnSpPr>
          <p:spPr>
            <a:xfrm>
              <a:off x="3659910" y="2576491"/>
              <a:ext cx="0" cy="874122"/>
            </a:xfrm>
            <a:prstGeom prst="line">
              <a:avLst/>
            </a:prstGeom>
            <a:ln w="28575">
              <a:prstDash val="solid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FFA6F99E-2550-382D-B209-FF8CE46F85EA}"/>
              </a:ext>
            </a:extLst>
          </p:cNvPr>
          <p:cNvSpPr txBox="1"/>
          <p:nvPr/>
        </p:nvSpPr>
        <p:spPr>
          <a:xfrm>
            <a:off x="868176" y="209058"/>
            <a:ext cx="6467863" cy="562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2550" dirty="0"/>
              <a:t>我们一起来画一画点钟方向定位图。</a:t>
            </a:r>
            <a:endParaRPr lang="zh-CN" altLang="zh-CN" sz="2550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84F73C2-2C08-0F93-2B08-F2DBCE27B44A}"/>
              </a:ext>
            </a:extLst>
          </p:cNvPr>
          <p:cNvSpPr txBox="1"/>
          <p:nvPr/>
        </p:nvSpPr>
        <p:spPr>
          <a:xfrm>
            <a:off x="5426585" y="946673"/>
            <a:ext cx="3313866" cy="12319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latin typeface="+mn-lt"/>
                <a:ea typeface="+mj-ea"/>
              </a:defRPr>
            </a:lvl1pPr>
          </a:lstStyle>
          <a:p>
            <a:r>
              <a:rPr lang="zh-CN" altLang="en-US" sz="1950" dirty="0"/>
              <a:t>① </a:t>
            </a:r>
            <a:r>
              <a:rPr lang="zh-CN" altLang="zh-CN" sz="1950" dirty="0"/>
              <a:t>以站立者为中心，将周围</a:t>
            </a:r>
            <a:r>
              <a:rPr lang="en-US" altLang="zh-CN" sz="1950" dirty="0"/>
              <a:t> </a:t>
            </a:r>
          </a:p>
          <a:p>
            <a:r>
              <a:rPr lang="en-US" altLang="zh-CN" sz="1950" dirty="0"/>
              <a:t>      </a:t>
            </a:r>
            <a:r>
              <a:rPr lang="zh-CN" altLang="zh-CN" sz="1950" dirty="0"/>
              <a:t>360°的方向类比为钟表</a:t>
            </a:r>
            <a:r>
              <a:rPr lang="en-US" altLang="zh-CN" sz="1950" dirty="0"/>
              <a:t>   </a:t>
            </a:r>
          </a:p>
          <a:p>
            <a:r>
              <a:rPr lang="en-US" altLang="zh-CN" sz="1950" dirty="0"/>
              <a:t>     </a:t>
            </a:r>
            <a:r>
              <a:rPr lang="zh-CN" altLang="zh-CN" sz="1950" dirty="0"/>
              <a:t>表盘</a:t>
            </a:r>
            <a:r>
              <a:rPr lang="zh-CN" altLang="en-US" sz="1950" dirty="0"/>
              <a:t>。</a:t>
            </a:r>
            <a:endParaRPr lang="zh-CN" altLang="zh-CN" sz="1950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197B584D-F226-6F9C-DBF9-E65CC16078A3}"/>
              </a:ext>
            </a:extLst>
          </p:cNvPr>
          <p:cNvSpPr txBox="1"/>
          <p:nvPr/>
        </p:nvSpPr>
        <p:spPr>
          <a:xfrm>
            <a:off x="5426586" y="2219017"/>
            <a:ext cx="3241792" cy="162204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latin typeface="+mn-lt"/>
                <a:ea typeface="+mj-ea"/>
              </a:defRPr>
            </a:lvl1pPr>
          </a:lstStyle>
          <a:p>
            <a:r>
              <a:rPr lang="zh-CN" altLang="en-US" sz="1950" dirty="0"/>
              <a:t>② </a:t>
            </a:r>
            <a:r>
              <a:rPr lang="zh-CN" altLang="zh-CN" sz="1950" dirty="0"/>
              <a:t>12</a:t>
            </a:r>
            <a:r>
              <a:rPr lang="en-US" altLang="zh-CN" sz="1950" dirty="0"/>
              <a:t> </a:t>
            </a:r>
            <a:r>
              <a:rPr lang="zh-CN" altLang="zh-CN" sz="1950" dirty="0"/>
              <a:t>点钟方向为正前方，</a:t>
            </a:r>
            <a:endParaRPr lang="en-US" altLang="zh-CN" sz="1950" dirty="0"/>
          </a:p>
          <a:p>
            <a:r>
              <a:rPr lang="en-US" altLang="zh-CN" sz="1950" dirty="0"/>
              <a:t>     </a:t>
            </a:r>
            <a:r>
              <a:rPr lang="zh-CN" altLang="zh-CN" sz="1950" dirty="0"/>
              <a:t>3</a:t>
            </a:r>
            <a:r>
              <a:rPr lang="en-US" altLang="zh-CN" sz="1950" dirty="0"/>
              <a:t> </a:t>
            </a:r>
            <a:r>
              <a:rPr lang="zh-CN" altLang="zh-CN" sz="1950" dirty="0"/>
              <a:t>点钟方向为正右方，</a:t>
            </a:r>
            <a:endParaRPr lang="en-US" altLang="zh-CN" sz="1950" dirty="0"/>
          </a:p>
          <a:p>
            <a:r>
              <a:rPr lang="en-US" altLang="zh-CN" sz="1950" dirty="0"/>
              <a:t>     </a:t>
            </a:r>
            <a:r>
              <a:rPr lang="zh-CN" altLang="zh-CN" sz="1950" dirty="0"/>
              <a:t>6</a:t>
            </a:r>
            <a:r>
              <a:rPr lang="en-US" altLang="zh-CN" sz="1950" dirty="0"/>
              <a:t> </a:t>
            </a:r>
            <a:r>
              <a:rPr lang="zh-CN" altLang="zh-CN" sz="1950" dirty="0"/>
              <a:t>点钟方向为正后方，</a:t>
            </a:r>
            <a:endParaRPr lang="en-US" altLang="zh-CN" sz="1950" dirty="0"/>
          </a:p>
          <a:p>
            <a:r>
              <a:rPr lang="en-US" altLang="zh-CN" sz="1950" dirty="0"/>
              <a:t>     </a:t>
            </a:r>
            <a:r>
              <a:rPr lang="zh-CN" altLang="zh-CN" sz="1950" dirty="0"/>
              <a:t>9</a:t>
            </a:r>
            <a:r>
              <a:rPr lang="en-US" altLang="zh-CN" sz="1950" dirty="0"/>
              <a:t> </a:t>
            </a:r>
            <a:r>
              <a:rPr lang="zh-CN" altLang="zh-CN" sz="1950" dirty="0"/>
              <a:t>点钟方向为正左方。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02FF459-A16A-1B4C-B352-4A226370F19C}"/>
              </a:ext>
            </a:extLst>
          </p:cNvPr>
          <p:cNvSpPr txBox="1"/>
          <p:nvPr/>
        </p:nvSpPr>
        <p:spPr>
          <a:xfrm>
            <a:off x="5426586" y="3911475"/>
            <a:ext cx="3398704" cy="84183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latin typeface="+mn-lt"/>
                <a:ea typeface="+mj-ea"/>
              </a:defRPr>
            </a:lvl1pPr>
          </a:lstStyle>
          <a:p>
            <a:r>
              <a:rPr lang="zh-CN" altLang="en-US" sz="1950" dirty="0"/>
              <a:t>③ </a:t>
            </a:r>
            <a:r>
              <a:rPr lang="zh-CN" altLang="zh-CN" sz="1950" dirty="0"/>
              <a:t>12×30°＝</a:t>
            </a:r>
            <a:r>
              <a:rPr lang="en-US" altLang="zh-CN" sz="1950" dirty="0"/>
              <a:t> </a:t>
            </a:r>
            <a:r>
              <a:rPr lang="zh-CN" altLang="zh-CN" sz="1950" dirty="0"/>
              <a:t>360°，</a:t>
            </a:r>
            <a:endParaRPr lang="en-US" altLang="zh-CN" sz="1950" dirty="0"/>
          </a:p>
          <a:p>
            <a:r>
              <a:rPr lang="en-US" altLang="zh-CN" sz="1950" dirty="0"/>
              <a:t>     </a:t>
            </a:r>
            <a:r>
              <a:rPr lang="zh-CN" altLang="zh-CN" sz="1950" dirty="0"/>
              <a:t>每一个钟点对应</a:t>
            </a:r>
            <a:r>
              <a:rPr lang="en-US" altLang="zh-CN" sz="1950" dirty="0"/>
              <a:t> </a:t>
            </a:r>
            <a:r>
              <a:rPr lang="zh-CN" altLang="zh-CN" sz="1950" dirty="0"/>
              <a:t>30°</a:t>
            </a:r>
            <a:r>
              <a:rPr lang="zh-CN" altLang="en-US" sz="1950" dirty="0"/>
              <a:t>。</a:t>
            </a:r>
            <a:endParaRPr lang="zh-CN" altLang="zh-CN" sz="1950" dirty="0"/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0ACC8F09-639C-8F59-FA0A-740D7BD1D442}"/>
              </a:ext>
            </a:extLst>
          </p:cNvPr>
          <p:cNvSpPr/>
          <p:nvPr/>
        </p:nvSpPr>
        <p:spPr>
          <a:xfrm>
            <a:off x="5293856" y="897710"/>
            <a:ext cx="3460592" cy="3916886"/>
          </a:xfrm>
          <a:prstGeom prst="roundRect">
            <a:avLst>
              <a:gd name="adj" fmla="val 3664"/>
            </a:avLst>
          </a:prstGeom>
          <a:noFill/>
          <a:ln w="1905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CC3AD986-DED9-148B-3D9B-DFF2D267F7CF}"/>
              </a:ext>
            </a:extLst>
          </p:cNvPr>
          <p:cNvGrpSpPr/>
          <p:nvPr/>
        </p:nvGrpSpPr>
        <p:grpSpPr>
          <a:xfrm>
            <a:off x="2130058" y="2509061"/>
            <a:ext cx="1212400" cy="539619"/>
            <a:chOff x="2840077" y="3345414"/>
            <a:chExt cx="1616533" cy="719492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433D6976-2BF4-2619-A098-CBF815F579F3}"/>
                </a:ext>
              </a:extLst>
            </p:cNvPr>
            <p:cNvSpPr txBox="1"/>
            <p:nvPr/>
          </p:nvSpPr>
          <p:spPr>
            <a:xfrm>
              <a:off x="2840077" y="3510909"/>
              <a:ext cx="1616533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站立者</a:t>
              </a:r>
              <a:endPara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30CF0B3B-BDA0-29E1-6F2E-135A7D54C351}"/>
                </a:ext>
              </a:extLst>
            </p:cNvPr>
            <p:cNvSpPr/>
            <p:nvPr/>
          </p:nvSpPr>
          <p:spPr>
            <a:xfrm>
              <a:off x="3589096" y="3345414"/>
              <a:ext cx="144000" cy="144000"/>
            </a:xfrm>
            <a:prstGeom prst="ellips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C70400A2-AA02-2671-2C04-DD92166EED39}"/>
              </a:ext>
            </a:extLst>
          </p:cNvPr>
          <p:cNvGrpSpPr/>
          <p:nvPr/>
        </p:nvGrpSpPr>
        <p:grpSpPr>
          <a:xfrm>
            <a:off x="1601847" y="1509458"/>
            <a:ext cx="2237632" cy="2112853"/>
            <a:chOff x="2135796" y="2012611"/>
            <a:chExt cx="2983509" cy="2817136"/>
          </a:xfrm>
        </p:grpSpPr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BD5AF1BA-4DD2-C6F8-83B7-3D4526E14202}"/>
                </a:ext>
              </a:extLst>
            </p:cNvPr>
            <p:cNvSpPr txBox="1"/>
            <p:nvPr/>
          </p:nvSpPr>
          <p:spPr>
            <a:xfrm>
              <a:off x="2897796" y="4275750"/>
              <a:ext cx="1505229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正后方</a:t>
              </a:r>
              <a:endParaRPr lang="zh-CN" altLang="en-US" sz="30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5CFC8D52-B0F3-BE24-D866-18DB7F1EC701}"/>
                </a:ext>
              </a:extLst>
            </p:cNvPr>
            <p:cNvSpPr txBox="1"/>
            <p:nvPr/>
          </p:nvSpPr>
          <p:spPr>
            <a:xfrm>
              <a:off x="3614076" y="2911771"/>
              <a:ext cx="1505229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正右方</a:t>
              </a:r>
              <a:endParaRPr lang="zh-CN" altLang="en-US" sz="30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F59E0D6E-15C2-2BF8-1BDC-F1D37AB99D80}"/>
                </a:ext>
              </a:extLst>
            </p:cNvPr>
            <p:cNvSpPr txBox="1"/>
            <p:nvPr/>
          </p:nvSpPr>
          <p:spPr>
            <a:xfrm>
              <a:off x="2135796" y="2911771"/>
              <a:ext cx="1505229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正左方</a:t>
              </a:r>
              <a:endParaRPr lang="zh-CN" altLang="en-US" sz="30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0D6C5C1A-AD25-FBCA-F5F9-9ED2F0772CA1}"/>
                </a:ext>
              </a:extLst>
            </p:cNvPr>
            <p:cNvSpPr txBox="1"/>
            <p:nvPr/>
          </p:nvSpPr>
          <p:spPr>
            <a:xfrm>
              <a:off x="2913036" y="2012611"/>
              <a:ext cx="1505229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正前方</a:t>
              </a:r>
              <a:endParaRPr lang="zh-CN" altLang="en-US" sz="30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361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5" grpId="0"/>
      <p:bldP spid="37" grpId="0"/>
      <p:bldP spid="39" grpId="0"/>
      <p:bldP spid="41" grpId="0"/>
      <p:bldP spid="43" grpId="0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27F2CE73-B338-3FBA-6D47-DD95305456EA}"/>
              </a:ext>
            </a:extLst>
          </p:cNvPr>
          <p:cNvSpPr/>
          <p:nvPr/>
        </p:nvSpPr>
        <p:spPr>
          <a:xfrm>
            <a:off x="1649128" y="1469570"/>
            <a:ext cx="2191610" cy="219161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CB318D0-F476-8D44-C518-31AEC2329F38}"/>
              </a:ext>
            </a:extLst>
          </p:cNvPr>
          <p:cNvGrpSpPr/>
          <p:nvPr/>
        </p:nvGrpSpPr>
        <p:grpSpPr>
          <a:xfrm>
            <a:off x="165240" y="2361140"/>
            <a:ext cx="1525877" cy="415498"/>
            <a:chOff x="220320" y="3148184"/>
            <a:chExt cx="2034502" cy="553996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83590108-E738-51C3-0E37-FC9CCFA3AFE7}"/>
                </a:ext>
              </a:extLst>
            </p:cNvPr>
            <p:cNvSpPr txBox="1"/>
            <p:nvPr/>
          </p:nvSpPr>
          <p:spPr>
            <a:xfrm>
              <a:off x="220320" y="3148184"/>
              <a:ext cx="2034502" cy="553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9</a:t>
              </a:r>
              <a:r>
                <a:rPr lang="zh-CN" altLang="en-US" sz="2100" b="1" dirty="0">
                  <a:latin typeface="+mn-lt"/>
                  <a:ea typeface="楷体" panose="02010609060101010101" pitchFamily="49" charset="-122"/>
                </a:rPr>
                <a:t>点钟方向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2C22BFDA-14E3-31FE-E895-05E8656875BA}"/>
                </a:ext>
              </a:extLst>
            </p:cNvPr>
            <p:cNvSpPr/>
            <p:nvPr/>
          </p:nvSpPr>
          <p:spPr>
            <a:xfrm>
              <a:off x="2143743" y="3363414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718A5EB9-FA5F-5CF0-0A87-3A4691ACD463}"/>
              </a:ext>
            </a:extLst>
          </p:cNvPr>
          <p:cNvGrpSpPr/>
          <p:nvPr/>
        </p:nvGrpSpPr>
        <p:grpSpPr>
          <a:xfrm>
            <a:off x="1974604" y="1018319"/>
            <a:ext cx="1525877" cy="738664"/>
            <a:chOff x="2632805" y="1357759"/>
            <a:chExt cx="2034502" cy="984885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C75B34F8-D917-0CDF-77DC-B560B009550B}"/>
                </a:ext>
              </a:extLst>
            </p:cNvPr>
            <p:cNvSpPr/>
            <p:nvPr/>
          </p:nvSpPr>
          <p:spPr>
            <a:xfrm>
              <a:off x="3607096" y="1893235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8A01542-B41A-E58A-DFFC-82CD106A629B}"/>
                </a:ext>
              </a:extLst>
            </p:cNvPr>
            <p:cNvSpPr txBox="1"/>
            <p:nvPr/>
          </p:nvSpPr>
          <p:spPr>
            <a:xfrm>
              <a:off x="2632805" y="1357759"/>
              <a:ext cx="2034502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12</a:t>
              </a:r>
              <a:r>
                <a:rPr lang="zh-CN" altLang="en-US" sz="2100" b="1" dirty="0">
                  <a:latin typeface="+mn-lt"/>
                  <a:ea typeface="楷体" panose="02010609060101010101" pitchFamily="49" charset="-122"/>
                </a:rPr>
                <a:t>点钟方向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355A63F-441F-86B4-0993-72E76BAE237B}"/>
              </a:ext>
            </a:extLst>
          </p:cNvPr>
          <p:cNvGrpSpPr/>
          <p:nvPr/>
        </p:nvGrpSpPr>
        <p:grpSpPr>
          <a:xfrm>
            <a:off x="1983379" y="3628201"/>
            <a:ext cx="1525877" cy="529644"/>
            <a:chOff x="2644505" y="4837603"/>
            <a:chExt cx="2034502" cy="706192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34EE3C77-4E54-BD4C-CB21-EEC0EA8D6CAE}"/>
                </a:ext>
              </a:extLst>
            </p:cNvPr>
            <p:cNvSpPr/>
            <p:nvPr/>
          </p:nvSpPr>
          <p:spPr>
            <a:xfrm>
              <a:off x="3607096" y="4837603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AAD4929-9495-ACAF-83B2-10A7C3251E32}"/>
                </a:ext>
              </a:extLst>
            </p:cNvPr>
            <p:cNvSpPr txBox="1"/>
            <p:nvPr/>
          </p:nvSpPr>
          <p:spPr>
            <a:xfrm>
              <a:off x="2644505" y="4989798"/>
              <a:ext cx="2034502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6</a:t>
              </a:r>
              <a:r>
                <a:rPr lang="zh-CN" altLang="en-US" sz="2100" b="1" dirty="0">
                  <a:latin typeface="+mn-lt"/>
                  <a:ea typeface="楷体" panose="02010609060101010101" pitchFamily="49" charset="-122"/>
                </a:rPr>
                <a:t>点钟方向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7E0285B-ABBF-F877-9C1B-85B249C111D8}"/>
              </a:ext>
            </a:extLst>
          </p:cNvPr>
          <p:cNvGrpSpPr/>
          <p:nvPr/>
        </p:nvGrpSpPr>
        <p:grpSpPr>
          <a:xfrm>
            <a:off x="3258300" y="1311968"/>
            <a:ext cx="2090965" cy="2503848"/>
            <a:chOff x="4344399" y="1749290"/>
            <a:chExt cx="2787953" cy="3338464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8347B40-6292-8388-28AE-2C09CE5C7A5F}"/>
                </a:ext>
              </a:extLst>
            </p:cNvPr>
            <p:cNvSpPr txBox="1"/>
            <p:nvPr/>
          </p:nvSpPr>
          <p:spPr>
            <a:xfrm>
              <a:off x="5097850" y="3124665"/>
              <a:ext cx="2034502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3</a:t>
              </a:r>
              <a:r>
                <a:rPr lang="zh-CN" altLang="en-US" sz="2100" b="1" dirty="0">
                  <a:latin typeface="+mn-lt"/>
                  <a:ea typeface="楷体" panose="02010609060101010101" pitchFamily="49" charset="-122"/>
                </a:rPr>
                <a:t>点钟方向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93F9F23E-4044-4F92-4EAF-1135BADF8AC5}"/>
                </a:ext>
              </a:extLst>
            </p:cNvPr>
            <p:cNvSpPr/>
            <p:nvPr/>
          </p:nvSpPr>
          <p:spPr>
            <a:xfrm>
              <a:off x="5075919" y="3363414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A945E957-918E-52A0-EC18-1D3E4A26811E}"/>
                </a:ext>
              </a:extLst>
            </p:cNvPr>
            <p:cNvSpPr/>
            <p:nvPr/>
          </p:nvSpPr>
          <p:spPr>
            <a:xfrm>
              <a:off x="4880847" y="2643043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250B0F2C-017A-BDE6-0E8F-0B37F5B8DD83}"/>
                </a:ext>
              </a:extLst>
            </p:cNvPr>
            <p:cNvSpPr/>
            <p:nvPr/>
          </p:nvSpPr>
          <p:spPr>
            <a:xfrm>
              <a:off x="4356591" y="2112691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8DF64C06-A0FD-2FE9-37E8-AF3D9B2AD686}"/>
                </a:ext>
              </a:extLst>
            </p:cNvPr>
            <p:cNvSpPr/>
            <p:nvPr/>
          </p:nvSpPr>
          <p:spPr>
            <a:xfrm>
              <a:off x="4344399" y="4630339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D665DF44-64BC-3069-5CD0-15D4A83A8FA7}"/>
                </a:ext>
              </a:extLst>
            </p:cNvPr>
            <p:cNvSpPr/>
            <p:nvPr/>
          </p:nvSpPr>
          <p:spPr>
            <a:xfrm>
              <a:off x="4868655" y="4106083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79FD604-35B2-2E9C-0CEC-1E8D13EC3290}"/>
                </a:ext>
              </a:extLst>
            </p:cNvPr>
            <p:cNvSpPr txBox="1"/>
            <p:nvPr/>
          </p:nvSpPr>
          <p:spPr>
            <a:xfrm>
              <a:off x="4446203" y="1749290"/>
              <a:ext cx="331024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D1ADF49-DC3A-381C-6A5A-8ECF016EAFA0}"/>
                </a:ext>
              </a:extLst>
            </p:cNvPr>
            <p:cNvSpPr txBox="1"/>
            <p:nvPr/>
          </p:nvSpPr>
          <p:spPr>
            <a:xfrm>
              <a:off x="4989710" y="2314881"/>
              <a:ext cx="331024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2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D317DBA-D513-7172-C106-D548890EA07D}"/>
                </a:ext>
              </a:extLst>
            </p:cNvPr>
            <p:cNvSpPr txBox="1"/>
            <p:nvPr/>
          </p:nvSpPr>
          <p:spPr>
            <a:xfrm>
              <a:off x="4934847" y="3992737"/>
              <a:ext cx="331024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4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6DF68BC-643E-1423-B1FC-859B0E9BEB0F}"/>
                </a:ext>
              </a:extLst>
            </p:cNvPr>
            <p:cNvSpPr txBox="1"/>
            <p:nvPr/>
          </p:nvSpPr>
          <p:spPr>
            <a:xfrm>
              <a:off x="4454787" y="4533757"/>
              <a:ext cx="331024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5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900CD9CB-78A6-D6B2-A309-EA818B69604A}"/>
              </a:ext>
            </a:extLst>
          </p:cNvPr>
          <p:cNvGrpSpPr/>
          <p:nvPr/>
        </p:nvGrpSpPr>
        <p:grpSpPr>
          <a:xfrm>
            <a:off x="1328591" y="1332799"/>
            <a:ext cx="913428" cy="2488731"/>
            <a:chOff x="1771455" y="1777065"/>
            <a:chExt cx="1217904" cy="3318307"/>
          </a:xfrm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AFB89B08-1CB9-5B75-8332-0D01BA63F848}"/>
                </a:ext>
              </a:extLst>
            </p:cNvPr>
            <p:cNvSpPr/>
            <p:nvPr/>
          </p:nvSpPr>
          <p:spPr>
            <a:xfrm>
              <a:off x="2881359" y="2100499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AAEF6D24-0488-F261-D1FD-B763B52C7E04}"/>
                </a:ext>
              </a:extLst>
            </p:cNvPr>
            <p:cNvSpPr/>
            <p:nvPr/>
          </p:nvSpPr>
          <p:spPr>
            <a:xfrm>
              <a:off x="2332719" y="2636947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FE5580C8-EFBE-534B-D164-0575D09A0EFC}"/>
                </a:ext>
              </a:extLst>
            </p:cNvPr>
            <p:cNvSpPr/>
            <p:nvPr/>
          </p:nvSpPr>
          <p:spPr>
            <a:xfrm>
              <a:off x="2351007" y="4118275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B662126D-70B4-40B5-A679-C756702374B3}"/>
                </a:ext>
              </a:extLst>
            </p:cNvPr>
            <p:cNvSpPr/>
            <p:nvPr/>
          </p:nvSpPr>
          <p:spPr>
            <a:xfrm>
              <a:off x="2881359" y="4648627"/>
              <a:ext cx="108000" cy="108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081136E-D00D-54B6-0B2D-C32F6A19BC55}"/>
                </a:ext>
              </a:extLst>
            </p:cNvPr>
            <p:cNvSpPr txBox="1"/>
            <p:nvPr/>
          </p:nvSpPr>
          <p:spPr>
            <a:xfrm>
              <a:off x="2526927" y="4541375"/>
              <a:ext cx="331024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7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924B4B5-8DE7-A7A7-8F85-54B2E505EEB2}"/>
                </a:ext>
              </a:extLst>
            </p:cNvPr>
            <p:cNvSpPr txBox="1"/>
            <p:nvPr/>
          </p:nvSpPr>
          <p:spPr>
            <a:xfrm>
              <a:off x="2007676" y="3933524"/>
              <a:ext cx="331024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8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5CDE5FCA-D48B-21FD-842A-FC2054AAAAF1}"/>
                </a:ext>
              </a:extLst>
            </p:cNvPr>
            <p:cNvSpPr txBox="1"/>
            <p:nvPr/>
          </p:nvSpPr>
          <p:spPr>
            <a:xfrm>
              <a:off x="1771455" y="2348565"/>
              <a:ext cx="544407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10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B12C056-2526-E88C-859A-4CD8B1C104FD}"/>
                </a:ext>
              </a:extLst>
            </p:cNvPr>
            <p:cNvSpPr txBox="1"/>
            <p:nvPr/>
          </p:nvSpPr>
          <p:spPr>
            <a:xfrm>
              <a:off x="2297235" y="1777065"/>
              <a:ext cx="544407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latin typeface="+mn-lt"/>
                  <a:ea typeface="楷体" panose="02010609060101010101" pitchFamily="49" charset="-122"/>
                </a:rPr>
                <a:t>11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E74C35EF-8089-8AF8-F79E-9911A6D81701}"/>
              </a:ext>
            </a:extLst>
          </p:cNvPr>
          <p:cNvSpPr txBox="1"/>
          <p:nvPr/>
        </p:nvSpPr>
        <p:spPr>
          <a:xfrm>
            <a:off x="1637715" y="4282273"/>
            <a:ext cx="222535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100" b="1" dirty="0">
                <a:latin typeface="+mn-lt"/>
                <a:ea typeface="楷体" panose="02010609060101010101" pitchFamily="49" charset="-122"/>
              </a:rPr>
              <a:t>点钟方向定位图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95FF2A2C-BD7B-808E-1518-6A045F54390E}"/>
              </a:ext>
            </a:extLst>
          </p:cNvPr>
          <p:cNvGrpSpPr/>
          <p:nvPr/>
        </p:nvGrpSpPr>
        <p:grpSpPr>
          <a:xfrm>
            <a:off x="1612379" y="1451705"/>
            <a:ext cx="2241000" cy="2241000"/>
            <a:chOff x="2149839" y="1935606"/>
            <a:chExt cx="2988000" cy="2988000"/>
          </a:xfrm>
        </p:grpSpPr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8D87DBB5-6045-3327-6D4A-B3A6DFACA0C6}"/>
                </a:ext>
              </a:extLst>
            </p:cNvPr>
            <p:cNvCxnSpPr>
              <a:cxnSpLocks/>
            </p:cNvCxnSpPr>
            <p:nvPr/>
          </p:nvCxnSpPr>
          <p:spPr>
            <a:xfrm>
              <a:off x="2149839" y="3417414"/>
              <a:ext cx="2988000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ED0D400D-BD7D-A3DB-A45E-944D258C818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167096" y="3429606"/>
              <a:ext cx="2988000" cy="0"/>
            </a:xfrm>
            <a:prstGeom prst="line">
              <a:avLst/>
            </a:prstGeom>
            <a:ln w="285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31C15C9D-6A54-C823-591B-8CC238782E8A}"/>
                </a:ext>
              </a:extLst>
            </p:cNvPr>
            <p:cNvCxnSpPr>
              <a:cxnSpLocks/>
            </p:cNvCxnSpPr>
            <p:nvPr/>
          </p:nvCxnSpPr>
          <p:spPr>
            <a:xfrm>
              <a:off x="3659910" y="2576491"/>
              <a:ext cx="0" cy="874122"/>
            </a:xfrm>
            <a:prstGeom prst="line">
              <a:avLst/>
            </a:prstGeom>
            <a:ln w="28575">
              <a:prstDash val="solid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58338A50-8276-CA57-D7DE-E92DBEFD961A}"/>
              </a:ext>
            </a:extLst>
          </p:cNvPr>
          <p:cNvGrpSpPr/>
          <p:nvPr/>
        </p:nvGrpSpPr>
        <p:grpSpPr>
          <a:xfrm>
            <a:off x="2130058" y="2509061"/>
            <a:ext cx="1212400" cy="539619"/>
            <a:chOff x="2840077" y="3345414"/>
            <a:chExt cx="1616533" cy="719492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8AD394A9-1DFB-C765-75AE-FD7AAA03494F}"/>
                </a:ext>
              </a:extLst>
            </p:cNvPr>
            <p:cNvSpPr txBox="1"/>
            <p:nvPr/>
          </p:nvSpPr>
          <p:spPr>
            <a:xfrm>
              <a:off x="2840077" y="3510909"/>
              <a:ext cx="1616533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站立者</a:t>
              </a:r>
              <a:endPara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4E3F9008-6342-C6C3-9A08-E84E2AD65CEF}"/>
                </a:ext>
              </a:extLst>
            </p:cNvPr>
            <p:cNvSpPr/>
            <p:nvPr/>
          </p:nvSpPr>
          <p:spPr>
            <a:xfrm>
              <a:off x="3589096" y="3345414"/>
              <a:ext cx="144000" cy="144000"/>
            </a:xfrm>
            <a:prstGeom prst="ellips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6871AE3-2964-6A5E-15BF-FC9A23347B5A}"/>
              </a:ext>
            </a:extLst>
          </p:cNvPr>
          <p:cNvGrpSpPr/>
          <p:nvPr/>
        </p:nvGrpSpPr>
        <p:grpSpPr>
          <a:xfrm>
            <a:off x="1601847" y="1509458"/>
            <a:ext cx="2237632" cy="2112853"/>
            <a:chOff x="2135796" y="2012611"/>
            <a:chExt cx="2983509" cy="2817136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83AC9C69-53FD-707A-C1C2-C923ED7F7805}"/>
                </a:ext>
              </a:extLst>
            </p:cNvPr>
            <p:cNvSpPr txBox="1"/>
            <p:nvPr/>
          </p:nvSpPr>
          <p:spPr>
            <a:xfrm>
              <a:off x="2897796" y="4275750"/>
              <a:ext cx="1505229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正后方</a:t>
              </a:r>
              <a:endParaRPr lang="zh-CN" altLang="en-US" sz="30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42F39C88-10A0-6376-E6F6-9A49EBD5E18E}"/>
                </a:ext>
              </a:extLst>
            </p:cNvPr>
            <p:cNvSpPr txBox="1"/>
            <p:nvPr/>
          </p:nvSpPr>
          <p:spPr>
            <a:xfrm>
              <a:off x="3614076" y="2911771"/>
              <a:ext cx="1505229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正右方</a:t>
              </a:r>
              <a:endParaRPr lang="zh-CN" altLang="en-US" sz="30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66640C7-138C-3A4D-EB76-852E99AB2E28}"/>
                </a:ext>
              </a:extLst>
            </p:cNvPr>
            <p:cNvSpPr txBox="1"/>
            <p:nvPr/>
          </p:nvSpPr>
          <p:spPr>
            <a:xfrm>
              <a:off x="2135796" y="2911771"/>
              <a:ext cx="1505229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正左方</a:t>
              </a:r>
              <a:endParaRPr lang="zh-CN" altLang="en-US" sz="30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7B5CA938-6BD4-CD9D-E43C-2C9DC6494F71}"/>
                </a:ext>
              </a:extLst>
            </p:cNvPr>
            <p:cNvSpPr txBox="1"/>
            <p:nvPr/>
          </p:nvSpPr>
          <p:spPr>
            <a:xfrm>
              <a:off x="2913036" y="2012611"/>
              <a:ext cx="1505229" cy="553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1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正前方</a:t>
              </a:r>
              <a:endParaRPr lang="zh-CN" altLang="en-US" sz="30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aphicFrame>
        <p:nvGraphicFramePr>
          <p:cNvPr id="47" name="表格 46">
            <a:extLst>
              <a:ext uri="{FF2B5EF4-FFF2-40B4-BE49-F238E27FC236}">
                <a16:creationId xmlns:a16="http://schemas.microsoft.com/office/drawing/2014/main" id="{193AA923-D8EC-0808-257F-76116D9A0096}"/>
              </a:ext>
            </a:extLst>
          </p:cNvPr>
          <p:cNvGraphicFramePr>
            <a:graphicFrameLocks noGrp="1"/>
          </p:cNvGraphicFramePr>
          <p:nvPr/>
        </p:nvGraphicFramePr>
        <p:xfrm>
          <a:off x="5372711" y="247615"/>
          <a:ext cx="2996850" cy="46299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8425">
                  <a:extLst>
                    <a:ext uri="{9D8B030D-6E8A-4147-A177-3AD203B41FA5}">
                      <a16:colId xmlns:a16="http://schemas.microsoft.com/office/drawing/2014/main" val="995389802"/>
                    </a:ext>
                  </a:extLst>
                </a:gridCol>
                <a:gridCol w="1498425">
                  <a:extLst>
                    <a:ext uri="{9D8B030D-6E8A-4147-A177-3AD203B41FA5}">
                      <a16:colId xmlns:a16="http://schemas.microsoft.com/office/drawing/2014/main" val="1781313744"/>
                    </a:ext>
                  </a:extLst>
                </a:gridCol>
              </a:tblGrid>
              <a:tr h="35615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钟点方向</a:t>
                      </a: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角度</a:t>
                      </a:r>
                    </a:p>
                  </a:txBody>
                  <a:tcPr marL="68580" marR="68580" marT="34290" marB="3429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957478"/>
                  </a:ext>
                </a:extLst>
              </a:tr>
              <a:tr h="3561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12 </a:t>
                      </a:r>
                      <a:r>
                        <a:rPr lang="zh-CN" altLang="en-US" sz="1800" b="1" dirty="0"/>
                        <a:t>点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0°</a:t>
                      </a:r>
                      <a:endParaRPr lang="zh-CN" altLang="en-US" sz="18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449634"/>
                  </a:ext>
                </a:extLst>
              </a:tr>
              <a:tr h="3561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1 </a:t>
                      </a:r>
                      <a:r>
                        <a:rPr lang="zh-CN" altLang="en-US" sz="1800" b="1" dirty="0"/>
                        <a:t>点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30°</a:t>
                      </a:r>
                      <a:endParaRPr lang="zh-CN" altLang="en-US" sz="18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285097"/>
                  </a:ext>
                </a:extLst>
              </a:tr>
              <a:tr h="3561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2 </a:t>
                      </a:r>
                      <a:r>
                        <a:rPr lang="zh-CN" altLang="en-US" sz="1800" b="1" dirty="0"/>
                        <a:t>点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60°</a:t>
                      </a:r>
                      <a:endParaRPr lang="zh-CN" altLang="en-US" sz="18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549997"/>
                  </a:ext>
                </a:extLst>
              </a:tr>
              <a:tr h="3561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3 </a:t>
                      </a:r>
                      <a:r>
                        <a:rPr lang="zh-CN" altLang="en-US" sz="1800" b="1" dirty="0"/>
                        <a:t>点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90°</a:t>
                      </a:r>
                      <a:endParaRPr lang="zh-CN" altLang="en-US" sz="18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143177"/>
                  </a:ext>
                </a:extLst>
              </a:tr>
              <a:tr h="3561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4 </a:t>
                      </a:r>
                      <a:r>
                        <a:rPr lang="zh-CN" altLang="en-US" sz="1800" b="1" dirty="0"/>
                        <a:t>点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120°</a:t>
                      </a:r>
                      <a:endParaRPr lang="zh-CN" altLang="en-US" sz="18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356246"/>
                  </a:ext>
                </a:extLst>
              </a:tr>
              <a:tr h="3561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5 </a:t>
                      </a:r>
                      <a:r>
                        <a:rPr lang="zh-CN" altLang="en-US" sz="1800" b="1" dirty="0"/>
                        <a:t>点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150°</a:t>
                      </a:r>
                      <a:endParaRPr lang="zh-CN" altLang="en-US" sz="18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286427"/>
                  </a:ext>
                </a:extLst>
              </a:tr>
              <a:tr h="3561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6 </a:t>
                      </a:r>
                      <a:r>
                        <a:rPr lang="zh-CN" altLang="en-US" sz="1800" b="1" dirty="0"/>
                        <a:t>点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180°</a:t>
                      </a:r>
                      <a:endParaRPr lang="zh-CN" altLang="en-US" sz="18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646655"/>
                  </a:ext>
                </a:extLst>
              </a:tr>
              <a:tr h="3561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7 </a:t>
                      </a:r>
                      <a:r>
                        <a:rPr lang="zh-CN" altLang="en-US" sz="1800" b="1" dirty="0"/>
                        <a:t>点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210°</a:t>
                      </a:r>
                      <a:endParaRPr lang="zh-CN" altLang="en-US" sz="18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920566"/>
                  </a:ext>
                </a:extLst>
              </a:tr>
              <a:tr h="3561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8 </a:t>
                      </a:r>
                      <a:r>
                        <a:rPr lang="zh-CN" altLang="en-US" sz="1800" b="1" dirty="0"/>
                        <a:t>点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240°</a:t>
                      </a:r>
                      <a:endParaRPr lang="zh-CN" altLang="en-US" sz="18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87851"/>
                  </a:ext>
                </a:extLst>
              </a:tr>
              <a:tr h="3561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9 </a:t>
                      </a:r>
                      <a:r>
                        <a:rPr lang="zh-CN" altLang="en-US" sz="1800" b="1" dirty="0"/>
                        <a:t>点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270°</a:t>
                      </a:r>
                      <a:endParaRPr lang="zh-CN" altLang="en-US" sz="18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345450"/>
                  </a:ext>
                </a:extLst>
              </a:tr>
              <a:tr h="3561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10 </a:t>
                      </a:r>
                      <a:r>
                        <a:rPr lang="zh-CN" altLang="en-US" sz="1800" b="1" dirty="0"/>
                        <a:t>点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300°</a:t>
                      </a:r>
                      <a:endParaRPr lang="zh-CN" altLang="en-US" sz="18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505005"/>
                  </a:ext>
                </a:extLst>
              </a:tr>
              <a:tr h="3561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11 </a:t>
                      </a:r>
                      <a:r>
                        <a:rPr lang="zh-CN" altLang="en-US" sz="1800" b="1" dirty="0"/>
                        <a:t>点</a:t>
                      </a:r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dirty="0"/>
                        <a:t>330°</a:t>
                      </a:r>
                      <a:endParaRPr lang="zh-CN" altLang="en-US" sz="1800" b="1" dirty="0"/>
                    </a:p>
                  </a:txBody>
                  <a:tcPr marL="68580" marR="68580" marT="34290" marB="3429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790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694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C3B7094-EA78-46CD-242C-F265D022C639}"/>
              </a:ext>
            </a:extLst>
          </p:cNvPr>
          <p:cNvSpPr txBox="1"/>
          <p:nvPr/>
        </p:nvSpPr>
        <p:spPr>
          <a:xfrm>
            <a:off x="800100" y="47671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kern="0" dirty="0">
                <a:solidFill>
                  <a:srgbClr val="7030A0"/>
                </a:solidFill>
                <a:latin typeface="+mn-lt"/>
              </a:rPr>
              <a:t>其他辨认方向的方法。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E93635C-25A6-12CB-6E62-8060D30C4B34}"/>
              </a:ext>
            </a:extLst>
          </p:cNvPr>
          <p:cNvGrpSpPr/>
          <p:nvPr/>
        </p:nvGrpSpPr>
        <p:grpSpPr>
          <a:xfrm>
            <a:off x="3299142" y="1220996"/>
            <a:ext cx="1829118" cy="2289601"/>
            <a:chOff x="563562" y="546100"/>
            <a:chExt cx="3171826" cy="3970338"/>
          </a:xfrm>
        </p:grpSpPr>
        <p:grpSp>
          <p:nvGrpSpPr>
            <p:cNvPr id="5" name="组合 36">
              <a:extLst>
                <a:ext uri="{FF2B5EF4-FFF2-40B4-BE49-F238E27FC236}">
                  <a16:creationId xmlns:a16="http://schemas.microsoft.com/office/drawing/2014/main" id="{D43AFF18-C2CD-A25B-2452-B259960777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3562" y="546100"/>
              <a:ext cx="3171826" cy="3970338"/>
              <a:chOff x="407426" y="574254"/>
              <a:chExt cx="3171798" cy="3970196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BCCE0C77-13D1-0B59-B62B-08E5A1355AF5}"/>
                  </a:ext>
                </a:extLst>
              </p:cNvPr>
              <p:cNvSpPr/>
              <p:nvPr/>
            </p:nvSpPr>
            <p:spPr>
              <a:xfrm>
                <a:off x="1721865" y="574254"/>
                <a:ext cx="566732" cy="249229"/>
              </a:xfrm>
              <a:prstGeom prst="ellipse">
                <a:avLst/>
              </a:prstGeom>
              <a:solidFill>
                <a:srgbClr val="79757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/>
              </a:p>
            </p:txBody>
          </p:sp>
          <p:sp>
            <p:nvSpPr>
              <p:cNvPr id="15" name="流程图: 接点 14">
                <a:extLst>
                  <a:ext uri="{FF2B5EF4-FFF2-40B4-BE49-F238E27FC236}">
                    <a16:creationId xmlns:a16="http://schemas.microsoft.com/office/drawing/2014/main" id="{4A40BDC8-4BA0-73B3-A6C6-E3E54141030C}"/>
                  </a:ext>
                </a:extLst>
              </p:cNvPr>
              <p:cNvSpPr/>
              <p:nvPr/>
            </p:nvSpPr>
            <p:spPr>
              <a:xfrm>
                <a:off x="1839339" y="645689"/>
                <a:ext cx="328609" cy="141282"/>
              </a:xfrm>
              <a:prstGeom prst="flowChartConnector">
                <a:avLst/>
              </a:prstGeom>
              <a:solidFill>
                <a:srgbClr val="3F333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/>
              </a:p>
            </p:txBody>
          </p:sp>
          <p:sp>
            <p:nvSpPr>
              <p:cNvPr id="16" name="流程图: 磁盘 15">
                <a:extLst>
                  <a:ext uri="{FF2B5EF4-FFF2-40B4-BE49-F238E27FC236}">
                    <a16:creationId xmlns:a16="http://schemas.microsoft.com/office/drawing/2014/main" id="{377870E1-4BCE-59CD-FDE2-E08AF8081C1F}"/>
                  </a:ext>
                </a:extLst>
              </p:cNvPr>
              <p:cNvSpPr/>
              <p:nvPr/>
            </p:nvSpPr>
            <p:spPr>
              <a:xfrm rot="10800000">
                <a:off x="1906014" y="701249"/>
                <a:ext cx="196848" cy="263516"/>
              </a:xfrm>
              <a:prstGeom prst="flowChartMagneticDisk">
                <a:avLst/>
              </a:prstGeom>
              <a:solidFill>
                <a:srgbClr val="A5A3A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/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462FE0E4-006F-E891-E203-5866E48B8CC4}"/>
                  </a:ext>
                </a:extLst>
              </p:cNvPr>
              <p:cNvSpPr/>
              <p:nvPr/>
            </p:nvSpPr>
            <p:spPr>
              <a:xfrm>
                <a:off x="1659953" y="869518"/>
                <a:ext cx="698494" cy="552430"/>
              </a:xfrm>
              <a:prstGeom prst="ellipse">
                <a:avLst/>
              </a:prstGeom>
              <a:solidFill>
                <a:srgbClr val="5C524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/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CE6B72D4-802E-A20B-E5EF-B74D43C22EDF}"/>
                  </a:ext>
                </a:extLst>
              </p:cNvPr>
              <p:cNvSpPr/>
              <p:nvPr/>
            </p:nvSpPr>
            <p:spPr>
              <a:xfrm>
                <a:off x="1574229" y="972703"/>
                <a:ext cx="855655" cy="554017"/>
              </a:xfrm>
              <a:prstGeom prst="ellipse">
                <a:avLst/>
              </a:prstGeom>
              <a:solidFill>
                <a:srgbClr val="5C524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/>
              </a:p>
            </p:txBody>
          </p:sp>
          <p:sp>
            <p:nvSpPr>
              <p:cNvPr id="19" name="新月形 18">
                <a:extLst>
                  <a:ext uri="{FF2B5EF4-FFF2-40B4-BE49-F238E27FC236}">
                    <a16:creationId xmlns:a16="http://schemas.microsoft.com/office/drawing/2014/main" id="{D8A30317-9FEA-5522-A8FC-14C25636022A}"/>
                  </a:ext>
                </a:extLst>
              </p:cNvPr>
              <p:cNvSpPr/>
              <p:nvPr/>
            </p:nvSpPr>
            <p:spPr>
              <a:xfrm rot="16200000">
                <a:off x="1174998" y="2140224"/>
                <a:ext cx="1636654" cy="3171797"/>
              </a:xfrm>
              <a:prstGeom prst="moon">
                <a:avLst/>
              </a:prstGeom>
              <a:solidFill>
                <a:srgbClr val="69917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/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AE1C167C-9B25-E082-B6AB-1B052BBCC0D7}"/>
                  </a:ext>
                </a:extLst>
              </p:cNvPr>
              <p:cNvSpPr/>
              <p:nvPr/>
            </p:nvSpPr>
            <p:spPr>
              <a:xfrm>
                <a:off x="407427" y="1177482"/>
                <a:ext cx="3171797" cy="3171712"/>
              </a:xfrm>
              <a:prstGeom prst="ellipse">
                <a:avLst/>
              </a:prstGeom>
              <a:solidFill>
                <a:srgbClr val="94CFB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/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C89D520F-5015-931D-28A9-43E65C747EE7}"/>
                  </a:ext>
                </a:extLst>
              </p:cNvPr>
              <p:cNvSpPr/>
              <p:nvPr/>
            </p:nvSpPr>
            <p:spPr>
              <a:xfrm>
                <a:off x="636025" y="1414012"/>
                <a:ext cx="2684438" cy="2684366"/>
              </a:xfrm>
              <a:prstGeom prst="ellipse">
                <a:avLst/>
              </a:prstGeom>
              <a:solidFill>
                <a:srgbClr val="E7EEE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defRPr/>
                </a:pPr>
                <a:endParaRPr lang="zh-CN" altLang="en-US" noProof="1"/>
              </a:p>
            </p:txBody>
          </p:sp>
          <p:grpSp>
            <p:nvGrpSpPr>
              <p:cNvPr id="22" name="组合 17">
                <a:extLst>
                  <a:ext uri="{FF2B5EF4-FFF2-40B4-BE49-F238E27FC236}">
                    <a16:creationId xmlns:a16="http://schemas.microsoft.com/office/drawing/2014/main" id="{4143718F-B868-F10D-3FB4-646BB59079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4843" y="2188684"/>
                <a:ext cx="1119177" cy="1119147"/>
                <a:chOff x="1374009" y="2218181"/>
                <a:chExt cx="1119177" cy="1119147"/>
              </a:xfrm>
            </p:grpSpPr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9566F7D5-1487-3047-6C27-4CAF6B59B655}"/>
                    </a:ext>
                  </a:extLst>
                </p:cNvPr>
                <p:cNvSpPr/>
                <p:nvPr/>
              </p:nvSpPr>
              <p:spPr>
                <a:xfrm>
                  <a:off x="1374009" y="2218181"/>
                  <a:ext cx="1119177" cy="1119147"/>
                </a:xfrm>
                <a:prstGeom prst="ellipse">
                  <a:avLst/>
                </a:prstGeom>
                <a:solidFill>
                  <a:srgbClr val="F4F9FD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defRPr/>
                  </a:pPr>
                  <a:endParaRPr lang="zh-CN" altLang="en-US" noProof="1"/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id="{5F8C7065-052F-BB72-A956-3A8F5C466E18}"/>
                    </a:ext>
                  </a:extLst>
                </p:cNvPr>
                <p:cNvSpPr/>
                <p:nvPr/>
              </p:nvSpPr>
              <p:spPr>
                <a:xfrm>
                  <a:off x="1458145" y="2305490"/>
                  <a:ext cx="950905" cy="950879"/>
                </a:xfrm>
                <a:prstGeom prst="ellipse">
                  <a:avLst/>
                </a:prstGeom>
                <a:solidFill>
                  <a:srgbClr val="F4F9FD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defRPr/>
                  </a:pPr>
                  <a:endParaRPr lang="zh-CN" altLang="en-US" noProof="1"/>
                </a:p>
              </p:txBody>
            </p:sp>
          </p:grpSp>
          <p:sp>
            <p:nvSpPr>
              <p:cNvPr id="23" name="文本框 26">
                <a:extLst>
                  <a:ext uri="{FF2B5EF4-FFF2-40B4-BE49-F238E27FC236}">
                    <a16:creationId xmlns:a16="http://schemas.microsoft.com/office/drawing/2014/main" id="{1B151A5E-2D5B-E152-0E8A-5009265FBC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39220" y="1390325"/>
                <a:ext cx="666373" cy="5870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zh-CN" altLang="en-US" sz="1600" b="1" dirty="0">
                    <a:latin typeface="黑体" pitchFamily="49" charset="-122"/>
                    <a:ea typeface="黑体" pitchFamily="49" charset="-122"/>
                  </a:rPr>
                  <a:t>北</a:t>
                </a:r>
              </a:p>
            </p:txBody>
          </p:sp>
          <p:sp>
            <p:nvSpPr>
              <p:cNvPr id="24" name="文本框 27">
                <a:extLst>
                  <a:ext uri="{FF2B5EF4-FFF2-40B4-BE49-F238E27FC236}">
                    <a16:creationId xmlns:a16="http://schemas.microsoft.com/office/drawing/2014/main" id="{F41CE6F0-BFBB-28EC-FBB9-B515016FF7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10271" y="3495154"/>
                <a:ext cx="465182" cy="5870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zh-CN" altLang="en-US" sz="1600" b="1" dirty="0">
                    <a:latin typeface="黑体" pitchFamily="49" charset="-122"/>
                    <a:ea typeface="黑体" pitchFamily="49" charset="-122"/>
                  </a:rPr>
                  <a:t>南</a:t>
                </a:r>
              </a:p>
            </p:txBody>
          </p:sp>
          <p:sp>
            <p:nvSpPr>
              <p:cNvPr id="25" name="文本框 28">
                <a:extLst>
                  <a:ext uri="{FF2B5EF4-FFF2-40B4-BE49-F238E27FC236}">
                    <a16:creationId xmlns:a16="http://schemas.microsoft.com/office/drawing/2014/main" id="{F8D8EBBE-325D-B424-7950-DEA9634701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5400000">
                <a:off x="2568528" y="2380920"/>
                <a:ext cx="535636" cy="5870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zh-CN" altLang="en-US" sz="1600" b="1" dirty="0">
                    <a:latin typeface="黑体" pitchFamily="49" charset="-122"/>
                    <a:ea typeface="黑体" pitchFamily="49" charset="-122"/>
                  </a:rPr>
                  <a:t>东</a:t>
                </a:r>
              </a:p>
            </p:txBody>
          </p:sp>
          <p:sp>
            <p:nvSpPr>
              <p:cNvPr id="26" name="文本框 29">
                <a:extLst>
                  <a:ext uri="{FF2B5EF4-FFF2-40B4-BE49-F238E27FC236}">
                    <a16:creationId xmlns:a16="http://schemas.microsoft.com/office/drawing/2014/main" id="{5C959E39-554C-00C7-8A3B-E669E54039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863383" y="2533031"/>
                <a:ext cx="541414" cy="5870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zh-CN" altLang="en-US" sz="1600" b="1" dirty="0">
                    <a:latin typeface="黑体" pitchFamily="49" charset="-122"/>
                    <a:ea typeface="黑体" pitchFamily="49" charset="-122"/>
                  </a:rPr>
                  <a:t>西</a:t>
                </a:r>
              </a:p>
            </p:txBody>
          </p:sp>
          <p:sp>
            <p:nvSpPr>
              <p:cNvPr id="27" name="文本框 30">
                <a:extLst>
                  <a:ext uri="{FF2B5EF4-FFF2-40B4-BE49-F238E27FC236}">
                    <a16:creationId xmlns:a16="http://schemas.microsoft.com/office/drawing/2014/main" id="{9F49A774-C3D4-CCFC-A2F0-59CD2152E6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3265826">
                <a:off x="2256357" y="1953678"/>
                <a:ext cx="492425" cy="276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zh-CN" altLang="en-US" sz="1200" b="1" dirty="0">
                    <a:latin typeface="黑体" pitchFamily="49" charset="-122"/>
                    <a:ea typeface="黑体" pitchFamily="49" charset="-122"/>
                  </a:rPr>
                  <a:t>东北</a:t>
                </a:r>
              </a:p>
            </p:txBody>
          </p:sp>
          <p:sp>
            <p:nvSpPr>
              <p:cNvPr id="28" name="文本框 31">
                <a:extLst>
                  <a:ext uri="{FF2B5EF4-FFF2-40B4-BE49-F238E27FC236}">
                    <a16:creationId xmlns:a16="http://schemas.microsoft.com/office/drawing/2014/main" id="{6DDBC4F9-3A41-1EC8-BED6-995A7A0903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8095542">
                <a:off x="2067173" y="3046515"/>
                <a:ext cx="896236" cy="480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zh-CN" altLang="en-US" sz="1200" b="1" dirty="0">
                    <a:latin typeface="黑体" pitchFamily="49" charset="-122"/>
                    <a:ea typeface="黑体" pitchFamily="49" charset="-122"/>
                  </a:rPr>
                  <a:t>东南</a:t>
                </a:r>
              </a:p>
            </p:txBody>
          </p:sp>
          <p:sp>
            <p:nvSpPr>
              <p:cNvPr id="29" name="文本框 33">
                <a:extLst>
                  <a:ext uri="{FF2B5EF4-FFF2-40B4-BE49-F238E27FC236}">
                    <a16:creationId xmlns:a16="http://schemas.microsoft.com/office/drawing/2014/main" id="{071B97F4-7750-3B48-96A9-66A3499BBF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3442005">
                <a:off x="1178898" y="3307900"/>
                <a:ext cx="492440" cy="2769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zh-CN" altLang="en-US" sz="1200" b="1" dirty="0">
                    <a:latin typeface="黑体" pitchFamily="49" charset="-122"/>
                    <a:ea typeface="黑体" pitchFamily="49" charset="-122"/>
                  </a:rPr>
                  <a:t>西南</a:t>
                </a:r>
              </a:p>
            </p:txBody>
          </p:sp>
          <p:sp>
            <p:nvSpPr>
              <p:cNvPr id="30" name="文本框 35">
                <a:extLst>
                  <a:ext uri="{FF2B5EF4-FFF2-40B4-BE49-F238E27FC236}">
                    <a16:creationId xmlns:a16="http://schemas.microsoft.com/office/drawing/2014/main" id="{EA92091B-6310-10BD-D3A1-23C2CB5613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8974203">
                <a:off x="1030392" y="2087986"/>
                <a:ext cx="492440" cy="2769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zh-CN" altLang="en-US" sz="1200" b="1" dirty="0">
                    <a:latin typeface="黑体" pitchFamily="49" charset="-122"/>
                    <a:ea typeface="黑体" pitchFamily="49" charset="-122"/>
                  </a:rPr>
                  <a:t>西北</a:t>
                </a:r>
              </a:p>
            </p:txBody>
          </p:sp>
        </p:grp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B933826D-D090-8079-51E7-1EEDE4ADDE26}"/>
                </a:ext>
              </a:extLst>
            </p:cNvPr>
            <p:cNvCxnSpPr>
              <a:stCxn id="32" idx="1"/>
              <a:endCxn id="32" idx="5"/>
            </p:cNvCxnSpPr>
            <p:nvPr/>
          </p:nvCxnSpPr>
          <p:spPr>
            <a:xfrm>
              <a:off x="1774383" y="2387158"/>
              <a:ext cx="672397" cy="67239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DEFC8D7-2DEB-B212-0C8C-5562D964255B}"/>
                </a:ext>
              </a:extLst>
            </p:cNvPr>
            <p:cNvCxnSpPr>
              <a:cxnSpLocks/>
              <a:stCxn id="32" idx="2"/>
              <a:endCxn id="32" idx="6"/>
            </p:cNvCxnSpPr>
            <p:nvPr/>
          </p:nvCxnSpPr>
          <p:spPr>
            <a:xfrm>
              <a:off x="1635125" y="2723357"/>
              <a:ext cx="950913" cy="0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CF3E3641-8C20-A63A-B6DD-C231CA2C4FEF}"/>
                </a:ext>
              </a:extLst>
            </p:cNvPr>
            <p:cNvCxnSpPr>
              <a:cxnSpLocks/>
              <a:stCxn id="32" idx="3"/>
              <a:endCxn id="32" idx="7"/>
            </p:cNvCxnSpPr>
            <p:nvPr/>
          </p:nvCxnSpPr>
          <p:spPr>
            <a:xfrm flipV="1">
              <a:off x="1774383" y="2387158"/>
              <a:ext cx="672397" cy="67239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4279174-2CBE-1021-84C7-5C022DC9FA3E}"/>
                </a:ext>
              </a:extLst>
            </p:cNvPr>
            <p:cNvCxnSpPr>
              <a:cxnSpLocks/>
              <a:stCxn id="32" idx="4"/>
              <a:endCxn id="32" idx="0"/>
            </p:cNvCxnSpPr>
            <p:nvPr/>
          </p:nvCxnSpPr>
          <p:spPr>
            <a:xfrm flipV="1">
              <a:off x="2110582" y="2247900"/>
              <a:ext cx="0" cy="950913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AEEBD7EA-7B9B-5EC1-C021-7604BC4C9DF1}"/>
                </a:ext>
              </a:extLst>
            </p:cNvPr>
            <p:cNvSpPr/>
            <p:nvPr/>
          </p:nvSpPr>
          <p:spPr bwMode="auto">
            <a:xfrm>
              <a:off x="1930400" y="1903413"/>
              <a:ext cx="401638" cy="812800"/>
            </a:xfrm>
            <a:prstGeom prst="triangle">
              <a:avLst/>
            </a:prstGeom>
            <a:solidFill>
              <a:srgbClr val="C54E3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284E7523-C231-D086-873D-ADDC73E5F4F3}"/>
                </a:ext>
              </a:extLst>
            </p:cNvPr>
            <p:cNvSpPr/>
            <p:nvPr/>
          </p:nvSpPr>
          <p:spPr bwMode="auto">
            <a:xfrm rot="10800000">
              <a:off x="1930400" y="2716213"/>
              <a:ext cx="400050" cy="8128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9FB043B2-5FF3-84C3-7BE2-B5ACB14211E1}"/>
                </a:ext>
              </a:extLst>
            </p:cNvPr>
            <p:cNvSpPr/>
            <p:nvPr/>
          </p:nvSpPr>
          <p:spPr bwMode="auto">
            <a:xfrm>
              <a:off x="2010728" y="2598420"/>
              <a:ext cx="242887" cy="242888"/>
            </a:xfrm>
            <a:prstGeom prst="ellipse">
              <a:avLst/>
            </a:prstGeom>
            <a:solidFill>
              <a:srgbClr val="F4F9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B7B1CD4E-5349-BFC2-AB44-1CCCDE39EBC8}"/>
                </a:ext>
              </a:extLst>
            </p:cNvPr>
            <p:cNvSpPr/>
            <p:nvPr/>
          </p:nvSpPr>
          <p:spPr bwMode="auto">
            <a:xfrm>
              <a:off x="2094865" y="2679700"/>
              <a:ext cx="74613" cy="76200"/>
            </a:xfrm>
            <a:prstGeom prst="ellipse">
              <a:avLst/>
            </a:prstGeom>
            <a:solidFill>
              <a:srgbClr val="F4F9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id="{15DEC8CC-6042-E370-2217-7C4372D141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84" y="1589181"/>
            <a:ext cx="1851386" cy="185138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27896F3B-7241-7EA6-5374-05917A7216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578" y="1634901"/>
            <a:ext cx="2740928" cy="1737360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1BBFBF84-B979-BD31-E306-A3B70320BC92}"/>
              </a:ext>
            </a:extLst>
          </p:cNvPr>
          <p:cNvSpPr txBox="1"/>
          <p:nvPr/>
        </p:nvSpPr>
        <p:spPr>
          <a:xfrm>
            <a:off x="474023" y="3695646"/>
            <a:ext cx="25173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太阳的东升西落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27EF94D-EA76-6782-455F-0B7224F92156}"/>
              </a:ext>
            </a:extLst>
          </p:cNvPr>
          <p:cNvSpPr txBox="1"/>
          <p:nvPr/>
        </p:nvSpPr>
        <p:spPr>
          <a:xfrm>
            <a:off x="3610410" y="3695646"/>
            <a:ext cx="12586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指南针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89B5989-E60D-1B8A-DB56-7FD8F2807CD5}"/>
              </a:ext>
            </a:extLst>
          </p:cNvPr>
          <p:cNvSpPr txBox="1"/>
          <p:nvPr/>
        </p:nvSpPr>
        <p:spPr>
          <a:xfrm>
            <a:off x="6216747" y="3695645"/>
            <a:ext cx="19665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年轮的疏密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65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F456DB7-A3BD-2223-10B9-CF738911B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930" y="-431800"/>
            <a:ext cx="369697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本框 7">
            <a:extLst>
              <a:ext uri="{FF2B5EF4-FFF2-40B4-BE49-F238E27FC236}">
                <a16:creationId xmlns:a16="http://schemas.microsoft.com/office/drawing/2014/main" id="{92F54BA2-001D-4E58-E11B-9C0AAB267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707" y="136525"/>
            <a:ext cx="27733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三、综合应用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7BBB153-2CC7-B233-92E1-8087F9A2B0D0}"/>
              </a:ext>
            </a:extLst>
          </p:cNvPr>
          <p:cNvSpPr txBox="1"/>
          <p:nvPr/>
        </p:nvSpPr>
        <p:spPr>
          <a:xfrm>
            <a:off x="700645" y="1154950"/>
            <a:ext cx="2773362" cy="196566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dirty="0"/>
              <a:t>       小丽和小红正在动物园大门口看导游图。</a:t>
            </a:r>
            <a:endParaRPr lang="zh-CN" altLang="zh-CN" sz="2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DFC6817-0DBE-F195-0584-E8F74BBEC92B}"/>
              </a:ext>
            </a:extLst>
          </p:cNvPr>
          <p:cNvSpPr txBox="1"/>
          <p:nvPr/>
        </p:nvSpPr>
        <p:spPr>
          <a:xfrm>
            <a:off x="684530" y="3286126"/>
            <a:ext cx="2611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517B9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400" dirty="0">
                <a:solidFill>
                  <a:srgbClr val="517B9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dirty="0">
                <a:solidFill>
                  <a:srgbClr val="517B9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P113 </a:t>
            </a:r>
            <a:r>
              <a:rPr lang="zh-CN" altLang="en-US" sz="1400" dirty="0">
                <a:solidFill>
                  <a:srgbClr val="517B9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应用提升 第</a:t>
            </a:r>
            <a:r>
              <a:rPr lang="en-US" altLang="zh-CN" sz="1400" dirty="0">
                <a:solidFill>
                  <a:srgbClr val="517B9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dirty="0">
                <a:solidFill>
                  <a:srgbClr val="517B9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dirty="0">
                <a:solidFill>
                  <a:srgbClr val="517B9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400" dirty="0">
              <a:solidFill>
                <a:srgbClr val="517B9A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4A504B0-71F7-3CA5-3E89-00CE3B44867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590" y="462384"/>
            <a:ext cx="4147030" cy="422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560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CC1599A-AA92-5A2B-401B-BE576549F16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590" y="462384"/>
            <a:ext cx="4147030" cy="4226273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430F17F7-F87B-0233-7C7D-16EDCDE4269C}"/>
              </a:ext>
            </a:extLst>
          </p:cNvPr>
          <p:cNvGrpSpPr/>
          <p:nvPr/>
        </p:nvGrpSpPr>
        <p:grpSpPr>
          <a:xfrm>
            <a:off x="295970" y="364307"/>
            <a:ext cx="3514030" cy="1875973"/>
            <a:chOff x="303590" y="547187"/>
            <a:chExt cx="3514030" cy="1875973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D3737B68-ECA3-B790-9316-E8B36EEB979A}"/>
                </a:ext>
              </a:extLst>
            </p:cNvPr>
            <p:cNvSpPr/>
            <p:nvPr/>
          </p:nvSpPr>
          <p:spPr>
            <a:xfrm>
              <a:off x="944879" y="547187"/>
              <a:ext cx="2872741" cy="1336096"/>
            </a:xfrm>
            <a:prstGeom prst="wedgeRoundRectCallout">
              <a:avLst>
                <a:gd name="adj1" fmla="val -46693"/>
                <a:gd name="adj2" fmla="val 6304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1">
                <a:lnSpc>
                  <a:spcPct val="120000"/>
                </a:lnSpc>
              </a:pPr>
              <a:r>
                <a:rPr lang="zh-CN" altLang="en-US" sz="2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我先向东走去</a:t>
              </a:r>
              <a:r>
                <a:rPr lang="zh-CN" altLang="en-US" sz="2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看大熊猫</a:t>
              </a:r>
              <a:r>
                <a:rPr lang="zh-CN" altLang="en-US" sz="2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然后我想去</a:t>
              </a:r>
              <a:r>
                <a:rPr lang="zh-CN" altLang="en-US" sz="2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看猩猩</a:t>
              </a:r>
              <a:r>
                <a:rPr lang="zh-CN" altLang="en-US" sz="2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，可以怎么走呢？</a:t>
              </a: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EA14F85-0284-D4C3-4EAE-12CFF4C6B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90" y="1639626"/>
              <a:ext cx="763209" cy="760674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F53957C-A805-17F0-285B-46512336CE18}"/>
                </a:ext>
              </a:extLst>
            </p:cNvPr>
            <p:cNvSpPr txBox="1"/>
            <p:nvPr/>
          </p:nvSpPr>
          <p:spPr>
            <a:xfrm>
              <a:off x="944879" y="2053828"/>
              <a:ext cx="6477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小丽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34C17A5-EB45-51DE-9CF1-587DA61021DC}"/>
              </a:ext>
            </a:extLst>
          </p:cNvPr>
          <p:cNvGrpSpPr/>
          <p:nvPr/>
        </p:nvGrpSpPr>
        <p:grpSpPr>
          <a:xfrm>
            <a:off x="466983" y="2339340"/>
            <a:ext cx="3316614" cy="2481277"/>
            <a:chOff x="466983" y="2339340"/>
            <a:chExt cx="3316614" cy="2481277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B079451-563B-FD43-7232-9517F2A79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3261" y="3975019"/>
              <a:ext cx="820336" cy="838801"/>
            </a:xfrm>
            <a:prstGeom prst="rect">
              <a:avLst/>
            </a:prstGeom>
          </p:spPr>
        </p:pic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48AC31CF-33A1-CEAA-ED39-69BA0283E4D2}"/>
                </a:ext>
              </a:extLst>
            </p:cNvPr>
            <p:cNvSpPr/>
            <p:nvPr/>
          </p:nvSpPr>
          <p:spPr>
            <a:xfrm>
              <a:off x="466983" y="2339340"/>
              <a:ext cx="3184577" cy="1692023"/>
            </a:xfrm>
            <a:prstGeom prst="wedgeRoundRectCallout">
              <a:avLst>
                <a:gd name="adj1" fmla="val 31305"/>
                <a:gd name="adj2" fmla="val 6260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zh-CN" altLang="en-US" sz="2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长颈鹿馆在西北角。</a:t>
              </a:r>
              <a:r>
                <a:rPr lang="zh-CN" altLang="en-US" sz="2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去长颈鹿馆</a:t>
              </a:r>
              <a:r>
                <a:rPr lang="zh-CN" altLang="en-US" sz="2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，可以先向北走到狮虎山，再向西北走；也可以</a:t>
              </a:r>
              <a:r>
                <a:rPr lang="en-US" altLang="zh-CN" sz="2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……</a:t>
              </a:r>
              <a:endParaRPr lang="zh-CN" altLang="en-US" sz="2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843EEA0-43B1-40C1-D1C2-24D6F74CC4B6}"/>
                </a:ext>
              </a:extLst>
            </p:cNvPr>
            <p:cNvSpPr txBox="1"/>
            <p:nvPr/>
          </p:nvSpPr>
          <p:spPr>
            <a:xfrm>
              <a:off x="2381249" y="4451285"/>
              <a:ext cx="6477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小红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093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C8C4365-EE49-14C2-3490-6CB07EF17E40}"/>
              </a:ext>
            </a:extLst>
          </p:cNvPr>
          <p:cNvSpPr txBox="1"/>
          <p:nvPr/>
        </p:nvSpPr>
        <p:spPr>
          <a:xfrm>
            <a:off x="358141" y="229199"/>
            <a:ext cx="7948055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请你帮小丽和小红解决她们的问题。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3C9F752-FBC6-718D-9BE0-EB5CABC9AE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97" y="1379220"/>
            <a:ext cx="3045502" cy="310369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0C47E25-C146-1541-FF2D-C115B4AF6982}"/>
              </a:ext>
            </a:extLst>
          </p:cNvPr>
          <p:cNvSpPr txBox="1"/>
          <p:nvPr/>
        </p:nvSpPr>
        <p:spPr>
          <a:xfrm>
            <a:off x="365761" y="951494"/>
            <a:ext cx="33227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小丽的行走路线：</a:t>
            </a:r>
            <a:endParaRPr lang="zh-CN" altLang="en-US" sz="2200" b="1" dirty="0">
              <a:solidFill>
                <a:srgbClr val="FF000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0153ED4-C9F2-FDE2-63A0-574C06069C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79" y="1411094"/>
            <a:ext cx="5276592" cy="3441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4B55406-D0AE-9A3F-2029-3A69DD1102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9" y="1862228"/>
            <a:ext cx="5084361" cy="37676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AB23955-5EC4-093E-CC94-8E4F9923A93A}"/>
              </a:ext>
            </a:extLst>
          </p:cNvPr>
          <p:cNvSpPr txBox="1"/>
          <p:nvPr/>
        </p:nvSpPr>
        <p:spPr>
          <a:xfrm>
            <a:off x="365761" y="2589110"/>
            <a:ext cx="33227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小红的行走路线：</a:t>
            </a:r>
            <a:endParaRPr lang="zh-CN" altLang="en-US" sz="2200" b="1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FD0514B-BA8C-5C9E-6C28-E3DC83DB6D1F}"/>
              </a:ext>
            </a:extLst>
          </p:cNvPr>
          <p:cNvSpPr txBox="1"/>
          <p:nvPr/>
        </p:nvSpPr>
        <p:spPr>
          <a:xfrm>
            <a:off x="411481" y="2293459"/>
            <a:ext cx="8762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394030B-37DD-0CEB-882B-69CE8AAA9D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9" y="3074466"/>
            <a:ext cx="4315482" cy="31702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488C631-A89E-6D9F-A48A-85A9F4CDE0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78" y="4027435"/>
            <a:ext cx="4315482" cy="336837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8F4AB31C-4137-C73E-CDFD-2991E2757EA0}"/>
              </a:ext>
            </a:extLst>
          </p:cNvPr>
          <p:cNvSpPr txBox="1"/>
          <p:nvPr/>
        </p:nvSpPr>
        <p:spPr>
          <a:xfrm>
            <a:off x="411481" y="4435074"/>
            <a:ext cx="8762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1400" b="1" dirty="0">
              <a:solidFill>
                <a:srgbClr val="FF0000"/>
              </a:solidFill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9F09B0C-39C1-F526-0AF6-DA95FAD16E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9" y="3562771"/>
            <a:ext cx="4340858" cy="30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1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D8446FC-ED79-C924-2038-A0A5F64E1745}"/>
              </a:ext>
            </a:extLst>
          </p:cNvPr>
          <p:cNvSpPr txBox="1"/>
          <p:nvPr/>
        </p:nvSpPr>
        <p:spPr>
          <a:xfrm>
            <a:off x="358141" y="297779"/>
            <a:ext cx="8534399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说一说其他动物场馆分别在狮虎山的什么方向。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1974C03-3375-591A-38F5-3E4EB7A448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97" y="1379220"/>
            <a:ext cx="3045502" cy="310369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9010332-973C-CD42-E278-7762A479CEDE}"/>
              </a:ext>
            </a:extLst>
          </p:cNvPr>
          <p:cNvSpPr txBox="1"/>
          <p:nvPr/>
        </p:nvSpPr>
        <p:spPr>
          <a:xfrm>
            <a:off x="754380" y="912316"/>
            <a:ext cx="5097780" cy="583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长颈鹿馆在狮虎山的西北方向；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BFEF66B-4AC4-634A-B678-3838AF50B59B}"/>
              </a:ext>
            </a:extLst>
          </p:cNvPr>
          <p:cNvSpPr txBox="1"/>
          <p:nvPr/>
        </p:nvSpPr>
        <p:spPr>
          <a:xfrm>
            <a:off x="754380" y="157748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猩猩馆在狮虎山的北面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9722BE6-336F-8EA1-C83C-E1464BC06BF5}"/>
              </a:ext>
            </a:extLst>
          </p:cNvPr>
          <p:cNvSpPr txBox="1"/>
          <p:nvPr/>
        </p:nvSpPr>
        <p:spPr>
          <a:xfrm>
            <a:off x="739140" y="212577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飞禽馆在狮虎山的东北方向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FBBDEB5-4C20-5098-7F7A-9EE4BFA45AD6}"/>
              </a:ext>
            </a:extLst>
          </p:cNvPr>
          <p:cNvSpPr txBox="1"/>
          <p:nvPr/>
        </p:nvSpPr>
        <p:spPr>
          <a:xfrm>
            <a:off x="739140" y="2678187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象馆在狮虎山的西面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659566F-9458-9828-6C9A-FE21F8257F38}"/>
              </a:ext>
            </a:extLst>
          </p:cNvPr>
          <p:cNvSpPr txBox="1"/>
          <p:nvPr/>
        </p:nvSpPr>
        <p:spPr>
          <a:xfrm>
            <a:off x="739140" y="321708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海洋馆在狮虎山的东面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9295E73-3A93-F395-C4CE-CFE1BD434217}"/>
              </a:ext>
            </a:extLst>
          </p:cNvPr>
          <p:cNvSpPr txBox="1"/>
          <p:nvPr/>
        </p:nvSpPr>
        <p:spPr>
          <a:xfrm>
            <a:off x="716280" y="375599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猴山在狮虎山的西南方向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8281CDB-2DA8-EBE6-8FFC-58741CC27480}"/>
              </a:ext>
            </a:extLst>
          </p:cNvPr>
          <p:cNvSpPr txBox="1"/>
          <p:nvPr/>
        </p:nvSpPr>
        <p:spPr>
          <a:xfrm>
            <a:off x="701040" y="426166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大熊猫馆在狮虎山的东南方向。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355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98AB4-BAE6-8182-C16E-16BD04921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BDE1FE3-D7B9-6867-696A-AA282060ACD5}"/>
              </a:ext>
            </a:extLst>
          </p:cNvPr>
          <p:cNvSpPr txBox="1"/>
          <p:nvPr/>
        </p:nvSpPr>
        <p:spPr>
          <a:xfrm>
            <a:off x="358141" y="297779"/>
            <a:ext cx="8534399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与同学互相提出问题，并试着解答。</a:t>
            </a:r>
            <a:endParaRPr lang="zh-CN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D9587FC-C1DD-079C-7BC8-657D039463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97" y="1379220"/>
            <a:ext cx="3045502" cy="310369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81E4863-0168-8FE5-4A69-81A7921EA6CB}"/>
              </a:ext>
            </a:extLst>
          </p:cNvPr>
          <p:cNvSpPr txBox="1"/>
          <p:nvPr/>
        </p:nvSpPr>
        <p:spPr>
          <a:xfrm>
            <a:off x="754380" y="912316"/>
            <a:ext cx="3947160" cy="1137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提问不唯一，如：狮虎山在长颈鹿馆的什么方向？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282BC6F-A840-B8B2-B0F7-2826348F10CF}"/>
              </a:ext>
            </a:extLst>
          </p:cNvPr>
          <p:cNvSpPr txBox="1"/>
          <p:nvPr/>
        </p:nvSpPr>
        <p:spPr>
          <a:xfrm>
            <a:off x="754380" y="216341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狮虎山在长颈鹿馆的东南方向。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4399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07627EF-EAF8-7CE1-977B-69477586E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5930" y="-431800"/>
            <a:ext cx="3696970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文本框 8"/>
          <p:cNvSpPr txBox="1">
            <a:spLocks noChangeArrowheads="1"/>
          </p:cNvSpPr>
          <p:nvPr/>
        </p:nvSpPr>
        <p:spPr bwMode="auto">
          <a:xfrm>
            <a:off x="955993" y="141288"/>
            <a:ext cx="27733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四、课堂小结</a:t>
            </a:r>
          </a:p>
        </p:txBody>
      </p:sp>
      <p:pic>
        <p:nvPicPr>
          <p:cNvPr id="3" name="图形 7">
            <a:extLst>
              <a:ext uri="{FF2B5EF4-FFF2-40B4-BE49-F238E27FC236}">
                <a16:creationId xmlns:a16="http://schemas.microsoft.com/office/drawing/2014/main" id="{8CBBC8FA-773E-6C93-38F3-1CC686BED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0675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9">
            <a:extLst>
              <a:ext uri="{FF2B5EF4-FFF2-40B4-BE49-F238E27FC236}">
                <a16:creationId xmlns:a16="http://schemas.microsoft.com/office/drawing/2014/main" id="{ABEC9FAD-725D-3862-3829-7E1A88715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3" y="1684338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形 5">
            <a:extLst>
              <a:ext uri="{FF2B5EF4-FFF2-40B4-BE49-F238E27FC236}">
                <a16:creationId xmlns:a16="http://schemas.microsoft.com/office/drawing/2014/main" id="{2AA1E7F7-6CC8-0B8B-E660-F5538F79C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08121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12">
            <a:extLst>
              <a:ext uri="{FF2B5EF4-FFF2-40B4-BE49-F238E27FC236}">
                <a16:creationId xmlns:a16="http://schemas.microsoft.com/office/drawing/2014/main" id="{2F153FE2-AAA1-2B07-D022-F9E611B4FCD0}"/>
              </a:ext>
            </a:extLst>
          </p:cNvPr>
          <p:cNvGrpSpPr/>
          <p:nvPr/>
        </p:nvGrpSpPr>
        <p:grpSpPr bwMode="auto">
          <a:xfrm>
            <a:off x="1060450" y="1347788"/>
            <a:ext cx="7269163" cy="2052637"/>
            <a:chOff x="833121" y="1494444"/>
            <a:chExt cx="7267786" cy="2052320"/>
          </a:xfrm>
        </p:grpSpPr>
        <p:sp>
          <p:nvSpPr>
            <p:cNvPr id="7" name="思想气泡: 云 6">
              <a:extLst>
                <a:ext uri="{FF2B5EF4-FFF2-40B4-BE49-F238E27FC236}">
                  <a16:creationId xmlns:a16="http://schemas.microsoft.com/office/drawing/2014/main" id="{2CEE38F4-9F7C-392D-814E-5B2EC1DBEA24}"/>
                </a:ext>
              </a:extLst>
            </p:cNvPr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矩形 2">
              <a:extLst>
                <a:ext uri="{FF2B5EF4-FFF2-40B4-BE49-F238E27FC236}">
                  <a16:creationId xmlns:a16="http://schemas.microsoft.com/office/drawing/2014/main" id="{309B4984-5691-A3C9-ADB1-9DB7A285B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590</Words>
  <Application>Microsoft Office PowerPoint</Application>
  <PresentationFormat>全屏显示(16:9)</PresentationFormat>
  <Paragraphs>141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等线</vt:lpstr>
      <vt:lpstr>等线 Light</vt:lpstr>
      <vt:lpstr>黑体</vt:lpstr>
      <vt:lpstr>楷体</vt:lpstr>
      <vt:lpstr>字魂59号-创粗黑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182</cp:revision>
  <dcterms:created xsi:type="dcterms:W3CDTF">2018-08-15T05:40:00Z</dcterms:created>
  <dcterms:modified xsi:type="dcterms:W3CDTF">2026-08-24T11:17:55Z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