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682" r:id="rId2"/>
    <p:sldId id="1035" r:id="rId3"/>
    <p:sldId id="743" r:id="rId4"/>
    <p:sldId id="814" r:id="rId5"/>
    <p:sldId id="1032" r:id="rId6"/>
    <p:sldId id="1039" r:id="rId7"/>
    <p:sldId id="1023" r:id="rId8"/>
    <p:sldId id="1003" r:id="rId9"/>
    <p:sldId id="1036" r:id="rId10"/>
    <p:sldId id="1038" r:id="rId11"/>
    <p:sldId id="1018" r:id="rId12"/>
    <p:sldId id="1034" r:id="rId13"/>
    <p:sldId id="680" r:id="rId14"/>
    <p:sldId id="331" r:id="rId15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E2F1F6"/>
    <a:srgbClr val="FFFDE4"/>
    <a:srgbClr val="0000FF"/>
    <a:srgbClr val="EAF6FD"/>
    <a:srgbClr val="FFCDFF"/>
    <a:srgbClr val="E6E0EC"/>
    <a:srgbClr val="FEF8EA"/>
    <a:srgbClr val="FCD7A1"/>
    <a:srgbClr val="81C8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16" autoAdjust="0"/>
    <p:restoredTop sz="95026" autoAdjust="0"/>
  </p:normalViewPr>
  <p:slideViewPr>
    <p:cSldViewPr snapToGrid="0" showGuides="1">
      <p:cViewPr varScale="1">
        <p:scale>
          <a:sx n="113" d="100"/>
          <a:sy n="113" d="100"/>
        </p:scale>
        <p:origin x="348" y="9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5126823" y="962625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三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四年级数学上册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2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71468" y="214046"/>
            <a:ext cx="4856677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创设情境，导入新课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5087587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自主探究，学习新知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71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6165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理解百分数的意义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6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2026/7/1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2026/7/1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9418" y="2859830"/>
            <a:ext cx="9333419" cy="75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48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多位数乘整十数</a:t>
            </a:r>
            <a:endParaRPr lang="en-US" altLang="zh-CN" sz="48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EE2C20E-A73C-08E3-941B-5BE1D21BA20B}"/>
              </a:ext>
            </a:extLst>
          </p:cNvPr>
          <p:cNvSpPr txBox="1"/>
          <p:nvPr/>
        </p:nvSpPr>
        <p:spPr>
          <a:xfrm>
            <a:off x="921397" y="1542103"/>
            <a:ext cx="10415299" cy="4237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1.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在具体的情境中，理解一位数乘整十数和多位数乘整十数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的口算算理，感受口算方法的多样化，掌握口算方法并能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正确口算。</a:t>
            </a: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2.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经历探究一位数乘整十数和多位数乘整十数的口算过程，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培养学生观察、比较、抽象概括及迁移类推的能力。</a:t>
            </a: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3.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将乘法口算置于现实情境中，感受数学与生活的联系，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从应用中获得成功体验。</a:t>
            </a:r>
            <a:endParaRPr lang="zh-CN" altLang="zh-CN" sz="3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EAB875-FB22-E43B-C68E-50AA657E4C2F}"/>
              </a:ext>
            </a:extLst>
          </p:cNvPr>
          <p:cNvSpPr/>
          <p:nvPr/>
        </p:nvSpPr>
        <p:spPr>
          <a:xfrm>
            <a:off x="634484" y="1390261"/>
            <a:ext cx="10832843" cy="4581331"/>
          </a:xfrm>
          <a:prstGeom prst="roundRect">
            <a:avLst>
              <a:gd name="adj" fmla="val 3391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320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8838361-533D-D074-848D-4D580E8A619C}"/>
              </a:ext>
            </a:extLst>
          </p:cNvPr>
          <p:cNvSpPr txBox="1"/>
          <p:nvPr/>
        </p:nvSpPr>
        <p:spPr>
          <a:xfrm>
            <a:off x="1018984" y="1165065"/>
            <a:ext cx="8918118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在水果店里，我们会遇到哪些数学问题呢？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5515743-9953-F33D-F634-F5D62EAD55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68"/>
          <a:stretch>
            <a:fillRect/>
          </a:stretch>
        </p:blipFill>
        <p:spPr>
          <a:xfrm>
            <a:off x="1368874" y="1912774"/>
            <a:ext cx="2957137" cy="2789518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AA505A85-43B5-6E5A-7BE5-57C8150F4046}"/>
              </a:ext>
            </a:extLst>
          </p:cNvPr>
          <p:cNvSpPr txBox="1"/>
          <p:nvPr/>
        </p:nvSpPr>
        <p:spPr>
          <a:xfrm>
            <a:off x="1937320" y="4730285"/>
            <a:ext cx="1820243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rgbClr val="0070C0"/>
                </a:solidFill>
              </a:rPr>
              <a:t>一盒蓝莓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162D283-7FED-7EE2-A91F-1715BA630264}"/>
              </a:ext>
            </a:extLst>
          </p:cNvPr>
          <p:cNvSpPr txBox="1"/>
          <p:nvPr/>
        </p:nvSpPr>
        <p:spPr>
          <a:xfrm>
            <a:off x="5426970" y="4730285"/>
            <a:ext cx="1820243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rgbClr val="0070C0"/>
                </a:solidFill>
              </a:rPr>
              <a:t>一串香蕉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9BAB6D2C-EA4A-7F29-316C-528FCBC7A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9001" y="2055711"/>
            <a:ext cx="3007220" cy="239948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8915A5C-6935-67E2-DF4F-9EDC2B1378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9845" y="1837185"/>
            <a:ext cx="2119250" cy="2903371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B3C8D497-8565-07CD-BDCE-0ECC7AB12E67}"/>
              </a:ext>
            </a:extLst>
          </p:cNvPr>
          <p:cNvSpPr txBox="1"/>
          <p:nvPr/>
        </p:nvSpPr>
        <p:spPr>
          <a:xfrm>
            <a:off x="8590048" y="4730285"/>
            <a:ext cx="1820243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rgbClr val="0070C0"/>
                </a:solidFill>
              </a:rPr>
              <a:t>一个榴莲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22A72B4-91E7-DC4D-9EE8-F9B9A40542C2}"/>
              </a:ext>
            </a:extLst>
          </p:cNvPr>
          <p:cNvSpPr txBox="1"/>
          <p:nvPr/>
        </p:nvSpPr>
        <p:spPr>
          <a:xfrm>
            <a:off x="1116947" y="5318665"/>
            <a:ext cx="9827475" cy="1313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kern="100" dirty="0">
                <a:latin typeface="宋体" panose="02010600030101010101" pitchFamily="2" charset="-122"/>
                <a:cs typeface="Times New Roman" panose="02020603050405020304" pitchFamily="18" charset="0"/>
              </a:rPr>
              <a:t>水果店里不同水果有不同的包装方式，每种包装方式需要的水果个数也不同。</a:t>
            </a:r>
            <a:endParaRPr lang="zh-CN" altLang="zh-CN" sz="24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8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FDEF990C-52C7-D292-A309-347E1E52CB4A}"/>
              </a:ext>
            </a:extLst>
          </p:cNvPr>
          <p:cNvSpPr/>
          <p:nvPr/>
        </p:nvSpPr>
        <p:spPr>
          <a:xfrm>
            <a:off x="6400799" y="1286988"/>
            <a:ext cx="4086808" cy="5754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8F83376A-7C6F-A57C-1A1B-9735ABB2510F}"/>
              </a:ext>
            </a:extLst>
          </p:cNvPr>
          <p:cNvSpPr/>
          <p:nvPr/>
        </p:nvSpPr>
        <p:spPr>
          <a:xfrm>
            <a:off x="835331" y="1252102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2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1D3595D-2285-3580-FA39-2DDE8EF54F9B}"/>
              </a:ext>
            </a:extLst>
          </p:cNvPr>
          <p:cNvSpPr txBox="1"/>
          <p:nvPr/>
        </p:nvSpPr>
        <p:spPr>
          <a:xfrm>
            <a:off x="1873958" y="1268326"/>
            <a:ext cx="978930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）每袋有 </a:t>
            </a:r>
            <a:r>
              <a:rPr lang="en-US" altLang="zh-CN" dirty="0"/>
              <a:t>6 </a:t>
            </a:r>
            <a:r>
              <a:rPr lang="zh-CN" altLang="en-US" dirty="0"/>
              <a:t>个橙子，</a:t>
            </a:r>
            <a:r>
              <a:rPr lang="en-US" altLang="zh-CN" dirty="0"/>
              <a:t>10 </a:t>
            </a:r>
            <a:r>
              <a:rPr lang="zh-CN" altLang="en-US" dirty="0"/>
              <a:t>袋有多少个橙子？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C068A4F-806D-4A80-3AA5-51CDEFEF02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714" y="2566645"/>
            <a:ext cx="10973897" cy="181801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C13F803-9211-D1A4-3FC1-3CACE288DC2C}"/>
              </a:ext>
            </a:extLst>
          </p:cNvPr>
          <p:cNvSpPr txBox="1"/>
          <p:nvPr/>
        </p:nvSpPr>
        <p:spPr>
          <a:xfrm>
            <a:off x="892628" y="4771697"/>
            <a:ext cx="6030686" cy="80651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lnSpc>
                <a:spcPct val="130000"/>
              </a:lnSpc>
              <a:defRPr sz="2800" b="1"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</a:rPr>
              <a:t>能说说你是怎么列式的吗？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C8EE3E7-A4EC-EFCE-340A-C99BAB454175}"/>
              </a:ext>
            </a:extLst>
          </p:cNvPr>
          <p:cNvSpPr txBox="1"/>
          <p:nvPr/>
        </p:nvSpPr>
        <p:spPr>
          <a:xfrm>
            <a:off x="5280349" y="1890457"/>
            <a:ext cx="6902319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rgbClr val="0070C0"/>
                </a:solidFill>
              </a:rPr>
              <a:t>求 </a:t>
            </a:r>
            <a:r>
              <a:rPr lang="en-US" altLang="zh-CN" sz="2800" dirty="0">
                <a:solidFill>
                  <a:srgbClr val="0070C0"/>
                </a:solidFill>
              </a:rPr>
              <a:t>10 </a:t>
            </a:r>
            <a:r>
              <a:rPr lang="zh-CN" altLang="en-US" sz="2800" dirty="0">
                <a:solidFill>
                  <a:srgbClr val="0070C0"/>
                </a:solidFill>
              </a:rPr>
              <a:t>个 </a:t>
            </a:r>
            <a:r>
              <a:rPr lang="en-US" altLang="zh-CN" sz="2800" dirty="0">
                <a:solidFill>
                  <a:srgbClr val="0070C0"/>
                </a:solidFill>
              </a:rPr>
              <a:t>6 </a:t>
            </a:r>
            <a:r>
              <a:rPr lang="zh-CN" altLang="en-US" sz="2800" dirty="0">
                <a:solidFill>
                  <a:srgbClr val="0070C0"/>
                </a:solidFill>
              </a:rPr>
              <a:t>相加的和是多少，用乘法计算。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9622C9D-B308-9367-B16C-B2EF4681B43F}"/>
              </a:ext>
            </a:extLst>
          </p:cNvPr>
          <p:cNvSpPr txBox="1"/>
          <p:nvPr/>
        </p:nvSpPr>
        <p:spPr>
          <a:xfrm>
            <a:off x="7369685" y="4814465"/>
            <a:ext cx="35191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6×10 = ______</a:t>
            </a:r>
            <a:endParaRPr lang="zh-CN" altLang="zh-CN" sz="3600" dirty="0">
              <a:solidFill>
                <a:schemeClr val="tx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A7DFB9A-680A-F025-F280-E831211AA62A}"/>
              </a:ext>
            </a:extLst>
          </p:cNvPr>
          <p:cNvSpPr txBox="1"/>
          <p:nvPr/>
        </p:nvSpPr>
        <p:spPr>
          <a:xfrm>
            <a:off x="7302759" y="5667436"/>
            <a:ext cx="3968621" cy="8065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lnSpc>
                <a:spcPct val="130000"/>
              </a:lnSpc>
              <a:defRPr sz="2800" b="1"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tx1"/>
                </a:solidFill>
                <a:latin typeface="+mj-ea"/>
                <a:ea typeface="+mj-ea"/>
              </a:rPr>
              <a:t>小组讨论如何计算？</a:t>
            </a: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11" grpId="0"/>
      <p:bldP spid="13" grpId="0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id="{8354B050-AD26-0986-F14B-7BE921D494E3}"/>
              </a:ext>
            </a:extLst>
          </p:cNvPr>
          <p:cNvGrpSpPr/>
          <p:nvPr/>
        </p:nvGrpSpPr>
        <p:grpSpPr>
          <a:xfrm>
            <a:off x="405828" y="1439411"/>
            <a:ext cx="4334123" cy="1142085"/>
            <a:chOff x="759152" y="4260004"/>
            <a:chExt cx="4334123" cy="1142085"/>
          </a:xfrm>
        </p:grpSpPr>
        <p:sp>
          <p:nvSpPr>
            <p:cNvPr id="18" name="Text Box 15">
              <a:extLst>
                <a:ext uri="{FF2B5EF4-FFF2-40B4-BE49-F238E27FC236}">
                  <a16:creationId xmlns:a16="http://schemas.microsoft.com/office/drawing/2014/main" id="{D79A8036-433C-7944-EB3B-0834D7D7BD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161" y="4549926"/>
              <a:ext cx="2885114" cy="796177"/>
            </a:xfrm>
            <a:prstGeom prst="wedgeRoundRectCallout">
              <a:avLst>
                <a:gd name="adj1" fmla="val -59673"/>
                <a:gd name="adj2" fmla="val -24563"/>
                <a:gd name="adj3" fmla="val 16667"/>
              </a:avLst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6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Times New Roman" panose="02020603050405020304" pitchFamily="18" charset="0"/>
                  <a:ea typeface="楷体" pitchFamily="49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2800" dirty="0"/>
                <a:t>我用加法计算。</a:t>
              </a:r>
            </a:p>
          </p:txBody>
        </p:sp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058256DC-0DE7-36B2-3C51-E473132C03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152" y="4260004"/>
              <a:ext cx="1175135" cy="1142085"/>
            </a:xfrm>
            <a:prstGeom prst="rect">
              <a:avLst/>
            </a:prstGeom>
          </p:spPr>
        </p:pic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9F064E83-BA0A-3E8A-4B56-6E9C639A1E3F}"/>
              </a:ext>
            </a:extLst>
          </p:cNvPr>
          <p:cNvSpPr txBox="1"/>
          <p:nvPr/>
        </p:nvSpPr>
        <p:spPr>
          <a:xfrm>
            <a:off x="2458562" y="512035"/>
            <a:ext cx="43341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6×10 = ________</a:t>
            </a:r>
            <a:endParaRPr lang="zh-CN" altLang="zh-CN" sz="3600" dirty="0">
              <a:solidFill>
                <a:schemeClr val="tx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B630B46-10F0-45A7-CC88-D689408DF622}"/>
              </a:ext>
            </a:extLst>
          </p:cNvPr>
          <p:cNvSpPr txBox="1"/>
          <p:nvPr/>
        </p:nvSpPr>
        <p:spPr>
          <a:xfrm>
            <a:off x="589093" y="2931938"/>
            <a:ext cx="51212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200" dirty="0">
                <a:solidFill>
                  <a:srgbClr val="FF0000"/>
                </a:solidFill>
              </a:rPr>
              <a:t>10 + 10 + 10 + 10 + 10 = 60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56EDF29-760A-289D-6987-D96ED442352B}"/>
              </a:ext>
            </a:extLst>
          </p:cNvPr>
          <p:cNvSpPr txBox="1"/>
          <p:nvPr/>
        </p:nvSpPr>
        <p:spPr>
          <a:xfrm>
            <a:off x="1616451" y="3749814"/>
            <a:ext cx="4156842" cy="13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40000"/>
                    <a:lumOff val="60000"/>
                  </a:schemeClr>
                </a:solidFill>
              </a14:hiddenFill>
            </a:ext>
          </a:extLst>
        </p:spPr>
        <p:txBody>
          <a:bodyPr wrap="square" rtlCol="0" anchor="ctr">
            <a:spAutoFit/>
          </a:bodyPr>
          <a:lstStyle>
            <a:defPPr>
              <a:defRPr lang="zh-CN"/>
            </a:defPPr>
            <a:lvl1pPr algn="ctr" eaLnBrk="1" hangingPunct="1">
              <a:lnSpc>
                <a:spcPct val="150000"/>
              </a:lnSpc>
              <a:defRPr sz="3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sz="3200" dirty="0"/>
              <a:t>因为 </a:t>
            </a:r>
            <a:r>
              <a:rPr lang="en-US" altLang="zh-CN" sz="3200" dirty="0"/>
              <a:t>6 </a:t>
            </a:r>
            <a:r>
              <a:rPr lang="zh-CN" altLang="en-US" sz="3200" dirty="0"/>
              <a:t>个十是 </a:t>
            </a:r>
            <a:r>
              <a:rPr lang="en-US" altLang="zh-CN" sz="3200" dirty="0"/>
              <a:t>60</a:t>
            </a:r>
            <a:r>
              <a:rPr lang="zh-CN" altLang="en-US" sz="3200" dirty="0"/>
              <a:t>，</a:t>
            </a:r>
            <a:endParaRPr lang="en-US" altLang="zh-CN" sz="3200" dirty="0"/>
          </a:p>
          <a:p>
            <a:pPr algn="l">
              <a:lnSpc>
                <a:spcPct val="130000"/>
              </a:lnSpc>
            </a:pPr>
            <a:r>
              <a:rPr lang="zh-CN" altLang="en-US" sz="3200" dirty="0"/>
              <a:t>所以 </a:t>
            </a:r>
            <a:r>
              <a:rPr lang="en-US" altLang="zh-CN" sz="3200" dirty="0"/>
              <a:t>6×10 </a:t>
            </a:r>
            <a:r>
              <a:rPr lang="zh-CN" altLang="en-US" sz="3200" dirty="0"/>
              <a:t>＝ </a:t>
            </a:r>
            <a:r>
              <a:rPr lang="en-US" altLang="zh-CN" sz="3200" dirty="0"/>
              <a:t>60</a:t>
            </a:r>
            <a:r>
              <a:rPr lang="zh-CN" altLang="en-US" sz="3200" dirty="0"/>
              <a:t>。</a:t>
            </a:r>
            <a:endParaRPr lang="zh-CN" altLang="zh-CN" sz="3200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5B8C02F6-3B84-B316-61E0-29BC1E183FB0}"/>
              </a:ext>
            </a:extLst>
          </p:cNvPr>
          <p:cNvGrpSpPr/>
          <p:nvPr/>
        </p:nvGrpSpPr>
        <p:grpSpPr>
          <a:xfrm>
            <a:off x="5723788" y="1540584"/>
            <a:ext cx="6109039" cy="1178809"/>
            <a:chOff x="5221955" y="2987577"/>
            <a:chExt cx="6109039" cy="1178809"/>
          </a:xfrm>
        </p:grpSpPr>
        <p:sp>
          <p:nvSpPr>
            <p:cNvPr id="11" name="Text Box 15">
              <a:extLst>
                <a:ext uri="{FF2B5EF4-FFF2-40B4-BE49-F238E27FC236}">
                  <a16:creationId xmlns:a16="http://schemas.microsoft.com/office/drawing/2014/main" id="{841A03AC-7A24-B4F5-0E3D-406F5D6605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1955" y="3230789"/>
              <a:ext cx="4603178" cy="714308"/>
            </a:xfrm>
            <a:prstGeom prst="wedgeRoundRectCallout">
              <a:avLst>
                <a:gd name="adj1" fmla="val 56507"/>
                <a:gd name="adj2" fmla="val -21315"/>
                <a:gd name="adj3" fmla="val 16667"/>
              </a:avLst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6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Times New Roman" panose="02020603050405020304" pitchFamily="18" charset="0"/>
                  <a:ea typeface="楷体" pitchFamily="49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2800" dirty="0"/>
                <a:t>我利用乘法口诀解决问题。</a:t>
              </a:r>
            </a:p>
          </p:txBody>
        </p:sp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2E4FA540-A374-8145-D311-23D47ECEB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9530" y="2987577"/>
              <a:ext cx="1171464" cy="1178809"/>
            </a:xfrm>
            <a:prstGeom prst="rect">
              <a:avLst/>
            </a:prstGeom>
          </p:spPr>
        </p:pic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41B354DD-692E-F65F-FF79-686E77FA4A1D}"/>
              </a:ext>
            </a:extLst>
          </p:cNvPr>
          <p:cNvSpPr txBox="1"/>
          <p:nvPr/>
        </p:nvSpPr>
        <p:spPr>
          <a:xfrm>
            <a:off x="6336989" y="2781740"/>
            <a:ext cx="26895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n-ea"/>
              </a:defRPr>
            </a:lvl1pPr>
          </a:lstStyle>
          <a:p>
            <a:r>
              <a:rPr lang="zh-CN" altLang="zh-CN" dirty="0"/>
              <a:t>六九五十四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D084DDF-E37C-E68F-FE58-BE2BA541951D}"/>
              </a:ext>
            </a:extLst>
          </p:cNvPr>
          <p:cNvSpPr txBox="1"/>
          <p:nvPr/>
        </p:nvSpPr>
        <p:spPr>
          <a:xfrm>
            <a:off x="6336989" y="3552966"/>
            <a:ext cx="4411879" cy="13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40000"/>
                    <a:lumOff val="60000"/>
                  </a:schemeClr>
                </a:solidFill>
              </a14:hiddenFill>
            </a:ext>
          </a:extLst>
        </p:spPr>
        <p:txBody>
          <a:bodyPr wrap="square" rtlCol="0" anchor="ctr">
            <a:spAutoFit/>
          </a:bodyPr>
          <a:lstStyle>
            <a:defPPr>
              <a:defRPr lang="zh-CN"/>
            </a:defPPr>
            <a:lvl1pPr eaLnBrk="1" hangingPunct="1">
              <a:defRPr sz="32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zh-CN" dirty="0"/>
              <a:t>先算</a:t>
            </a:r>
            <a:r>
              <a:rPr lang="en-US" altLang="zh-CN" dirty="0"/>
              <a:t> </a:t>
            </a:r>
            <a:r>
              <a:rPr lang="zh-CN" altLang="zh-CN" dirty="0"/>
              <a:t>9</a:t>
            </a:r>
            <a:r>
              <a:rPr lang="en-US" altLang="zh-CN" dirty="0"/>
              <a:t> </a:t>
            </a:r>
            <a:r>
              <a:rPr lang="zh-CN" altLang="zh-CN" dirty="0"/>
              <a:t>袋有多少个橙子，</a:t>
            </a:r>
            <a:endParaRPr lang="en-US" altLang="zh-CN" dirty="0"/>
          </a:p>
          <a:p>
            <a:pPr>
              <a:lnSpc>
                <a:spcPct val="130000"/>
              </a:lnSpc>
            </a:pPr>
            <a:r>
              <a:rPr lang="zh-CN" altLang="zh-CN" dirty="0"/>
              <a:t>再加</a:t>
            </a:r>
            <a:r>
              <a:rPr lang="en-US" altLang="zh-CN" dirty="0"/>
              <a:t> </a:t>
            </a:r>
            <a:r>
              <a:rPr lang="zh-CN" altLang="zh-CN" dirty="0"/>
              <a:t>1</a:t>
            </a:r>
            <a:r>
              <a:rPr lang="en-US" altLang="zh-CN" dirty="0"/>
              <a:t> </a:t>
            </a:r>
            <a:r>
              <a:rPr lang="zh-CN" altLang="zh-CN" dirty="0"/>
              <a:t>袋的</a:t>
            </a:r>
            <a:r>
              <a:rPr lang="en-US" altLang="zh-CN" dirty="0"/>
              <a:t> </a:t>
            </a:r>
            <a:r>
              <a:rPr lang="zh-CN" altLang="zh-CN" dirty="0"/>
              <a:t>6</a:t>
            </a:r>
            <a:r>
              <a:rPr lang="en-US" altLang="zh-CN" dirty="0"/>
              <a:t> </a:t>
            </a:r>
            <a:r>
              <a:rPr lang="zh-CN" altLang="zh-CN" dirty="0"/>
              <a:t>个</a:t>
            </a:r>
            <a:r>
              <a:rPr lang="zh-CN" altLang="en-US" dirty="0"/>
              <a:t>。</a:t>
            </a:r>
            <a:endParaRPr lang="zh-CN" altLang="zh-CN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5A45616-6D06-BCF2-09B8-7CAB93BB02C3}"/>
              </a:ext>
            </a:extLst>
          </p:cNvPr>
          <p:cNvSpPr txBox="1"/>
          <p:nvPr/>
        </p:nvSpPr>
        <p:spPr>
          <a:xfrm>
            <a:off x="6336989" y="4981679"/>
            <a:ext cx="23808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6×9 = 54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FF1367A-78E6-B7F8-80B3-2C24FB2A6CAD}"/>
              </a:ext>
            </a:extLst>
          </p:cNvPr>
          <p:cNvSpPr txBox="1"/>
          <p:nvPr/>
        </p:nvSpPr>
        <p:spPr>
          <a:xfrm>
            <a:off x="6336989" y="5752905"/>
            <a:ext cx="23808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54 + 6 = 60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302AC73-4E2C-EE24-3138-1928EBD6A8F0}"/>
              </a:ext>
            </a:extLst>
          </p:cNvPr>
          <p:cNvSpPr txBox="1"/>
          <p:nvPr/>
        </p:nvSpPr>
        <p:spPr>
          <a:xfrm>
            <a:off x="4137112" y="424274"/>
            <a:ext cx="21517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  <a:ea typeface="+mj-ea"/>
              </a:rPr>
              <a:t>60</a:t>
            </a:r>
            <a:r>
              <a:rPr lang="zh-CN" altLang="en-US" sz="3600" dirty="0">
                <a:solidFill>
                  <a:srgbClr val="FF0000"/>
                </a:solidFill>
                <a:ea typeface="+mj-ea"/>
              </a:rPr>
              <a:t>（个）</a:t>
            </a:r>
          </a:p>
        </p:txBody>
      </p:sp>
    </p:spTree>
    <p:extLst>
      <p:ext uri="{BB962C8B-B14F-4D97-AF65-F5344CB8AC3E}">
        <p14:creationId xmlns:p14="http://schemas.microsoft.com/office/powerpoint/2010/main" val="7487198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3" grpId="0"/>
      <p:bldP spid="16" grpId="0"/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2A17681-5DCA-B1B3-6966-9E6729B648B1}"/>
              </a:ext>
            </a:extLst>
          </p:cNvPr>
          <p:cNvSpPr txBox="1"/>
          <p:nvPr/>
        </p:nvSpPr>
        <p:spPr>
          <a:xfrm>
            <a:off x="2458562" y="512035"/>
            <a:ext cx="43341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6×10 = ________</a:t>
            </a:r>
            <a:endParaRPr lang="zh-CN" altLang="zh-CN" sz="3600" dirty="0">
              <a:solidFill>
                <a:schemeClr val="tx1"/>
              </a:solidFill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2448D1D3-4E25-E152-4519-424679AB0571}"/>
              </a:ext>
            </a:extLst>
          </p:cNvPr>
          <p:cNvGrpSpPr/>
          <p:nvPr/>
        </p:nvGrpSpPr>
        <p:grpSpPr>
          <a:xfrm>
            <a:off x="551894" y="1413020"/>
            <a:ext cx="4615805" cy="1206851"/>
            <a:chOff x="823938" y="2385498"/>
            <a:chExt cx="4615805" cy="1206851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9D2FFEB2-43D8-2701-3A04-31F17CE8D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3938" y="2385498"/>
              <a:ext cx="1183789" cy="1206851"/>
            </a:xfrm>
            <a:prstGeom prst="rect">
              <a:avLst/>
            </a:prstGeom>
          </p:spPr>
        </p:pic>
        <p:sp>
          <p:nvSpPr>
            <p:cNvPr id="21" name="Text Box 15">
              <a:extLst>
                <a:ext uri="{FF2B5EF4-FFF2-40B4-BE49-F238E27FC236}">
                  <a16:creationId xmlns:a16="http://schemas.microsoft.com/office/drawing/2014/main" id="{BDC2FE01-2D99-D3B0-E1C1-F5DBADF945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0741" y="2674811"/>
              <a:ext cx="3199002" cy="796177"/>
            </a:xfrm>
            <a:prstGeom prst="wedgeRoundRectCallout">
              <a:avLst>
                <a:gd name="adj1" fmla="val -57923"/>
                <a:gd name="adj2" fmla="val -24563"/>
                <a:gd name="adj3" fmla="val 16667"/>
              </a:avLst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6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Times New Roman" panose="02020603050405020304" pitchFamily="18" charset="0"/>
                  <a:ea typeface="楷体" pitchFamily="49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2800" dirty="0"/>
                <a:t>我是这样口算的。</a:t>
              </a: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18E717B9-092A-657E-7CBC-C1DD237001C5}"/>
              </a:ext>
            </a:extLst>
          </p:cNvPr>
          <p:cNvSpPr txBox="1"/>
          <p:nvPr/>
        </p:nvSpPr>
        <p:spPr>
          <a:xfrm>
            <a:off x="1855865" y="2807874"/>
            <a:ext cx="3658528" cy="302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3000" dirty="0">
                <a:latin typeface="+mn-lt"/>
                <a:ea typeface="+mj-ea"/>
              </a:rPr>
              <a:t>通过上节课的学习</a:t>
            </a:r>
            <a:endParaRPr lang="en-US" altLang="zh-CN" sz="3000" dirty="0">
              <a:latin typeface="+mn-lt"/>
              <a:ea typeface="+mj-ea"/>
            </a:endParaRPr>
          </a:p>
          <a:p>
            <a:pPr algn="l">
              <a:lnSpc>
                <a:spcPct val="130000"/>
              </a:lnSpc>
            </a:pPr>
            <a:r>
              <a:rPr lang="zh-CN" altLang="en-US" sz="3000" dirty="0">
                <a:latin typeface="+mn-lt"/>
                <a:ea typeface="+mj-ea"/>
              </a:rPr>
              <a:t>我知道 </a:t>
            </a:r>
            <a:r>
              <a:rPr lang="en-US" altLang="zh-CN" sz="3000" dirty="0">
                <a:latin typeface="+mn-lt"/>
                <a:ea typeface="+mj-ea"/>
              </a:rPr>
              <a:t>10×6</a:t>
            </a:r>
            <a:r>
              <a:rPr lang="zh-CN" altLang="en-US" sz="3000" dirty="0">
                <a:latin typeface="+mn-lt"/>
                <a:ea typeface="+mj-ea"/>
              </a:rPr>
              <a:t>＝</a:t>
            </a:r>
            <a:r>
              <a:rPr lang="en-US" altLang="zh-CN" sz="3000" dirty="0">
                <a:latin typeface="+mn-lt"/>
                <a:ea typeface="+mj-ea"/>
              </a:rPr>
              <a:t>60</a:t>
            </a:r>
            <a:r>
              <a:rPr lang="zh-CN" altLang="en-US" sz="3000" dirty="0">
                <a:latin typeface="+mn-lt"/>
                <a:ea typeface="+mj-ea"/>
              </a:rPr>
              <a:t>，</a:t>
            </a:r>
            <a:endParaRPr lang="en-US" altLang="zh-CN" sz="3000" dirty="0">
              <a:latin typeface="+mn-lt"/>
              <a:ea typeface="+mj-ea"/>
            </a:endParaRPr>
          </a:p>
          <a:p>
            <a:pPr algn="l">
              <a:lnSpc>
                <a:spcPct val="130000"/>
              </a:lnSpc>
            </a:pPr>
            <a:r>
              <a:rPr lang="zh-CN" altLang="en-US" sz="3000" dirty="0">
                <a:latin typeface="+mn-lt"/>
                <a:ea typeface="+mj-ea"/>
              </a:rPr>
              <a:t>而 </a:t>
            </a:r>
            <a:r>
              <a:rPr lang="en-US" altLang="zh-CN" sz="3000" dirty="0">
                <a:latin typeface="+mn-lt"/>
                <a:ea typeface="+mj-ea"/>
              </a:rPr>
              <a:t>6×10</a:t>
            </a:r>
            <a:r>
              <a:rPr lang="zh-CN" altLang="en-US" sz="3000" dirty="0">
                <a:latin typeface="+mn-lt"/>
                <a:ea typeface="+mj-ea"/>
              </a:rPr>
              <a:t>＝</a:t>
            </a:r>
            <a:r>
              <a:rPr lang="en-US" altLang="zh-CN" sz="3000" dirty="0">
                <a:latin typeface="+mn-lt"/>
                <a:ea typeface="+mj-ea"/>
              </a:rPr>
              <a:t>10×6</a:t>
            </a:r>
            <a:r>
              <a:rPr lang="zh-CN" altLang="en-US" sz="3000" dirty="0">
                <a:latin typeface="+mn-lt"/>
                <a:ea typeface="+mj-ea"/>
              </a:rPr>
              <a:t>，</a:t>
            </a:r>
            <a:endParaRPr lang="en-US" altLang="zh-CN" sz="3000" dirty="0">
              <a:latin typeface="+mn-lt"/>
              <a:ea typeface="+mj-ea"/>
            </a:endParaRPr>
          </a:p>
          <a:p>
            <a:pPr algn="l">
              <a:lnSpc>
                <a:spcPct val="130000"/>
              </a:lnSpc>
            </a:pPr>
            <a:r>
              <a:rPr lang="zh-CN" altLang="en-US" sz="3000" dirty="0">
                <a:latin typeface="+mn-lt"/>
                <a:ea typeface="+mj-ea"/>
              </a:rPr>
              <a:t>所以 </a:t>
            </a:r>
            <a:r>
              <a:rPr lang="en-US" altLang="zh-CN" sz="3000" dirty="0">
                <a:latin typeface="+mn-lt"/>
                <a:ea typeface="+mj-ea"/>
              </a:rPr>
              <a:t>6×10 </a:t>
            </a:r>
            <a:r>
              <a:rPr lang="zh-CN" altLang="en-US" sz="3000" dirty="0">
                <a:latin typeface="+mn-lt"/>
                <a:ea typeface="+mj-ea"/>
              </a:rPr>
              <a:t>的结果</a:t>
            </a:r>
            <a:endParaRPr lang="en-US" altLang="zh-CN" sz="3000" dirty="0">
              <a:latin typeface="+mn-lt"/>
              <a:ea typeface="+mj-ea"/>
            </a:endParaRPr>
          </a:p>
          <a:p>
            <a:pPr algn="l">
              <a:lnSpc>
                <a:spcPct val="130000"/>
              </a:lnSpc>
            </a:pPr>
            <a:r>
              <a:rPr lang="zh-CN" altLang="en-US" sz="3000" dirty="0">
                <a:latin typeface="+mn-lt"/>
                <a:ea typeface="+mj-ea"/>
              </a:rPr>
              <a:t>也是 </a:t>
            </a:r>
            <a:r>
              <a:rPr lang="en-US" altLang="zh-CN" sz="3000" dirty="0">
                <a:latin typeface="+mn-lt"/>
                <a:ea typeface="+mj-ea"/>
              </a:rPr>
              <a:t>60</a:t>
            </a:r>
            <a:r>
              <a:rPr lang="zh-CN" altLang="en-US" sz="3000" dirty="0">
                <a:latin typeface="+mn-lt"/>
                <a:ea typeface="+mj-ea"/>
              </a:rPr>
              <a:t>。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C4816FDB-E44B-F7CD-8203-99D4DAA7BC3E}"/>
              </a:ext>
            </a:extLst>
          </p:cNvPr>
          <p:cNvGrpSpPr/>
          <p:nvPr/>
        </p:nvGrpSpPr>
        <p:grpSpPr>
          <a:xfrm>
            <a:off x="6791754" y="1414856"/>
            <a:ext cx="4829690" cy="1203178"/>
            <a:chOff x="6775425" y="2069578"/>
            <a:chExt cx="4829690" cy="1203178"/>
          </a:xfrm>
        </p:grpSpPr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42EAC4E6-390F-AD55-B2EB-C5DCAEE95F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28424" y="2069578"/>
              <a:ext cx="1176691" cy="1203178"/>
            </a:xfrm>
            <a:prstGeom prst="rect">
              <a:avLst/>
            </a:prstGeom>
          </p:spPr>
        </p:pic>
        <p:sp>
          <p:nvSpPr>
            <p:cNvPr id="28" name="Text Box 15">
              <a:extLst>
                <a:ext uri="{FF2B5EF4-FFF2-40B4-BE49-F238E27FC236}">
                  <a16:creationId xmlns:a16="http://schemas.microsoft.com/office/drawing/2014/main" id="{6E8807A6-39E6-0037-F9E5-B73CAAEBC9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75425" y="2348235"/>
              <a:ext cx="3322633" cy="796177"/>
            </a:xfrm>
            <a:prstGeom prst="wedgeRoundRectCallout">
              <a:avLst>
                <a:gd name="adj1" fmla="val 59170"/>
                <a:gd name="adj2" fmla="val -22219"/>
                <a:gd name="adj3" fmla="val 16667"/>
              </a:avLst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6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Times New Roman" panose="02020603050405020304" pitchFamily="18" charset="0"/>
                  <a:ea typeface="楷体" pitchFamily="49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2800" dirty="0"/>
                <a:t>我的方法更简单。</a:t>
              </a:r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FA0084F4-D983-329D-39E5-85C9A244B3B6}"/>
              </a:ext>
            </a:extLst>
          </p:cNvPr>
          <p:cNvSpPr txBox="1"/>
          <p:nvPr/>
        </p:nvSpPr>
        <p:spPr>
          <a:xfrm>
            <a:off x="6791754" y="2825262"/>
            <a:ext cx="4829690" cy="1228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dirty="0"/>
              <a:t>我直接算</a:t>
            </a:r>
            <a:r>
              <a:rPr lang="en-US" altLang="zh-CN" dirty="0"/>
              <a:t> </a:t>
            </a:r>
            <a:r>
              <a:rPr lang="zh-CN" altLang="zh-CN" dirty="0"/>
              <a:t>6×1</a:t>
            </a:r>
            <a:r>
              <a:rPr lang="en-US" altLang="zh-CN" dirty="0"/>
              <a:t> </a:t>
            </a:r>
            <a:r>
              <a:rPr lang="zh-CN" altLang="zh-CN" dirty="0"/>
              <a:t>＝</a:t>
            </a:r>
            <a:r>
              <a:rPr lang="en-US" altLang="zh-CN" dirty="0"/>
              <a:t> </a:t>
            </a:r>
            <a:r>
              <a:rPr lang="zh-CN" altLang="zh-CN" dirty="0"/>
              <a:t>6，</a:t>
            </a:r>
            <a:endParaRPr lang="en-US" altLang="zh-CN" dirty="0"/>
          </a:p>
          <a:p>
            <a:r>
              <a:rPr lang="zh-CN" altLang="zh-CN" dirty="0"/>
              <a:t>然后在积的后面添</a:t>
            </a:r>
            <a:r>
              <a:rPr lang="en-US" altLang="zh-CN" dirty="0"/>
              <a:t> </a:t>
            </a:r>
            <a:r>
              <a:rPr lang="zh-CN" altLang="zh-CN" dirty="0"/>
              <a:t>1</a:t>
            </a:r>
            <a:r>
              <a:rPr lang="en-US" altLang="zh-CN" dirty="0"/>
              <a:t> </a:t>
            </a:r>
            <a:r>
              <a:rPr lang="zh-CN" altLang="zh-CN" dirty="0"/>
              <a:t>个</a:t>
            </a:r>
            <a:r>
              <a:rPr lang="en-US" altLang="zh-CN" dirty="0"/>
              <a:t> </a:t>
            </a:r>
            <a:r>
              <a:rPr lang="zh-CN" altLang="zh-CN" dirty="0"/>
              <a:t>0。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720BCE96-DAF5-9F2C-5218-F455479BEF0F}"/>
              </a:ext>
            </a:extLst>
          </p:cNvPr>
          <p:cNvSpPr txBox="1"/>
          <p:nvPr/>
        </p:nvSpPr>
        <p:spPr>
          <a:xfrm>
            <a:off x="4137112" y="424274"/>
            <a:ext cx="21517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  <a:ea typeface="+mj-ea"/>
              </a:rPr>
              <a:t>60</a:t>
            </a:r>
            <a:r>
              <a:rPr lang="zh-CN" altLang="en-US" sz="3600" dirty="0">
                <a:solidFill>
                  <a:srgbClr val="FF0000"/>
                </a:solidFill>
                <a:ea typeface="+mj-ea"/>
              </a:rPr>
              <a:t>（个）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E2DFF5D7-9624-F661-B85F-08D8E729EF08}"/>
              </a:ext>
            </a:extLst>
          </p:cNvPr>
          <p:cNvSpPr txBox="1"/>
          <p:nvPr/>
        </p:nvSpPr>
        <p:spPr>
          <a:xfrm>
            <a:off x="6890242" y="4447799"/>
            <a:ext cx="4632713" cy="141471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lnSpc>
                <a:spcPct val="120000"/>
              </a:lnSpc>
              <a:defRPr sz="3200" b="1">
                <a:latin typeface="+mj-ea"/>
                <a:ea typeface="+mj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r>
              <a:rPr lang="zh-CN" altLang="zh-CN" dirty="0">
                <a:solidFill>
                  <a:schemeClr val="tx1"/>
                </a:solidFill>
              </a:rPr>
              <a:t>你更喜欢哪种方法呢？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zh-CN" dirty="0">
                <a:solidFill>
                  <a:schemeClr val="tx1"/>
                </a:solidFill>
              </a:rPr>
              <a:t>为什么？</a:t>
            </a:r>
          </a:p>
        </p:txBody>
      </p:sp>
    </p:spTree>
    <p:extLst>
      <p:ext uri="{BB962C8B-B14F-4D97-AF65-F5344CB8AC3E}">
        <p14:creationId xmlns:p14="http://schemas.microsoft.com/office/powerpoint/2010/main" val="15908014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0" grpId="0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箭头: 五边形 2">
            <a:extLst>
              <a:ext uri="{FF2B5EF4-FFF2-40B4-BE49-F238E27FC236}">
                <a16:creationId xmlns:a16="http://schemas.microsoft.com/office/drawing/2014/main" id="{F0E47C12-0A5D-43F1-1C0F-1EC1C741A68A}"/>
              </a:ext>
            </a:extLst>
          </p:cNvPr>
          <p:cNvSpPr/>
          <p:nvPr/>
        </p:nvSpPr>
        <p:spPr>
          <a:xfrm>
            <a:off x="533233" y="417828"/>
            <a:ext cx="2405910" cy="735073"/>
          </a:xfrm>
          <a:prstGeom prst="homePlat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试一试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3469E9A-85F4-80D6-FFF1-4BA919664E27}"/>
              </a:ext>
            </a:extLst>
          </p:cNvPr>
          <p:cNvSpPr txBox="1"/>
          <p:nvPr/>
        </p:nvSpPr>
        <p:spPr>
          <a:xfrm>
            <a:off x="760150" y="1294236"/>
            <a:ext cx="7342498" cy="7350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defRPr>
            </a:lvl1pPr>
          </a:lstStyle>
          <a:p>
            <a:r>
              <a:rPr lang="zh-CN" altLang="en-US" dirty="0"/>
              <a:t>计算下面各题，你发现了什么？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4BEA455-8D83-08DD-0D6D-EE8815802F0C}"/>
              </a:ext>
            </a:extLst>
          </p:cNvPr>
          <p:cNvSpPr txBox="1"/>
          <p:nvPr/>
        </p:nvSpPr>
        <p:spPr>
          <a:xfrm>
            <a:off x="781348" y="2444615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5×10 =</a:t>
            </a:r>
            <a:endParaRPr lang="zh-CN" altLang="en-US" sz="36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72065AE-6895-9E4C-E84D-A20008FC2619}"/>
              </a:ext>
            </a:extLst>
          </p:cNvPr>
          <p:cNvSpPr txBox="1"/>
          <p:nvPr/>
        </p:nvSpPr>
        <p:spPr>
          <a:xfrm>
            <a:off x="3263293" y="2444615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9×10 =</a:t>
            </a:r>
            <a:endParaRPr lang="zh-CN" altLang="en-US" sz="36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C95839A-CCBC-4BFB-B3BF-6E8B07524E2A}"/>
              </a:ext>
            </a:extLst>
          </p:cNvPr>
          <p:cNvSpPr txBox="1"/>
          <p:nvPr/>
        </p:nvSpPr>
        <p:spPr>
          <a:xfrm>
            <a:off x="6019498" y="2444615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18×10 =</a:t>
            </a:r>
            <a:endParaRPr lang="zh-CN" altLang="en-US" sz="36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6BD1C9C-0FC0-46D4-4B1F-0BC04002F5CC}"/>
              </a:ext>
            </a:extLst>
          </p:cNvPr>
          <p:cNvSpPr txBox="1"/>
          <p:nvPr/>
        </p:nvSpPr>
        <p:spPr>
          <a:xfrm>
            <a:off x="9033285" y="2444615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40×10 =</a:t>
            </a:r>
            <a:endParaRPr lang="zh-CN" altLang="en-US" sz="36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8787787-34F2-8115-C879-6B8C3A247C05}"/>
              </a:ext>
            </a:extLst>
          </p:cNvPr>
          <p:cNvSpPr txBox="1"/>
          <p:nvPr/>
        </p:nvSpPr>
        <p:spPr>
          <a:xfrm>
            <a:off x="985072" y="4803218"/>
            <a:ext cx="10346954" cy="13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FF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dirty="0"/>
              <a:t>发现：一个非 </a:t>
            </a:r>
            <a:r>
              <a:rPr lang="en-US" altLang="zh-CN" dirty="0"/>
              <a:t>0 </a:t>
            </a:r>
            <a:r>
              <a:rPr lang="zh-CN" altLang="en-US" dirty="0"/>
              <a:t>自然数乘 </a:t>
            </a:r>
            <a:r>
              <a:rPr lang="en-US" altLang="zh-CN" dirty="0"/>
              <a:t>10</a:t>
            </a:r>
            <a:r>
              <a:rPr lang="zh-CN" altLang="en-US" dirty="0"/>
              <a:t>，算得的积就是在这个数的</a:t>
            </a:r>
            <a:endParaRPr lang="en-US" altLang="zh-CN" dirty="0"/>
          </a:p>
          <a:p>
            <a:pPr>
              <a:lnSpc>
                <a:spcPct val="130000"/>
              </a:lnSpc>
            </a:pPr>
            <a:r>
              <a:rPr lang="zh-CN" altLang="en-US" dirty="0"/>
              <a:t>            末尾添上 </a:t>
            </a:r>
            <a:r>
              <a:rPr lang="en-US" altLang="zh-CN" dirty="0"/>
              <a:t>1 </a:t>
            </a:r>
            <a:r>
              <a:rPr lang="zh-CN" altLang="en-US" dirty="0"/>
              <a:t>个 </a:t>
            </a:r>
            <a:r>
              <a:rPr lang="en-US" altLang="zh-CN" dirty="0"/>
              <a:t>0</a:t>
            </a:r>
            <a:r>
              <a:rPr lang="zh-CN" altLang="en-US" dirty="0"/>
              <a:t>。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55569975-A0EA-5962-7144-49F8B13D4543}"/>
              </a:ext>
            </a:extLst>
          </p:cNvPr>
          <p:cNvGrpSpPr/>
          <p:nvPr/>
        </p:nvGrpSpPr>
        <p:grpSpPr>
          <a:xfrm>
            <a:off x="1117254" y="3121089"/>
            <a:ext cx="2073819" cy="1125502"/>
            <a:chOff x="1145247" y="3139751"/>
            <a:chExt cx="2073819" cy="1125502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579BB023-292C-8B99-1DD5-4FEA77995C48}"/>
                </a:ext>
              </a:extLst>
            </p:cNvPr>
            <p:cNvSpPr txBox="1"/>
            <p:nvPr/>
          </p:nvSpPr>
          <p:spPr>
            <a:xfrm>
              <a:off x="1145247" y="3601610"/>
              <a:ext cx="2073819" cy="6636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dirty="0">
                  <a:solidFill>
                    <a:srgbClr val="0070C0"/>
                  </a:solidFill>
                </a:rPr>
                <a:t>5×1 = 5</a:t>
              </a:r>
              <a:endParaRPr lang="zh-CN" altLang="en-US" dirty="0">
                <a:solidFill>
                  <a:srgbClr val="0070C0"/>
                </a:solidFill>
              </a:endParaRPr>
            </a:p>
          </p:txBody>
        </p:sp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44FA5622-FE86-74C3-6431-DA93B1B14F7E}"/>
                </a:ext>
              </a:extLst>
            </p:cNvPr>
            <p:cNvCxnSpPr/>
            <p:nvPr/>
          </p:nvCxnSpPr>
          <p:spPr>
            <a:xfrm flipV="1">
              <a:off x="2276669" y="3139751"/>
              <a:ext cx="0" cy="597159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AF914938-88C6-48C9-26A8-3C3199DE4E39}"/>
              </a:ext>
            </a:extLst>
          </p:cNvPr>
          <p:cNvSpPr txBox="1"/>
          <p:nvPr/>
        </p:nvSpPr>
        <p:spPr>
          <a:xfrm>
            <a:off x="2379307" y="2519950"/>
            <a:ext cx="979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50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EFE011C-A8A1-5EA8-DB99-5936C3D1FC9F}"/>
              </a:ext>
            </a:extLst>
          </p:cNvPr>
          <p:cNvGrpSpPr/>
          <p:nvPr/>
        </p:nvGrpSpPr>
        <p:grpSpPr>
          <a:xfrm>
            <a:off x="3636519" y="3121089"/>
            <a:ext cx="2073819" cy="1125502"/>
            <a:chOff x="1145247" y="3139751"/>
            <a:chExt cx="2073819" cy="1125502"/>
          </a:xfrm>
        </p:grpSpPr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ABE3CB87-500F-5973-D62D-A1A4A0C65A24}"/>
                </a:ext>
              </a:extLst>
            </p:cNvPr>
            <p:cNvSpPr txBox="1"/>
            <p:nvPr/>
          </p:nvSpPr>
          <p:spPr>
            <a:xfrm>
              <a:off x="1145247" y="3601610"/>
              <a:ext cx="2073819" cy="6636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dirty="0">
                  <a:solidFill>
                    <a:srgbClr val="0070C0"/>
                  </a:solidFill>
                </a:rPr>
                <a:t>9×1 = 9</a:t>
              </a:r>
              <a:endParaRPr lang="zh-CN" altLang="en-US" dirty="0">
                <a:solidFill>
                  <a:srgbClr val="0070C0"/>
                </a:solidFill>
              </a:endParaRPr>
            </a:p>
          </p:txBody>
        </p:sp>
        <p:cxnSp>
          <p:nvCxnSpPr>
            <p:cNvPr id="27" name="直接箭头连接符 26">
              <a:extLst>
                <a:ext uri="{FF2B5EF4-FFF2-40B4-BE49-F238E27FC236}">
                  <a16:creationId xmlns:a16="http://schemas.microsoft.com/office/drawing/2014/main" id="{F43FF818-3973-BDB7-74B8-7F9E3C9B4948}"/>
                </a:ext>
              </a:extLst>
            </p:cNvPr>
            <p:cNvCxnSpPr/>
            <p:nvPr/>
          </p:nvCxnSpPr>
          <p:spPr>
            <a:xfrm flipV="1">
              <a:off x="2276669" y="3139751"/>
              <a:ext cx="0" cy="597159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0CC7B9CA-358F-C617-33B0-2711BAB2B190}"/>
              </a:ext>
            </a:extLst>
          </p:cNvPr>
          <p:cNvSpPr txBox="1"/>
          <p:nvPr/>
        </p:nvSpPr>
        <p:spPr>
          <a:xfrm>
            <a:off x="4879912" y="2519950"/>
            <a:ext cx="979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90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314DB970-DEC9-D566-6EA8-D629AECB66B3}"/>
              </a:ext>
            </a:extLst>
          </p:cNvPr>
          <p:cNvGrpSpPr/>
          <p:nvPr/>
        </p:nvGrpSpPr>
        <p:grpSpPr>
          <a:xfrm>
            <a:off x="6445031" y="3121089"/>
            <a:ext cx="2073819" cy="1125502"/>
            <a:chOff x="977294" y="3139751"/>
            <a:chExt cx="2073819" cy="1125502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BA4B431B-2412-5582-A810-8A0876EFCF7B}"/>
                </a:ext>
              </a:extLst>
            </p:cNvPr>
            <p:cNvSpPr txBox="1"/>
            <p:nvPr/>
          </p:nvSpPr>
          <p:spPr>
            <a:xfrm>
              <a:off x="977294" y="3601610"/>
              <a:ext cx="2073819" cy="6636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dirty="0">
                  <a:solidFill>
                    <a:srgbClr val="0070C0"/>
                  </a:solidFill>
                </a:rPr>
                <a:t>18×1 = 18</a:t>
              </a:r>
              <a:endParaRPr lang="zh-CN" altLang="en-US" dirty="0">
                <a:solidFill>
                  <a:srgbClr val="0070C0"/>
                </a:solidFill>
              </a:endParaRPr>
            </a:p>
          </p:txBody>
        </p:sp>
        <p:cxnSp>
          <p:nvCxnSpPr>
            <p:cNvPr id="33" name="直接箭头连接符 32">
              <a:extLst>
                <a:ext uri="{FF2B5EF4-FFF2-40B4-BE49-F238E27FC236}">
                  <a16:creationId xmlns:a16="http://schemas.microsoft.com/office/drawing/2014/main" id="{C0EAB0AC-1EA7-3DA0-234F-2E4C6C744793}"/>
                </a:ext>
              </a:extLst>
            </p:cNvPr>
            <p:cNvCxnSpPr/>
            <p:nvPr/>
          </p:nvCxnSpPr>
          <p:spPr>
            <a:xfrm flipV="1">
              <a:off x="2276669" y="3139751"/>
              <a:ext cx="0" cy="597159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624D22B7-DC3E-3D0B-90B9-7ED3F0F46C29}"/>
              </a:ext>
            </a:extLst>
          </p:cNvPr>
          <p:cNvSpPr txBox="1"/>
          <p:nvPr/>
        </p:nvSpPr>
        <p:spPr>
          <a:xfrm>
            <a:off x="7875035" y="2519950"/>
            <a:ext cx="979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180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408CA81F-0080-4A19-EA50-C15C0E1A4EBE}"/>
              </a:ext>
            </a:extLst>
          </p:cNvPr>
          <p:cNvGrpSpPr/>
          <p:nvPr/>
        </p:nvGrpSpPr>
        <p:grpSpPr>
          <a:xfrm>
            <a:off x="9430825" y="3121089"/>
            <a:ext cx="2073819" cy="1125502"/>
            <a:chOff x="930639" y="3139751"/>
            <a:chExt cx="2073819" cy="1125502"/>
          </a:xfrm>
        </p:grpSpPr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ED90DD95-7FBE-FB4F-0737-E0EAD8C583BF}"/>
                </a:ext>
              </a:extLst>
            </p:cNvPr>
            <p:cNvSpPr txBox="1"/>
            <p:nvPr/>
          </p:nvSpPr>
          <p:spPr>
            <a:xfrm>
              <a:off x="930639" y="3601610"/>
              <a:ext cx="2073819" cy="6636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en-US" altLang="zh-CN" dirty="0">
                  <a:solidFill>
                    <a:srgbClr val="0070C0"/>
                  </a:solidFill>
                </a:rPr>
                <a:t>40×1 = 40</a:t>
              </a:r>
              <a:endParaRPr lang="zh-CN" altLang="en-US" dirty="0">
                <a:solidFill>
                  <a:srgbClr val="0070C0"/>
                </a:solidFill>
              </a:endParaRPr>
            </a:p>
          </p:txBody>
        </p:sp>
        <p:cxnSp>
          <p:nvCxnSpPr>
            <p:cNvPr id="37" name="直接箭头连接符 36">
              <a:extLst>
                <a:ext uri="{FF2B5EF4-FFF2-40B4-BE49-F238E27FC236}">
                  <a16:creationId xmlns:a16="http://schemas.microsoft.com/office/drawing/2014/main" id="{F2F576D8-BAC0-5662-4ADA-F4BAC4FDCAD7}"/>
                </a:ext>
              </a:extLst>
            </p:cNvPr>
            <p:cNvCxnSpPr/>
            <p:nvPr/>
          </p:nvCxnSpPr>
          <p:spPr>
            <a:xfrm flipV="1">
              <a:off x="2248676" y="3139751"/>
              <a:ext cx="0" cy="597159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D7AC453A-1B6B-0FA3-5D03-1E47E53AE61E}"/>
              </a:ext>
            </a:extLst>
          </p:cNvPr>
          <p:cNvSpPr txBox="1"/>
          <p:nvPr/>
        </p:nvSpPr>
        <p:spPr>
          <a:xfrm>
            <a:off x="10832839" y="2519950"/>
            <a:ext cx="9797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400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9589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4" grpId="0"/>
      <p:bldP spid="28" grpId="0"/>
      <p:bldP spid="34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id="{3B444F94-33D3-B817-E697-FE9A31A2525B}"/>
              </a:ext>
            </a:extLst>
          </p:cNvPr>
          <p:cNvSpPr/>
          <p:nvPr/>
        </p:nvSpPr>
        <p:spPr>
          <a:xfrm>
            <a:off x="5159829" y="513487"/>
            <a:ext cx="4329404" cy="5754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BF8AC79-1747-3DE2-D257-A8F34962C2E6}"/>
              </a:ext>
            </a:extLst>
          </p:cNvPr>
          <p:cNvSpPr txBox="1"/>
          <p:nvPr/>
        </p:nvSpPr>
        <p:spPr>
          <a:xfrm>
            <a:off x="125379" y="398497"/>
            <a:ext cx="9902112" cy="7350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）每盒有 </a:t>
            </a:r>
            <a:r>
              <a:rPr lang="en-US" altLang="zh-CN" dirty="0"/>
              <a:t>12 </a:t>
            </a:r>
            <a:r>
              <a:rPr lang="zh-CN" altLang="en-US" dirty="0"/>
              <a:t>个苹果，</a:t>
            </a:r>
            <a:r>
              <a:rPr lang="en-US" altLang="zh-CN" dirty="0"/>
              <a:t>20 </a:t>
            </a:r>
            <a:r>
              <a:rPr lang="zh-CN" altLang="en-US" dirty="0"/>
              <a:t>盒有多少个苹果？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EFCA7E2-EBD7-1F53-C72B-8B87BE342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039" y="1306332"/>
            <a:ext cx="8002371" cy="139016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3DB2561-C54A-AC60-FDB8-707273596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3494" y="2635901"/>
            <a:ext cx="8002371" cy="1390167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5619D500-084E-68E9-08F7-2952C7625A18}"/>
              </a:ext>
            </a:extLst>
          </p:cNvPr>
          <p:cNvSpPr txBox="1"/>
          <p:nvPr/>
        </p:nvSpPr>
        <p:spPr>
          <a:xfrm>
            <a:off x="667914" y="4315383"/>
            <a:ext cx="5947490" cy="139016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>
              <a:lnSpc>
                <a:spcPct val="120000"/>
              </a:lnSpc>
              <a:defRPr sz="3200" b="1">
                <a:latin typeface="+mj-ea"/>
                <a:ea typeface="+mj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r>
              <a:rPr lang="zh-CN" altLang="zh-CN" dirty="0">
                <a:solidFill>
                  <a:schemeClr val="tx1"/>
                </a:solidFill>
              </a:rPr>
              <a:t>你准备怎么解决这个问题呢？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zh-CN" dirty="0">
                <a:solidFill>
                  <a:schemeClr val="tx1"/>
                </a:solidFill>
              </a:rPr>
              <a:t>和同桌说一说你是怎么想的。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2593764-F40F-70D3-2A7E-9B866FBD918C}"/>
              </a:ext>
            </a:extLst>
          </p:cNvPr>
          <p:cNvSpPr txBox="1"/>
          <p:nvPr/>
        </p:nvSpPr>
        <p:spPr>
          <a:xfrm>
            <a:off x="8548105" y="1161781"/>
            <a:ext cx="3641562" cy="107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>
                <a:solidFill>
                  <a:srgbClr val="0070C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600" dirty="0"/>
              <a:t>求 </a:t>
            </a:r>
            <a:r>
              <a:rPr lang="en-US" altLang="zh-CN" sz="2600" dirty="0"/>
              <a:t>20 </a:t>
            </a:r>
            <a:r>
              <a:rPr lang="zh-CN" altLang="en-US" sz="2600" dirty="0"/>
              <a:t>个 </a:t>
            </a:r>
            <a:r>
              <a:rPr lang="en-US" altLang="zh-CN" sz="2600" dirty="0"/>
              <a:t>12 </a:t>
            </a:r>
            <a:r>
              <a:rPr lang="zh-CN" altLang="en-US" sz="2600" dirty="0"/>
              <a:t>相加的和</a:t>
            </a:r>
            <a:endParaRPr lang="en-US" altLang="zh-CN" sz="2600" dirty="0"/>
          </a:p>
          <a:p>
            <a:r>
              <a:rPr lang="zh-CN" altLang="en-US" sz="2600" dirty="0"/>
              <a:t>是多少，用乘法计算。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31203A4-9462-7A43-6451-CBE29DB1D171}"/>
              </a:ext>
            </a:extLst>
          </p:cNvPr>
          <p:cNvSpPr txBox="1"/>
          <p:nvPr/>
        </p:nvSpPr>
        <p:spPr>
          <a:xfrm>
            <a:off x="7021232" y="4644292"/>
            <a:ext cx="44446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12×20 = ________</a:t>
            </a:r>
            <a:endParaRPr lang="zh-CN" altLang="zh-CN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4703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0" grpId="0" animBg="1"/>
      <p:bldP spid="13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25110BF1-3018-4E2C-D5F3-A72C03D48A11}"/>
              </a:ext>
            </a:extLst>
          </p:cNvPr>
          <p:cNvGrpSpPr/>
          <p:nvPr/>
        </p:nvGrpSpPr>
        <p:grpSpPr>
          <a:xfrm>
            <a:off x="810393" y="1532719"/>
            <a:ext cx="4694666" cy="1142085"/>
            <a:chOff x="759152" y="4260004"/>
            <a:chExt cx="4694666" cy="1142085"/>
          </a:xfrm>
        </p:grpSpPr>
        <p:sp>
          <p:nvSpPr>
            <p:cNvPr id="5" name="Text Box 15">
              <a:extLst>
                <a:ext uri="{FF2B5EF4-FFF2-40B4-BE49-F238E27FC236}">
                  <a16:creationId xmlns:a16="http://schemas.microsoft.com/office/drawing/2014/main" id="{BDBEE0D0-54E1-A252-6E9A-F146B824FD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4816" y="4549926"/>
              <a:ext cx="3199002" cy="796177"/>
            </a:xfrm>
            <a:prstGeom prst="wedgeRoundRectCallout">
              <a:avLst>
                <a:gd name="adj1" fmla="val -59673"/>
                <a:gd name="adj2" fmla="val -24563"/>
                <a:gd name="adj3" fmla="val 16667"/>
              </a:avLst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6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Times New Roman" panose="02020603050405020304" pitchFamily="18" charset="0"/>
                  <a:ea typeface="楷体" pitchFamily="49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2800" dirty="0"/>
                <a:t>我这样计算。</a:t>
              </a:r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66521F87-30E1-BD9B-1C38-11E309404F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152" y="4260004"/>
              <a:ext cx="1175135" cy="1142085"/>
            </a:xfrm>
            <a:prstGeom prst="rect">
              <a:avLst/>
            </a:prstGeom>
          </p:spPr>
        </p:pic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39CE3753-2BB6-40F2-675B-5F6E4E1470DE}"/>
              </a:ext>
            </a:extLst>
          </p:cNvPr>
          <p:cNvGrpSpPr/>
          <p:nvPr/>
        </p:nvGrpSpPr>
        <p:grpSpPr>
          <a:xfrm>
            <a:off x="6845483" y="1631324"/>
            <a:ext cx="4634800" cy="1178809"/>
            <a:chOff x="6696194" y="2987577"/>
            <a:chExt cx="4634800" cy="1178809"/>
          </a:xfrm>
        </p:grpSpPr>
        <p:sp>
          <p:nvSpPr>
            <p:cNvPr id="8" name="Text Box 15">
              <a:extLst>
                <a:ext uri="{FF2B5EF4-FFF2-40B4-BE49-F238E27FC236}">
                  <a16:creationId xmlns:a16="http://schemas.microsoft.com/office/drawing/2014/main" id="{DFF94ACE-2251-E384-2AAD-AAC59C5A2C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96194" y="3240122"/>
              <a:ext cx="3072958" cy="714308"/>
            </a:xfrm>
            <a:prstGeom prst="wedgeRoundRectCallout">
              <a:avLst>
                <a:gd name="adj1" fmla="val 62179"/>
                <a:gd name="adj2" fmla="val -17397"/>
                <a:gd name="adj3" fmla="val 16667"/>
              </a:avLst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anchor="ctr" anchorCtr="0"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600" b="1">
                  <a:solidFill>
                    <a:prstClr val="black">
                      <a:lumMod val="85000"/>
                      <a:lumOff val="15000"/>
                    </a:prstClr>
                  </a:solidFill>
                  <a:latin typeface="Times New Roman" panose="02020603050405020304" pitchFamily="18" charset="0"/>
                  <a:ea typeface="楷体" pitchFamily="49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2800" dirty="0"/>
                <a:t>我是这样想的。</a:t>
              </a: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C74236DF-1421-6BFA-19E6-3ACF5A09EB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9530" y="2987577"/>
              <a:ext cx="1171464" cy="1178809"/>
            </a:xfrm>
            <a:prstGeom prst="rect">
              <a:avLst/>
            </a:prstGeom>
          </p:spPr>
        </p:pic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2226FE62-A270-290A-51F8-2828FDDA23A5}"/>
              </a:ext>
            </a:extLst>
          </p:cNvPr>
          <p:cNvSpPr txBox="1"/>
          <p:nvPr/>
        </p:nvSpPr>
        <p:spPr>
          <a:xfrm>
            <a:off x="3391626" y="510069"/>
            <a:ext cx="44446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12×20 = ________</a:t>
            </a:r>
            <a:endParaRPr lang="zh-CN" altLang="zh-CN" sz="3600" dirty="0">
              <a:solidFill>
                <a:schemeClr val="tx1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5D104C03-29B1-FEC6-A7BA-92D3E78F0FEF}"/>
              </a:ext>
            </a:extLst>
          </p:cNvPr>
          <p:cNvSpPr txBox="1"/>
          <p:nvPr/>
        </p:nvSpPr>
        <p:spPr>
          <a:xfrm>
            <a:off x="2241000" y="4115310"/>
            <a:ext cx="320662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/>
              <a:t>10×20 = 200</a:t>
            </a:r>
            <a:endParaRPr lang="zh-CN" altLang="zh-CN" sz="3600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705E51FF-44E0-D747-C0D6-FA942AC92D17}"/>
              </a:ext>
            </a:extLst>
          </p:cNvPr>
          <p:cNvSpPr txBox="1"/>
          <p:nvPr/>
        </p:nvSpPr>
        <p:spPr>
          <a:xfrm>
            <a:off x="2241000" y="4842278"/>
            <a:ext cx="248665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/>
              <a:t>2×20 = 40</a:t>
            </a:r>
            <a:endParaRPr lang="zh-CN" altLang="zh-CN" sz="3600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F29C8800-6DEC-31D2-A3FC-C8F36F83DD9C}"/>
              </a:ext>
            </a:extLst>
          </p:cNvPr>
          <p:cNvSpPr txBox="1"/>
          <p:nvPr/>
        </p:nvSpPr>
        <p:spPr>
          <a:xfrm>
            <a:off x="2241000" y="5569246"/>
            <a:ext cx="306666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/>
              <a:t>200 + 40 = 240</a:t>
            </a:r>
            <a:endParaRPr lang="zh-CN" altLang="zh-CN" sz="3600" dirty="0"/>
          </a:p>
        </p:txBody>
      </p: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24D73EEB-3037-9FCB-FC08-255F18B81EE8}"/>
              </a:ext>
            </a:extLst>
          </p:cNvPr>
          <p:cNvGrpSpPr/>
          <p:nvPr/>
        </p:nvGrpSpPr>
        <p:grpSpPr>
          <a:xfrm>
            <a:off x="2270449" y="2866737"/>
            <a:ext cx="2002739" cy="1204275"/>
            <a:chOff x="2298442" y="2857406"/>
            <a:chExt cx="2002739" cy="1204275"/>
          </a:xfrm>
        </p:grpSpPr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63E2BFDF-978A-4206-2ABA-4BB9EDD3D229}"/>
                </a:ext>
              </a:extLst>
            </p:cNvPr>
            <p:cNvSpPr txBox="1"/>
            <p:nvPr/>
          </p:nvSpPr>
          <p:spPr>
            <a:xfrm>
              <a:off x="2298442" y="3125929"/>
              <a:ext cx="71534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0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0070C0"/>
                  </a:solidFill>
                </a:rPr>
                <a:t>12</a:t>
              </a:r>
              <a:endParaRPr lang="zh-CN" altLang="zh-CN" sz="3600" dirty="0">
                <a:solidFill>
                  <a:srgbClr val="0070C0"/>
                </a:solidFill>
              </a:endParaRPr>
            </a:p>
          </p:txBody>
        </p: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FD091DDE-9489-3DD0-FBB5-7794A2F8A2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02619" y="3181915"/>
              <a:ext cx="576000" cy="252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113FAAB6-2464-25CD-B317-9F82E3277D8D}"/>
                </a:ext>
              </a:extLst>
            </p:cNvPr>
            <p:cNvCxnSpPr>
              <a:cxnSpLocks/>
            </p:cNvCxnSpPr>
            <p:nvPr/>
          </p:nvCxnSpPr>
          <p:spPr>
            <a:xfrm>
              <a:off x="2993288" y="3440986"/>
              <a:ext cx="576000" cy="252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3166BE49-BF64-094B-2681-93887845D863}"/>
                </a:ext>
              </a:extLst>
            </p:cNvPr>
            <p:cNvSpPr txBox="1"/>
            <p:nvPr/>
          </p:nvSpPr>
          <p:spPr>
            <a:xfrm>
              <a:off x="3585834" y="2857406"/>
              <a:ext cx="71534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0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0070C0"/>
                  </a:solidFill>
                </a:rPr>
                <a:t>10</a:t>
              </a:r>
              <a:endParaRPr lang="zh-CN" altLang="zh-CN" sz="3600" dirty="0">
                <a:solidFill>
                  <a:srgbClr val="0070C0"/>
                </a:solidFill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D55DBEDC-9E17-8387-6894-2CB32AB1EEC8}"/>
                </a:ext>
              </a:extLst>
            </p:cNvPr>
            <p:cNvSpPr txBox="1"/>
            <p:nvPr/>
          </p:nvSpPr>
          <p:spPr>
            <a:xfrm>
              <a:off x="3585834" y="3415350"/>
              <a:ext cx="71534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0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l">
                <a:lnSpc>
                  <a:spcPct val="100000"/>
                </a:lnSpc>
              </a:pPr>
              <a:r>
                <a:rPr lang="en-US" altLang="zh-CN" sz="3600" dirty="0">
                  <a:solidFill>
                    <a:srgbClr val="0070C0"/>
                  </a:solidFill>
                </a:rPr>
                <a:t>2</a:t>
              </a:r>
              <a:endParaRPr lang="zh-CN" altLang="zh-CN" sz="3600" dirty="0">
                <a:solidFill>
                  <a:srgbClr val="0070C0"/>
                </a:solidFill>
              </a:endParaRPr>
            </a:p>
          </p:txBody>
        </p:sp>
      </p:grpSp>
      <p:sp>
        <p:nvSpPr>
          <p:cNvPr id="49" name="文本框 48">
            <a:extLst>
              <a:ext uri="{FF2B5EF4-FFF2-40B4-BE49-F238E27FC236}">
                <a16:creationId xmlns:a16="http://schemas.microsoft.com/office/drawing/2014/main" id="{63C5D66D-0E6A-A5D5-006C-42B6F5B141B6}"/>
              </a:ext>
            </a:extLst>
          </p:cNvPr>
          <p:cNvSpPr txBox="1"/>
          <p:nvPr/>
        </p:nvSpPr>
        <p:spPr>
          <a:xfrm>
            <a:off x="6948973" y="3016537"/>
            <a:ext cx="47609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40000"/>
                    <a:lumOff val="60000"/>
                  </a:schemeClr>
                </a:solidFill>
              </a14:hiddenFill>
            </a:ext>
          </a:extLst>
        </p:spPr>
        <p:txBody>
          <a:bodyPr wrap="square" rtlCol="0" anchor="t">
            <a:spAutoFit/>
          </a:bodyPr>
          <a:lstStyle>
            <a:defPPr>
              <a:defRPr lang="zh-CN"/>
            </a:defPPr>
            <a:lvl1pPr eaLnBrk="1" hangingPunct="1">
              <a:lnSpc>
                <a:spcPct val="150000"/>
              </a:lnSpc>
              <a:defRPr sz="32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先算 </a:t>
            </a:r>
            <a:r>
              <a:rPr lang="en-US" altLang="zh-CN" dirty="0"/>
              <a:t>2 </a:t>
            </a:r>
            <a:r>
              <a:rPr lang="zh-CN" altLang="en-US" dirty="0"/>
              <a:t>盒有多少个，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F968F8C0-4116-59DC-7AA3-FC66D1CB4737}"/>
              </a:ext>
            </a:extLst>
          </p:cNvPr>
          <p:cNvSpPr txBox="1"/>
          <p:nvPr/>
        </p:nvSpPr>
        <p:spPr>
          <a:xfrm>
            <a:off x="6948973" y="3852593"/>
            <a:ext cx="49195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40000"/>
                    <a:lumOff val="60000"/>
                  </a:schemeClr>
                </a:solidFill>
              </a14:hiddenFill>
            </a:ext>
          </a:extLst>
        </p:spPr>
        <p:txBody>
          <a:bodyPr wrap="square" rtlCol="0" anchor="t">
            <a:spAutoFit/>
          </a:bodyPr>
          <a:lstStyle>
            <a:defPPr>
              <a:defRPr lang="zh-CN"/>
            </a:defPPr>
            <a:lvl1pPr eaLnBrk="1" hangingPunct="1">
              <a:lnSpc>
                <a:spcPct val="150000"/>
              </a:lnSpc>
              <a:defRPr sz="32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zh-CN" dirty="0"/>
              <a:t>再算</a:t>
            </a:r>
            <a:r>
              <a:rPr lang="en-US" altLang="zh-CN" dirty="0"/>
              <a:t> </a:t>
            </a:r>
            <a:r>
              <a:rPr lang="zh-CN" altLang="zh-CN" dirty="0"/>
              <a:t>10</a:t>
            </a:r>
            <a:r>
              <a:rPr lang="en-US" altLang="zh-CN" dirty="0"/>
              <a:t> </a:t>
            </a:r>
            <a:r>
              <a:rPr lang="zh-CN" altLang="zh-CN" dirty="0"/>
              <a:t>个</a:t>
            </a:r>
            <a:r>
              <a:rPr lang="en-US" altLang="zh-CN" dirty="0"/>
              <a:t> </a:t>
            </a:r>
            <a:r>
              <a:rPr lang="zh-CN" altLang="zh-CN" dirty="0"/>
              <a:t>2</a:t>
            </a:r>
            <a:r>
              <a:rPr lang="en-US" altLang="zh-CN" dirty="0"/>
              <a:t> </a:t>
            </a:r>
            <a:r>
              <a:rPr lang="zh-CN" altLang="zh-CN" dirty="0"/>
              <a:t>盒有多少个</a:t>
            </a:r>
            <a:r>
              <a:rPr lang="zh-CN" altLang="en-US" dirty="0"/>
              <a:t>。</a:t>
            </a:r>
            <a:endParaRPr lang="zh-CN" altLang="zh-CN"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BE0E71F5-9CAC-533A-8558-A43987BFE3A3}"/>
              </a:ext>
            </a:extLst>
          </p:cNvPr>
          <p:cNvSpPr txBox="1"/>
          <p:nvPr/>
        </p:nvSpPr>
        <p:spPr>
          <a:xfrm>
            <a:off x="6980952" y="4637824"/>
            <a:ext cx="320662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/>
              <a:t>12×2 = 24</a:t>
            </a:r>
            <a:endParaRPr lang="zh-CN" altLang="zh-CN" sz="3600" dirty="0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3ECF8462-F45F-44D9-62E6-317592A225E8}"/>
              </a:ext>
            </a:extLst>
          </p:cNvPr>
          <p:cNvSpPr txBox="1"/>
          <p:nvPr/>
        </p:nvSpPr>
        <p:spPr>
          <a:xfrm>
            <a:off x="6980952" y="5364792"/>
            <a:ext cx="40385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defRPr sz="3000" b="1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600" dirty="0"/>
              <a:t>24×10 = 240</a:t>
            </a:r>
            <a:endParaRPr lang="zh-CN" altLang="zh-CN" sz="3600" dirty="0"/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D4BB9EFA-153D-19BC-B30C-B3C6DC450FAA}"/>
              </a:ext>
            </a:extLst>
          </p:cNvPr>
          <p:cNvSpPr txBox="1"/>
          <p:nvPr/>
        </p:nvSpPr>
        <p:spPr>
          <a:xfrm>
            <a:off x="5065066" y="439264"/>
            <a:ext cx="27416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  <a:ea typeface="+mj-ea"/>
              </a:rPr>
              <a:t>240</a:t>
            </a:r>
            <a:r>
              <a:rPr lang="zh-CN" altLang="en-US" sz="3600" dirty="0">
                <a:solidFill>
                  <a:srgbClr val="FF0000"/>
                </a:solidFill>
                <a:ea typeface="+mj-ea"/>
              </a:rPr>
              <a:t>（个）</a:t>
            </a:r>
          </a:p>
        </p:txBody>
      </p:sp>
    </p:spTree>
    <p:extLst>
      <p:ext uri="{BB962C8B-B14F-4D97-AF65-F5344CB8AC3E}">
        <p14:creationId xmlns:p14="http://schemas.microsoft.com/office/powerpoint/2010/main" val="17773302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9" grpId="0"/>
      <p:bldP spid="51" grpId="0"/>
      <p:bldP spid="56" grpId="0"/>
      <p:bldP spid="57" grpId="0"/>
      <p:bldP spid="5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0A6337F-D92F-1BA8-0B9C-6AD05A1F3E7E}"/>
              </a:ext>
            </a:extLst>
          </p:cNvPr>
          <p:cNvSpPr txBox="1"/>
          <p:nvPr/>
        </p:nvSpPr>
        <p:spPr>
          <a:xfrm>
            <a:off x="1061268" y="1201095"/>
            <a:ext cx="6188620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算一算。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C6848AC-16A1-5464-F523-ED57E8F49C28}"/>
              </a:ext>
            </a:extLst>
          </p:cNvPr>
          <p:cNvSpPr txBox="1"/>
          <p:nvPr/>
        </p:nvSpPr>
        <p:spPr>
          <a:xfrm>
            <a:off x="1070599" y="2152814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15×50</a:t>
            </a:r>
            <a:endParaRPr lang="zh-CN" altLang="en-US" sz="36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3B8993E-FA24-3D6A-3282-03F6311AEB7F}"/>
              </a:ext>
            </a:extLst>
          </p:cNvPr>
          <p:cNvSpPr txBox="1"/>
          <p:nvPr/>
        </p:nvSpPr>
        <p:spPr>
          <a:xfrm>
            <a:off x="6398383" y="2152814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en-US" altLang="zh-CN" sz="3600" dirty="0"/>
              <a:t>13×30</a:t>
            </a:r>
            <a:endParaRPr lang="zh-CN" altLang="en-US" sz="36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9D19827-7104-2AF9-5615-E44F85DCF888}"/>
              </a:ext>
            </a:extLst>
          </p:cNvPr>
          <p:cNvSpPr txBox="1"/>
          <p:nvPr/>
        </p:nvSpPr>
        <p:spPr>
          <a:xfrm>
            <a:off x="1079930" y="3347132"/>
            <a:ext cx="4555760" cy="1228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3000" dirty="0">
                <a:solidFill>
                  <a:srgbClr val="FF00FF"/>
                </a:solidFill>
                <a:latin typeface="+mn-lt"/>
                <a:ea typeface="+mj-ea"/>
              </a:rPr>
              <a:t>先算 </a:t>
            </a:r>
            <a:r>
              <a:rPr lang="en-US" altLang="zh-CN" sz="3000" dirty="0">
                <a:solidFill>
                  <a:srgbClr val="FF00FF"/>
                </a:solidFill>
                <a:latin typeface="+mn-lt"/>
                <a:ea typeface="+mj-ea"/>
              </a:rPr>
              <a:t>15×5 </a:t>
            </a:r>
            <a:r>
              <a:rPr lang="zh-CN" altLang="en-US" sz="3000" dirty="0">
                <a:solidFill>
                  <a:srgbClr val="FF00FF"/>
                </a:solidFill>
                <a:latin typeface="+mn-lt"/>
                <a:ea typeface="+mj-ea"/>
              </a:rPr>
              <a:t>＝ </a:t>
            </a:r>
            <a:r>
              <a:rPr lang="en-US" altLang="zh-CN" sz="3000" dirty="0">
                <a:solidFill>
                  <a:srgbClr val="FF00FF"/>
                </a:solidFill>
                <a:latin typeface="+mn-lt"/>
                <a:ea typeface="+mj-ea"/>
              </a:rPr>
              <a:t>75</a:t>
            </a:r>
            <a:r>
              <a:rPr lang="zh-CN" altLang="en-US" sz="3000" dirty="0">
                <a:solidFill>
                  <a:srgbClr val="FF00FF"/>
                </a:solidFill>
                <a:latin typeface="+mn-lt"/>
                <a:ea typeface="+mj-ea"/>
              </a:rPr>
              <a:t>，</a:t>
            </a:r>
            <a:endParaRPr lang="en-US" altLang="zh-CN" sz="3000" dirty="0">
              <a:solidFill>
                <a:srgbClr val="FF00FF"/>
              </a:solidFill>
              <a:latin typeface="+mn-lt"/>
              <a:ea typeface="+mj-ea"/>
            </a:endParaRPr>
          </a:p>
          <a:p>
            <a:pPr algn="l">
              <a:lnSpc>
                <a:spcPct val="130000"/>
              </a:lnSpc>
            </a:pPr>
            <a:r>
              <a:rPr lang="zh-CN" altLang="en-US" sz="3000" dirty="0">
                <a:solidFill>
                  <a:srgbClr val="FF00FF"/>
                </a:solidFill>
                <a:latin typeface="+mn-lt"/>
                <a:ea typeface="+mj-ea"/>
              </a:rPr>
              <a:t>再在积的末尾添上</a:t>
            </a:r>
            <a:r>
              <a:rPr lang="en-US" altLang="zh-CN" sz="3000" dirty="0">
                <a:solidFill>
                  <a:srgbClr val="FF00FF"/>
                </a:solidFill>
                <a:latin typeface="+mn-lt"/>
                <a:ea typeface="+mj-ea"/>
              </a:rPr>
              <a:t> 1 </a:t>
            </a:r>
            <a:r>
              <a:rPr lang="zh-CN" altLang="en-US" sz="3000" dirty="0">
                <a:solidFill>
                  <a:srgbClr val="FF00FF"/>
                </a:solidFill>
                <a:latin typeface="+mn-lt"/>
                <a:ea typeface="+mj-ea"/>
              </a:rPr>
              <a:t>个 </a:t>
            </a:r>
            <a:r>
              <a:rPr lang="en-US" altLang="zh-CN" sz="3000" dirty="0">
                <a:solidFill>
                  <a:srgbClr val="FF00FF"/>
                </a:solidFill>
                <a:latin typeface="+mn-lt"/>
                <a:ea typeface="+mj-ea"/>
              </a:rPr>
              <a:t>0</a:t>
            </a:r>
            <a:endParaRPr lang="zh-CN" altLang="en-US" sz="3000" dirty="0">
              <a:solidFill>
                <a:srgbClr val="FF00FF"/>
              </a:solidFill>
              <a:latin typeface="+mn-lt"/>
              <a:ea typeface="+mj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73209E8-DED3-D138-F75C-A2250CD8A0C9}"/>
              </a:ext>
            </a:extLst>
          </p:cNvPr>
          <p:cNvSpPr txBox="1"/>
          <p:nvPr/>
        </p:nvSpPr>
        <p:spPr>
          <a:xfrm>
            <a:off x="2601245" y="2241556"/>
            <a:ext cx="1264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= 750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40F0AF4-A59B-1BB1-59B0-6FECBA54A8E1}"/>
              </a:ext>
            </a:extLst>
          </p:cNvPr>
          <p:cNvSpPr txBox="1"/>
          <p:nvPr/>
        </p:nvSpPr>
        <p:spPr>
          <a:xfrm>
            <a:off x="7854382" y="2241556"/>
            <a:ext cx="1264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= 390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1A9E4EA-0637-A5CF-471A-3345A6385CB7}"/>
              </a:ext>
            </a:extLst>
          </p:cNvPr>
          <p:cNvSpPr txBox="1"/>
          <p:nvPr/>
        </p:nvSpPr>
        <p:spPr>
          <a:xfrm>
            <a:off x="6407711" y="3347132"/>
            <a:ext cx="5124927" cy="1228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defRPr>
            </a:lvl1pPr>
            <a:lvl2pPr marL="742950" indent="-28575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30000"/>
              </a:lnSpc>
            </a:pPr>
            <a:r>
              <a:rPr lang="zh-CN" altLang="en-US" sz="3000" dirty="0">
                <a:solidFill>
                  <a:srgbClr val="FF00FF"/>
                </a:solidFill>
                <a:latin typeface="+mn-lt"/>
                <a:ea typeface="+mj-ea"/>
              </a:rPr>
              <a:t>先算 </a:t>
            </a:r>
            <a:r>
              <a:rPr lang="en-US" altLang="zh-CN" sz="3000" dirty="0">
                <a:solidFill>
                  <a:srgbClr val="FF00FF"/>
                </a:solidFill>
                <a:latin typeface="+mn-lt"/>
                <a:ea typeface="+mj-ea"/>
              </a:rPr>
              <a:t>13×3 </a:t>
            </a:r>
            <a:r>
              <a:rPr lang="zh-CN" altLang="en-US" sz="3000" dirty="0">
                <a:solidFill>
                  <a:srgbClr val="FF00FF"/>
                </a:solidFill>
                <a:latin typeface="+mn-lt"/>
                <a:ea typeface="+mj-ea"/>
              </a:rPr>
              <a:t>＝ </a:t>
            </a:r>
            <a:r>
              <a:rPr lang="en-US" altLang="zh-CN" sz="3000" dirty="0">
                <a:solidFill>
                  <a:srgbClr val="FF00FF"/>
                </a:solidFill>
                <a:latin typeface="+mn-lt"/>
                <a:ea typeface="+mj-ea"/>
              </a:rPr>
              <a:t>39</a:t>
            </a:r>
            <a:r>
              <a:rPr lang="zh-CN" altLang="en-US" sz="3000" dirty="0">
                <a:solidFill>
                  <a:srgbClr val="FF00FF"/>
                </a:solidFill>
                <a:latin typeface="+mn-lt"/>
                <a:ea typeface="+mj-ea"/>
              </a:rPr>
              <a:t>，</a:t>
            </a:r>
            <a:endParaRPr lang="en-US" altLang="zh-CN" sz="3000" dirty="0">
              <a:solidFill>
                <a:srgbClr val="FF00FF"/>
              </a:solidFill>
              <a:latin typeface="+mn-lt"/>
              <a:ea typeface="+mj-ea"/>
            </a:endParaRPr>
          </a:p>
          <a:p>
            <a:pPr algn="l">
              <a:lnSpc>
                <a:spcPct val="130000"/>
              </a:lnSpc>
            </a:pPr>
            <a:r>
              <a:rPr lang="zh-CN" altLang="en-US" sz="3000" dirty="0">
                <a:solidFill>
                  <a:srgbClr val="FF00FF"/>
                </a:solidFill>
                <a:latin typeface="+mn-lt"/>
                <a:ea typeface="+mj-ea"/>
              </a:rPr>
              <a:t>再在积的末尾添上</a:t>
            </a:r>
            <a:r>
              <a:rPr lang="en-US" altLang="zh-CN" sz="3000" dirty="0">
                <a:solidFill>
                  <a:srgbClr val="FF00FF"/>
                </a:solidFill>
                <a:latin typeface="+mn-lt"/>
                <a:ea typeface="+mj-ea"/>
              </a:rPr>
              <a:t> 1 </a:t>
            </a:r>
            <a:r>
              <a:rPr lang="zh-CN" altLang="en-US" sz="3000" dirty="0">
                <a:solidFill>
                  <a:srgbClr val="FF00FF"/>
                </a:solidFill>
                <a:latin typeface="+mn-lt"/>
                <a:ea typeface="+mj-ea"/>
              </a:rPr>
              <a:t>个 </a:t>
            </a:r>
            <a:r>
              <a:rPr lang="en-US" altLang="zh-CN" sz="3000" dirty="0">
                <a:solidFill>
                  <a:srgbClr val="FF00FF"/>
                </a:solidFill>
                <a:latin typeface="+mn-lt"/>
                <a:ea typeface="+mj-ea"/>
              </a:rPr>
              <a:t>0</a:t>
            </a:r>
            <a:endParaRPr lang="zh-CN" altLang="en-US" sz="3000" dirty="0">
              <a:solidFill>
                <a:srgbClr val="FF00FF"/>
              </a:solidFill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898703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3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箭头: 五边形 13">
            <a:extLst>
              <a:ext uri="{FF2B5EF4-FFF2-40B4-BE49-F238E27FC236}">
                <a16:creationId xmlns:a16="http://schemas.microsoft.com/office/drawing/2014/main" id="{8E5E6ADC-BB0E-737F-8484-937873D65D8B}"/>
              </a:ext>
            </a:extLst>
          </p:cNvPr>
          <p:cNvSpPr/>
          <p:nvPr/>
        </p:nvSpPr>
        <p:spPr>
          <a:xfrm>
            <a:off x="635870" y="567116"/>
            <a:ext cx="2341983" cy="735073"/>
          </a:xfrm>
          <a:prstGeom prst="homePlat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归  纳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5A5F91A-6ADD-688B-95EF-0DB7C9564903}"/>
              </a:ext>
            </a:extLst>
          </p:cNvPr>
          <p:cNvSpPr txBox="1"/>
          <p:nvPr/>
        </p:nvSpPr>
        <p:spPr>
          <a:xfrm>
            <a:off x="1555788" y="1527666"/>
            <a:ext cx="9053118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两位数乘整十数的口算方法：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9E12A68-64E7-FF9E-9540-87A7BE91FC07}"/>
              </a:ext>
            </a:extLst>
          </p:cNvPr>
          <p:cNvSpPr txBox="1"/>
          <p:nvPr/>
        </p:nvSpPr>
        <p:spPr>
          <a:xfrm>
            <a:off x="1593202" y="2562858"/>
            <a:ext cx="8101308" cy="22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2">
                    <a:lumMod val="40000"/>
                    <a:lumOff val="60000"/>
                  </a:schemeClr>
                </a:solidFill>
              </a14:hiddenFill>
            </a:ext>
          </a:extLst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ctr" eaLnBrk="1" hangingPunct="1">
              <a:lnSpc>
                <a:spcPct val="150000"/>
              </a:lnSpc>
              <a:defRPr sz="30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defRPr>
            </a:lvl1pPr>
          </a:lstStyle>
          <a:p>
            <a:pPr algn="l"/>
            <a:r>
              <a:rPr lang="zh-CN" altLang="en-US" sz="3200" dirty="0"/>
              <a:t>① 先把两位数与整十数 </a:t>
            </a:r>
            <a:r>
              <a:rPr lang="en-US" altLang="zh-CN" sz="3200" dirty="0"/>
              <a:t>0 </a:t>
            </a:r>
            <a:r>
              <a:rPr lang="zh-CN" altLang="en-US" sz="3200" dirty="0"/>
              <a:t>前面的数相乘，</a:t>
            </a:r>
            <a:endParaRPr lang="en-US" altLang="zh-CN" sz="3200" dirty="0"/>
          </a:p>
          <a:p>
            <a:pPr algn="l"/>
            <a:r>
              <a:rPr lang="en-US" altLang="zh-CN" sz="3200" dirty="0"/>
              <a:t>     </a:t>
            </a:r>
            <a:r>
              <a:rPr lang="zh-CN" altLang="en-US" sz="3200" dirty="0"/>
              <a:t>计算出积后；</a:t>
            </a:r>
            <a:endParaRPr lang="en-US" altLang="zh-CN" sz="3200" dirty="0"/>
          </a:p>
          <a:p>
            <a:pPr algn="l"/>
            <a:r>
              <a:rPr lang="zh-CN" altLang="en-US" sz="3200" dirty="0"/>
              <a:t>② 再在积的末尾添上 </a:t>
            </a:r>
            <a:r>
              <a:rPr lang="en-US" altLang="zh-CN" sz="3200" dirty="0"/>
              <a:t>1 </a:t>
            </a:r>
            <a:r>
              <a:rPr lang="zh-CN" altLang="en-US" sz="3200" dirty="0"/>
              <a:t>个 </a:t>
            </a:r>
            <a:r>
              <a:rPr lang="en-US" altLang="zh-CN" sz="3200" dirty="0"/>
              <a:t>0</a:t>
            </a:r>
            <a:r>
              <a:rPr lang="zh-CN" altLang="en-US" sz="3200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5962416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54C80EE1-F1A9-C0FE-F074-DC0BC49EC2BE}"/>
              </a:ext>
            </a:extLst>
          </p:cNvPr>
          <p:cNvSpPr txBox="1"/>
          <p:nvPr/>
        </p:nvSpPr>
        <p:spPr>
          <a:xfrm>
            <a:off x="3887394" y="874131"/>
            <a:ext cx="424889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40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FFD4BDB-B844-7DA5-EE83-B5CA8FB2F0CB}"/>
              </a:ext>
            </a:extLst>
          </p:cNvPr>
          <p:cNvSpPr txBox="1"/>
          <p:nvPr/>
        </p:nvSpPr>
        <p:spPr>
          <a:xfrm>
            <a:off x="1462485" y="2012851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r"/>
            <a:r>
              <a:rPr lang="en-US" altLang="zh-CN" sz="3600" dirty="0"/>
              <a:t>12×30 = </a:t>
            </a:r>
            <a:endParaRPr lang="zh-CN" altLang="en-US" sz="3600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348050E-C70A-789C-6CAA-621A7DA7FBBC}"/>
              </a:ext>
            </a:extLst>
          </p:cNvPr>
          <p:cNvSpPr txBox="1"/>
          <p:nvPr/>
        </p:nvSpPr>
        <p:spPr>
          <a:xfrm>
            <a:off x="1331851" y="1229085"/>
            <a:ext cx="7980095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先算一算，再说一说你有什么发现？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44380DC-41EF-3AA1-A7AF-9A72FB93E58D}"/>
              </a:ext>
            </a:extLst>
          </p:cNvPr>
          <p:cNvSpPr txBox="1"/>
          <p:nvPr/>
        </p:nvSpPr>
        <p:spPr>
          <a:xfrm>
            <a:off x="1054363" y="2796622"/>
            <a:ext cx="2481942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r"/>
            <a:r>
              <a:rPr lang="en-US" altLang="zh-CN" sz="3600" dirty="0"/>
              <a:t>120×30 = </a:t>
            </a:r>
            <a:endParaRPr lang="zh-CN" altLang="en-US" sz="36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2554F77-98BE-4FF3-BCC5-FB89416740A2}"/>
              </a:ext>
            </a:extLst>
          </p:cNvPr>
          <p:cNvSpPr txBox="1"/>
          <p:nvPr/>
        </p:nvSpPr>
        <p:spPr>
          <a:xfrm>
            <a:off x="6687628" y="2012851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r"/>
            <a:r>
              <a:rPr lang="en-US" altLang="zh-CN" sz="3600" dirty="0"/>
              <a:t>31×30 = </a:t>
            </a:r>
            <a:endParaRPr lang="zh-CN" altLang="en-US" sz="36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9346B74-00BC-8976-3A10-4381F167388B}"/>
              </a:ext>
            </a:extLst>
          </p:cNvPr>
          <p:cNvSpPr txBox="1"/>
          <p:nvPr/>
        </p:nvSpPr>
        <p:spPr>
          <a:xfrm>
            <a:off x="6279506" y="2796622"/>
            <a:ext cx="2481942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r"/>
            <a:r>
              <a:rPr lang="en-US" altLang="zh-CN" sz="3600" dirty="0"/>
              <a:t>310×30 = </a:t>
            </a:r>
            <a:endParaRPr lang="zh-CN" altLang="en-US" sz="36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637F4B5-94B9-879E-D597-A79FBC690788}"/>
              </a:ext>
            </a:extLst>
          </p:cNvPr>
          <p:cNvSpPr txBox="1"/>
          <p:nvPr/>
        </p:nvSpPr>
        <p:spPr>
          <a:xfrm>
            <a:off x="1443825" y="3701691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r"/>
            <a:r>
              <a:rPr lang="en-US" altLang="zh-CN" sz="3600" dirty="0"/>
              <a:t>14×20 = </a:t>
            </a:r>
            <a:endParaRPr lang="zh-CN" altLang="en-US" sz="36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9D898B3-56A0-C6A0-D346-D376DDBD191D}"/>
              </a:ext>
            </a:extLst>
          </p:cNvPr>
          <p:cNvSpPr txBox="1"/>
          <p:nvPr/>
        </p:nvSpPr>
        <p:spPr>
          <a:xfrm>
            <a:off x="1035703" y="4485462"/>
            <a:ext cx="2481942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r"/>
            <a:r>
              <a:rPr lang="en-US" altLang="zh-CN" sz="3600" dirty="0"/>
              <a:t>140×20 = </a:t>
            </a:r>
            <a:endParaRPr lang="zh-CN" altLang="en-US" sz="36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F70591E-0078-A5DC-1D23-ACE972796906}"/>
              </a:ext>
            </a:extLst>
          </p:cNvPr>
          <p:cNvSpPr txBox="1"/>
          <p:nvPr/>
        </p:nvSpPr>
        <p:spPr>
          <a:xfrm>
            <a:off x="6678300" y="3701691"/>
            <a:ext cx="2073819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r"/>
            <a:r>
              <a:rPr lang="en-US" altLang="zh-CN" sz="3600" dirty="0"/>
              <a:t>30×20 = </a:t>
            </a:r>
            <a:endParaRPr lang="zh-CN" altLang="en-US" sz="36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3044F62-6092-1A17-5A14-63129DD31ADA}"/>
              </a:ext>
            </a:extLst>
          </p:cNvPr>
          <p:cNvSpPr txBox="1"/>
          <p:nvPr/>
        </p:nvSpPr>
        <p:spPr>
          <a:xfrm>
            <a:off x="6270178" y="4485462"/>
            <a:ext cx="2481942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 algn="r"/>
            <a:r>
              <a:rPr lang="en-US" altLang="zh-CN" sz="3600" dirty="0"/>
              <a:t>30×200 = </a:t>
            </a:r>
            <a:endParaRPr lang="zh-CN" altLang="en-US" sz="3600" dirty="0"/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52548C37-D862-C90D-48D8-62834FEFE48B}"/>
              </a:ext>
            </a:extLst>
          </p:cNvPr>
          <p:cNvCxnSpPr/>
          <p:nvPr/>
        </p:nvCxnSpPr>
        <p:spPr>
          <a:xfrm>
            <a:off x="737118" y="3683029"/>
            <a:ext cx="10254343" cy="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1CC52A32-910C-02A0-CFF0-810E3AC929CE}"/>
              </a:ext>
            </a:extLst>
          </p:cNvPr>
          <p:cNvSpPr txBox="1"/>
          <p:nvPr/>
        </p:nvSpPr>
        <p:spPr>
          <a:xfrm>
            <a:off x="1201225" y="5353203"/>
            <a:ext cx="9883538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 i="0" u="none" strike="noStrike" baseline="0" dirty="0">
                <a:solidFill>
                  <a:srgbClr val="0070C0"/>
                </a:solidFill>
                <a:latin typeface="+mn-lt"/>
                <a:ea typeface="+mj-ea"/>
              </a:rPr>
              <a:t>先把两个乘数 </a:t>
            </a:r>
            <a:r>
              <a:rPr lang="en-US" altLang="zh-CN" sz="2800" b="1" i="0" u="none" strike="noStrike" baseline="0" dirty="0">
                <a:solidFill>
                  <a:srgbClr val="0070C0"/>
                </a:solidFill>
                <a:latin typeface="+mn-lt"/>
                <a:ea typeface="+mj-ea"/>
              </a:rPr>
              <a:t>0 </a:t>
            </a:r>
            <a:r>
              <a:rPr lang="zh-CN" altLang="en-US" sz="2800" b="1" i="0" u="none" strike="noStrike" baseline="0" dirty="0">
                <a:solidFill>
                  <a:srgbClr val="0070C0"/>
                </a:solidFill>
                <a:latin typeface="+mn-lt"/>
                <a:ea typeface="+mj-ea"/>
              </a:rPr>
              <a:t>前面的数相乘，算出积后，再看两个乘数的</a:t>
            </a:r>
          </a:p>
          <a:p>
            <a:pPr algn="ctr">
              <a:lnSpc>
                <a:spcPct val="130000"/>
              </a:lnSpc>
            </a:pPr>
            <a:r>
              <a:rPr lang="zh-CN" altLang="en-US" sz="2800" b="1" i="0" u="none" strike="noStrike" baseline="0" dirty="0">
                <a:solidFill>
                  <a:srgbClr val="0070C0"/>
                </a:solidFill>
                <a:latin typeface="+mn-lt"/>
                <a:ea typeface="+mj-ea"/>
              </a:rPr>
              <a:t>末尾一共有几个 </a:t>
            </a:r>
            <a:r>
              <a:rPr lang="en-US" altLang="zh-CN" sz="2800" b="1" i="0" u="none" strike="noStrike" baseline="0" dirty="0">
                <a:solidFill>
                  <a:srgbClr val="0070C0"/>
                </a:solidFill>
                <a:latin typeface="+mn-lt"/>
                <a:ea typeface="+mj-ea"/>
              </a:rPr>
              <a:t>0</a:t>
            </a:r>
            <a:r>
              <a:rPr lang="zh-CN" altLang="en-US" sz="2800" b="1" i="0" u="none" strike="noStrike" baseline="0" dirty="0">
                <a:solidFill>
                  <a:srgbClr val="0070C0"/>
                </a:solidFill>
                <a:latin typeface="+mn-lt"/>
                <a:ea typeface="+mj-ea"/>
              </a:rPr>
              <a:t>，就在积的末尾添上几个 </a:t>
            </a:r>
            <a:r>
              <a:rPr lang="en-US" altLang="zh-CN" sz="2800" b="1" i="0" u="none" strike="noStrike" baseline="0" dirty="0">
                <a:solidFill>
                  <a:srgbClr val="0070C0"/>
                </a:solidFill>
                <a:latin typeface="+mn-lt"/>
                <a:ea typeface="+mj-ea"/>
              </a:rPr>
              <a:t>0</a:t>
            </a:r>
            <a:r>
              <a:rPr lang="zh-CN" altLang="en-US" sz="2800" b="1" i="0" u="none" strike="noStrike" baseline="0" dirty="0">
                <a:solidFill>
                  <a:srgbClr val="0070C0"/>
                </a:solidFill>
                <a:latin typeface="+mn-lt"/>
                <a:ea typeface="+mj-ea"/>
              </a:rPr>
              <a:t>。</a:t>
            </a:r>
            <a:endParaRPr lang="zh-CN" altLang="en-US" sz="2800" b="1" dirty="0">
              <a:solidFill>
                <a:srgbClr val="0070C0"/>
              </a:solidFill>
              <a:latin typeface="+mn-lt"/>
              <a:ea typeface="+mj-ea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A49EA7C-9E3B-144D-6CD4-6D555A3E5F82}"/>
              </a:ext>
            </a:extLst>
          </p:cNvPr>
          <p:cNvSpPr txBox="1"/>
          <p:nvPr/>
        </p:nvSpPr>
        <p:spPr>
          <a:xfrm>
            <a:off x="3440999" y="2110925"/>
            <a:ext cx="1264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360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C67363B3-8BC8-4431-9F0F-FA44F74E9BD5}"/>
              </a:ext>
            </a:extLst>
          </p:cNvPr>
          <p:cNvSpPr txBox="1"/>
          <p:nvPr/>
        </p:nvSpPr>
        <p:spPr>
          <a:xfrm>
            <a:off x="3440999" y="2922687"/>
            <a:ext cx="1264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3600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3BA37358-1EBE-D6F1-AC95-7A701A25C2C3}"/>
              </a:ext>
            </a:extLst>
          </p:cNvPr>
          <p:cNvSpPr txBox="1"/>
          <p:nvPr/>
        </p:nvSpPr>
        <p:spPr>
          <a:xfrm>
            <a:off x="8694134" y="2110925"/>
            <a:ext cx="1264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930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F540932B-F61D-33CC-AA56-26775E0FE5CA}"/>
              </a:ext>
            </a:extLst>
          </p:cNvPr>
          <p:cNvSpPr txBox="1"/>
          <p:nvPr/>
        </p:nvSpPr>
        <p:spPr>
          <a:xfrm>
            <a:off x="8694134" y="2922687"/>
            <a:ext cx="1264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9300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A6B2D0F6-AE46-90D2-B3C7-0FC784C75628}"/>
              </a:ext>
            </a:extLst>
          </p:cNvPr>
          <p:cNvSpPr txBox="1"/>
          <p:nvPr/>
        </p:nvSpPr>
        <p:spPr>
          <a:xfrm>
            <a:off x="3440999" y="3799766"/>
            <a:ext cx="1264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280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1A974964-3803-9ADD-FB8C-14A5E19C8E4E}"/>
              </a:ext>
            </a:extLst>
          </p:cNvPr>
          <p:cNvSpPr txBox="1"/>
          <p:nvPr/>
        </p:nvSpPr>
        <p:spPr>
          <a:xfrm>
            <a:off x="3440999" y="4611528"/>
            <a:ext cx="1264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2800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EB2D56D0-5E26-8056-4EFE-676A930F287C}"/>
              </a:ext>
            </a:extLst>
          </p:cNvPr>
          <p:cNvSpPr txBox="1"/>
          <p:nvPr/>
        </p:nvSpPr>
        <p:spPr>
          <a:xfrm>
            <a:off x="8666142" y="3799766"/>
            <a:ext cx="1264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600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B39AD640-8342-2A3D-AD39-3212C447EBD6}"/>
              </a:ext>
            </a:extLst>
          </p:cNvPr>
          <p:cNvSpPr txBox="1"/>
          <p:nvPr/>
        </p:nvSpPr>
        <p:spPr>
          <a:xfrm>
            <a:off x="8666142" y="4611528"/>
            <a:ext cx="1264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6000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8100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7" grpId="0"/>
      <p:bldP spid="62" grpId="0"/>
      <p:bldP spid="66" grpId="0"/>
      <p:bldP spid="67" grpId="0"/>
      <p:bldP spid="68" grpId="0"/>
      <p:bldP spid="69" grpId="0"/>
      <p:bldP spid="7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070676" y="1271337"/>
            <a:ext cx="7448173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600" dirty="0"/>
              <a:t>学习这节课后，你们有什么收获？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41676D08-A740-C727-0258-4F11F7B4DA8C}"/>
              </a:ext>
            </a:extLst>
          </p:cNvPr>
          <p:cNvGrpSpPr/>
          <p:nvPr/>
        </p:nvGrpSpPr>
        <p:grpSpPr>
          <a:xfrm>
            <a:off x="1143754" y="2323324"/>
            <a:ext cx="9493144" cy="3396339"/>
            <a:chOff x="1143754" y="2323324"/>
            <a:chExt cx="9493144" cy="3396339"/>
          </a:xfrm>
        </p:grpSpPr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A3FE0ABD-E764-6DC1-5E52-F711F4E6B37A}"/>
                </a:ext>
              </a:extLst>
            </p:cNvPr>
            <p:cNvSpPr/>
            <p:nvPr/>
          </p:nvSpPr>
          <p:spPr>
            <a:xfrm>
              <a:off x="1143754" y="2323324"/>
              <a:ext cx="9343853" cy="3396339"/>
            </a:xfrm>
            <a:prstGeom prst="roundRect">
              <a:avLst>
                <a:gd name="adj" fmla="val 6007"/>
              </a:avLst>
            </a:prstGeom>
            <a:noFill/>
            <a:ln w="19050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B5B53998-21EE-5667-05FE-B24B668696DD}"/>
                </a:ext>
              </a:extLst>
            </p:cNvPr>
            <p:cNvSpPr txBox="1"/>
            <p:nvPr/>
          </p:nvSpPr>
          <p:spPr>
            <a:xfrm>
              <a:off x="1583780" y="2543099"/>
              <a:ext cx="9053118" cy="7350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r>
                <a:rPr lang="zh-CN" altLang="en-US" sz="3600" dirty="0"/>
                <a:t>两位数乘整十数的口算方法：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D5169F5C-795D-F014-0E86-4A9E970C5969}"/>
                </a:ext>
              </a:extLst>
            </p:cNvPr>
            <p:cNvSpPr txBox="1"/>
            <p:nvPr/>
          </p:nvSpPr>
          <p:spPr>
            <a:xfrm>
              <a:off x="1621194" y="3279713"/>
              <a:ext cx="8101308" cy="2214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>
                      <a:lumMod val="40000"/>
                      <a:lumOff val="60000"/>
                    </a:schemeClr>
                  </a:solidFill>
                </a14:hiddenFill>
              </a:ext>
            </a:extLst>
          </p:spPr>
          <p:txBody>
            <a:bodyPr wrap="square" rtlCol="0" anchor="t">
              <a:spAutoFit/>
            </a:bodyPr>
            <a:lstStyle>
              <a:defPPr>
                <a:defRPr lang="zh-CN"/>
              </a:defPPr>
              <a:lvl1pPr algn="ctr" eaLnBrk="1" hangingPunct="1">
                <a:lnSpc>
                  <a:spcPct val="150000"/>
                </a:lnSpc>
                <a:defRPr sz="3000" b="1">
                  <a:latin typeface="Times New Roman" panose="02020603050405020304" charset="0"/>
                  <a:ea typeface="楷体" panose="02010609060101010101" charset="-122"/>
                  <a:cs typeface="Times New Roman" panose="02020603050405020304" charset="0"/>
                </a:defRPr>
              </a:lvl1pPr>
            </a:lstStyle>
            <a:p>
              <a:pPr algn="l"/>
              <a:r>
                <a:rPr lang="zh-CN" altLang="en-US" sz="3200" dirty="0"/>
                <a:t>① 先把两位数与整十数 </a:t>
              </a:r>
              <a:r>
                <a:rPr lang="en-US" altLang="zh-CN" sz="3200" dirty="0"/>
                <a:t>0 </a:t>
              </a:r>
              <a:r>
                <a:rPr lang="zh-CN" altLang="en-US" sz="3200" dirty="0"/>
                <a:t>前面的数相乘，</a:t>
              </a:r>
              <a:endParaRPr lang="en-US" altLang="zh-CN" sz="3200" dirty="0"/>
            </a:p>
            <a:p>
              <a:pPr algn="l"/>
              <a:r>
                <a:rPr lang="en-US" altLang="zh-CN" sz="3200" dirty="0"/>
                <a:t>     </a:t>
              </a:r>
              <a:r>
                <a:rPr lang="zh-CN" altLang="en-US" sz="3200" dirty="0"/>
                <a:t>计算出积后；</a:t>
              </a:r>
              <a:endParaRPr lang="en-US" altLang="zh-CN" sz="3200" dirty="0"/>
            </a:p>
            <a:p>
              <a:pPr algn="l"/>
              <a:r>
                <a:rPr lang="zh-CN" altLang="en-US" sz="3200" dirty="0"/>
                <a:t>② 再在积的末尾添上 </a:t>
              </a:r>
              <a:r>
                <a:rPr lang="en-US" altLang="zh-CN" sz="3200" dirty="0"/>
                <a:t>1 </a:t>
              </a:r>
              <a:r>
                <a:rPr lang="zh-CN" altLang="en-US" sz="3200" dirty="0"/>
                <a:t>个 </a:t>
              </a:r>
              <a:r>
                <a:rPr lang="en-US" altLang="zh-CN" sz="3200" dirty="0"/>
                <a:t>0</a:t>
              </a:r>
              <a:r>
                <a:rPr lang="zh-CN" altLang="en-US" sz="3200" dirty="0"/>
                <a:t>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23311</TotalTime>
  <Words>731</Words>
  <Application>Microsoft Office PowerPoint</Application>
  <PresentationFormat>宽屏</PresentationFormat>
  <Paragraphs>120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1" baseType="lpstr">
      <vt:lpstr>Gill Sans</vt:lpstr>
      <vt:lpstr>等线</vt:lpstr>
      <vt:lpstr>黑体</vt:lpstr>
      <vt:lpstr>华文细黑</vt:lpstr>
      <vt:lpstr>楷体</vt:lpstr>
      <vt:lpstr>思源黑体 Regular</vt:lpstr>
      <vt:lpstr>宋体</vt:lpstr>
      <vt:lpstr>微软雅黑</vt:lpstr>
      <vt:lpstr>新宋体</vt:lpstr>
      <vt:lpstr>字魂59号-创粗黑</vt:lpstr>
      <vt:lpstr>Arial</vt:lpstr>
      <vt:lpstr>Calibri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Admin</cp:lastModifiedBy>
  <cp:revision>4634</cp:revision>
  <dcterms:created xsi:type="dcterms:W3CDTF">2016-01-14T07:05:00Z</dcterms:created>
  <dcterms:modified xsi:type="dcterms:W3CDTF">2026-07-01T10:27:28Z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