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1035" r:id="rId3"/>
    <p:sldId id="743" r:id="rId4"/>
    <p:sldId id="1040" r:id="rId5"/>
    <p:sldId id="814" r:id="rId6"/>
    <p:sldId id="1032" r:id="rId7"/>
    <p:sldId id="1041" r:id="rId8"/>
    <p:sldId id="1023" r:id="rId9"/>
    <p:sldId id="1018" r:id="rId10"/>
    <p:sldId id="1044" r:id="rId11"/>
    <p:sldId id="1034" r:id="rId12"/>
    <p:sldId id="1043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6E0EC"/>
    <a:srgbClr val="FF00FF"/>
    <a:srgbClr val="E2F1F6"/>
    <a:srgbClr val="FFFDE4"/>
    <a:srgbClr val="EAF6FD"/>
    <a:srgbClr val="FFCDFF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58" d="100"/>
          <a:sy n="58" d="100"/>
        </p:scale>
        <p:origin x="96" y="127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2026/7/2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多位数乘两位数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(</a:t>
            </a: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进位</a:t>
            </a:r>
            <a:r>
              <a:rPr lang="en-US" altLang="zh-CN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21397" y="1924660"/>
            <a:ext cx="10415299" cy="30372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理解多位数乘两位数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(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进位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)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的笔算方法，并会用竖式计算。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通过不同笔算方法的对比，让学生灵活应用合适的笔算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方法解决问题。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在数学活动中感受数学思维的灵活性，再次体会数学方法 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的多样性。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34484" y="1604867"/>
            <a:ext cx="10832843" cy="365760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838361-533D-D074-848D-4D580E8A619C}"/>
              </a:ext>
            </a:extLst>
          </p:cNvPr>
          <p:cNvSpPr txBox="1"/>
          <p:nvPr/>
        </p:nvSpPr>
        <p:spPr>
          <a:xfrm>
            <a:off x="907022" y="1249043"/>
            <a:ext cx="3655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1. </a:t>
            </a:r>
            <a:r>
              <a:rPr lang="zh-CN" altLang="en-US" sz="3600" dirty="0"/>
              <a:t>口算。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A531864-4EB0-E5B7-D483-AA05B120681E}"/>
              </a:ext>
            </a:extLst>
          </p:cNvPr>
          <p:cNvSpPr txBox="1"/>
          <p:nvPr/>
        </p:nvSpPr>
        <p:spPr>
          <a:xfrm>
            <a:off x="1373551" y="225441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24×3 =</a:t>
            </a:r>
            <a:endParaRPr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326E67-7A22-C7C0-3129-FFAE9FA3F4D3}"/>
              </a:ext>
            </a:extLst>
          </p:cNvPr>
          <p:cNvSpPr txBox="1"/>
          <p:nvPr/>
        </p:nvSpPr>
        <p:spPr>
          <a:xfrm>
            <a:off x="1373551" y="3420744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120×4 =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023D4D2-0536-DBBE-E0CA-15DE39783032}"/>
              </a:ext>
            </a:extLst>
          </p:cNvPr>
          <p:cNvSpPr txBox="1"/>
          <p:nvPr/>
        </p:nvSpPr>
        <p:spPr>
          <a:xfrm>
            <a:off x="4489972" y="225441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34×3 =</a:t>
            </a:r>
            <a:endParaRPr lang="zh-CN" altLang="en-US" sz="3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CF41310-48F9-DE59-59CE-16CF90BB51E5}"/>
              </a:ext>
            </a:extLst>
          </p:cNvPr>
          <p:cNvSpPr txBox="1"/>
          <p:nvPr/>
        </p:nvSpPr>
        <p:spPr>
          <a:xfrm>
            <a:off x="4489972" y="3420744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32×30 =</a:t>
            </a:r>
            <a:endParaRPr lang="zh-CN" altLang="en-US" sz="36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BB45287-FECE-5E72-2FCE-DC75EC3FDE0D}"/>
              </a:ext>
            </a:extLst>
          </p:cNvPr>
          <p:cNvSpPr txBox="1"/>
          <p:nvPr/>
        </p:nvSpPr>
        <p:spPr>
          <a:xfrm>
            <a:off x="7876984" y="2254417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28×5 =</a:t>
            </a:r>
            <a:endParaRPr lang="zh-CN" altLang="en-US" sz="36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95694C7-4408-705E-33AC-200A9125103E}"/>
              </a:ext>
            </a:extLst>
          </p:cNvPr>
          <p:cNvSpPr txBox="1"/>
          <p:nvPr/>
        </p:nvSpPr>
        <p:spPr>
          <a:xfrm>
            <a:off x="7876984" y="3420744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15×60 =</a:t>
            </a:r>
            <a:endParaRPr lang="zh-CN" altLang="en-US" sz="36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33D1AE-C30C-A9EF-16FC-8A9020724D58}"/>
              </a:ext>
            </a:extLst>
          </p:cNvPr>
          <p:cNvSpPr txBox="1"/>
          <p:nvPr/>
        </p:nvSpPr>
        <p:spPr>
          <a:xfrm>
            <a:off x="2990462" y="2336111"/>
            <a:ext cx="847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72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B938281-93B4-1A81-5954-C53C20364AC2}"/>
              </a:ext>
            </a:extLst>
          </p:cNvPr>
          <p:cNvSpPr txBox="1"/>
          <p:nvPr/>
        </p:nvSpPr>
        <p:spPr>
          <a:xfrm>
            <a:off x="6106884" y="2336111"/>
            <a:ext cx="11951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102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5AE45F2-80C6-696A-189C-92B4ACA52B46}"/>
              </a:ext>
            </a:extLst>
          </p:cNvPr>
          <p:cNvSpPr txBox="1"/>
          <p:nvPr/>
        </p:nvSpPr>
        <p:spPr>
          <a:xfrm>
            <a:off x="9521890" y="2336111"/>
            <a:ext cx="1180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140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80AFFA3-24DD-E527-0620-BA2413C7A16E}"/>
              </a:ext>
            </a:extLst>
          </p:cNvPr>
          <p:cNvSpPr txBox="1"/>
          <p:nvPr/>
        </p:nvSpPr>
        <p:spPr>
          <a:xfrm>
            <a:off x="3177075" y="3521099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480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AA3693A-A1FE-6F8C-8090-86EC357274BB}"/>
              </a:ext>
            </a:extLst>
          </p:cNvPr>
          <p:cNvSpPr txBox="1"/>
          <p:nvPr/>
        </p:nvSpPr>
        <p:spPr>
          <a:xfrm>
            <a:off x="6293498" y="3521099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4DE8126-086E-D386-D3AB-2D1074092BEE}"/>
              </a:ext>
            </a:extLst>
          </p:cNvPr>
          <p:cNvSpPr txBox="1"/>
          <p:nvPr/>
        </p:nvSpPr>
        <p:spPr>
          <a:xfrm>
            <a:off x="9727165" y="3521099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F642046-F100-D344-7D55-A387E846789A}"/>
              </a:ext>
            </a:extLst>
          </p:cNvPr>
          <p:cNvSpPr txBox="1"/>
          <p:nvPr/>
        </p:nvSpPr>
        <p:spPr>
          <a:xfrm>
            <a:off x="1373551" y="4624393"/>
            <a:ext cx="236063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140×7 =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BB40A7-3A26-0DD1-C678-5E4C8D880C06}"/>
              </a:ext>
            </a:extLst>
          </p:cNvPr>
          <p:cNvSpPr txBox="1"/>
          <p:nvPr/>
        </p:nvSpPr>
        <p:spPr>
          <a:xfrm>
            <a:off x="4489972" y="4624393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12×30 =</a:t>
            </a:r>
            <a:endParaRPr lang="zh-CN" altLang="en-US" sz="3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D8B358-390A-4408-88F8-D94304664744}"/>
              </a:ext>
            </a:extLst>
          </p:cNvPr>
          <p:cNvSpPr txBox="1"/>
          <p:nvPr/>
        </p:nvSpPr>
        <p:spPr>
          <a:xfrm>
            <a:off x="7876984" y="4624393"/>
            <a:ext cx="2200077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34×20 =</a:t>
            </a:r>
            <a:endParaRPr lang="zh-CN" altLang="en-US" sz="3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84BC4D-9792-492D-2FCA-F5119A02FC24}"/>
              </a:ext>
            </a:extLst>
          </p:cNvPr>
          <p:cNvSpPr txBox="1"/>
          <p:nvPr/>
        </p:nvSpPr>
        <p:spPr>
          <a:xfrm>
            <a:off x="3270382" y="4724748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980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92CF3A1-6C58-3C7F-B1D4-147632E199B1}"/>
              </a:ext>
            </a:extLst>
          </p:cNvPr>
          <p:cNvSpPr txBox="1"/>
          <p:nvPr/>
        </p:nvSpPr>
        <p:spPr>
          <a:xfrm>
            <a:off x="6293498" y="4724748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C44BF70-70E8-73CC-4596-728C1CD4E476}"/>
              </a:ext>
            </a:extLst>
          </p:cNvPr>
          <p:cNvSpPr txBox="1"/>
          <p:nvPr/>
        </p:nvSpPr>
        <p:spPr>
          <a:xfrm>
            <a:off x="9727165" y="4724748"/>
            <a:ext cx="11056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680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5" grpId="0"/>
      <p:bldP spid="26" grpId="0"/>
      <p:bldP spid="27" grpId="0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2DEC1AC-13C7-5CF3-A1D9-FD2F6CB14792}"/>
              </a:ext>
            </a:extLst>
          </p:cNvPr>
          <p:cNvSpPr txBox="1"/>
          <p:nvPr/>
        </p:nvSpPr>
        <p:spPr>
          <a:xfrm>
            <a:off x="785720" y="1174396"/>
            <a:ext cx="79010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2. </a:t>
            </a:r>
            <a:r>
              <a:rPr lang="zh-CN" altLang="en-US" sz="3600" dirty="0"/>
              <a:t>列竖式计算下面各题。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A5FEFC-A817-FE70-671C-58C0F6031363}"/>
              </a:ext>
            </a:extLst>
          </p:cNvPr>
          <p:cNvSpPr txBox="1"/>
          <p:nvPr/>
        </p:nvSpPr>
        <p:spPr>
          <a:xfrm>
            <a:off x="1280241" y="1976878"/>
            <a:ext cx="2312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34×21 =</a:t>
            </a:r>
            <a:endParaRPr lang="zh-CN" altLang="en-US" sz="36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71A0B6A-8CCC-D240-6E40-2ECA14110BBD}"/>
              </a:ext>
            </a:extLst>
          </p:cNvPr>
          <p:cNvSpPr txBox="1"/>
          <p:nvPr/>
        </p:nvSpPr>
        <p:spPr>
          <a:xfrm>
            <a:off x="6412071" y="1976878"/>
            <a:ext cx="2722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257×11 =</a:t>
            </a:r>
            <a:endParaRPr lang="zh-CN" altLang="en-US" sz="360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A9FDC07F-4BF9-4CA7-B8A3-F23D1FE5E594}"/>
              </a:ext>
            </a:extLst>
          </p:cNvPr>
          <p:cNvGrpSpPr/>
          <p:nvPr/>
        </p:nvGrpSpPr>
        <p:grpSpPr>
          <a:xfrm>
            <a:off x="1446248" y="2814303"/>
            <a:ext cx="2808513" cy="3351906"/>
            <a:chOff x="1446248" y="2814303"/>
            <a:chExt cx="2808513" cy="3351906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229D62B-78F7-B7F2-FF9A-6B10EDD28511}"/>
                </a:ext>
              </a:extLst>
            </p:cNvPr>
            <p:cNvGrpSpPr/>
            <p:nvPr/>
          </p:nvGrpSpPr>
          <p:grpSpPr>
            <a:xfrm>
              <a:off x="1446248" y="2814303"/>
              <a:ext cx="2808513" cy="1483263"/>
              <a:chOff x="923731" y="3196861"/>
              <a:chExt cx="2808513" cy="148326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2AE8D2FB-2E61-DD24-737D-8D8D17F47F2C}"/>
                  </a:ext>
                </a:extLst>
              </p:cNvPr>
              <p:cNvSpPr txBox="1"/>
              <p:nvPr/>
            </p:nvSpPr>
            <p:spPr>
              <a:xfrm>
                <a:off x="990991" y="3196861"/>
                <a:ext cx="2741253" cy="14552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3200" b="1" kern="0">
                    <a:latin typeface="+mn-lt"/>
                    <a:ea typeface="+mn-ea"/>
                  </a:defRPr>
                </a:lvl1pPr>
              </a:lstStyle>
              <a:p>
                <a:r>
                  <a:rPr lang="en-US" altLang="zh-CN" sz="3600" dirty="0"/>
                  <a:t>        3    4</a:t>
                </a:r>
              </a:p>
              <a:p>
                <a:r>
                  <a:rPr lang="en-US" altLang="zh-CN" sz="3600" dirty="0"/>
                  <a:t>×    2    1</a:t>
                </a:r>
                <a:endParaRPr lang="zh-CN" altLang="en-US" sz="3600" dirty="0"/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B5B95163-627F-C30C-0F8C-A1CEB639AB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3731" y="4680124"/>
                <a:ext cx="2220684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47C2BB2-0727-7D43-314F-BC629C42CA3E}"/>
                </a:ext>
              </a:extLst>
            </p:cNvPr>
            <p:cNvSpPr txBox="1"/>
            <p:nvPr/>
          </p:nvSpPr>
          <p:spPr>
            <a:xfrm>
              <a:off x="2416003" y="4306897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3    4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49D9931B-5FE5-F1B8-37C6-6A2BFB3D6E6B}"/>
                </a:ext>
              </a:extLst>
            </p:cNvPr>
            <p:cNvSpPr txBox="1"/>
            <p:nvPr/>
          </p:nvSpPr>
          <p:spPr>
            <a:xfrm>
              <a:off x="1706879" y="4838743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0EFA65F4-8DB3-C86F-69A5-E9C6274A988B}"/>
                </a:ext>
              </a:extLst>
            </p:cNvPr>
            <p:cNvCxnSpPr>
              <a:cxnSpLocks/>
            </p:cNvCxnSpPr>
            <p:nvPr/>
          </p:nvCxnSpPr>
          <p:spPr>
            <a:xfrm>
              <a:off x="1446248" y="5503736"/>
              <a:ext cx="2220684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54188E2-4178-84AB-1548-B746AD9AA539}"/>
                </a:ext>
              </a:extLst>
            </p:cNvPr>
            <p:cNvSpPr txBox="1"/>
            <p:nvPr/>
          </p:nvSpPr>
          <p:spPr>
            <a:xfrm>
              <a:off x="1706879" y="5519878"/>
              <a:ext cx="21000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7    1    4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629D0EA8-B0E7-C3F9-82CA-2B74A8E7C648}"/>
              </a:ext>
            </a:extLst>
          </p:cNvPr>
          <p:cNvSpPr txBox="1"/>
          <p:nvPr/>
        </p:nvSpPr>
        <p:spPr>
          <a:xfrm>
            <a:off x="3163081" y="1976878"/>
            <a:ext cx="10543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714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A4F967DE-8945-7D3B-5F10-A4D7A42C69C3}"/>
              </a:ext>
            </a:extLst>
          </p:cNvPr>
          <p:cNvGrpSpPr/>
          <p:nvPr/>
        </p:nvGrpSpPr>
        <p:grpSpPr>
          <a:xfrm>
            <a:off x="6634064" y="2814303"/>
            <a:ext cx="2789858" cy="3566512"/>
            <a:chOff x="923731" y="3196861"/>
            <a:chExt cx="2789858" cy="3566512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EBD30BA2-4992-13E9-BBBB-40AFE096BAA9}"/>
                </a:ext>
              </a:extLst>
            </p:cNvPr>
            <p:cNvSpPr txBox="1"/>
            <p:nvPr/>
          </p:nvSpPr>
          <p:spPr>
            <a:xfrm>
              <a:off x="990991" y="3196861"/>
              <a:ext cx="2722598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2    5    7</a:t>
              </a:r>
            </a:p>
            <a:p>
              <a:r>
                <a:rPr lang="en-US" altLang="zh-CN" sz="3600" dirty="0"/>
                <a:t>×        1    1</a:t>
              </a:r>
              <a:endParaRPr lang="zh-CN" altLang="en-US" sz="3600" dirty="0"/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0F482654-8235-801C-8634-AC1D906B6B89}"/>
                </a:ext>
              </a:extLst>
            </p:cNvPr>
            <p:cNvCxnSpPr>
              <a:cxnSpLocks/>
            </p:cNvCxnSpPr>
            <p:nvPr/>
          </p:nvCxnSpPr>
          <p:spPr>
            <a:xfrm>
              <a:off x="923731" y="4680124"/>
              <a:ext cx="268721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31864A0A-1A30-B36F-1F68-E8317AB5DC08}"/>
                </a:ext>
              </a:extLst>
            </p:cNvPr>
            <p:cNvSpPr txBox="1"/>
            <p:nvPr/>
          </p:nvSpPr>
          <p:spPr>
            <a:xfrm>
              <a:off x="1716207" y="4689455"/>
              <a:ext cx="183253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2    5    7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4E2AFF1F-A3F4-E9BC-3132-71F951137D4A}"/>
                </a:ext>
              </a:extLst>
            </p:cNvPr>
            <p:cNvSpPr txBox="1"/>
            <p:nvPr/>
          </p:nvSpPr>
          <p:spPr>
            <a:xfrm>
              <a:off x="1025740" y="5342601"/>
              <a:ext cx="183253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2    5    7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1BB28728-39B7-7379-1B5D-69CE7C4B0D49}"/>
                </a:ext>
              </a:extLst>
            </p:cNvPr>
            <p:cNvCxnSpPr>
              <a:cxnSpLocks/>
            </p:cNvCxnSpPr>
            <p:nvPr/>
          </p:nvCxnSpPr>
          <p:spPr>
            <a:xfrm>
              <a:off x="923731" y="6051722"/>
              <a:ext cx="268721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8FF782F-6ABB-8286-17C3-F596D8726A6D}"/>
                </a:ext>
              </a:extLst>
            </p:cNvPr>
            <p:cNvSpPr txBox="1"/>
            <p:nvPr/>
          </p:nvSpPr>
          <p:spPr>
            <a:xfrm>
              <a:off x="1025740" y="6117042"/>
              <a:ext cx="25852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2    8    2    7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F9565003-8043-E91B-A926-182BCFAC9492}"/>
              </a:ext>
            </a:extLst>
          </p:cNvPr>
          <p:cNvSpPr txBox="1"/>
          <p:nvPr/>
        </p:nvSpPr>
        <p:spPr>
          <a:xfrm>
            <a:off x="8556172" y="1976878"/>
            <a:ext cx="1343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2827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1409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81986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D3595D-2285-3580-FA39-2DDE8EF54F9B}"/>
              </a:ext>
            </a:extLst>
          </p:cNvPr>
          <p:cNvSpPr txBox="1"/>
          <p:nvPr/>
        </p:nvSpPr>
        <p:spPr>
          <a:xfrm>
            <a:off x="1929944" y="1231002"/>
            <a:ext cx="9789304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某小学有 </a:t>
            </a:r>
            <a:r>
              <a:rPr lang="en-US" altLang="zh-CN" dirty="0"/>
              <a:t>48 </a:t>
            </a:r>
            <a:r>
              <a:rPr lang="zh-CN" altLang="en-US" dirty="0"/>
              <a:t>个班，平均每班有 </a:t>
            </a:r>
            <a:r>
              <a:rPr lang="en-US" altLang="zh-CN" dirty="0"/>
              <a:t>37 </a:t>
            </a:r>
            <a:r>
              <a:rPr lang="zh-CN" altLang="en-US" dirty="0"/>
              <a:t>人。午餐时</a:t>
            </a:r>
            <a:endParaRPr lang="en-US" altLang="zh-CN" dirty="0"/>
          </a:p>
          <a:p>
            <a:r>
              <a:rPr lang="zh-CN" altLang="en-US" dirty="0"/>
              <a:t>要为每人发一盒酸奶，一共需要多少盒酸奶？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0A56D83-51AE-1705-51FF-791BF779A295}"/>
              </a:ext>
            </a:extLst>
          </p:cNvPr>
          <p:cNvGrpSpPr/>
          <p:nvPr/>
        </p:nvGrpSpPr>
        <p:grpSpPr>
          <a:xfrm>
            <a:off x="732695" y="3286750"/>
            <a:ext cx="6973933" cy="1368592"/>
            <a:chOff x="835787" y="2209700"/>
            <a:chExt cx="6973933" cy="1368592"/>
          </a:xfrm>
        </p:grpSpPr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8C35BDB-EDF9-13A1-950A-643D034DD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787" y="2209700"/>
              <a:ext cx="1373036" cy="1368592"/>
            </a:xfrm>
            <a:prstGeom prst="rect">
              <a:avLst/>
            </a:prstGeom>
          </p:spPr>
        </p:pic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E0DA4F45-160D-CBD3-D974-068A17DDA2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05902" y="2576837"/>
              <a:ext cx="5303818" cy="796177"/>
            </a:xfrm>
            <a:prstGeom prst="wedgeRoundRectCallout">
              <a:avLst>
                <a:gd name="adj1" fmla="val -55753"/>
                <a:gd name="adj2" fmla="val -21047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从题目中了解到哪些数学信息？</a:t>
              </a:r>
            </a:p>
          </p:txBody>
        </p:sp>
      </p:grp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A5EC6027-442B-64ED-562C-5CE4DB30C327}"/>
              </a:ext>
            </a:extLst>
          </p:cNvPr>
          <p:cNvCxnSpPr>
            <a:cxnSpLocks/>
          </p:cNvCxnSpPr>
          <p:nvPr/>
        </p:nvCxnSpPr>
        <p:spPr>
          <a:xfrm>
            <a:off x="3387012" y="1931437"/>
            <a:ext cx="1912776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B10B5E1-4B30-A54A-A404-A2CAF1944050}"/>
              </a:ext>
            </a:extLst>
          </p:cNvPr>
          <p:cNvCxnSpPr>
            <a:cxnSpLocks/>
          </p:cNvCxnSpPr>
          <p:nvPr/>
        </p:nvCxnSpPr>
        <p:spPr>
          <a:xfrm>
            <a:off x="6643396" y="1931437"/>
            <a:ext cx="2341984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9D2E6F85-AB8A-4AAA-1D51-11059004396E}"/>
              </a:ext>
            </a:extLst>
          </p:cNvPr>
          <p:cNvCxnSpPr>
            <a:cxnSpLocks/>
          </p:cNvCxnSpPr>
          <p:nvPr/>
        </p:nvCxnSpPr>
        <p:spPr>
          <a:xfrm>
            <a:off x="2911151" y="2612572"/>
            <a:ext cx="3097763" cy="0"/>
          </a:xfrm>
          <a:prstGeom prst="line">
            <a:avLst/>
          </a:prstGeom>
          <a:ln w="381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6C5AD1B-A0D2-D966-A71C-2290C57E0964}"/>
              </a:ext>
            </a:extLst>
          </p:cNvPr>
          <p:cNvSpPr txBox="1"/>
          <p:nvPr/>
        </p:nvSpPr>
        <p:spPr>
          <a:xfrm>
            <a:off x="1926771" y="2656523"/>
            <a:ext cx="49498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i="0" u="none" strike="noStrike" baseline="0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一共有多少人就要发多少盒。</a:t>
            </a:r>
            <a:endParaRPr lang="zh-CN" altLang="en-US" sz="28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6A9C5E3E-E8E6-6062-7E8E-BCAE129EE050}"/>
              </a:ext>
            </a:extLst>
          </p:cNvPr>
          <p:cNvCxnSpPr>
            <a:cxnSpLocks/>
          </p:cNvCxnSpPr>
          <p:nvPr/>
        </p:nvCxnSpPr>
        <p:spPr>
          <a:xfrm>
            <a:off x="6363478" y="2612572"/>
            <a:ext cx="4040155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6C8EE3E7-A4EC-EFCE-340A-C99BAB454175}"/>
              </a:ext>
            </a:extLst>
          </p:cNvPr>
          <p:cNvSpPr txBox="1"/>
          <p:nvPr/>
        </p:nvSpPr>
        <p:spPr>
          <a:xfrm>
            <a:off x="8005208" y="2637861"/>
            <a:ext cx="3827050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00FF"/>
                </a:solidFill>
              </a:rPr>
              <a:t>求 </a:t>
            </a:r>
            <a:r>
              <a:rPr lang="en-US" altLang="zh-CN" sz="2800" dirty="0">
                <a:solidFill>
                  <a:srgbClr val="0000FF"/>
                </a:solidFill>
              </a:rPr>
              <a:t>48 </a:t>
            </a:r>
            <a:r>
              <a:rPr lang="zh-CN" altLang="en-US" sz="2800" dirty="0">
                <a:solidFill>
                  <a:srgbClr val="0000FF"/>
                </a:solidFill>
              </a:rPr>
              <a:t>个 </a:t>
            </a:r>
            <a:r>
              <a:rPr lang="en-US" altLang="zh-CN" sz="2800" dirty="0">
                <a:solidFill>
                  <a:srgbClr val="0000FF"/>
                </a:solidFill>
              </a:rPr>
              <a:t>37 </a:t>
            </a:r>
            <a:r>
              <a:rPr lang="zh-CN" altLang="en-US" sz="2800" dirty="0">
                <a:solidFill>
                  <a:srgbClr val="0000FF"/>
                </a:solidFill>
              </a:rPr>
              <a:t>相加的和是多少，用乘法计算。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9622C9D-B308-9367-B16C-B2EF4681B43F}"/>
              </a:ext>
            </a:extLst>
          </p:cNvPr>
          <p:cNvSpPr txBox="1"/>
          <p:nvPr/>
        </p:nvSpPr>
        <p:spPr>
          <a:xfrm>
            <a:off x="3105594" y="5053618"/>
            <a:ext cx="407851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800" dirty="0">
                <a:solidFill>
                  <a:schemeClr val="tx1"/>
                </a:solidFill>
              </a:rPr>
              <a:t>37×48 = ______</a:t>
            </a:r>
            <a:endParaRPr lang="zh-CN" altLang="zh-CN" sz="3800" dirty="0">
              <a:solidFill>
                <a:schemeClr val="tx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A7DFB9A-680A-F025-F280-E831211AA62A}"/>
              </a:ext>
            </a:extLst>
          </p:cNvPr>
          <p:cNvSpPr txBox="1"/>
          <p:nvPr/>
        </p:nvSpPr>
        <p:spPr>
          <a:xfrm>
            <a:off x="7303380" y="5016907"/>
            <a:ext cx="4238588" cy="8065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小组讨论如何计算？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  <p:bldP spid="28" grpId="0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5F288D7-3F2E-49C0-62E9-2335B4B706B7}"/>
              </a:ext>
            </a:extLst>
          </p:cNvPr>
          <p:cNvSpPr txBox="1"/>
          <p:nvPr/>
        </p:nvSpPr>
        <p:spPr>
          <a:xfrm>
            <a:off x="3114925" y="350989"/>
            <a:ext cx="5207981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800" dirty="0">
                <a:solidFill>
                  <a:schemeClr val="tx1"/>
                </a:solidFill>
              </a:rPr>
              <a:t>37×48 = _________</a:t>
            </a:r>
            <a:endParaRPr lang="zh-CN" altLang="zh-CN" sz="3800" dirty="0">
              <a:solidFill>
                <a:schemeClr val="tx1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080FBA2-CC45-53BF-7915-B807D1FBAD2F}"/>
              </a:ext>
            </a:extLst>
          </p:cNvPr>
          <p:cNvGrpSpPr/>
          <p:nvPr/>
        </p:nvGrpSpPr>
        <p:grpSpPr>
          <a:xfrm>
            <a:off x="4413384" y="1277356"/>
            <a:ext cx="2803363" cy="1585902"/>
            <a:chOff x="-32168" y="3196861"/>
            <a:chExt cx="2803363" cy="1585902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AA0166C-B2FD-0619-F1B0-4768D5379930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531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800" dirty="0"/>
                <a:t>         3    7</a:t>
              </a:r>
            </a:p>
            <a:p>
              <a:r>
                <a:rPr lang="en-US" altLang="zh-CN" sz="3800" dirty="0"/>
                <a:t>×     4    8      </a:t>
              </a:r>
              <a:endParaRPr lang="zh-CN" altLang="en-US" sz="3800" dirty="0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9A874AA4-EEE8-102F-8B88-8113BC3E8253}"/>
                </a:ext>
              </a:extLst>
            </p:cNvPr>
            <p:cNvCxnSpPr>
              <a:cxnSpLocks/>
            </p:cNvCxnSpPr>
            <p:nvPr/>
          </p:nvCxnSpPr>
          <p:spPr>
            <a:xfrm>
              <a:off x="-32168" y="4782763"/>
              <a:ext cx="275589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FDE00A72-ED47-0C8A-7D8C-48EBEC676B27}"/>
              </a:ext>
            </a:extLst>
          </p:cNvPr>
          <p:cNvSpPr txBox="1"/>
          <p:nvPr/>
        </p:nvSpPr>
        <p:spPr>
          <a:xfrm>
            <a:off x="6685596" y="2877256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6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648B0E6E-8943-6186-000E-3ABC5BB99D64}"/>
              </a:ext>
            </a:extLst>
          </p:cNvPr>
          <p:cNvCxnSpPr>
            <a:cxnSpLocks/>
          </p:cNvCxnSpPr>
          <p:nvPr/>
        </p:nvCxnSpPr>
        <p:spPr>
          <a:xfrm>
            <a:off x="4404053" y="4227400"/>
            <a:ext cx="273386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E00A3D2E-2F87-446D-A046-503AB15B2C7C}"/>
              </a:ext>
            </a:extLst>
          </p:cNvPr>
          <p:cNvSpPr txBox="1"/>
          <p:nvPr/>
        </p:nvSpPr>
        <p:spPr>
          <a:xfrm>
            <a:off x="4558472" y="4255393"/>
            <a:ext cx="275589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1    7    7    6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03CD09E-CC91-ADF8-9C25-355F62D3AA22}"/>
              </a:ext>
            </a:extLst>
          </p:cNvPr>
          <p:cNvSpPr txBox="1"/>
          <p:nvPr/>
        </p:nvSpPr>
        <p:spPr>
          <a:xfrm>
            <a:off x="6312242" y="2358455"/>
            <a:ext cx="489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5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DA7D5F4-470C-8B21-B3AD-BB21986F3EE6}"/>
              </a:ext>
            </a:extLst>
          </p:cNvPr>
          <p:cNvSpPr txBox="1"/>
          <p:nvPr/>
        </p:nvSpPr>
        <p:spPr>
          <a:xfrm>
            <a:off x="5034964" y="2877256"/>
            <a:ext cx="165996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2    9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204" name="文本框 203">
            <a:extLst>
              <a:ext uri="{FF2B5EF4-FFF2-40B4-BE49-F238E27FC236}">
                <a16:creationId xmlns:a16="http://schemas.microsoft.com/office/drawing/2014/main" id="{84A06DAB-1401-C79D-0525-CB70469B7890}"/>
              </a:ext>
            </a:extLst>
          </p:cNvPr>
          <p:cNvSpPr txBox="1"/>
          <p:nvPr/>
        </p:nvSpPr>
        <p:spPr>
          <a:xfrm>
            <a:off x="6004463" y="3502408"/>
            <a:ext cx="4523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8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sp>
        <p:nvSpPr>
          <p:cNvPr id="205" name="文本框 204">
            <a:extLst>
              <a:ext uri="{FF2B5EF4-FFF2-40B4-BE49-F238E27FC236}">
                <a16:creationId xmlns:a16="http://schemas.microsoft.com/office/drawing/2014/main" id="{33DCB7FF-C780-729A-AD8A-D6DBFA521146}"/>
              </a:ext>
            </a:extLst>
          </p:cNvPr>
          <p:cNvSpPr txBox="1"/>
          <p:nvPr/>
        </p:nvSpPr>
        <p:spPr>
          <a:xfrm>
            <a:off x="5631108" y="3338168"/>
            <a:ext cx="489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2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  <p:sp>
        <p:nvSpPr>
          <p:cNvPr id="206" name="文本框 205">
            <a:extLst>
              <a:ext uri="{FF2B5EF4-FFF2-40B4-BE49-F238E27FC236}">
                <a16:creationId xmlns:a16="http://schemas.microsoft.com/office/drawing/2014/main" id="{31A900BB-E029-A2B7-1AA3-DC8290C8E2E0}"/>
              </a:ext>
            </a:extLst>
          </p:cNvPr>
          <p:cNvSpPr txBox="1"/>
          <p:nvPr/>
        </p:nvSpPr>
        <p:spPr>
          <a:xfrm>
            <a:off x="4297846" y="3493075"/>
            <a:ext cx="165996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800" dirty="0">
                <a:solidFill>
                  <a:srgbClr val="FF0000"/>
                </a:solidFill>
              </a:rPr>
              <a:t>1    4</a:t>
            </a:r>
            <a:endParaRPr lang="zh-CN" altLang="en-US" sz="3800" dirty="0">
              <a:solidFill>
                <a:srgbClr val="FF0000"/>
              </a:solidFill>
            </a:endParaRPr>
          </a:p>
        </p:txBody>
      </p:sp>
      <p:cxnSp>
        <p:nvCxnSpPr>
          <p:cNvPr id="210" name="直接箭头连接符 209">
            <a:extLst>
              <a:ext uri="{FF2B5EF4-FFF2-40B4-BE49-F238E27FC236}">
                <a16:creationId xmlns:a16="http://schemas.microsoft.com/office/drawing/2014/main" id="{A94D75D6-2E98-FDCD-C0ED-BCFBFD396E17}"/>
              </a:ext>
            </a:extLst>
          </p:cNvPr>
          <p:cNvCxnSpPr>
            <a:cxnSpLocks/>
          </p:cNvCxnSpPr>
          <p:nvPr/>
        </p:nvCxnSpPr>
        <p:spPr>
          <a:xfrm flipV="1">
            <a:off x="6913987" y="1912771"/>
            <a:ext cx="0" cy="373131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箭头连接符 211">
            <a:extLst>
              <a:ext uri="{FF2B5EF4-FFF2-40B4-BE49-F238E27FC236}">
                <a16:creationId xmlns:a16="http://schemas.microsoft.com/office/drawing/2014/main" id="{72217985-85D4-52A8-521F-EF572C64088D}"/>
              </a:ext>
            </a:extLst>
          </p:cNvPr>
          <p:cNvCxnSpPr>
            <a:cxnSpLocks/>
          </p:cNvCxnSpPr>
          <p:nvPr/>
        </p:nvCxnSpPr>
        <p:spPr>
          <a:xfrm flipH="1" flipV="1">
            <a:off x="6279506" y="1894110"/>
            <a:ext cx="634480" cy="391793"/>
          </a:xfrm>
          <a:prstGeom prst="straightConnector1">
            <a:avLst/>
          </a:prstGeom>
          <a:ln w="28575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箭头连接符 214">
            <a:extLst>
              <a:ext uri="{FF2B5EF4-FFF2-40B4-BE49-F238E27FC236}">
                <a16:creationId xmlns:a16="http://schemas.microsoft.com/office/drawing/2014/main" id="{30C49218-2AF3-0C35-0909-A9032E876F76}"/>
              </a:ext>
            </a:extLst>
          </p:cNvPr>
          <p:cNvCxnSpPr>
            <a:cxnSpLocks/>
          </p:cNvCxnSpPr>
          <p:nvPr/>
        </p:nvCxnSpPr>
        <p:spPr>
          <a:xfrm flipV="1">
            <a:off x="6232852" y="1912771"/>
            <a:ext cx="0" cy="373131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箭头连接符 215">
            <a:extLst>
              <a:ext uri="{FF2B5EF4-FFF2-40B4-BE49-F238E27FC236}">
                <a16:creationId xmlns:a16="http://schemas.microsoft.com/office/drawing/2014/main" id="{62417D7B-EC2E-99C5-E952-C6DBE4A69007}"/>
              </a:ext>
            </a:extLst>
          </p:cNvPr>
          <p:cNvCxnSpPr>
            <a:cxnSpLocks/>
          </p:cNvCxnSpPr>
          <p:nvPr/>
        </p:nvCxnSpPr>
        <p:spPr>
          <a:xfrm flipV="1">
            <a:off x="6223522" y="1903441"/>
            <a:ext cx="634480" cy="391793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6" name="组合 225">
            <a:extLst>
              <a:ext uri="{FF2B5EF4-FFF2-40B4-BE49-F238E27FC236}">
                <a16:creationId xmlns:a16="http://schemas.microsoft.com/office/drawing/2014/main" id="{A6A5CBEB-E029-3D58-1F4C-1CDB72D03DF2}"/>
              </a:ext>
            </a:extLst>
          </p:cNvPr>
          <p:cNvGrpSpPr/>
          <p:nvPr/>
        </p:nvGrpSpPr>
        <p:grpSpPr>
          <a:xfrm>
            <a:off x="7216747" y="2916612"/>
            <a:ext cx="4437193" cy="1481111"/>
            <a:chOff x="7216747" y="3149879"/>
            <a:chExt cx="4437193" cy="1481111"/>
          </a:xfrm>
        </p:grpSpPr>
        <p:sp>
          <p:nvSpPr>
            <p:cNvPr id="218" name="文本框 217">
              <a:extLst>
                <a:ext uri="{FF2B5EF4-FFF2-40B4-BE49-F238E27FC236}">
                  <a16:creationId xmlns:a16="http://schemas.microsoft.com/office/drawing/2014/main" id="{BA75F149-D585-2064-FDF9-AA5E30733317}"/>
                </a:ext>
              </a:extLst>
            </p:cNvPr>
            <p:cNvSpPr txBox="1"/>
            <p:nvPr/>
          </p:nvSpPr>
          <p:spPr>
            <a:xfrm>
              <a:off x="7880045" y="3149879"/>
              <a:ext cx="3773895" cy="14811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400" b="1" i="0" u="none" strike="noStrike" baseline="0" dirty="0">
                  <a:solidFill>
                    <a:srgbClr val="0070C0"/>
                  </a:solidFill>
                  <a:latin typeface="+mn-lt"/>
                  <a:ea typeface="+mj-ea"/>
                </a:rPr>
                <a:t>用第二个乘数个位上的 </a:t>
              </a:r>
              <a:r>
                <a:rPr lang="en-US" altLang="zh-CN" sz="2400" b="1" i="0" u="none" strike="noStrike" baseline="0" dirty="0">
                  <a:solidFill>
                    <a:srgbClr val="0070C0"/>
                  </a:solidFill>
                  <a:latin typeface="+mn-lt"/>
                  <a:ea typeface="+mj-ea"/>
                </a:rPr>
                <a:t>8 </a:t>
              </a:r>
              <a:r>
                <a:rPr lang="zh-CN" altLang="en-US" sz="2400" b="1" i="0" u="none" strike="noStrike" baseline="0" dirty="0">
                  <a:solidFill>
                    <a:srgbClr val="0070C0"/>
                  </a:solidFill>
                  <a:latin typeface="+mn-lt"/>
                  <a:ea typeface="+mj-ea"/>
                </a:rPr>
                <a:t>乘 </a:t>
              </a:r>
              <a:r>
                <a:rPr lang="en-US" altLang="zh-CN" sz="2400" b="1" i="0" u="none" strike="noStrike" baseline="0" dirty="0">
                  <a:solidFill>
                    <a:srgbClr val="0070C0"/>
                  </a:solidFill>
                  <a:latin typeface="+mn-lt"/>
                  <a:ea typeface="+mj-ea"/>
                </a:rPr>
                <a:t>37</a:t>
              </a:r>
              <a:r>
                <a:rPr lang="zh-CN" altLang="en-US" sz="2400" b="1" i="0" u="none" strike="noStrike" baseline="0" dirty="0">
                  <a:solidFill>
                    <a:srgbClr val="0070C0"/>
                  </a:solidFill>
                  <a:latin typeface="+mn-lt"/>
                  <a:ea typeface="+mj-ea"/>
                </a:rPr>
                <a:t>，得 </a:t>
              </a:r>
              <a:r>
                <a:rPr lang="en-US" altLang="zh-CN" sz="2400" b="1" i="0" u="none" strike="noStrike" baseline="0" dirty="0">
                  <a:solidFill>
                    <a:srgbClr val="0070C0"/>
                  </a:solidFill>
                  <a:latin typeface="+mn-lt"/>
                  <a:ea typeface="+mj-ea"/>
                </a:rPr>
                <a:t>296 </a:t>
              </a:r>
              <a:r>
                <a:rPr lang="zh-CN" altLang="en-US" sz="2400" b="1" i="0" u="none" strike="noStrike" baseline="0" dirty="0">
                  <a:solidFill>
                    <a:srgbClr val="0070C0"/>
                  </a:solidFill>
                  <a:latin typeface="+mn-lt"/>
                  <a:ea typeface="+mj-ea"/>
                </a:rPr>
                <a:t>个一，积的末位与乘数的个位对齐。</a:t>
              </a:r>
              <a:endParaRPr lang="zh-CN" altLang="en-US" sz="2400" b="1" dirty="0">
                <a:solidFill>
                  <a:srgbClr val="0070C0"/>
                </a:solidFill>
                <a:latin typeface="+mn-lt"/>
                <a:ea typeface="+mj-ea"/>
              </a:endParaRPr>
            </a:p>
          </p:txBody>
        </p:sp>
        <p:cxnSp>
          <p:nvCxnSpPr>
            <p:cNvPr id="223" name="直接连接符 222">
              <a:extLst>
                <a:ext uri="{FF2B5EF4-FFF2-40B4-BE49-F238E27FC236}">
                  <a16:creationId xmlns:a16="http://schemas.microsoft.com/office/drawing/2014/main" id="{B3D262F1-FF90-9266-06DA-D71CB09958B1}"/>
                </a:ext>
              </a:extLst>
            </p:cNvPr>
            <p:cNvCxnSpPr/>
            <p:nvPr/>
          </p:nvCxnSpPr>
          <p:spPr>
            <a:xfrm>
              <a:off x="7216747" y="3431473"/>
              <a:ext cx="720000" cy="0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7" name="组合 226">
            <a:extLst>
              <a:ext uri="{FF2B5EF4-FFF2-40B4-BE49-F238E27FC236}">
                <a16:creationId xmlns:a16="http://schemas.microsoft.com/office/drawing/2014/main" id="{5F56F41A-FEEE-E3F2-F740-AAD88DDA6E70}"/>
              </a:ext>
            </a:extLst>
          </p:cNvPr>
          <p:cNvGrpSpPr/>
          <p:nvPr/>
        </p:nvGrpSpPr>
        <p:grpSpPr>
          <a:xfrm>
            <a:off x="647399" y="3563695"/>
            <a:ext cx="3756654" cy="1961243"/>
            <a:chOff x="647399" y="3796962"/>
            <a:chExt cx="3756654" cy="1961243"/>
          </a:xfrm>
        </p:grpSpPr>
        <p:sp>
          <p:nvSpPr>
            <p:cNvPr id="220" name="文本框 219">
              <a:extLst>
                <a:ext uri="{FF2B5EF4-FFF2-40B4-BE49-F238E27FC236}">
                  <a16:creationId xmlns:a16="http://schemas.microsoft.com/office/drawing/2014/main" id="{EEBBCDFE-5193-6255-101C-239829D6AF21}"/>
                </a:ext>
              </a:extLst>
            </p:cNvPr>
            <p:cNvSpPr txBox="1"/>
            <p:nvPr/>
          </p:nvSpPr>
          <p:spPr>
            <a:xfrm>
              <a:off x="647399" y="3796962"/>
              <a:ext cx="3035695" cy="19612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24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/>
                <a:t>用第二个乘数十位上的 </a:t>
              </a:r>
              <a:r>
                <a:rPr lang="en-US" altLang="zh-CN" dirty="0"/>
                <a:t>4 </a:t>
              </a:r>
              <a:r>
                <a:rPr lang="zh-CN" altLang="en-US" dirty="0"/>
                <a:t>乘 </a:t>
              </a:r>
              <a:r>
                <a:rPr lang="en-US" altLang="zh-CN" dirty="0"/>
                <a:t>37</a:t>
              </a:r>
              <a:r>
                <a:rPr lang="zh-CN" altLang="en-US" dirty="0"/>
                <a:t>，得 </a:t>
              </a:r>
              <a:r>
                <a:rPr lang="en-US" altLang="zh-CN" dirty="0"/>
                <a:t>148 </a:t>
              </a:r>
              <a:r>
                <a:rPr lang="zh-CN" altLang="en-US" dirty="0"/>
                <a:t>个</a:t>
              </a:r>
              <a:endParaRPr lang="en-US" altLang="zh-CN" dirty="0"/>
            </a:p>
            <a:p>
              <a:r>
                <a:rPr lang="zh-CN" altLang="en-US" dirty="0"/>
                <a:t>十，积的末位与乘数的十位对齐。</a:t>
              </a:r>
            </a:p>
          </p:txBody>
        </p:sp>
        <p:cxnSp>
          <p:nvCxnSpPr>
            <p:cNvPr id="224" name="直接连接符 223">
              <a:extLst>
                <a:ext uri="{FF2B5EF4-FFF2-40B4-BE49-F238E27FC236}">
                  <a16:creationId xmlns:a16="http://schemas.microsoft.com/office/drawing/2014/main" id="{06DC234E-D118-8FF7-5C49-896B35AB32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4053" y="4120457"/>
              <a:ext cx="720000" cy="0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8" name="组合 227">
            <a:extLst>
              <a:ext uri="{FF2B5EF4-FFF2-40B4-BE49-F238E27FC236}">
                <a16:creationId xmlns:a16="http://schemas.microsoft.com/office/drawing/2014/main" id="{2892070B-6A8C-1153-3574-E9D430EA637C}"/>
              </a:ext>
            </a:extLst>
          </p:cNvPr>
          <p:cNvGrpSpPr/>
          <p:nvPr/>
        </p:nvGrpSpPr>
        <p:grpSpPr>
          <a:xfrm>
            <a:off x="7216747" y="4383171"/>
            <a:ext cx="4502510" cy="461665"/>
            <a:chOff x="7216747" y="4616438"/>
            <a:chExt cx="4502510" cy="461665"/>
          </a:xfrm>
        </p:grpSpPr>
        <p:sp>
          <p:nvSpPr>
            <p:cNvPr id="221" name="文本框 220">
              <a:extLst>
                <a:ext uri="{FF2B5EF4-FFF2-40B4-BE49-F238E27FC236}">
                  <a16:creationId xmlns:a16="http://schemas.microsoft.com/office/drawing/2014/main" id="{A5D84733-E71B-4276-6D0C-7F68223071D9}"/>
                </a:ext>
              </a:extLst>
            </p:cNvPr>
            <p:cNvSpPr txBox="1"/>
            <p:nvPr/>
          </p:nvSpPr>
          <p:spPr>
            <a:xfrm>
              <a:off x="7940595" y="4616438"/>
              <a:ext cx="377866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strike="noStrike">
                  <a:solidFill>
                    <a:srgbClr val="0070C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sz="2400" dirty="0"/>
                <a:t>把两次乘得的积相加。</a:t>
              </a:r>
            </a:p>
          </p:txBody>
        </p:sp>
        <p:cxnSp>
          <p:nvCxnSpPr>
            <p:cNvPr id="225" name="直接连接符 224">
              <a:extLst>
                <a:ext uri="{FF2B5EF4-FFF2-40B4-BE49-F238E27FC236}">
                  <a16:creationId xmlns:a16="http://schemas.microsoft.com/office/drawing/2014/main" id="{8025B778-317F-695A-6D6F-9CD6CAC58796}"/>
                </a:ext>
              </a:extLst>
            </p:cNvPr>
            <p:cNvCxnSpPr/>
            <p:nvPr/>
          </p:nvCxnSpPr>
          <p:spPr>
            <a:xfrm>
              <a:off x="7216747" y="4831064"/>
              <a:ext cx="720000" cy="0"/>
            </a:xfrm>
            <a:prstGeom prst="line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9" name="组合 228">
            <a:extLst>
              <a:ext uri="{FF2B5EF4-FFF2-40B4-BE49-F238E27FC236}">
                <a16:creationId xmlns:a16="http://schemas.microsoft.com/office/drawing/2014/main" id="{1F6C1CBB-2DEB-A97B-9B4C-9BB17D37E3CB}"/>
              </a:ext>
            </a:extLst>
          </p:cNvPr>
          <p:cNvGrpSpPr/>
          <p:nvPr/>
        </p:nvGrpSpPr>
        <p:grpSpPr>
          <a:xfrm>
            <a:off x="5477538" y="5143437"/>
            <a:ext cx="5833783" cy="1302169"/>
            <a:chOff x="1246270" y="2298896"/>
            <a:chExt cx="5833783" cy="1302169"/>
          </a:xfrm>
        </p:grpSpPr>
        <p:pic>
          <p:nvPicPr>
            <p:cNvPr id="230" name="图片 229">
              <a:extLst>
                <a:ext uri="{FF2B5EF4-FFF2-40B4-BE49-F238E27FC236}">
                  <a16:creationId xmlns:a16="http://schemas.microsoft.com/office/drawing/2014/main" id="{BA024999-501A-B2E6-755F-9F1BC84E6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3657" y="2298896"/>
              <a:ext cx="1306396" cy="1302169"/>
            </a:xfrm>
            <a:prstGeom prst="rect">
              <a:avLst/>
            </a:prstGeom>
          </p:spPr>
        </p:pic>
        <p:sp>
          <p:nvSpPr>
            <p:cNvPr id="231" name="Text Box 15">
              <a:extLst>
                <a:ext uri="{FF2B5EF4-FFF2-40B4-BE49-F238E27FC236}">
                  <a16:creationId xmlns:a16="http://schemas.microsoft.com/office/drawing/2014/main" id="{4B4DFC20-2098-23F9-C833-B4AB17AE35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6270" y="2595498"/>
              <a:ext cx="4095671" cy="796177"/>
            </a:xfrm>
            <a:prstGeom prst="wedgeRoundRectCallout">
              <a:avLst>
                <a:gd name="adj1" fmla="val 59591"/>
                <a:gd name="adj2" fmla="val -19875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算得对吗？怎么验算。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4871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20" grpId="0"/>
      <p:bldP spid="21" grpId="0"/>
      <p:bldP spid="204" grpId="0"/>
      <p:bldP spid="205" grpId="0"/>
      <p:bldP spid="20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5B8C02F6-3B84-B316-61E0-29BC1E183FB0}"/>
              </a:ext>
            </a:extLst>
          </p:cNvPr>
          <p:cNvGrpSpPr/>
          <p:nvPr/>
        </p:nvGrpSpPr>
        <p:grpSpPr>
          <a:xfrm>
            <a:off x="4460035" y="1155039"/>
            <a:ext cx="7172476" cy="1178809"/>
            <a:chOff x="3981235" y="2987577"/>
            <a:chExt cx="7172476" cy="1178809"/>
          </a:xfrm>
        </p:grpSpPr>
        <p:sp>
          <p:nvSpPr>
            <p:cNvPr id="11" name="Text Box 15">
              <a:extLst>
                <a:ext uri="{FF2B5EF4-FFF2-40B4-BE49-F238E27FC236}">
                  <a16:creationId xmlns:a16="http://schemas.microsoft.com/office/drawing/2014/main" id="{841A03AC-7A24-B4F5-0E3D-406F5D660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1235" y="3230789"/>
              <a:ext cx="5673013" cy="714308"/>
            </a:xfrm>
            <a:prstGeom prst="wedgeRoundRectCallout">
              <a:avLst>
                <a:gd name="adj1" fmla="val 55738"/>
                <a:gd name="adj2" fmla="val -23928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3000" dirty="0"/>
                <a:t>我交换乘数的位置，再算一遍。</a:t>
              </a: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2E4FA540-A374-8145-D311-23D47ECE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2247" y="2987577"/>
              <a:ext cx="1171464" cy="1178809"/>
            </a:xfrm>
            <a:prstGeom prst="rect">
              <a:avLst/>
            </a:prstGeom>
          </p:spPr>
        </p:pic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7471EEE6-1AA3-B8C2-171E-38F373EC474B}"/>
              </a:ext>
            </a:extLst>
          </p:cNvPr>
          <p:cNvSpPr txBox="1"/>
          <p:nvPr/>
        </p:nvSpPr>
        <p:spPr>
          <a:xfrm>
            <a:off x="3114925" y="350989"/>
            <a:ext cx="5245304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800" dirty="0">
                <a:solidFill>
                  <a:schemeClr val="tx1"/>
                </a:solidFill>
              </a:rPr>
              <a:t>37×48 = _________</a:t>
            </a:r>
            <a:endParaRPr lang="zh-CN" altLang="zh-CN" sz="3800" dirty="0">
              <a:solidFill>
                <a:schemeClr val="tx1"/>
              </a:solidFill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6293CCC-46FD-368C-2386-BFEAB9165482}"/>
              </a:ext>
            </a:extLst>
          </p:cNvPr>
          <p:cNvGrpSpPr/>
          <p:nvPr/>
        </p:nvGrpSpPr>
        <p:grpSpPr>
          <a:xfrm>
            <a:off x="3273517" y="2273762"/>
            <a:ext cx="2803363" cy="1585902"/>
            <a:chOff x="-32168" y="3196861"/>
            <a:chExt cx="2803363" cy="1585902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239C96E2-F00A-5C93-D544-B0396C25AE33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531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800" dirty="0"/>
                <a:t>         4    8</a:t>
              </a:r>
            </a:p>
            <a:p>
              <a:r>
                <a:rPr lang="en-US" altLang="zh-CN" sz="3800" dirty="0"/>
                <a:t>×     3    7      </a:t>
              </a:r>
              <a:endParaRPr lang="zh-CN" altLang="en-US" sz="3800" dirty="0"/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6A48F3D1-6884-C5EE-18A7-18DFE32464B3}"/>
                </a:ext>
              </a:extLst>
            </p:cNvPr>
            <p:cNvCxnSpPr>
              <a:cxnSpLocks/>
            </p:cNvCxnSpPr>
            <p:nvPr/>
          </p:nvCxnSpPr>
          <p:spPr>
            <a:xfrm>
              <a:off x="-32168" y="4782763"/>
              <a:ext cx="275589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D5C5912-F616-0CEF-1442-8466CA7B9180}"/>
              </a:ext>
            </a:extLst>
          </p:cNvPr>
          <p:cNvGrpSpPr/>
          <p:nvPr/>
        </p:nvGrpSpPr>
        <p:grpSpPr>
          <a:xfrm>
            <a:off x="3148650" y="3318425"/>
            <a:ext cx="3055284" cy="2543295"/>
            <a:chOff x="3335262" y="3327756"/>
            <a:chExt cx="3055284" cy="2543295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0EC91B8D-20D9-CD88-5B13-0AF79024DC77}"/>
                </a:ext>
              </a:extLst>
            </p:cNvPr>
            <p:cNvSpPr txBox="1"/>
            <p:nvPr/>
          </p:nvSpPr>
          <p:spPr>
            <a:xfrm>
              <a:off x="4081709" y="3882993"/>
              <a:ext cx="2308837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3    3    6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407B5D0-D92A-FB5C-816F-BBCBB855161D}"/>
                </a:ext>
              </a:extLst>
            </p:cNvPr>
            <p:cNvSpPr txBox="1"/>
            <p:nvPr/>
          </p:nvSpPr>
          <p:spPr>
            <a:xfrm>
              <a:off x="3335262" y="4470823"/>
              <a:ext cx="2308837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1    4    4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6A6CCB7-82B7-87D8-3FA4-257EBB70D98C}"/>
                </a:ext>
              </a:extLst>
            </p:cNvPr>
            <p:cNvCxnSpPr>
              <a:cxnSpLocks/>
            </p:cNvCxnSpPr>
            <p:nvPr/>
          </p:nvCxnSpPr>
          <p:spPr>
            <a:xfrm>
              <a:off x="3480228" y="5165950"/>
              <a:ext cx="273386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42B91E80-113F-2CFD-DC52-2575335334CC}"/>
                </a:ext>
              </a:extLst>
            </p:cNvPr>
            <p:cNvSpPr txBox="1"/>
            <p:nvPr/>
          </p:nvSpPr>
          <p:spPr>
            <a:xfrm>
              <a:off x="3569332" y="5193943"/>
              <a:ext cx="2755899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800" dirty="0">
                  <a:solidFill>
                    <a:srgbClr val="FF0000"/>
                  </a:solidFill>
                </a:rPr>
                <a:t>1    7    7    6</a:t>
              </a:r>
              <a:endParaRPr lang="zh-CN" altLang="en-US" sz="3800" dirty="0">
                <a:solidFill>
                  <a:srgbClr val="FF0000"/>
                </a:solidFill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B5DA66E-9972-90F5-9550-FA87E820FD7A}"/>
                </a:ext>
              </a:extLst>
            </p:cNvPr>
            <p:cNvSpPr txBox="1"/>
            <p:nvPr/>
          </p:nvSpPr>
          <p:spPr>
            <a:xfrm>
              <a:off x="5379184" y="3327756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5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CF970185-6EED-A6C1-C3C9-13D154B5FFA2}"/>
                </a:ext>
              </a:extLst>
            </p:cNvPr>
            <p:cNvSpPr txBox="1"/>
            <p:nvPr/>
          </p:nvSpPr>
          <p:spPr>
            <a:xfrm>
              <a:off x="4651396" y="4298140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2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CCE280A2-E9F2-C1B5-72DE-EE26DC407FC8}"/>
              </a:ext>
            </a:extLst>
          </p:cNvPr>
          <p:cNvSpPr txBox="1"/>
          <p:nvPr/>
        </p:nvSpPr>
        <p:spPr>
          <a:xfrm>
            <a:off x="6950381" y="3594934"/>
            <a:ext cx="3443454" cy="1150508"/>
          </a:xfrm>
          <a:prstGeom prst="rect">
            <a:avLst/>
          </a:prstGeom>
          <a:solidFill>
            <a:srgbClr val="E6E0EC"/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latin typeface="FZYBKSJW--GB1-0"/>
              </a:rPr>
              <a:t>与计算结果相等</a:t>
            </a:r>
            <a:r>
              <a:rPr lang="zh-CN" altLang="en-US" sz="2800" b="1" i="0" u="none" strike="noStrike" baseline="0" dirty="0">
                <a:latin typeface="FZSSK--GBK1-0"/>
              </a:rPr>
              <a:t>，</a:t>
            </a:r>
            <a:endParaRPr lang="en-US" altLang="zh-CN" sz="2800" b="1" i="0" u="none" strike="noStrike" baseline="0" dirty="0">
              <a:latin typeface="FZSSK--GBK1-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latin typeface="FZYBKSJW--GB1-0"/>
              </a:rPr>
              <a:t>计算正确</a:t>
            </a:r>
            <a:r>
              <a:rPr lang="zh-CN" altLang="en-US" sz="2800" b="1" i="0" u="none" strike="noStrike" baseline="0" dirty="0">
                <a:latin typeface="FZSSK--GBK1-0"/>
              </a:rPr>
              <a:t>。</a:t>
            </a:r>
            <a:endParaRPr lang="zh-CN" altLang="en-US" sz="2800" b="1" dirty="0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7F19681-17F3-D2C6-E562-B1389EF1A074}"/>
              </a:ext>
            </a:extLst>
          </p:cNvPr>
          <p:cNvSpPr txBox="1"/>
          <p:nvPr/>
        </p:nvSpPr>
        <p:spPr>
          <a:xfrm>
            <a:off x="5144853" y="332970"/>
            <a:ext cx="2755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1776</a:t>
            </a:r>
            <a:r>
              <a:rPr lang="zh-CN" altLang="en-US" sz="3600" dirty="0">
                <a:solidFill>
                  <a:srgbClr val="FF0000"/>
                </a:solidFill>
                <a:latin typeface="+mj-ea"/>
                <a:ea typeface="+mj-ea"/>
              </a:rPr>
              <a:t>（盒）</a:t>
            </a:r>
          </a:p>
        </p:txBody>
      </p:sp>
    </p:spTree>
    <p:extLst>
      <p:ext uri="{BB962C8B-B14F-4D97-AF65-F5344CB8AC3E}">
        <p14:creationId xmlns:p14="http://schemas.microsoft.com/office/powerpoint/2010/main" val="8414728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F0E47C12-0A5D-43F1-1C0F-1EC1C741A68A}"/>
              </a:ext>
            </a:extLst>
          </p:cNvPr>
          <p:cNvSpPr/>
          <p:nvPr/>
        </p:nvSpPr>
        <p:spPr>
          <a:xfrm>
            <a:off x="533233" y="417828"/>
            <a:ext cx="2405910" cy="735073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试一试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469E9A-85F4-80D6-FFF1-4BA919664E27}"/>
              </a:ext>
            </a:extLst>
          </p:cNvPr>
          <p:cNvSpPr txBox="1"/>
          <p:nvPr/>
        </p:nvSpPr>
        <p:spPr>
          <a:xfrm>
            <a:off x="2495645" y="1284905"/>
            <a:ext cx="4567630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en-US" altLang="zh-CN" dirty="0"/>
              <a:t>237×48 = _______</a:t>
            </a:r>
            <a:endParaRPr lang="zh-CN" altLang="en-US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9E0572B-E648-A62B-2C3A-AB1BC5FB7C8F}"/>
              </a:ext>
            </a:extLst>
          </p:cNvPr>
          <p:cNvGrpSpPr/>
          <p:nvPr/>
        </p:nvGrpSpPr>
        <p:grpSpPr>
          <a:xfrm>
            <a:off x="2649892" y="2434348"/>
            <a:ext cx="3321700" cy="1483263"/>
            <a:chOff x="89130" y="3196861"/>
            <a:chExt cx="3321700" cy="1483263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A44F68E9-0B0B-E22D-F6FA-C989D59BB26D}"/>
                </a:ext>
              </a:extLst>
            </p:cNvPr>
            <p:cNvSpPr txBox="1"/>
            <p:nvPr/>
          </p:nvSpPr>
          <p:spPr>
            <a:xfrm>
              <a:off x="462358" y="3196861"/>
              <a:ext cx="2948472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2    3    7</a:t>
              </a:r>
            </a:p>
            <a:p>
              <a:r>
                <a:rPr lang="en-US" altLang="zh-CN" sz="3600" dirty="0"/>
                <a:t>×           4    8      </a:t>
              </a:r>
              <a:endParaRPr lang="zh-CN" altLang="en-US" sz="3600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45BD3B52-F79B-24F2-3AF6-52370DB7DC75}"/>
                </a:ext>
              </a:extLst>
            </p:cNvPr>
            <p:cNvCxnSpPr>
              <a:cxnSpLocks/>
            </p:cNvCxnSpPr>
            <p:nvPr/>
          </p:nvCxnSpPr>
          <p:spPr>
            <a:xfrm>
              <a:off x="89130" y="4680124"/>
              <a:ext cx="3275045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8DE870B-FAA4-6F76-0249-5564C0CE3E9E}"/>
              </a:ext>
            </a:extLst>
          </p:cNvPr>
          <p:cNvGrpSpPr/>
          <p:nvPr/>
        </p:nvGrpSpPr>
        <p:grpSpPr>
          <a:xfrm>
            <a:off x="3335898" y="3449856"/>
            <a:ext cx="2990255" cy="1151410"/>
            <a:chOff x="3335898" y="3449856"/>
            <a:chExt cx="2990255" cy="115141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80C231F-ED16-A52D-68F3-6E38C67E1884}"/>
                </a:ext>
              </a:extLst>
            </p:cNvPr>
            <p:cNvSpPr txBox="1"/>
            <p:nvPr/>
          </p:nvSpPr>
          <p:spPr>
            <a:xfrm>
              <a:off x="3335898" y="3954935"/>
              <a:ext cx="299025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1    8    9    6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F604208-51B7-95A1-A3DC-615393E00BB9}"/>
                </a:ext>
              </a:extLst>
            </p:cNvPr>
            <p:cNvSpPr txBox="1"/>
            <p:nvPr/>
          </p:nvSpPr>
          <p:spPr>
            <a:xfrm>
              <a:off x="5058331" y="3449856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5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CD75F7D-F6C3-529A-E16E-733D9D62E630}"/>
                </a:ext>
              </a:extLst>
            </p:cNvPr>
            <p:cNvSpPr txBox="1"/>
            <p:nvPr/>
          </p:nvSpPr>
          <p:spPr>
            <a:xfrm>
              <a:off x="4367866" y="3449856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F302DB5-1225-1E64-2494-BA22CA3D50C2}"/>
              </a:ext>
            </a:extLst>
          </p:cNvPr>
          <p:cNvGrpSpPr/>
          <p:nvPr/>
        </p:nvGrpSpPr>
        <p:grpSpPr>
          <a:xfrm>
            <a:off x="3326570" y="4466892"/>
            <a:ext cx="1929932" cy="820302"/>
            <a:chOff x="3326570" y="4466892"/>
            <a:chExt cx="1929932" cy="820302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E251DDD-3EE8-8FCC-61BD-7A2982B45743}"/>
                </a:ext>
              </a:extLst>
            </p:cNvPr>
            <p:cNvSpPr txBox="1"/>
            <p:nvPr/>
          </p:nvSpPr>
          <p:spPr>
            <a:xfrm>
              <a:off x="3326570" y="4640863"/>
              <a:ext cx="192993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9    4    8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5A14D13-D49E-C991-E3E5-89BC7EF95D2C}"/>
                </a:ext>
              </a:extLst>
            </p:cNvPr>
            <p:cNvSpPr txBox="1"/>
            <p:nvPr/>
          </p:nvSpPr>
          <p:spPr>
            <a:xfrm>
              <a:off x="4339873" y="4466892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2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471C579-C9DC-8F8D-A565-D97F58AF3352}"/>
                </a:ext>
              </a:extLst>
            </p:cNvPr>
            <p:cNvSpPr txBox="1"/>
            <p:nvPr/>
          </p:nvSpPr>
          <p:spPr>
            <a:xfrm>
              <a:off x="3686730" y="4466892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1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712BA0C-4F72-A66F-907B-9CF16B58861A}"/>
              </a:ext>
            </a:extLst>
          </p:cNvPr>
          <p:cNvSpPr txBox="1"/>
          <p:nvPr/>
        </p:nvSpPr>
        <p:spPr>
          <a:xfrm>
            <a:off x="5769685" y="3985713"/>
            <a:ext cx="44540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237×8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的积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BC8F7C2-B154-38E5-4995-5A40599B1BDA}"/>
              </a:ext>
            </a:extLst>
          </p:cNvPr>
          <p:cNvSpPr txBox="1"/>
          <p:nvPr/>
        </p:nvSpPr>
        <p:spPr>
          <a:xfrm>
            <a:off x="5769685" y="4671641"/>
            <a:ext cx="3915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</a:t>
            </a:r>
            <a:r>
              <a:rPr lang="en-US" altLang="zh-CN" dirty="0">
                <a:solidFill>
                  <a:srgbClr val="0070C0"/>
                </a:solidFill>
              </a:rPr>
              <a:t>237×40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的积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0120C596-CB26-5188-BF3F-CC14324CC277}"/>
              </a:ext>
            </a:extLst>
          </p:cNvPr>
          <p:cNvCxnSpPr>
            <a:cxnSpLocks/>
          </p:cNvCxnSpPr>
          <p:nvPr/>
        </p:nvCxnSpPr>
        <p:spPr>
          <a:xfrm>
            <a:off x="2612570" y="5301653"/>
            <a:ext cx="326571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D3C10014-A972-4A28-E7E0-657E119FE15A}"/>
              </a:ext>
            </a:extLst>
          </p:cNvPr>
          <p:cNvSpPr txBox="1"/>
          <p:nvPr/>
        </p:nvSpPr>
        <p:spPr>
          <a:xfrm>
            <a:off x="2621901" y="5369744"/>
            <a:ext cx="34523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1    1    3    7    6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A1F5F04-C6E1-C3D1-07B9-E1C233860301}"/>
              </a:ext>
            </a:extLst>
          </p:cNvPr>
          <p:cNvSpPr txBox="1"/>
          <p:nvPr/>
        </p:nvSpPr>
        <p:spPr>
          <a:xfrm>
            <a:off x="5769685" y="5400522"/>
            <a:ext cx="44540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70C0"/>
                </a:solidFill>
                <a:latin typeface="+mj-ea"/>
                <a:ea typeface="+mj-ea"/>
              </a:rPr>
              <a:t>……</a:t>
            </a:r>
            <a:r>
              <a:rPr lang="en-US" altLang="zh-CN" dirty="0">
                <a:solidFill>
                  <a:srgbClr val="0070C0"/>
                </a:solidFill>
                <a:ea typeface="+mj-ea"/>
              </a:rPr>
              <a:t> 189</a:t>
            </a:r>
            <a:r>
              <a:rPr lang="en-US" altLang="zh-CN" dirty="0">
                <a:solidFill>
                  <a:srgbClr val="0070C0"/>
                </a:solidFill>
              </a:rPr>
              <a:t>6 + 9480 </a:t>
            </a:r>
            <a:r>
              <a:rPr lang="zh-CN" altLang="en-US" dirty="0">
                <a:solidFill>
                  <a:srgbClr val="0070C0"/>
                </a:solidFill>
                <a:latin typeface="+mj-ea"/>
                <a:ea typeface="+mj-ea"/>
              </a:rPr>
              <a:t>的和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D789658-682B-923D-B727-A7F49F10714A}"/>
              </a:ext>
            </a:extLst>
          </p:cNvPr>
          <p:cNvSpPr txBox="1"/>
          <p:nvPr/>
        </p:nvSpPr>
        <p:spPr>
          <a:xfrm>
            <a:off x="4646647" y="1301282"/>
            <a:ext cx="16421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11376</a:t>
            </a:r>
            <a:endParaRPr lang="zh-CN" altLang="en-US" sz="3600" dirty="0">
              <a:solidFill>
                <a:srgbClr val="FF0000"/>
              </a:solid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11958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6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8E5E6ADC-BB0E-737F-8484-937873D65D8B}"/>
              </a:ext>
            </a:extLst>
          </p:cNvPr>
          <p:cNvSpPr/>
          <p:nvPr/>
        </p:nvSpPr>
        <p:spPr>
          <a:xfrm>
            <a:off x="635870" y="539123"/>
            <a:ext cx="2341983" cy="735073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5A5F91A-6ADD-688B-95EF-0DB7C9564903}"/>
              </a:ext>
            </a:extLst>
          </p:cNvPr>
          <p:cNvSpPr txBox="1"/>
          <p:nvPr/>
        </p:nvSpPr>
        <p:spPr>
          <a:xfrm>
            <a:off x="1285201" y="1350381"/>
            <a:ext cx="905311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多位数乘两位数（进位）的笔算方法：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E12A68-64E7-FF9E-9540-87A7BE91FC07}"/>
              </a:ext>
            </a:extLst>
          </p:cNvPr>
          <p:cNvSpPr txBox="1"/>
          <p:nvPr/>
        </p:nvSpPr>
        <p:spPr>
          <a:xfrm>
            <a:off x="1378598" y="2217625"/>
            <a:ext cx="9622195" cy="3692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/>
            <a:r>
              <a:rPr lang="zh-CN" altLang="en-US" sz="3200" dirty="0"/>
              <a:t>① 先用两位数个位上的数去乘这个多位数，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得数的末位与乘数的个位对齐。</a:t>
            </a:r>
            <a:endParaRPr lang="en-US" altLang="zh-CN" sz="3200" dirty="0"/>
          </a:p>
          <a:p>
            <a:pPr algn="l"/>
            <a:r>
              <a:rPr lang="zh-CN" altLang="en-US" sz="3200" dirty="0"/>
              <a:t>② 再用两位数十位上的数去乘这个多位数，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得数的末位与乘数的十位对齐。</a:t>
            </a:r>
            <a:endParaRPr lang="en-US" altLang="zh-CN" sz="3200" dirty="0"/>
          </a:p>
          <a:p>
            <a:pPr algn="l"/>
            <a:r>
              <a:rPr lang="zh-CN" altLang="en-US" sz="3200" dirty="0"/>
              <a:t>③ 然后把两次乘得的数加起来。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41881CB-BD29-2A70-F17A-38E0017CE0B2}"/>
              </a:ext>
            </a:extLst>
          </p:cNvPr>
          <p:cNvCxnSpPr/>
          <p:nvPr/>
        </p:nvCxnSpPr>
        <p:spPr>
          <a:xfrm>
            <a:off x="1175658" y="2180301"/>
            <a:ext cx="900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4164847-91EF-0B35-5FE3-D59E6B7B1E86}"/>
              </a:ext>
            </a:extLst>
          </p:cNvPr>
          <p:cNvCxnSpPr/>
          <p:nvPr/>
        </p:nvCxnSpPr>
        <p:spPr>
          <a:xfrm>
            <a:off x="1175658" y="5987191"/>
            <a:ext cx="900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6241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49BAF5F-6DB1-DF08-835D-97E143B625B8}"/>
              </a:ext>
            </a:extLst>
          </p:cNvPr>
          <p:cNvSpPr txBox="1"/>
          <p:nvPr/>
        </p:nvSpPr>
        <p:spPr>
          <a:xfrm>
            <a:off x="1005367" y="5699233"/>
            <a:ext cx="10415301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3200" b="1" i="0" u="none" strike="noStrike" baseline="0" dirty="0">
                <a:latin typeface="FZYBKSJW--GB1-0"/>
              </a:rPr>
              <a:t>哪一位乘得的积满几十</a:t>
            </a:r>
            <a:r>
              <a:rPr lang="zh-CN" altLang="en-US" sz="3200" b="1" i="0" u="none" strike="noStrike" baseline="0" dirty="0">
                <a:latin typeface="FZSSK--GBK1-0"/>
              </a:rPr>
              <a:t>，</a:t>
            </a:r>
            <a:r>
              <a:rPr lang="zh-CN" altLang="en-US" sz="3200" b="1" i="0" u="none" strike="noStrike" baseline="0" dirty="0">
                <a:latin typeface="FZYBKSJW--GB1-0"/>
              </a:rPr>
              <a:t>一定不要忘了向前一位进几</a:t>
            </a:r>
            <a:r>
              <a:rPr lang="zh-CN" altLang="en-US" sz="3200" b="1" i="0" u="none" strike="noStrike" baseline="0" dirty="0">
                <a:latin typeface="FZSSK--GBK1-0"/>
              </a:rPr>
              <a:t>。</a:t>
            </a:r>
            <a:endParaRPr lang="zh-CN" altLang="en-US" sz="32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7E1A794-8FDC-124C-1901-BD8DC594682F}"/>
              </a:ext>
            </a:extLst>
          </p:cNvPr>
          <p:cNvSpPr txBox="1"/>
          <p:nvPr/>
        </p:nvSpPr>
        <p:spPr>
          <a:xfrm>
            <a:off x="963000" y="1155734"/>
            <a:ext cx="9011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下面的计算正确吗？如果不正确，请改正。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42C85E10-BD79-C372-B2CE-B87E477BCBFC}"/>
              </a:ext>
            </a:extLst>
          </p:cNvPr>
          <p:cNvGrpSpPr/>
          <p:nvPr/>
        </p:nvGrpSpPr>
        <p:grpSpPr>
          <a:xfrm>
            <a:off x="1548883" y="1858050"/>
            <a:ext cx="2682305" cy="1483263"/>
            <a:chOff x="88890" y="3196861"/>
            <a:chExt cx="2682305" cy="1483263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C6DDEF0-3239-A753-1496-9D4C553C700B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5    4</a:t>
              </a:r>
            </a:p>
            <a:p>
              <a:r>
                <a:rPr lang="en-US" altLang="zh-CN" sz="3600" dirty="0"/>
                <a:t>×     2    9      </a:t>
              </a:r>
              <a:endParaRPr lang="zh-CN" altLang="en-US" sz="3600" dirty="0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520BEF5-9487-A94A-D94D-3473D16FEF1D}"/>
                </a:ext>
              </a:extLst>
            </p:cNvPr>
            <p:cNvCxnSpPr>
              <a:cxnSpLocks/>
            </p:cNvCxnSpPr>
            <p:nvPr/>
          </p:nvCxnSpPr>
          <p:spPr>
            <a:xfrm>
              <a:off x="88890" y="4680124"/>
              <a:ext cx="26348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04FB373-4311-01F0-A5F8-2FADD3B2ECF1}"/>
              </a:ext>
            </a:extLst>
          </p:cNvPr>
          <p:cNvGrpSpPr/>
          <p:nvPr/>
        </p:nvGrpSpPr>
        <p:grpSpPr>
          <a:xfrm>
            <a:off x="1539552" y="3378637"/>
            <a:ext cx="2850693" cy="2005154"/>
            <a:chOff x="1268727" y="3078959"/>
            <a:chExt cx="2850693" cy="2005154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840093A-2B37-4991-FBAB-19EB34A82F93}"/>
                </a:ext>
              </a:extLst>
            </p:cNvPr>
            <p:cNvSpPr txBox="1"/>
            <p:nvPr/>
          </p:nvSpPr>
          <p:spPr>
            <a:xfrm>
              <a:off x="2010954" y="3078959"/>
              <a:ext cx="20102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4    5    6</a:t>
              </a:r>
              <a:endParaRPr lang="zh-CN" altLang="en-US" sz="3600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4053AA7-6531-1D47-CC42-EC435C0E1DF1}"/>
                </a:ext>
              </a:extLst>
            </p:cNvPr>
            <p:cNvSpPr txBox="1"/>
            <p:nvPr/>
          </p:nvSpPr>
          <p:spPr>
            <a:xfrm>
              <a:off x="1329825" y="3672672"/>
              <a:ext cx="21271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1    0    8</a:t>
              </a:r>
              <a:endParaRPr lang="zh-CN" altLang="en-US" sz="3600" dirty="0"/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F27BAD9-4453-F18F-8682-487D2F510F6F}"/>
                </a:ext>
              </a:extLst>
            </p:cNvPr>
            <p:cNvCxnSpPr>
              <a:cxnSpLocks/>
            </p:cNvCxnSpPr>
            <p:nvPr/>
          </p:nvCxnSpPr>
          <p:spPr>
            <a:xfrm>
              <a:off x="1268727" y="4379022"/>
              <a:ext cx="26535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1F4693B1-810F-4C7C-959D-00AB597F94E9}"/>
                </a:ext>
              </a:extLst>
            </p:cNvPr>
            <p:cNvSpPr txBox="1"/>
            <p:nvPr/>
          </p:nvSpPr>
          <p:spPr>
            <a:xfrm>
              <a:off x="1329825" y="4437782"/>
              <a:ext cx="27895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1    5    3    6</a:t>
              </a:r>
              <a:endParaRPr lang="zh-CN" altLang="en-US" sz="3600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168F77B7-5B3B-9AE8-F90F-895C313CFFEE}"/>
              </a:ext>
            </a:extLst>
          </p:cNvPr>
          <p:cNvSpPr txBox="1"/>
          <p:nvPr/>
        </p:nvSpPr>
        <p:spPr>
          <a:xfrm>
            <a:off x="3276427" y="2827424"/>
            <a:ext cx="489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3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FC08473-3B6B-11B8-9FC0-A3A16868CDB0}"/>
              </a:ext>
            </a:extLst>
          </p:cNvPr>
          <p:cNvGrpSpPr/>
          <p:nvPr/>
        </p:nvGrpSpPr>
        <p:grpSpPr>
          <a:xfrm>
            <a:off x="1539551" y="3378637"/>
            <a:ext cx="2850693" cy="2005154"/>
            <a:chOff x="1268727" y="3078959"/>
            <a:chExt cx="2850693" cy="2005154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68F6F7D-1F30-709A-4159-77801CE5260C}"/>
                </a:ext>
              </a:extLst>
            </p:cNvPr>
            <p:cNvSpPr txBox="1"/>
            <p:nvPr/>
          </p:nvSpPr>
          <p:spPr>
            <a:xfrm>
              <a:off x="2010954" y="3078959"/>
              <a:ext cx="201029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4    8    6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99541C9-F0D3-A4D3-27A2-4BC8D1A9C65A}"/>
                </a:ext>
              </a:extLst>
            </p:cNvPr>
            <p:cNvSpPr txBox="1"/>
            <p:nvPr/>
          </p:nvSpPr>
          <p:spPr>
            <a:xfrm>
              <a:off x="1329825" y="3672672"/>
              <a:ext cx="21271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1    0    8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60572E86-F249-217F-D0CF-E51951DF3F37}"/>
                </a:ext>
              </a:extLst>
            </p:cNvPr>
            <p:cNvCxnSpPr>
              <a:cxnSpLocks/>
            </p:cNvCxnSpPr>
            <p:nvPr/>
          </p:nvCxnSpPr>
          <p:spPr>
            <a:xfrm>
              <a:off x="1268727" y="4379022"/>
              <a:ext cx="26535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E3E4D6E-6501-BA5C-8DB1-BA65306BD134}"/>
                </a:ext>
              </a:extLst>
            </p:cNvPr>
            <p:cNvSpPr txBox="1"/>
            <p:nvPr/>
          </p:nvSpPr>
          <p:spPr>
            <a:xfrm>
              <a:off x="1329825" y="4437782"/>
              <a:ext cx="27895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1    5    6    6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238ADC1-0000-42BA-D497-16E44C5CC135}"/>
              </a:ext>
            </a:extLst>
          </p:cNvPr>
          <p:cNvGrpSpPr/>
          <p:nvPr/>
        </p:nvGrpSpPr>
        <p:grpSpPr>
          <a:xfrm>
            <a:off x="7137919" y="1858050"/>
            <a:ext cx="2682305" cy="1483263"/>
            <a:chOff x="88890" y="3196861"/>
            <a:chExt cx="2682305" cy="1483263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AEF8813F-73E2-FD50-2312-3F7780DFE669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4    7</a:t>
              </a:r>
            </a:p>
            <a:p>
              <a:r>
                <a:rPr lang="en-US" altLang="zh-CN" sz="3600" dirty="0"/>
                <a:t>×     6    2      </a:t>
              </a:r>
              <a:endParaRPr lang="zh-CN" altLang="en-US" sz="3600" dirty="0"/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84137E84-2AA8-9CB8-126C-1909C083363D}"/>
                </a:ext>
              </a:extLst>
            </p:cNvPr>
            <p:cNvCxnSpPr>
              <a:cxnSpLocks/>
            </p:cNvCxnSpPr>
            <p:nvPr/>
          </p:nvCxnSpPr>
          <p:spPr>
            <a:xfrm>
              <a:off x="88890" y="4680124"/>
              <a:ext cx="26348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74240BB6-1535-D9BE-321E-BF98AAA86279}"/>
              </a:ext>
            </a:extLst>
          </p:cNvPr>
          <p:cNvSpPr txBox="1"/>
          <p:nvPr/>
        </p:nvSpPr>
        <p:spPr>
          <a:xfrm>
            <a:off x="8561282" y="3378637"/>
            <a:ext cx="14459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/>
              <a:t>9    4</a:t>
            </a:r>
            <a:endParaRPr lang="zh-CN" altLang="en-US" sz="3600" dirty="0"/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32D119B-15D5-1FC2-6872-0AADDDAABE1A}"/>
              </a:ext>
            </a:extLst>
          </p:cNvPr>
          <p:cNvGrpSpPr/>
          <p:nvPr/>
        </p:nvGrpSpPr>
        <p:grpSpPr>
          <a:xfrm>
            <a:off x="7128588" y="3972350"/>
            <a:ext cx="2850693" cy="1411441"/>
            <a:chOff x="6913983" y="3972350"/>
            <a:chExt cx="2850693" cy="1411441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931F777-78AE-DB46-13DA-FC422F914747}"/>
                </a:ext>
              </a:extLst>
            </p:cNvPr>
            <p:cNvSpPr txBox="1"/>
            <p:nvPr/>
          </p:nvSpPr>
          <p:spPr>
            <a:xfrm>
              <a:off x="6975081" y="3972350"/>
              <a:ext cx="21271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2    4    2</a:t>
              </a:r>
              <a:endParaRPr lang="zh-CN" altLang="en-US" sz="3600" dirty="0"/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34EB0776-9E7A-8619-5AFE-85EC67FED012}"/>
                </a:ext>
              </a:extLst>
            </p:cNvPr>
            <p:cNvCxnSpPr>
              <a:cxnSpLocks/>
            </p:cNvCxnSpPr>
            <p:nvPr/>
          </p:nvCxnSpPr>
          <p:spPr>
            <a:xfrm>
              <a:off x="6913983" y="4678700"/>
              <a:ext cx="26535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D57056E-5D18-3125-DDB5-58F09796D10B}"/>
                </a:ext>
              </a:extLst>
            </p:cNvPr>
            <p:cNvSpPr txBox="1"/>
            <p:nvPr/>
          </p:nvSpPr>
          <p:spPr>
            <a:xfrm>
              <a:off x="6975081" y="4737460"/>
              <a:ext cx="27895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/>
                <a:t>2    5    1    4</a:t>
              </a:r>
              <a:endParaRPr lang="zh-CN" altLang="en-US" sz="3600" dirty="0"/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7A33E8E4-8ABF-DE2E-EF57-D22C55A02056}"/>
              </a:ext>
            </a:extLst>
          </p:cNvPr>
          <p:cNvSpPr txBox="1"/>
          <p:nvPr/>
        </p:nvSpPr>
        <p:spPr>
          <a:xfrm>
            <a:off x="8865463" y="2827424"/>
            <a:ext cx="489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FF00FF"/>
                </a:solidFill>
              </a:rPr>
              <a:t>1</a:t>
            </a:r>
            <a:endParaRPr lang="zh-CN" altLang="en-US" sz="2800" dirty="0">
              <a:solidFill>
                <a:srgbClr val="FF00FF"/>
              </a:solidFill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5D2FC2F7-8C03-8B43-FB6D-E8499EDE0BCA}"/>
              </a:ext>
            </a:extLst>
          </p:cNvPr>
          <p:cNvGrpSpPr/>
          <p:nvPr/>
        </p:nvGrpSpPr>
        <p:grpSpPr>
          <a:xfrm>
            <a:off x="7122364" y="3975459"/>
            <a:ext cx="2850693" cy="1411441"/>
            <a:chOff x="6913983" y="3972350"/>
            <a:chExt cx="2850693" cy="1411441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9654CDBA-BB66-E821-544B-38B237B1267C}"/>
                </a:ext>
              </a:extLst>
            </p:cNvPr>
            <p:cNvSpPr txBox="1"/>
            <p:nvPr/>
          </p:nvSpPr>
          <p:spPr>
            <a:xfrm>
              <a:off x="6975081" y="3972350"/>
              <a:ext cx="212712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2    8    2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E729B8C8-002F-6EE6-7E11-F8C62DE7A9D9}"/>
                </a:ext>
              </a:extLst>
            </p:cNvPr>
            <p:cNvCxnSpPr>
              <a:cxnSpLocks/>
            </p:cNvCxnSpPr>
            <p:nvPr/>
          </p:nvCxnSpPr>
          <p:spPr>
            <a:xfrm>
              <a:off x="6913983" y="4678700"/>
              <a:ext cx="26535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33189523-56B1-5E1A-3A2E-D7A58D980DA7}"/>
                </a:ext>
              </a:extLst>
            </p:cNvPr>
            <p:cNvSpPr txBox="1"/>
            <p:nvPr/>
          </p:nvSpPr>
          <p:spPr>
            <a:xfrm>
              <a:off x="6975081" y="4737460"/>
              <a:ext cx="278959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2    9    1    4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0CFA49C2-3F0C-1DBB-2491-B7AE52E6AA39}"/>
              </a:ext>
            </a:extLst>
          </p:cNvPr>
          <p:cNvSpPr txBox="1"/>
          <p:nvPr/>
        </p:nvSpPr>
        <p:spPr>
          <a:xfrm>
            <a:off x="8193658" y="3853791"/>
            <a:ext cx="489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2800" dirty="0">
                <a:solidFill>
                  <a:srgbClr val="0000FF"/>
                </a:solidFill>
              </a:rPr>
              <a:t>4</a:t>
            </a:r>
            <a:endParaRPr lang="zh-CN" alt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113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/>
      <p:bldP spid="5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1BFDF8EE-1A0B-B499-DBEA-E8282877ECC0}"/>
              </a:ext>
            </a:extLst>
          </p:cNvPr>
          <p:cNvGrpSpPr/>
          <p:nvPr/>
        </p:nvGrpSpPr>
        <p:grpSpPr>
          <a:xfrm>
            <a:off x="1539557" y="1558372"/>
            <a:ext cx="2420806" cy="1483263"/>
            <a:chOff x="350389" y="3196861"/>
            <a:chExt cx="2420806" cy="1483263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E2C4A54-2EAB-F0E8-46D0-88C828FC596A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2    3</a:t>
              </a:r>
            </a:p>
            <a:p>
              <a:r>
                <a:rPr lang="en-US" altLang="zh-CN" sz="3600" dirty="0"/>
                <a:t>×     3    4      </a:t>
              </a:r>
              <a:endParaRPr lang="zh-CN" altLang="en-US" sz="3600" dirty="0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F7F37CD8-0B59-3911-A137-99C69374E2BC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9" y="4680124"/>
              <a:ext cx="23733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838B9E8-FA05-2ED6-6D44-E0C2DA50682C}"/>
              </a:ext>
            </a:extLst>
          </p:cNvPr>
          <p:cNvGrpSpPr/>
          <p:nvPr/>
        </p:nvGrpSpPr>
        <p:grpSpPr>
          <a:xfrm>
            <a:off x="6391471" y="1558372"/>
            <a:ext cx="2784705" cy="1483263"/>
            <a:chOff x="-13510" y="3196861"/>
            <a:chExt cx="2784705" cy="1483263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4EC8F82-D1E4-4F42-A202-B4FE080C6B81}"/>
                </a:ext>
              </a:extLst>
            </p:cNvPr>
            <p:cNvSpPr txBox="1"/>
            <p:nvPr/>
          </p:nvSpPr>
          <p:spPr>
            <a:xfrm>
              <a:off x="462358" y="3196861"/>
              <a:ext cx="2308837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7    8</a:t>
              </a:r>
            </a:p>
            <a:p>
              <a:r>
                <a:rPr lang="en-US" altLang="zh-CN" sz="3600" dirty="0"/>
                <a:t>×     8    2      </a:t>
              </a:r>
              <a:endParaRPr lang="zh-CN" altLang="en-US" sz="3600" dirty="0"/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215B6FA1-7A54-006A-94EE-DAB3097AB333}"/>
                </a:ext>
              </a:extLst>
            </p:cNvPr>
            <p:cNvCxnSpPr>
              <a:cxnSpLocks/>
            </p:cNvCxnSpPr>
            <p:nvPr/>
          </p:nvCxnSpPr>
          <p:spPr>
            <a:xfrm>
              <a:off x="-13510" y="4680124"/>
              <a:ext cx="27372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73D53A7-9EF7-8434-7414-59FFFA8B59F5}"/>
              </a:ext>
            </a:extLst>
          </p:cNvPr>
          <p:cNvGrpSpPr/>
          <p:nvPr/>
        </p:nvGrpSpPr>
        <p:grpSpPr>
          <a:xfrm>
            <a:off x="1548888" y="2527746"/>
            <a:ext cx="2570532" cy="2556367"/>
            <a:chOff x="1548888" y="2527746"/>
            <a:chExt cx="2570532" cy="2556367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49CBBCF-15F2-219E-F28F-5531419430C5}"/>
                </a:ext>
              </a:extLst>
            </p:cNvPr>
            <p:cNvSpPr txBox="1"/>
            <p:nvPr/>
          </p:nvSpPr>
          <p:spPr>
            <a:xfrm>
              <a:off x="2673432" y="3078959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9    2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CE29972-72DA-EAB1-291B-14FAC3A1180C}"/>
                </a:ext>
              </a:extLst>
            </p:cNvPr>
            <p:cNvSpPr txBox="1"/>
            <p:nvPr/>
          </p:nvSpPr>
          <p:spPr>
            <a:xfrm>
              <a:off x="1992298" y="3672672"/>
              <a:ext cx="126746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6    9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789593F7-2F7F-9709-ED77-82B7B8D6E376}"/>
                </a:ext>
              </a:extLst>
            </p:cNvPr>
            <p:cNvCxnSpPr>
              <a:cxnSpLocks/>
            </p:cNvCxnSpPr>
            <p:nvPr/>
          </p:nvCxnSpPr>
          <p:spPr>
            <a:xfrm>
              <a:off x="1548888" y="4379022"/>
              <a:ext cx="23733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F143A9E-6A9B-4BA9-7C55-CB9B84F45DF0}"/>
                </a:ext>
              </a:extLst>
            </p:cNvPr>
            <p:cNvSpPr txBox="1"/>
            <p:nvPr/>
          </p:nvSpPr>
          <p:spPr>
            <a:xfrm>
              <a:off x="1992297" y="4437782"/>
              <a:ext cx="21271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7    8    2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247FA91-9595-F08C-67BE-D12D3D40199D}"/>
                </a:ext>
              </a:extLst>
            </p:cNvPr>
            <p:cNvSpPr txBox="1"/>
            <p:nvPr/>
          </p:nvSpPr>
          <p:spPr>
            <a:xfrm>
              <a:off x="3005602" y="2527746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1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B48A0AE-CBE2-4B1F-6D19-5184B3064783}"/>
              </a:ext>
            </a:extLst>
          </p:cNvPr>
          <p:cNvGrpSpPr/>
          <p:nvPr/>
        </p:nvGrpSpPr>
        <p:grpSpPr>
          <a:xfrm>
            <a:off x="6400802" y="2527746"/>
            <a:ext cx="2953094" cy="2556367"/>
            <a:chOff x="6400802" y="2527746"/>
            <a:chExt cx="2953094" cy="2556367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D8057FEF-9687-396A-D5F9-8CCBA7B5FDAD}"/>
                </a:ext>
              </a:extLst>
            </p:cNvPr>
            <p:cNvSpPr txBox="1"/>
            <p:nvPr/>
          </p:nvSpPr>
          <p:spPr>
            <a:xfrm>
              <a:off x="7208111" y="3078959"/>
              <a:ext cx="19485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1    5    6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45CCD17-FDFE-F78F-43F4-BBF4C16AC86E}"/>
                </a:ext>
              </a:extLst>
            </p:cNvPr>
            <p:cNvSpPr txBox="1"/>
            <p:nvPr/>
          </p:nvSpPr>
          <p:spPr>
            <a:xfrm>
              <a:off x="6526977" y="3682003"/>
              <a:ext cx="19485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6    2    4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AB685BCB-B174-26A7-D39C-A555E48CF5E3}"/>
                </a:ext>
              </a:extLst>
            </p:cNvPr>
            <p:cNvCxnSpPr>
              <a:cxnSpLocks/>
            </p:cNvCxnSpPr>
            <p:nvPr/>
          </p:nvCxnSpPr>
          <p:spPr>
            <a:xfrm>
              <a:off x="6400802" y="4379022"/>
              <a:ext cx="27372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1E4863EC-875B-B066-8249-E5C55F1EED75}"/>
                </a:ext>
              </a:extLst>
            </p:cNvPr>
            <p:cNvSpPr txBox="1"/>
            <p:nvPr/>
          </p:nvSpPr>
          <p:spPr>
            <a:xfrm>
              <a:off x="6540762" y="4437782"/>
              <a:ext cx="281313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6    3    9    6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FE57D99-1A71-46A7-7F7C-1FFA9F2F6CFF}"/>
                </a:ext>
              </a:extLst>
            </p:cNvPr>
            <p:cNvSpPr txBox="1"/>
            <p:nvPr/>
          </p:nvSpPr>
          <p:spPr>
            <a:xfrm>
              <a:off x="8258737" y="2527746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1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8FF4D31-E2F5-3E88-5FA8-017F20431BAA}"/>
                </a:ext>
              </a:extLst>
            </p:cNvPr>
            <p:cNvSpPr txBox="1"/>
            <p:nvPr/>
          </p:nvSpPr>
          <p:spPr>
            <a:xfrm>
              <a:off x="7540280" y="3544782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6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id="{12552058-54B9-AE4C-DA32-99E8207008FB}"/>
              </a:ext>
            </a:extLst>
          </p:cNvPr>
          <p:cNvGrpSpPr/>
          <p:nvPr/>
        </p:nvGrpSpPr>
        <p:grpSpPr>
          <a:xfrm>
            <a:off x="1542404" y="1549042"/>
            <a:ext cx="3060441" cy="1483263"/>
            <a:chOff x="350389" y="3196861"/>
            <a:chExt cx="3060441" cy="1483263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0DDA37D-A770-4E97-1231-428C9263036D}"/>
                </a:ext>
              </a:extLst>
            </p:cNvPr>
            <p:cNvSpPr txBox="1"/>
            <p:nvPr/>
          </p:nvSpPr>
          <p:spPr>
            <a:xfrm>
              <a:off x="462358" y="3196861"/>
              <a:ext cx="2948472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1    3    4</a:t>
              </a:r>
            </a:p>
            <a:p>
              <a:r>
                <a:rPr lang="en-US" altLang="zh-CN" sz="3600" dirty="0"/>
                <a:t>×           5    7      </a:t>
              </a:r>
              <a:endParaRPr lang="zh-CN" altLang="en-US" sz="3600" dirty="0"/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7B3868D1-49CC-B304-CB2A-A45B1FFBF6A8}"/>
                </a:ext>
              </a:extLst>
            </p:cNvPr>
            <p:cNvCxnSpPr>
              <a:cxnSpLocks/>
            </p:cNvCxnSpPr>
            <p:nvPr/>
          </p:nvCxnSpPr>
          <p:spPr>
            <a:xfrm>
              <a:off x="350389" y="4680124"/>
              <a:ext cx="301378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AEECABE2-B906-1299-70E2-E58FFE1C2BCF}"/>
              </a:ext>
            </a:extLst>
          </p:cNvPr>
          <p:cNvGrpSpPr/>
          <p:nvPr/>
        </p:nvGrpSpPr>
        <p:grpSpPr>
          <a:xfrm>
            <a:off x="6503437" y="1549042"/>
            <a:ext cx="3436511" cy="1483263"/>
            <a:chOff x="-25681" y="3196861"/>
            <a:chExt cx="3436511" cy="148326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242C7618-16FF-1930-EF3B-8CFF5AC2ECEE}"/>
                </a:ext>
              </a:extLst>
            </p:cNvPr>
            <p:cNvSpPr txBox="1"/>
            <p:nvPr/>
          </p:nvSpPr>
          <p:spPr>
            <a:xfrm>
              <a:off x="462358" y="3196861"/>
              <a:ext cx="2948472" cy="14552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sz="3600" dirty="0"/>
                <a:t>         4    2    5</a:t>
              </a:r>
            </a:p>
            <a:p>
              <a:r>
                <a:rPr lang="en-US" altLang="zh-CN" sz="3600" dirty="0"/>
                <a:t>×           3    6      </a:t>
              </a:r>
              <a:endParaRPr lang="zh-CN" altLang="en-US" sz="3600" dirty="0"/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A1E1C7FD-2B0B-969A-861A-672CD58DDED6}"/>
                </a:ext>
              </a:extLst>
            </p:cNvPr>
            <p:cNvCxnSpPr>
              <a:cxnSpLocks/>
            </p:cNvCxnSpPr>
            <p:nvPr/>
          </p:nvCxnSpPr>
          <p:spPr>
            <a:xfrm>
              <a:off x="-25681" y="4680124"/>
              <a:ext cx="3389856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31C75BFF-4DAD-3459-9993-CCC5C21054EF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44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6BEC6C3-FD11-ABDD-BAD4-E67A990395E9}"/>
              </a:ext>
            </a:extLst>
          </p:cNvPr>
          <p:cNvGrpSpPr/>
          <p:nvPr/>
        </p:nvGrpSpPr>
        <p:grpSpPr>
          <a:xfrm>
            <a:off x="1551735" y="2523142"/>
            <a:ext cx="3405671" cy="2607627"/>
            <a:chOff x="1551735" y="2523142"/>
            <a:chExt cx="3405671" cy="2607627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F2072517-E673-633A-C1CF-EA0EA7B80334}"/>
                </a:ext>
              </a:extLst>
            </p:cNvPr>
            <p:cNvSpPr txBox="1"/>
            <p:nvPr/>
          </p:nvSpPr>
          <p:spPr>
            <a:xfrm>
              <a:off x="2666948" y="3069629"/>
              <a:ext cx="22904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9    3    8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5450EF8-D5BB-DEB6-9A1E-8B64D1BE3231}"/>
                </a:ext>
              </a:extLst>
            </p:cNvPr>
            <p:cNvSpPr txBox="1"/>
            <p:nvPr/>
          </p:nvSpPr>
          <p:spPr>
            <a:xfrm>
              <a:off x="1957823" y="3755557"/>
              <a:ext cx="192993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6    7    0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AA44E096-7055-4B3D-2B59-715903C7A017}"/>
                </a:ext>
              </a:extLst>
            </p:cNvPr>
            <p:cNvCxnSpPr>
              <a:cxnSpLocks/>
            </p:cNvCxnSpPr>
            <p:nvPr/>
          </p:nvCxnSpPr>
          <p:spPr>
            <a:xfrm>
              <a:off x="1551735" y="4416347"/>
              <a:ext cx="295780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6A94AF3D-5163-79FB-3171-7D55F050D424}"/>
                </a:ext>
              </a:extLst>
            </p:cNvPr>
            <p:cNvSpPr txBox="1"/>
            <p:nvPr/>
          </p:nvSpPr>
          <p:spPr>
            <a:xfrm>
              <a:off x="1967151" y="4484438"/>
              <a:ext cx="271033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7    6    3    8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01473C95-833F-8FD1-A3AA-ED259852A62E}"/>
                </a:ext>
              </a:extLst>
            </p:cNvPr>
            <p:cNvSpPr txBox="1"/>
            <p:nvPr/>
          </p:nvSpPr>
          <p:spPr>
            <a:xfrm>
              <a:off x="3705397" y="2523142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8F9F1332-FEC2-5EBF-6872-CD1B9E08DDD7}"/>
                </a:ext>
              </a:extLst>
            </p:cNvPr>
            <p:cNvSpPr txBox="1"/>
            <p:nvPr/>
          </p:nvSpPr>
          <p:spPr>
            <a:xfrm>
              <a:off x="3014932" y="2523142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2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D91B364-2B3E-7D71-5CA2-1B9BA5CF1FA7}"/>
                </a:ext>
              </a:extLst>
            </p:cNvPr>
            <p:cNvSpPr txBox="1"/>
            <p:nvPr/>
          </p:nvSpPr>
          <p:spPr>
            <a:xfrm>
              <a:off x="3014932" y="3577501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2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3D315910-39D9-101D-C3F4-DB61207DBED7}"/>
                </a:ext>
              </a:extLst>
            </p:cNvPr>
            <p:cNvSpPr txBox="1"/>
            <p:nvPr/>
          </p:nvSpPr>
          <p:spPr>
            <a:xfrm>
              <a:off x="2287144" y="3577501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1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A89078F-41AC-437C-DC36-E3903691BA58}"/>
              </a:ext>
            </a:extLst>
          </p:cNvPr>
          <p:cNvGrpSpPr/>
          <p:nvPr/>
        </p:nvGrpSpPr>
        <p:grpSpPr>
          <a:xfrm>
            <a:off x="6503437" y="2523142"/>
            <a:ext cx="3791072" cy="2579634"/>
            <a:chOff x="6503437" y="2523142"/>
            <a:chExt cx="3791072" cy="2579634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6524E46-DAA3-EC8E-3253-18FD3F4EF9B8}"/>
                </a:ext>
              </a:extLst>
            </p:cNvPr>
            <p:cNvSpPr txBox="1"/>
            <p:nvPr/>
          </p:nvSpPr>
          <p:spPr>
            <a:xfrm>
              <a:off x="7346037" y="3069629"/>
              <a:ext cx="294847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2    5    5    0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B808BCE-C056-6943-280C-01EAE035EE12}"/>
                </a:ext>
              </a:extLst>
            </p:cNvPr>
            <p:cNvSpPr txBox="1"/>
            <p:nvPr/>
          </p:nvSpPr>
          <p:spPr>
            <a:xfrm>
              <a:off x="6671388" y="3755557"/>
              <a:ext cx="258146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1    2    7    5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6EDD4527-78FD-EFD8-BC8E-C25659A97D83}"/>
                </a:ext>
              </a:extLst>
            </p:cNvPr>
            <p:cNvCxnSpPr>
              <a:cxnSpLocks/>
            </p:cNvCxnSpPr>
            <p:nvPr/>
          </p:nvCxnSpPr>
          <p:spPr>
            <a:xfrm>
              <a:off x="6503437" y="4416347"/>
              <a:ext cx="334320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79824737-1A54-5A8E-FE28-E508A447E00B}"/>
                </a:ext>
              </a:extLst>
            </p:cNvPr>
            <p:cNvSpPr txBox="1"/>
            <p:nvPr/>
          </p:nvSpPr>
          <p:spPr>
            <a:xfrm>
              <a:off x="6671387" y="4456445"/>
              <a:ext cx="334320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FF0000"/>
                  </a:solidFill>
                </a:rPr>
                <a:t>1    5    3    0    0</a:t>
              </a:r>
              <a:endParaRPr lang="zh-CN" altLang="en-US" sz="36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0A3517F-1E00-A0BC-1E3C-99D2FF8A412F}"/>
                </a:ext>
              </a:extLst>
            </p:cNvPr>
            <p:cNvSpPr txBox="1"/>
            <p:nvPr/>
          </p:nvSpPr>
          <p:spPr>
            <a:xfrm>
              <a:off x="9023847" y="2523142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3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9F726A6-6CCF-179F-4AD3-455F82607F0C}"/>
                </a:ext>
              </a:extLst>
            </p:cNvPr>
            <p:cNvSpPr txBox="1"/>
            <p:nvPr/>
          </p:nvSpPr>
          <p:spPr>
            <a:xfrm>
              <a:off x="8314722" y="2523142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FF00FF"/>
                  </a:solidFill>
                </a:rPr>
                <a:t>1</a:t>
              </a:r>
              <a:endParaRPr lang="zh-CN" altLang="en-US" sz="2800" dirty="0">
                <a:solidFill>
                  <a:srgbClr val="FF00FF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9A8B4BA-BFF2-E685-0FC3-EDB01F9E341E}"/>
                </a:ext>
              </a:extLst>
            </p:cNvPr>
            <p:cNvSpPr txBox="1"/>
            <p:nvPr/>
          </p:nvSpPr>
          <p:spPr>
            <a:xfrm>
              <a:off x="8314722" y="3633484"/>
              <a:ext cx="48965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rgbClr val="0000FF"/>
                  </a:solidFill>
                </a:rPr>
                <a:t>1</a:t>
              </a:r>
              <a:endParaRPr lang="zh-CN" altLang="en-US" sz="28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2550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914713" y="2619611"/>
            <a:ext cx="8362574" cy="7603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000" dirty="0"/>
              <a:t>学习这节课后，你们有什么收获？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23630</TotalTime>
  <Words>648</Words>
  <Application>Microsoft Office PowerPoint</Application>
  <PresentationFormat>宽屏</PresentationFormat>
  <Paragraphs>151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2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4697</cp:revision>
  <dcterms:created xsi:type="dcterms:W3CDTF">2016-01-14T07:05:00Z</dcterms:created>
  <dcterms:modified xsi:type="dcterms:W3CDTF">2026-07-02T06:03:48Z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