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682" r:id="rId2"/>
    <p:sldId id="1035" r:id="rId3"/>
    <p:sldId id="743" r:id="rId4"/>
    <p:sldId id="1040" r:id="rId5"/>
    <p:sldId id="814" r:id="rId6"/>
    <p:sldId id="1046" r:id="rId7"/>
    <p:sldId id="1044" r:id="rId8"/>
    <p:sldId id="1018" r:id="rId9"/>
    <p:sldId id="1023" r:id="rId10"/>
    <p:sldId id="1047" r:id="rId11"/>
    <p:sldId id="1048" r:id="rId12"/>
    <p:sldId id="1034" r:id="rId13"/>
    <p:sldId id="1049" r:id="rId14"/>
    <p:sldId id="1050" r:id="rId15"/>
    <p:sldId id="1051" r:id="rId16"/>
    <p:sldId id="680" r:id="rId17"/>
    <p:sldId id="331" r:id="rId18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E6E0EC"/>
    <a:srgbClr val="E2F1F6"/>
    <a:srgbClr val="FFFDE4"/>
    <a:srgbClr val="EAF6FD"/>
    <a:srgbClr val="FFCDFF"/>
    <a:srgbClr val="FEF8EA"/>
    <a:srgbClr val="FCD7A1"/>
    <a:srgbClr val="81C8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67" d="100"/>
          <a:sy n="67" d="100"/>
        </p:scale>
        <p:origin x="90" y="100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2026/9/9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三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2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485667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创设情境，导入新课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2026/9/9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2026/9/9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859830"/>
            <a:ext cx="9333419" cy="75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48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中间或末尾有</a:t>
            </a:r>
            <a:r>
              <a:rPr lang="en-US" altLang="zh-CN" sz="48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0</a:t>
            </a:r>
            <a:r>
              <a:rPr lang="zh-CN" altLang="en-US" sz="48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的数乘两位数</a:t>
            </a:r>
            <a:endParaRPr lang="en-US" altLang="zh-CN" sz="48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949390" y="1710055"/>
            <a:ext cx="10415299" cy="3637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以学生已有的知识经验为基础，自主迁移出乘数中间或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末尾有 </a:t>
            </a: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0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的数乘两位数的笔算乘法的计算方法。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通过观察、猜想、推理、归纳等方法，给学生提供充分的 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思考活动空间。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感受数学与生活的联系，培养学生积极探索、认真思考的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良好习惯。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662477" y="1520890"/>
            <a:ext cx="10832843" cy="3984170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8838361-533D-D074-848D-4D580E8A619C}"/>
              </a:ext>
            </a:extLst>
          </p:cNvPr>
          <p:cNvSpPr txBox="1"/>
          <p:nvPr/>
        </p:nvSpPr>
        <p:spPr>
          <a:xfrm>
            <a:off x="907022" y="1249043"/>
            <a:ext cx="36556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计算下面各题。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A531864-4EB0-E5B7-D483-AA05B120681E}"/>
              </a:ext>
            </a:extLst>
          </p:cNvPr>
          <p:cNvSpPr txBox="1"/>
          <p:nvPr/>
        </p:nvSpPr>
        <p:spPr>
          <a:xfrm>
            <a:off x="1373551" y="2171149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53×30 =</a:t>
            </a:r>
            <a:endParaRPr lang="zh-CN" altLang="en-US" sz="36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023D4D2-0536-DBBE-E0CA-15DE39783032}"/>
              </a:ext>
            </a:extLst>
          </p:cNvPr>
          <p:cNvSpPr txBox="1"/>
          <p:nvPr/>
        </p:nvSpPr>
        <p:spPr>
          <a:xfrm>
            <a:off x="4489972" y="2171149"/>
            <a:ext cx="2635603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20×700 =</a:t>
            </a:r>
            <a:endParaRPr lang="zh-CN" altLang="en-US" sz="36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BB45287-FECE-5E72-2FCE-DC75EC3FDE0D}"/>
              </a:ext>
            </a:extLst>
          </p:cNvPr>
          <p:cNvSpPr txBox="1"/>
          <p:nvPr/>
        </p:nvSpPr>
        <p:spPr>
          <a:xfrm>
            <a:off x="7898020" y="2171149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200×4 =</a:t>
            </a:r>
            <a:endParaRPr lang="zh-CN" altLang="en-US" sz="36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C33D1AE-C30C-A9EF-16FC-8A9020724D58}"/>
              </a:ext>
            </a:extLst>
          </p:cNvPr>
          <p:cNvSpPr txBox="1"/>
          <p:nvPr/>
        </p:nvSpPr>
        <p:spPr>
          <a:xfrm>
            <a:off x="3205069" y="2215520"/>
            <a:ext cx="13576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1590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B938281-93B4-1A81-5954-C53C20364AC2}"/>
              </a:ext>
            </a:extLst>
          </p:cNvPr>
          <p:cNvSpPr txBox="1"/>
          <p:nvPr/>
        </p:nvSpPr>
        <p:spPr>
          <a:xfrm>
            <a:off x="6517432" y="2215520"/>
            <a:ext cx="14602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14000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5AE45F2-80C6-696A-189C-92B4ACA52B46}"/>
              </a:ext>
            </a:extLst>
          </p:cNvPr>
          <p:cNvSpPr txBox="1"/>
          <p:nvPr/>
        </p:nvSpPr>
        <p:spPr>
          <a:xfrm>
            <a:off x="9717836" y="2215520"/>
            <a:ext cx="1180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800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A56FFD2-EB2B-0E7F-99B2-E10C983F7EFC}"/>
              </a:ext>
            </a:extLst>
          </p:cNvPr>
          <p:cNvSpPr txBox="1"/>
          <p:nvPr/>
        </p:nvSpPr>
        <p:spPr>
          <a:xfrm>
            <a:off x="1373551" y="3374796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208×2 =</a:t>
            </a:r>
            <a:endParaRPr lang="zh-CN" altLang="en-US" sz="36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E216480-1313-41ED-6D81-A718B82EF6A0}"/>
              </a:ext>
            </a:extLst>
          </p:cNvPr>
          <p:cNvSpPr txBox="1"/>
          <p:nvPr/>
        </p:nvSpPr>
        <p:spPr>
          <a:xfrm>
            <a:off x="4489972" y="3374796"/>
            <a:ext cx="2635603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190×5 =</a:t>
            </a:r>
            <a:endParaRPr lang="zh-CN" altLang="en-US" sz="36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F681D08-032A-07DF-BCA0-411828D7FF59}"/>
              </a:ext>
            </a:extLst>
          </p:cNvPr>
          <p:cNvSpPr txBox="1"/>
          <p:nvPr/>
        </p:nvSpPr>
        <p:spPr>
          <a:xfrm>
            <a:off x="7898020" y="3374796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106×3 =</a:t>
            </a:r>
            <a:endParaRPr lang="zh-CN" altLang="en-US" sz="36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9D40EB1-C008-E11C-4A71-5396A01EEC11}"/>
              </a:ext>
            </a:extLst>
          </p:cNvPr>
          <p:cNvSpPr txBox="1"/>
          <p:nvPr/>
        </p:nvSpPr>
        <p:spPr>
          <a:xfrm>
            <a:off x="3205069" y="3419167"/>
            <a:ext cx="10889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416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42D5539-6521-B91D-C94E-3AD0ACE4929F}"/>
              </a:ext>
            </a:extLst>
          </p:cNvPr>
          <p:cNvSpPr txBox="1"/>
          <p:nvPr/>
        </p:nvSpPr>
        <p:spPr>
          <a:xfrm>
            <a:off x="6358810" y="3419167"/>
            <a:ext cx="1195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950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136644B-A209-D579-9CCE-145D209BDDB1}"/>
              </a:ext>
            </a:extLst>
          </p:cNvPr>
          <p:cNvSpPr txBox="1"/>
          <p:nvPr/>
        </p:nvSpPr>
        <p:spPr>
          <a:xfrm>
            <a:off x="9717836" y="3419167"/>
            <a:ext cx="1180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318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2A7E35A2-8DF4-3E7F-F652-2381D0229160}"/>
              </a:ext>
            </a:extLst>
          </p:cNvPr>
          <p:cNvSpPr txBox="1"/>
          <p:nvPr/>
        </p:nvSpPr>
        <p:spPr>
          <a:xfrm>
            <a:off x="2448850" y="2454559"/>
            <a:ext cx="75722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zh-CN" sz="3000" dirty="0">
                <a:latin typeface="+mn-lt"/>
              </a:rPr>
              <a:t>0</a:t>
            </a:r>
            <a:r>
              <a:rPr lang="en-US" altLang="zh-CN" sz="3000" dirty="0">
                <a:latin typeface="+mn-lt"/>
              </a:rPr>
              <a:t> </a:t>
            </a:r>
            <a:r>
              <a:rPr lang="zh-CN" altLang="zh-CN" sz="3000" dirty="0">
                <a:latin typeface="+mn-lt"/>
              </a:rPr>
              <a:t>也要参与运算，0</a:t>
            </a:r>
            <a:r>
              <a:rPr lang="en-US" altLang="zh-CN" sz="3000" dirty="0">
                <a:latin typeface="+mn-lt"/>
              </a:rPr>
              <a:t> </a:t>
            </a:r>
            <a:r>
              <a:rPr lang="zh-CN" altLang="zh-CN" sz="3000" dirty="0">
                <a:latin typeface="+mn-lt"/>
              </a:rPr>
              <a:t>与任何数相乘都得</a:t>
            </a:r>
            <a:r>
              <a:rPr lang="en-US" altLang="zh-CN" sz="3000" dirty="0">
                <a:latin typeface="+mn-lt"/>
              </a:rPr>
              <a:t> </a:t>
            </a:r>
            <a:r>
              <a:rPr lang="zh-CN" altLang="zh-CN" sz="3000" dirty="0">
                <a:latin typeface="+mn-lt"/>
              </a:rPr>
              <a:t>0。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2B6CBC5D-544D-45D7-D4A7-458E77B7A6B8}"/>
              </a:ext>
            </a:extLst>
          </p:cNvPr>
          <p:cNvGrpSpPr/>
          <p:nvPr/>
        </p:nvGrpSpPr>
        <p:grpSpPr>
          <a:xfrm>
            <a:off x="889218" y="1195609"/>
            <a:ext cx="8223128" cy="1176691"/>
            <a:chOff x="889218" y="1195609"/>
            <a:chExt cx="8223128" cy="1176691"/>
          </a:xfrm>
        </p:grpSpPr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6D3F8E1C-7C29-3490-B58E-6BFD93E1AB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8750" y="1446679"/>
              <a:ext cx="6633596" cy="796177"/>
            </a:xfrm>
            <a:prstGeom prst="wedgeRoundRectCallout">
              <a:avLst>
                <a:gd name="adj1" fmla="val -56170"/>
                <a:gd name="adj2" fmla="val -22219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计算乘数中间有 </a:t>
              </a:r>
              <a:r>
                <a:rPr lang="en-US" altLang="zh-CN" sz="2800" dirty="0"/>
                <a:t>0 </a:t>
              </a:r>
              <a:r>
                <a:rPr lang="zh-CN" altLang="en-US" sz="2800" dirty="0"/>
                <a:t>的乘法要注意什么？</a:t>
              </a:r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C8B299DE-1188-8AA5-26D2-498C98388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218" y="1195609"/>
              <a:ext cx="1210743" cy="1176691"/>
            </a:xfrm>
            <a:prstGeom prst="rect">
              <a:avLst/>
            </a:prstGeom>
          </p:spPr>
        </p:pic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761F48A3-6B74-E8EC-17D4-88AF8E5FDCD3}"/>
              </a:ext>
            </a:extLst>
          </p:cNvPr>
          <p:cNvGrpSpPr/>
          <p:nvPr/>
        </p:nvGrpSpPr>
        <p:grpSpPr>
          <a:xfrm>
            <a:off x="2425961" y="3007471"/>
            <a:ext cx="8769350" cy="1284571"/>
            <a:chOff x="2425961" y="3007471"/>
            <a:chExt cx="8769350" cy="1284571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2B08D57-B2BF-64D3-E2EE-831D45898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9017" y="3007471"/>
              <a:ext cx="1256294" cy="1284571"/>
            </a:xfrm>
            <a:prstGeom prst="rect">
              <a:avLst/>
            </a:prstGeom>
          </p:spPr>
        </p:pic>
        <p:sp>
          <p:nvSpPr>
            <p:cNvPr id="20" name="Text Box 15">
              <a:extLst>
                <a:ext uri="{FF2B5EF4-FFF2-40B4-BE49-F238E27FC236}">
                  <a16:creationId xmlns:a16="http://schemas.microsoft.com/office/drawing/2014/main" id="{A53298AD-84BD-E250-16EE-FC8347BEC8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5961" y="3307655"/>
              <a:ext cx="7182742" cy="796177"/>
            </a:xfrm>
            <a:prstGeom prst="wedgeRoundRectCallout">
              <a:avLst>
                <a:gd name="adj1" fmla="val 54537"/>
                <a:gd name="adj2" fmla="val -17531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乘数末尾有 </a:t>
              </a:r>
              <a:r>
                <a:rPr lang="en-US" altLang="zh-CN" sz="2800" dirty="0"/>
                <a:t>0 </a:t>
              </a:r>
              <a:r>
                <a:rPr lang="zh-CN" altLang="en-US" sz="2800" dirty="0"/>
                <a:t>的乘法的计算方法是怎样的？</a:t>
              </a: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04E5FF59-1C5A-85E9-6B2A-A4295604940E}"/>
              </a:ext>
            </a:extLst>
          </p:cNvPr>
          <p:cNvSpPr txBox="1"/>
          <p:nvPr/>
        </p:nvSpPr>
        <p:spPr>
          <a:xfrm>
            <a:off x="2311659" y="4432007"/>
            <a:ext cx="8987711" cy="11473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zh-CN" dirty="0"/>
              <a:t>先把</a:t>
            </a:r>
            <a:r>
              <a:rPr lang="en-US" altLang="zh-CN" dirty="0"/>
              <a:t> </a:t>
            </a:r>
            <a:r>
              <a:rPr lang="zh-CN" altLang="zh-CN" dirty="0"/>
              <a:t>0</a:t>
            </a:r>
            <a:r>
              <a:rPr lang="en-US" altLang="zh-CN" dirty="0"/>
              <a:t> </a:t>
            </a:r>
            <a:r>
              <a:rPr lang="zh-CN" altLang="zh-CN" dirty="0"/>
              <a:t>前面的数相乘，乘完后看乘数末尾有几个</a:t>
            </a:r>
            <a:r>
              <a:rPr lang="en-US" altLang="zh-CN" dirty="0"/>
              <a:t> </a:t>
            </a:r>
            <a:r>
              <a:rPr lang="zh-CN" altLang="zh-CN" dirty="0"/>
              <a:t>0，就在积的末尾添上几个</a:t>
            </a:r>
            <a:r>
              <a:rPr lang="en-US" altLang="zh-CN" dirty="0"/>
              <a:t> </a:t>
            </a:r>
            <a:r>
              <a:rPr lang="zh-CN" altLang="zh-CN" dirty="0"/>
              <a:t>0。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E2128EC-7E46-707F-4C59-C3D5C4FEF3C1}"/>
              </a:ext>
            </a:extLst>
          </p:cNvPr>
          <p:cNvSpPr txBox="1"/>
          <p:nvPr/>
        </p:nvSpPr>
        <p:spPr>
          <a:xfrm>
            <a:off x="1748221" y="5795512"/>
            <a:ext cx="8695558" cy="600229"/>
          </a:xfrm>
          <a:prstGeom prst="rect">
            <a:avLst/>
          </a:prstGeom>
          <a:solidFill>
            <a:srgbClr val="E6E0EC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800" b="1" strike="noStrike">
                <a:latin typeface="FZYBKSJW--GB1-0"/>
              </a:defRPr>
            </a:lvl1pPr>
          </a:lstStyle>
          <a:p>
            <a:r>
              <a:rPr lang="zh-CN" altLang="zh-CN" dirty="0">
                <a:latin typeface="+mn-lt"/>
              </a:rPr>
              <a:t>如果是中间或末尾有</a:t>
            </a:r>
            <a:r>
              <a:rPr lang="en-US" altLang="zh-CN" dirty="0">
                <a:latin typeface="+mn-lt"/>
              </a:rPr>
              <a:t> </a:t>
            </a:r>
            <a:r>
              <a:rPr lang="zh-CN" altLang="zh-CN" dirty="0">
                <a:latin typeface="+mn-lt"/>
              </a:rPr>
              <a:t>0</a:t>
            </a:r>
            <a:r>
              <a:rPr lang="en-US" altLang="zh-CN" dirty="0">
                <a:latin typeface="+mn-lt"/>
              </a:rPr>
              <a:t> </a:t>
            </a:r>
            <a:r>
              <a:rPr lang="zh-CN" altLang="zh-CN" dirty="0">
                <a:latin typeface="+mn-lt"/>
              </a:rPr>
              <a:t>的数乘两位数，你会算吗？</a:t>
            </a:r>
          </a:p>
        </p:txBody>
      </p:sp>
    </p:spTree>
    <p:extLst>
      <p:ext uri="{BB962C8B-B14F-4D97-AF65-F5344CB8AC3E}">
        <p14:creationId xmlns:p14="http://schemas.microsoft.com/office/powerpoint/2010/main" val="24551409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881986" y="1261433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3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9622C9D-B308-9367-B16C-B2EF4681B43F}"/>
              </a:ext>
            </a:extLst>
          </p:cNvPr>
          <p:cNvSpPr txBox="1"/>
          <p:nvPr/>
        </p:nvSpPr>
        <p:spPr>
          <a:xfrm>
            <a:off x="2116550" y="1235170"/>
            <a:ext cx="407851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800" dirty="0">
                <a:solidFill>
                  <a:schemeClr val="tx1"/>
                </a:solidFill>
              </a:rPr>
              <a:t>106×63 = ______</a:t>
            </a:r>
            <a:endParaRPr lang="zh-CN" altLang="zh-CN" sz="3800" dirty="0">
              <a:solidFill>
                <a:schemeClr val="tx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0D81F7F-D158-DBD7-7C1C-40DB363E71C7}"/>
              </a:ext>
            </a:extLst>
          </p:cNvPr>
          <p:cNvSpPr txBox="1"/>
          <p:nvPr/>
        </p:nvSpPr>
        <p:spPr>
          <a:xfrm>
            <a:off x="2119992" y="2225549"/>
            <a:ext cx="7901086" cy="3879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buNone/>
            </a:pPr>
            <a:r>
              <a:rPr lang="zh-CN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106×63</a:t>
            </a:r>
            <a:r>
              <a:rPr lang="en-US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就是求</a:t>
            </a:r>
            <a:r>
              <a:rPr lang="en-US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是多少，</a:t>
            </a:r>
            <a:endParaRPr lang="en-US" altLang="zh-CN" sz="3600" b="1" kern="100" dirty="0">
              <a:effectLst/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40000"/>
              </a:lnSpc>
              <a:buNone/>
            </a:pPr>
            <a:r>
              <a:rPr lang="zh-CN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可以把</a:t>
            </a:r>
            <a:r>
              <a:rPr lang="en-US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63</a:t>
            </a:r>
            <a:r>
              <a:rPr lang="en-US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分成</a:t>
            </a:r>
            <a:r>
              <a:rPr lang="en-US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3600" b="1" kern="100" dirty="0">
              <a:effectLst/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40000"/>
              </a:lnSpc>
              <a:buNone/>
            </a:pPr>
            <a:r>
              <a:rPr lang="zh-CN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先算</a:t>
            </a:r>
            <a:r>
              <a:rPr lang="en-US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600" b="1" kern="100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相加的和是多少，</a:t>
            </a:r>
            <a:endParaRPr lang="en-US" altLang="zh-CN" sz="3600" b="1" kern="100" dirty="0">
              <a:effectLst/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40000"/>
              </a:lnSpc>
              <a:buNone/>
            </a:pPr>
            <a:r>
              <a:rPr lang="zh-CN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再算</a:t>
            </a:r>
            <a:r>
              <a:rPr lang="en-US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相加的和是多少，</a:t>
            </a:r>
            <a:endParaRPr lang="en-US" altLang="zh-CN" sz="3600" b="1" kern="100" dirty="0">
              <a:effectLst/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40000"/>
              </a:lnSpc>
              <a:buNone/>
            </a:pPr>
            <a:r>
              <a:rPr lang="zh-CN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然后把两部分合起来。</a:t>
            </a:r>
            <a:endParaRPr lang="zh-CN" altLang="zh-CN" sz="2800" b="1" kern="100" dirty="0">
              <a:effectLst/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D6E01696-BC28-5CB5-CB63-593254C2E25F}"/>
              </a:ext>
            </a:extLst>
          </p:cNvPr>
          <p:cNvSpPr/>
          <p:nvPr/>
        </p:nvSpPr>
        <p:spPr>
          <a:xfrm>
            <a:off x="1796677" y="2216218"/>
            <a:ext cx="7972471" cy="3987037"/>
          </a:xfrm>
          <a:prstGeom prst="roundRect">
            <a:avLst>
              <a:gd name="adj" fmla="val 4159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2424447-D814-5DAA-B6BB-A5A83067C558}"/>
              </a:ext>
            </a:extLst>
          </p:cNvPr>
          <p:cNvSpPr txBox="1"/>
          <p:nvPr/>
        </p:nvSpPr>
        <p:spPr>
          <a:xfrm>
            <a:off x="5412410" y="2333575"/>
            <a:ext cx="7234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63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68C6FD6-2613-FCE5-96E1-B39E6B29A87E}"/>
              </a:ext>
            </a:extLst>
          </p:cNvPr>
          <p:cNvSpPr txBox="1"/>
          <p:nvPr/>
        </p:nvSpPr>
        <p:spPr>
          <a:xfrm>
            <a:off x="6634717" y="2333575"/>
            <a:ext cx="9510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106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C2134A8-1D14-303A-1687-22D675A10A13}"/>
              </a:ext>
            </a:extLst>
          </p:cNvPr>
          <p:cNvSpPr txBox="1"/>
          <p:nvPr/>
        </p:nvSpPr>
        <p:spPr>
          <a:xfrm>
            <a:off x="5319103" y="3070694"/>
            <a:ext cx="7234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A61D722-2021-5EC2-7400-26739607807D}"/>
              </a:ext>
            </a:extLst>
          </p:cNvPr>
          <p:cNvSpPr txBox="1"/>
          <p:nvPr/>
        </p:nvSpPr>
        <p:spPr>
          <a:xfrm>
            <a:off x="6718696" y="3070694"/>
            <a:ext cx="7234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3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AC67EB3-9B63-CDB5-5338-44A338BD91D9}"/>
              </a:ext>
            </a:extLst>
          </p:cNvPr>
          <p:cNvSpPr txBox="1"/>
          <p:nvPr/>
        </p:nvSpPr>
        <p:spPr>
          <a:xfrm>
            <a:off x="3210383" y="3891788"/>
            <a:ext cx="7234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3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0F7F6A84-083A-A89B-3794-48162040C698}"/>
              </a:ext>
            </a:extLst>
          </p:cNvPr>
          <p:cNvSpPr txBox="1"/>
          <p:nvPr/>
        </p:nvSpPr>
        <p:spPr>
          <a:xfrm>
            <a:off x="4479346" y="3863795"/>
            <a:ext cx="9510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106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8845470-5127-D6AC-7944-724316F00744}"/>
              </a:ext>
            </a:extLst>
          </p:cNvPr>
          <p:cNvSpPr txBox="1"/>
          <p:nvPr/>
        </p:nvSpPr>
        <p:spPr>
          <a:xfrm>
            <a:off x="3219714" y="4656898"/>
            <a:ext cx="7234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22E92CD-19BD-705E-42C5-973DEDF4FCFA}"/>
              </a:ext>
            </a:extLst>
          </p:cNvPr>
          <p:cNvSpPr txBox="1"/>
          <p:nvPr/>
        </p:nvSpPr>
        <p:spPr>
          <a:xfrm>
            <a:off x="4479346" y="4638236"/>
            <a:ext cx="9510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106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4" grpId="0" animBg="1"/>
      <p:bldP spid="25" grpId="0"/>
      <p:bldP spid="27" grpId="0"/>
      <p:bldP spid="29" grpId="0"/>
      <p:bldP spid="31" grpId="0"/>
      <p:bldP spid="32" grpId="0"/>
      <p:bldP spid="33" grpId="0"/>
      <p:bldP spid="35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840AB086-E61F-16C4-6D8A-911B81AA30B8}"/>
              </a:ext>
            </a:extLst>
          </p:cNvPr>
          <p:cNvSpPr/>
          <p:nvPr/>
        </p:nvSpPr>
        <p:spPr>
          <a:xfrm>
            <a:off x="881986" y="1261433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3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76294E4-6171-B51E-FB57-6736F71C25AB}"/>
              </a:ext>
            </a:extLst>
          </p:cNvPr>
          <p:cNvSpPr txBox="1"/>
          <p:nvPr/>
        </p:nvSpPr>
        <p:spPr>
          <a:xfrm>
            <a:off x="2116550" y="1235170"/>
            <a:ext cx="407851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800" dirty="0">
                <a:solidFill>
                  <a:schemeClr val="tx1"/>
                </a:solidFill>
              </a:rPr>
              <a:t>106×63 = ______</a:t>
            </a:r>
            <a:endParaRPr lang="zh-CN" altLang="zh-CN" sz="3800" dirty="0">
              <a:solidFill>
                <a:schemeClr val="tx1"/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6B2AECE1-B3C0-A377-5BEA-CBD1EBA7AC84}"/>
              </a:ext>
            </a:extLst>
          </p:cNvPr>
          <p:cNvGrpSpPr/>
          <p:nvPr/>
        </p:nvGrpSpPr>
        <p:grpSpPr>
          <a:xfrm>
            <a:off x="7585792" y="1376446"/>
            <a:ext cx="3405670" cy="1531060"/>
            <a:chOff x="-228111" y="3251703"/>
            <a:chExt cx="3405670" cy="153106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1B5F9C11-BCB4-D5CE-681A-6D6F0C23C846}"/>
                </a:ext>
              </a:extLst>
            </p:cNvPr>
            <p:cNvSpPr txBox="1"/>
            <p:nvPr/>
          </p:nvSpPr>
          <p:spPr>
            <a:xfrm>
              <a:off x="-13506" y="3251703"/>
              <a:ext cx="3191065" cy="1531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800" dirty="0"/>
                <a:t>       1    0    6</a:t>
              </a:r>
            </a:p>
            <a:p>
              <a:r>
                <a:rPr lang="en-US" altLang="zh-CN" sz="3800" dirty="0"/>
                <a:t>×         6    3      </a:t>
              </a:r>
              <a:endParaRPr lang="zh-CN" altLang="en-US" sz="3800" dirty="0"/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D3E1E408-E52E-C5B0-B448-1BCBEA0A8F7C}"/>
                </a:ext>
              </a:extLst>
            </p:cNvPr>
            <p:cNvCxnSpPr>
              <a:cxnSpLocks/>
            </p:cNvCxnSpPr>
            <p:nvPr/>
          </p:nvCxnSpPr>
          <p:spPr>
            <a:xfrm>
              <a:off x="-228111" y="4782763"/>
              <a:ext cx="335901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F77060C7-7536-BB58-39C1-3D8307DF2DF5}"/>
              </a:ext>
            </a:extLst>
          </p:cNvPr>
          <p:cNvCxnSpPr>
            <a:cxnSpLocks/>
          </p:cNvCxnSpPr>
          <p:nvPr/>
        </p:nvCxnSpPr>
        <p:spPr>
          <a:xfrm flipV="1">
            <a:off x="10301000" y="2006076"/>
            <a:ext cx="0" cy="373131"/>
          </a:xfrm>
          <a:prstGeom prst="straightConnector1">
            <a:avLst/>
          </a:prstGeom>
          <a:ln w="28575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A407971D-D11F-44D3-7D36-79FAC8CC08CD}"/>
              </a:ext>
            </a:extLst>
          </p:cNvPr>
          <p:cNvSpPr txBox="1"/>
          <p:nvPr/>
        </p:nvSpPr>
        <p:spPr>
          <a:xfrm>
            <a:off x="770165" y="2290490"/>
            <a:ext cx="64423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① 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3×6 = 18</a:t>
            </a: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，个位写 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，向前一位进 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1.</a:t>
            </a:r>
            <a:endParaRPr lang="zh-CN" altLang="en-US" sz="2800" b="1" dirty="0">
              <a:solidFill>
                <a:srgbClr val="FF00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74C2AEF-72FF-1AD2-FAC3-B1AB2D83412A}"/>
              </a:ext>
            </a:extLst>
          </p:cNvPr>
          <p:cNvSpPr txBox="1"/>
          <p:nvPr/>
        </p:nvSpPr>
        <p:spPr>
          <a:xfrm>
            <a:off x="10093497" y="2926409"/>
            <a:ext cx="45232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FF"/>
                </a:solidFill>
              </a:rPr>
              <a:t>8</a:t>
            </a:r>
            <a:endParaRPr lang="zh-CN" altLang="en-US" sz="3800" dirty="0">
              <a:solidFill>
                <a:srgbClr val="FF00FF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DE412A1-3D20-5BCA-1835-04AD527BBCD1}"/>
              </a:ext>
            </a:extLst>
          </p:cNvPr>
          <p:cNvSpPr txBox="1"/>
          <p:nvPr/>
        </p:nvSpPr>
        <p:spPr>
          <a:xfrm>
            <a:off x="9727371" y="2416531"/>
            <a:ext cx="48965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600" dirty="0">
                <a:solidFill>
                  <a:srgbClr val="FF00FF"/>
                </a:solidFill>
              </a:rPr>
              <a:t>1</a:t>
            </a:r>
            <a:endParaRPr lang="zh-CN" altLang="en-US" sz="2600" dirty="0">
              <a:solidFill>
                <a:srgbClr val="FF00FF"/>
              </a:solidFill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C2F4E5F9-C20F-5568-FAFC-2AF4366192B3}"/>
              </a:ext>
            </a:extLst>
          </p:cNvPr>
          <p:cNvCxnSpPr>
            <a:cxnSpLocks/>
          </p:cNvCxnSpPr>
          <p:nvPr/>
        </p:nvCxnSpPr>
        <p:spPr>
          <a:xfrm flipH="1" flipV="1">
            <a:off x="9599542" y="2032000"/>
            <a:ext cx="701458" cy="352287"/>
          </a:xfrm>
          <a:prstGeom prst="straightConnector1">
            <a:avLst/>
          </a:prstGeom>
          <a:ln w="28575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9D30D99D-4A41-2635-7DC5-9CF017DA0B08}"/>
              </a:ext>
            </a:extLst>
          </p:cNvPr>
          <p:cNvSpPr txBox="1"/>
          <p:nvPr/>
        </p:nvSpPr>
        <p:spPr>
          <a:xfrm>
            <a:off x="770165" y="2967893"/>
            <a:ext cx="64423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② 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3×0 = 0</a:t>
            </a: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0 </a:t>
            </a:r>
            <a:r>
              <a:rPr lang="en-US" altLang="zh-CN" sz="28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+ 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1 = 1</a:t>
            </a: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，十位写 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1.</a:t>
            </a:r>
            <a:endParaRPr lang="zh-CN" altLang="en-US" sz="2800" b="1" dirty="0">
              <a:solidFill>
                <a:srgbClr val="FF00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F688903-D7B7-454C-2914-325DF0ECACFF}"/>
              </a:ext>
            </a:extLst>
          </p:cNvPr>
          <p:cNvSpPr txBox="1"/>
          <p:nvPr/>
        </p:nvSpPr>
        <p:spPr>
          <a:xfrm>
            <a:off x="9393702" y="2926409"/>
            <a:ext cx="45232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FF"/>
                </a:solidFill>
              </a:rPr>
              <a:t>1</a:t>
            </a:r>
            <a:endParaRPr lang="zh-CN" altLang="en-US" sz="3800" dirty="0">
              <a:solidFill>
                <a:srgbClr val="FF00FF"/>
              </a:solidFill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3A4C3729-034A-D4D5-594D-194E205B4B1D}"/>
              </a:ext>
            </a:extLst>
          </p:cNvPr>
          <p:cNvCxnSpPr>
            <a:cxnSpLocks/>
          </p:cNvCxnSpPr>
          <p:nvPr/>
        </p:nvCxnSpPr>
        <p:spPr>
          <a:xfrm flipH="1" flipV="1">
            <a:off x="8837542" y="2057400"/>
            <a:ext cx="1475484" cy="330101"/>
          </a:xfrm>
          <a:prstGeom prst="straightConnector1">
            <a:avLst/>
          </a:prstGeom>
          <a:ln w="28575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D5EBA90C-0F86-287A-176F-BF9213C666C8}"/>
              </a:ext>
            </a:extLst>
          </p:cNvPr>
          <p:cNvSpPr txBox="1"/>
          <p:nvPr/>
        </p:nvSpPr>
        <p:spPr>
          <a:xfrm>
            <a:off x="770165" y="3645296"/>
            <a:ext cx="64423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③ 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3×1 = 3</a:t>
            </a: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，百位写 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3.</a:t>
            </a:r>
            <a:endParaRPr lang="zh-CN" altLang="en-US" sz="2800" b="1" dirty="0">
              <a:solidFill>
                <a:srgbClr val="FF00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7DC934B-AB8F-3455-6213-BA15EDF240C6}"/>
              </a:ext>
            </a:extLst>
          </p:cNvPr>
          <p:cNvSpPr txBox="1"/>
          <p:nvPr/>
        </p:nvSpPr>
        <p:spPr>
          <a:xfrm>
            <a:off x="8637921" y="2926409"/>
            <a:ext cx="45232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FF"/>
                </a:solidFill>
              </a:rPr>
              <a:t>3</a:t>
            </a:r>
            <a:endParaRPr lang="zh-CN" altLang="en-US" sz="3800" dirty="0">
              <a:solidFill>
                <a:srgbClr val="FF00FF"/>
              </a:solidFill>
            </a:endParaRP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1DD4A809-90C5-DE5F-D187-FD1D54F07CE6}"/>
              </a:ext>
            </a:extLst>
          </p:cNvPr>
          <p:cNvCxnSpPr>
            <a:cxnSpLocks/>
          </p:cNvCxnSpPr>
          <p:nvPr/>
        </p:nvCxnSpPr>
        <p:spPr>
          <a:xfrm flipV="1">
            <a:off x="9594870" y="2048658"/>
            <a:ext cx="706130" cy="312342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12FE1862-4027-9011-760A-D60A7BE23C5A}"/>
              </a:ext>
            </a:extLst>
          </p:cNvPr>
          <p:cNvSpPr txBox="1"/>
          <p:nvPr/>
        </p:nvSpPr>
        <p:spPr>
          <a:xfrm>
            <a:off x="770165" y="4322699"/>
            <a:ext cx="64423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③ </a:t>
            </a:r>
            <a:r>
              <a:rPr lang="en-US" altLang="zh-CN" sz="2800" b="1" i="0" u="none" strike="noStrike" baseline="0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6×6 = 36</a:t>
            </a:r>
            <a:r>
              <a:rPr lang="zh-CN" altLang="en-US" sz="2800" b="1" i="0" u="none" strike="noStrike" baseline="0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，十位写 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，向前一位进 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en-US" altLang="zh-CN" sz="2800" b="1" i="0" u="none" strike="noStrike" baseline="0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.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E18DE7B-4815-1C9D-41C1-5E3746E00BC2}"/>
              </a:ext>
            </a:extLst>
          </p:cNvPr>
          <p:cNvSpPr txBox="1"/>
          <p:nvPr/>
        </p:nvSpPr>
        <p:spPr>
          <a:xfrm>
            <a:off x="9393702" y="3542231"/>
            <a:ext cx="45232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0000FF"/>
                </a:solidFill>
              </a:rPr>
              <a:t>6</a:t>
            </a:r>
            <a:endParaRPr lang="zh-CN" altLang="en-US" sz="3800" dirty="0">
              <a:solidFill>
                <a:srgbClr val="0000FF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EAF9B62-9C3A-03AC-CB07-77AB0630CE8D}"/>
              </a:ext>
            </a:extLst>
          </p:cNvPr>
          <p:cNvSpPr txBox="1"/>
          <p:nvPr/>
        </p:nvSpPr>
        <p:spPr>
          <a:xfrm>
            <a:off x="8990253" y="3433569"/>
            <a:ext cx="48965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600" dirty="0">
                <a:solidFill>
                  <a:srgbClr val="0000FF"/>
                </a:solidFill>
              </a:rPr>
              <a:t>3</a:t>
            </a:r>
            <a:endParaRPr lang="zh-CN" altLang="en-US" sz="2600" dirty="0">
              <a:solidFill>
                <a:srgbClr val="0000FF"/>
              </a:solidFill>
            </a:endParaRP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973670BA-77E8-52CF-49DD-149BAE858B95}"/>
              </a:ext>
            </a:extLst>
          </p:cNvPr>
          <p:cNvCxnSpPr>
            <a:cxnSpLocks/>
          </p:cNvCxnSpPr>
          <p:nvPr/>
        </p:nvCxnSpPr>
        <p:spPr>
          <a:xfrm flipV="1">
            <a:off x="9593864" y="2000996"/>
            <a:ext cx="0" cy="373131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36F605A0-295E-FE32-2D7C-EB0F19B361B3}"/>
              </a:ext>
            </a:extLst>
          </p:cNvPr>
          <p:cNvSpPr txBox="1"/>
          <p:nvPr/>
        </p:nvSpPr>
        <p:spPr>
          <a:xfrm>
            <a:off x="770165" y="5000102"/>
            <a:ext cx="64423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④</a:t>
            </a:r>
            <a:r>
              <a:rPr lang="zh-CN" altLang="en-US" sz="2800" b="1" i="0" u="none" strike="noStrike" baseline="0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 </a:t>
            </a:r>
            <a:r>
              <a:rPr lang="en-US" altLang="zh-CN" sz="2800" b="1" i="0" u="none" strike="noStrike" baseline="0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6×0 = 0</a:t>
            </a:r>
            <a:r>
              <a:rPr lang="zh-CN" altLang="en-US" sz="2800" b="1" i="0" u="none" strike="noStrike" baseline="0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800" b="1" i="0" u="none" strike="noStrike" baseline="0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0 + 3 = 3</a:t>
            </a:r>
            <a:r>
              <a:rPr lang="zh-CN" altLang="en-US" sz="2800" b="1" i="0" u="none" strike="noStrike" baseline="0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，百位写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 </a:t>
            </a:r>
            <a:r>
              <a:rPr lang="en-US" altLang="zh-CN" sz="2800" b="1" i="0" u="none" strike="noStrike" baseline="0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3.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850C4E5-D144-905A-9B77-14CA945132EE}"/>
              </a:ext>
            </a:extLst>
          </p:cNvPr>
          <p:cNvSpPr txBox="1"/>
          <p:nvPr/>
        </p:nvSpPr>
        <p:spPr>
          <a:xfrm>
            <a:off x="8637922" y="3542231"/>
            <a:ext cx="45232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0000FF"/>
                </a:solidFill>
              </a:rPr>
              <a:t>3</a:t>
            </a:r>
            <a:endParaRPr lang="zh-CN" altLang="en-US" sz="3800" dirty="0">
              <a:solidFill>
                <a:srgbClr val="0000FF"/>
              </a:solidFill>
            </a:endParaRP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1544238F-FFCE-5DE7-BBE0-7CF1C5850FC1}"/>
              </a:ext>
            </a:extLst>
          </p:cNvPr>
          <p:cNvCxnSpPr>
            <a:cxnSpLocks/>
          </p:cNvCxnSpPr>
          <p:nvPr/>
        </p:nvCxnSpPr>
        <p:spPr>
          <a:xfrm flipH="1" flipV="1">
            <a:off x="8837542" y="2048658"/>
            <a:ext cx="769364" cy="303283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4E4D4383-4125-C9BF-400E-3599A24D045A}"/>
              </a:ext>
            </a:extLst>
          </p:cNvPr>
          <p:cNvSpPr txBox="1"/>
          <p:nvPr/>
        </p:nvSpPr>
        <p:spPr>
          <a:xfrm>
            <a:off x="770165" y="5677503"/>
            <a:ext cx="64423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⑤ 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6×1 = 6</a:t>
            </a: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，千位写 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6.</a:t>
            </a:r>
            <a:endParaRPr lang="zh-CN" altLang="en-US" sz="2800" b="1" dirty="0">
              <a:solidFill>
                <a:srgbClr val="FF00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D5E8EC6-67AF-2BD0-C6ED-2008DFDF9B1F}"/>
              </a:ext>
            </a:extLst>
          </p:cNvPr>
          <p:cNvSpPr txBox="1"/>
          <p:nvPr/>
        </p:nvSpPr>
        <p:spPr>
          <a:xfrm>
            <a:off x="7956788" y="3542231"/>
            <a:ext cx="45232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0000FF"/>
                </a:solidFill>
              </a:rPr>
              <a:t>6</a:t>
            </a:r>
            <a:endParaRPr lang="zh-CN" altLang="en-US" sz="3800" dirty="0">
              <a:solidFill>
                <a:srgbClr val="0000FF"/>
              </a:solidFill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8AAC292E-B71D-326D-0229-7DF0695D8BA4}"/>
              </a:ext>
            </a:extLst>
          </p:cNvPr>
          <p:cNvGrpSpPr/>
          <p:nvPr/>
        </p:nvGrpSpPr>
        <p:grpSpPr>
          <a:xfrm>
            <a:off x="7585792" y="4288437"/>
            <a:ext cx="3359016" cy="724001"/>
            <a:chOff x="7585792" y="4288437"/>
            <a:chExt cx="3359016" cy="724001"/>
          </a:xfrm>
        </p:grpSpPr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34969E7E-CBD0-107F-1A9D-9BEDC3C922B6}"/>
                </a:ext>
              </a:extLst>
            </p:cNvPr>
            <p:cNvCxnSpPr>
              <a:cxnSpLocks/>
            </p:cNvCxnSpPr>
            <p:nvPr/>
          </p:nvCxnSpPr>
          <p:spPr>
            <a:xfrm>
              <a:off x="7585792" y="4288437"/>
              <a:ext cx="335901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ED79A04E-0E13-4155-76D9-7ED70EF40D00}"/>
                </a:ext>
              </a:extLst>
            </p:cNvPr>
            <p:cNvSpPr txBox="1"/>
            <p:nvPr/>
          </p:nvSpPr>
          <p:spPr>
            <a:xfrm>
              <a:off x="10093497" y="4335330"/>
              <a:ext cx="452327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800" dirty="0">
                  <a:solidFill>
                    <a:srgbClr val="FF0000"/>
                  </a:solidFill>
                </a:rPr>
                <a:t>8</a:t>
              </a:r>
              <a:endParaRPr lang="zh-CN" altLang="en-US" sz="3800" dirty="0">
                <a:solidFill>
                  <a:srgbClr val="FF0000"/>
                </a:solidFill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8E8DB338-1A64-E5C8-FBB7-219FC0B2A3FE}"/>
                </a:ext>
              </a:extLst>
            </p:cNvPr>
            <p:cNvSpPr txBox="1"/>
            <p:nvPr/>
          </p:nvSpPr>
          <p:spPr>
            <a:xfrm>
              <a:off x="9393702" y="4335330"/>
              <a:ext cx="452327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800" dirty="0">
                  <a:solidFill>
                    <a:srgbClr val="FF0000"/>
                  </a:solidFill>
                </a:rPr>
                <a:t>7</a:t>
              </a:r>
              <a:endParaRPr lang="zh-CN" altLang="en-US" sz="3800" dirty="0">
                <a:solidFill>
                  <a:srgbClr val="FF0000"/>
                </a:solidFill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458E357B-A789-0C55-7496-6359576D16E3}"/>
                </a:ext>
              </a:extLst>
            </p:cNvPr>
            <p:cNvSpPr txBox="1"/>
            <p:nvPr/>
          </p:nvSpPr>
          <p:spPr>
            <a:xfrm>
              <a:off x="8637922" y="4335330"/>
              <a:ext cx="452327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800" dirty="0">
                  <a:solidFill>
                    <a:srgbClr val="FF0000"/>
                  </a:solidFill>
                </a:rPr>
                <a:t>6</a:t>
              </a:r>
              <a:endParaRPr lang="zh-CN" altLang="en-US" sz="3800" dirty="0">
                <a:solidFill>
                  <a:srgbClr val="FF0000"/>
                </a:solidFill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B97ECDE1-09B0-7E43-23FB-8EBDE9A80587}"/>
                </a:ext>
              </a:extLst>
            </p:cNvPr>
            <p:cNvSpPr txBox="1"/>
            <p:nvPr/>
          </p:nvSpPr>
          <p:spPr>
            <a:xfrm>
              <a:off x="7956788" y="4335330"/>
              <a:ext cx="452327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800" dirty="0">
                  <a:solidFill>
                    <a:srgbClr val="FF0000"/>
                  </a:solidFill>
                </a:rPr>
                <a:t>6</a:t>
              </a:r>
              <a:endParaRPr lang="zh-CN" altLang="en-US" sz="3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86F2307D-D71C-69A4-19C1-DB1D4B01F083}"/>
              </a:ext>
            </a:extLst>
          </p:cNvPr>
          <p:cNvSpPr txBox="1"/>
          <p:nvPr/>
        </p:nvSpPr>
        <p:spPr>
          <a:xfrm>
            <a:off x="4329403" y="1245461"/>
            <a:ext cx="153955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</a:rPr>
              <a:t>6678</a:t>
            </a:r>
            <a:endParaRPr lang="zh-CN" altLang="en-US" sz="3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5346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8" grpId="0"/>
      <p:bldP spid="19" grpId="0"/>
      <p:bldP spid="22" grpId="0"/>
      <p:bldP spid="23" grpId="0"/>
      <p:bldP spid="27" grpId="0"/>
      <p:bldP spid="29" grpId="0"/>
      <p:bldP spid="30" grpId="0"/>
      <p:bldP spid="32" grpId="0"/>
      <p:bldP spid="33" grpId="0"/>
      <p:bldP spid="36" grpId="0"/>
      <p:bldP spid="37" grpId="0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67E1A794-8FDC-124C-1901-BD8DC594682F}"/>
              </a:ext>
            </a:extLst>
          </p:cNvPr>
          <p:cNvSpPr txBox="1"/>
          <p:nvPr/>
        </p:nvSpPr>
        <p:spPr>
          <a:xfrm>
            <a:off x="963001" y="1155734"/>
            <a:ext cx="5133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看谁算得又准又快。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F6293CCC-46FD-368C-2386-BFEAB9165482}"/>
              </a:ext>
            </a:extLst>
          </p:cNvPr>
          <p:cNvGrpSpPr/>
          <p:nvPr/>
        </p:nvGrpSpPr>
        <p:grpSpPr>
          <a:xfrm>
            <a:off x="1362269" y="1988680"/>
            <a:ext cx="3489649" cy="1585902"/>
            <a:chOff x="53338" y="3196861"/>
            <a:chExt cx="3489649" cy="158590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239C96E2-F00A-5C93-D544-B0396C25AE33}"/>
                </a:ext>
              </a:extLst>
            </p:cNvPr>
            <p:cNvSpPr txBox="1"/>
            <p:nvPr/>
          </p:nvSpPr>
          <p:spPr>
            <a:xfrm>
              <a:off x="154449" y="3196861"/>
              <a:ext cx="3313892" cy="1531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800" dirty="0"/>
                <a:t>           3    0    5</a:t>
              </a:r>
            </a:p>
            <a:p>
              <a:r>
                <a:rPr lang="en-US" altLang="zh-CN" sz="3800" dirty="0"/>
                <a:t>×             5    4      </a:t>
              </a:r>
              <a:endParaRPr lang="zh-CN" altLang="en-US" sz="3800" dirty="0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6A48F3D1-6884-C5EE-18A7-18DFE32464B3}"/>
                </a:ext>
              </a:extLst>
            </p:cNvPr>
            <p:cNvCxnSpPr>
              <a:cxnSpLocks/>
            </p:cNvCxnSpPr>
            <p:nvPr/>
          </p:nvCxnSpPr>
          <p:spPr>
            <a:xfrm>
              <a:off x="53338" y="4782763"/>
              <a:ext cx="348964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3703ECAF-2805-A7BA-0608-BAA9C851615B}"/>
              </a:ext>
            </a:extLst>
          </p:cNvPr>
          <p:cNvSpPr txBox="1"/>
          <p:nvPr/>
        </p:nvSpPr>
        <p:spPr>
          <a:xfrm>
            <a:off x="1879685" y="3616501"/>
            <a:ext cx="299089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</a:rPr>
              <a:t>1    2    2    0</a:t>
            </a:r>
            <a:endParaRPr lang="zh-CN" altLang="en-US" sz="3800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3CE06DC-9ADB-D791-BBDF-70B72C64B6B3}"/>
              </a:ext>
            </a:extLst>
          </p:cNvPr>
          <p:cNvSpPr txBox="1"/>
          <p:nvPr/>
        </p:nvSpPr>
        <p:spPr>
          <a:xfrm>
            <a:off x="1161229" y="4260309"/>
            <a:ext cx="299089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</a:rPr>
              <a:t>1    5    2    5</a:t>
            </a:r>
            <a:endParaRPr lang="zh-CN" altLang="en-US" sz="3800" dirty="0">
              <a:solidFill>
                <a:srgbClr val="FF0000"/>
              </a:solidFill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9F8BF40-84EA-D5D1-FCAB-363C486F7D3A}"/>
              </a:ext>
            </a:extLst>
          </p:cNvPr>
          <p:cNvGrpSpPr/>
          <p:nvPr/>
        </p:nvGrpSpPr>
        <p:grpSpPr>
          <a:xfrm>
            <a:off x="1161229" y="5030157"/>
            <a:ext cx="3709351" cy="737685"/>
            <a:chOff x="1161229" y="5030157"/>
            <a:chExt cx="3709351" cy="737685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E3FD2C97-62A7-BD55-F222-07EE71225B01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5030157"/>
              <a:ext cx="348964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2C63C1B-0D19-01E9-6EAF-58AC71E74041}"/>
                </a:ext>
              </a:extLst>
            </p:cNvPr>
            <p:cNvSpPr txBox="1"/>
            <p:nvPr/>
          </p:nvSpPr>
          <p:spPr>
            <a:xfrm>
              <a:off x="1161229" y="5090734"/>
              <a:ext cx="3709351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800" dirty="0">
                  <a:solidFill>
                    <a:srgbClr val="FF0000"/>
                  </a:solidFill>
                </a:rPr>
                <a:t>1    6    4    7    0</a:t>
              </a:r>
              <a:endParaRPr lang="zh-CN" altLang="en-US" sz="3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6AE421AB-0B4F-30AF-3A4E-159C1F164B05}"/>
              </a:ext>
            </a:extLst>
          </p:cNvPr>
          <p:cNvGrpSpPr/>
          <p:nvPr/>
        </p:nvGrpSpPr>
        <p:grpSpPr>
          <a:xfrm>
            <a:off x="7212563" y="1988680"/>
            <a:ext cx="3489649" cy="1585902"/>
            <a:chOff x="53338" y="3196861"/>
            <a:chExt cx="3489649" cy="1585902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C71E1CC4-634D-FA01-0201-FE2FFD8D0727}"/>
                </a:ext>
              </a:extLst>
            </p:cNvPr>
            <p:cNvSpPr txBox="1"/>
            <p:nvPr/>
          </p:nvSpPr>
          <p:spPr>
            <a:xfrm>
              <a:off x="154449" y="3196861"/>
              <a:ext cx="3313892" cy="1531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800" dirty="0"/>
                <a:t>           1    0    9</a:t>
              </a:r>
            </a:p>
            <a:p>
              <a:r>
                <a:rPr lang="en-US" altLang="zh-CN" sz="3800" dirty="0"/>
                <a:t>×             2    3      </a:t>
              </a:r>
              <a:endParaRPr lang="zh-CN" altLang="en-US" sz="3800" dirty="0"/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E6EBAD49-C047-802C-8C02-AC16B6D15C6A}"/>
                </a:ext>
              </a:extLst>
            </p:cNvPr>
            <p:cNvCxnSpPr>
              <a:cxnSpLocks/>
            </p:cNvCxnSpPr>
            <p:nvPr/>
          </p:nvCxnSpPr>
          <p:spPr>
            <a:xfrm>
              <a:off x="53338" y="4782763"/>
              <a:ext cx="348964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2AE0A140-D9C1-08FB-564E-3388054AFA18}"/>
              </a:ext>
            </a:extLst>
          </p:cNvPr>
          <p:cNvSpPr txBox="1"/>
          <p:nvPr/>
        </p:nvSpPr>
        <p:spPr>
          <a:xfrm>
            <a:off x="8569733" y="3616501"/>
            <a:ext cx="194586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</a:rPr>
              <a:t>3    2    7</a:t>
            </a:r>
            <a:endParaRPr lang="zh-CN" altLang="en-US" sz="3800" dirty="0">
              <a:solidFill>
                <a:srgbClr val="FF0000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2E1478E-8A30-912F-C95C-8146EEA450A7}"/>
              </a:ext>
            </a:extLst>
          </p:cNvPr>
          <p:cNvSpPr txBox="1"/>
          <p:nvPr/>
        </p:nvSpPr>
        <p:spPr>
          <a:xfrm>
            <a:off x="7869938" y="4250984"/>
            <a:ext cx="194586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</a:rPr>
              <a:t>2    1    8</a:t>
            </a:r>
            <a:endParaRPr lang="zh-CN" altLang="en-US" sz="3800" dirty="0">
              <a:solidFill>
                <a:srgbClr val="FF0000"/>
              </a:solidFill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6CB5FFE1-830A-FAB9-0B16-B4E6B0F258B6}"/>
              </a:ext>
            </a:extLst>
          </p:cNvPr>
          <p:cNvGrpSpPr/>
          <p:nvPr/>
        </p:nvGrpSpPr>
        <p:grpSpPr>
          <a:xfrm>
            <a:off x="7184571" y="5030157"/>
            <a:ext cx="3545635" cy="737685"/>
            <a:chOff x="1362269" y="5030157"/>
            <a:chExt cx="3545635" cy="737685"/>
          </a:xfrm>
        </p:grpSpPr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81D2722F-7D13-075E-C233-6A4382D7342A}"/>
                </a:ext>
              </a:extLst>
            </p:cNvPr>
            <p:cNvCxnSpPr>
              <a:cxnSpLocks/>
            </p:cNvCxnSpPr>
            <p:nvPr/>
          </p:nvCxnSpPr>
          <p:spPr>
            <a:xfrm>
              <a:off x="1362269" y="5030157"/>
              <a:ext cx="348964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99752D9B-1958-A9D4-4D93-6A1D1823871F}"/>
                </a:ext>
              </a:extLst>
            </p:cNvPr>
            <p:cNvSpPr txBox="1"/>
            <p:nvPr/>
          </p:nvSpPr>
          <p:spPr>
            <a:xfrm>
              <a:off x="1707504" y="5090734"/>
              <a:ext cx="3200400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800" dirty="0">
                  <a:solidFill>
                    <a:srgbClr val="FF0000"/>
                  </a:solidFill>
                </a:rPr>
                <a:t> 2    5    0    7</a:t>
              </a:r>
              <a:endParaRPr lang="zh-CN" altLang="en-US" sz="38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81131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42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箭头: 五边形 13">
            <a:extLst>
              <a:ext uri="{FF2B5EF4-FFF2-40B4-BE49-F238E27FC236}">
                <a16:creationId xmlns:a16="http://schemas.microsoft.com/office/drawing/2014/main" id="{8E5E6ADC-BB0E-737F-8484-937873D65D8B}"/>
              </a:ext>
            </a:extLst>
          </p:cNvPr>
          <p:cNvSpPr/>
          <p:nvPr/>
        </p:nvSpPr>
        <p:spPr>
          <a:xfrm>
            <a:off x="635870" y="539123"/>
            <a:ext cx="2341983" cy="735073"/>
          </a:xfrm>
          <a:prstGeom prst="homePlat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5A5F91A-6ADD-688B-95EF-0DB7C9564903}"/>
              </a:ext>
            </a:extLst>
          </p:cNvPr>
          <p:cNvSpPr txBox="1"/>
          <p:nvPr/>
        </p:nvSpPr>
        <p:spPr>
          <a:xfrm>
            <a:off x="1285201" y="1350381"/>
            <a:ext cx="905311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乘数中间有 </a:t>
            </a:r>
            <a:r>
              <a:rPr lang="en-US" altLang="zh-CN" sz="3600" dirty="0"/>
              <a:t>0 </a:t>
            </a:r>
            <a:r>
              <a:rPr lang="zh-CN" altLang="en-US" sz="3600" dirty="0"/>
              <a:t>的乘法的笔算方法：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9E12A68-64E7-FF9E-9540-87A7BE91FC07}"/>
              </a:ext>
            </a:extLst>
          </p:cNvPr>
          <p:cNvSpPr txBox="1"/>
          <p:nvPr/>
        </p:nvSpPr>
        <p:spPr>
          <a:xfrm>
            <a:off x="1285294" y="2217625"/>
            <a:ext cx="9538218" cy="369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50000"/>
              </a:lnSpc>
              <a:defRPr sz="3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pPr algn="l"/>
            <a:r>
              <a:rPr lang="zh-CN" altLang="en-US" sz="3200" dirty="0"/>
              <a:t>① 用第二个乘数每一位上的数依次去乘第一个乘数 </a:t>
            </a:r>
            <a:endParaRPr lang="en-US" altLang="zh-CN" sz="3200" dirty="0"/>
          </a:p>
          <a:p>
            <a:pPr algn="l"/>
            <a:r>
              <a:rPr lang="en-US" altLang="zh-CN" sz="3200" dirty="0"/>
              <a:t>     </a:t>
            </a:r>
            <a:r>
              <a:rPr lang="zh-CN" altLang="en-US" sz="3200" dirty="0"/>
              <a:t>每一位上的数，中间的 </a:t>
            </a:r>
            <a:r>
              <a:rPr lang="en-US" altLang="zh-CN" sz="3200" dirty="0"/>
              <a:t>0 </a:t>
            </a:r>
            <a:r>
              <a:rPr lang="zh-CN" altLang="en-US" sz="3200" dirty="0"/>
              <a:t>也要乘。</a:t>
            </a:r>
            <a:endParaRPr lang="en-US" altLang="zh-CN" sz="3200" dirty="0"/>
          </a:p>
          <a:p>
            <a:pPr algn="l"/>
            <a:r>
              <a:rPr lang="zh-CN" altLang="en-US" sz="3200" dirty="0"/>
              <a:t>② 与 </a:t>
            </a:r>
            <a:r>
              <a:rPr lang="en-US" altLang="zh-CN" sz="3200" dirty="0"/>
              <a:t>0 </a:t>
            </a:r>
            <a:r>
              <a:rPr lang="zh-CN" altLang="en-US" sz="3200" dirty="0"/>
              <a:t>相乘时，如果没有进位数，就要在这一位上 </a:t>
            </a:r>
            <a:endParaRPr lang="en-US" altLang="zh-CN" sz="3200" dirty="0"/>
          </a:p>
          <a:p>
            <a:pPr algn="l"/>
            <a:r>
              <a:rPr lang="en-US" altLang="zh-CN" sz="3200" dirty="0"/>
              <a:t>     </a:t>
            </a:r>
            <a:r>
              <a:rPr lang="zh-CN" altLang="en-US" sz="3200" dirty="0"/>
              <a:t>写 </a:t>
            </a:r>
            <a:r>
              <a:rPr lang="en-US" altLang="zh-CN" sz="3200" dirty="0"/>
              <a:t>0</a:t>
            </a:r>
            <a:r>
              <a:rPr lang="zh-CN" altLang="en-US" sz="3200" dirty="0"/>
              <a:t>；</a:t>
            </a:r>
            <a:endParaRPr lang="en-US" altLang="zh-CN" sz="3200" dirty="0"/>
          </a:p>
          <a:p>
            <a:pPr algn="l"/>
            <a:r>
              <a:rPr lang="zh-CN" altLang="en-US" sz="3200" dirty="0"/>
              <a:t>③ 如果有进位数，要加上进位数。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41881CB-BD29-2A70-F17A-38E0017CE0B2}"/>
              </a:ext>
            </a:extLst>
          </p:cNvPr>
          <p:cNvCxnSpPr/>
          <p:nvPr/>
        </p:nvCxnSpPr>
        <p:spPr>
          <a:xfrm>
            <a:off x="1175658" y="2180301"/>
            <a:ext cx="9396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4164847-91EF-0B35-5FE3-D59E6B7B1E86}"/>
              </a:ext>
            </a:extLst>
          </p:cNvPr>
          <p:cNvCxnSpPr/>
          <p:nvPr/>
        </p:nvCxnSpPr>
        <p:spPr>
          <a:xfrm>
            <a:off x="1175658" y="5987191"/>
            <a:ext cx="9396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2416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F0E47C12-0A5D-43F1-1C0F-1EC1C741A68A}"/>
              </a:ext>
            </a:extLst>
          </p:cNvPr>
          <p:cNvSpPr/>
          <p:nvPr/>
        </p:nvSpPr>
        <p:spPr>
          <a:xfrm>
            <a:off x="533233" y="417828"/>
            <a:ext cx="2405910" cy="735073"/>
          </a:xfrm>
          <a:prstGeom prst="homePlat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试一试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3469E9A-85F4-80D6-FFF1-4BA919664E27}"/>
              </a:ext>
            </a:extLst>
          </p:cNvPr>
          <p:cNvSpPr txBox="1"/>
          <p:nvPr/>
        </p:nvSpPr>
        <p:spPr>
          <a:xfrm>
            <a:off x="1702543" y="1340891"/>
            <a:ext cx="4567630" cy="7708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en-US" altLang="zh-CN" sz="3800" dirty="0"/>
              <a:t>160×60 = _______</a:t>
            </a:r>
            <a:endParaRPr lang="zh-CN" altLang="en-US" sz="3800" dirty="0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C0A56D83-51AE-1705-51FF-791BF779A295}"/>
              </a:ext>
            </a:extLst>
          </p:cNvPr>
          <p:cNvGrpSpPr/>
          <p:nvPr/>
        </p:nvGrpSpPr>
        <p:grpSpPr>
          <a:xfrm>
            <a:off x="853994" y="2489071"/>
            <a:ext cx="5322874" cy="1368592"/>
            <a:chOff x="835787" y="2209700"/>
            <a:chExt cx="5322874" cy="1368592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48C35BDB-EDF9-13A1-950A-643D034DD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787" y="2209700"/>
              <a:ext cx="1373036" cy="1368592"/>
            </a:xfrm>
            <a:prstGeom prst="rect">
              <a:avLst/>
            </a:prstGeom>
          </p:spPr>
        </p:pic>
        <p:sp>
          <p:nvSpPr>
            <p:cNvPr id="31" name="Text Box 15">
              <a:extLst>
                <a:ext uri="{FF2B5EF4-FFF2-40B4-BE49-F238E27FC236}">
                  <a16:creationId xmlns:a16="http://schemas.microsoft.com/office/drawing/2014/main" id="{E0DA4F45-160D-CBD3-D974-068A17DDA2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89879" y="2576837"/>
              <a:ext cx="3568782" cy="796177"/>
            </a:xfrm>
            <a:prstGeom prst="wedgeRoundRectCallout">
              <a:avLst>
                <a:gd name="adj1" fmla="val -58368"/>
                <a:gd name="adj2" fmla="val -19875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你是如何计算的？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5B8C02F6-3B84-B316-61E0-29BC1E183FB0}"/>
              </a:ext>
            </a:extLst>
          </p:cNvPr>
          <p:cNvGrpSpPr/>
          <p:nvPr/>
        </p:nvGrpSpPr>
        <p:grpSpPr>
          <a:xfrm>
            <a:off x="830426" y="4174728"/>
            <a:ext cx="6468439" cy="1426359"/>
            <a:chOff x="3981235" y="3023924"/>
            <a:chExt cx="6468439" cy="1426359"/>
          </a:xfrm>
        </p:grpSpPr>
        <p:sp>
          <p:nvSpPr>
            <p:cNvPr id="33" name="Text Box 15">
              <a:extLst>
                <a:ext uri="{FF2B5EF4-FFF2-40B4-BE49-F238E27FC236}">
                  <a16:creationId xmlns:a16="http://schemas.microsoft.com/office/drawing/2014/main" id="{841A03AC-7A24-B4F5-0E3D-406F5D6605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1235" y="3230788"/>
              <a:ext cx="4693298" cy="1156463"/>
            </a:xfrm>
            <a:prstGeom prst="wedgeRoundRectCallout">
              <a:avLst>
                <a:gd name="adj1" fmla="val 56335"/>
                <a:gd name="adj2" fmla="val -18281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3000" dirty="0"/>
                <a:t>先口算 </a:t>
              </a:r>
              <a:r>
                <a:rPr lang="en-US" altLang="zh-CN" sz="3000" dirty="0"/>
                <a:t>16×6</a:t>
              </a:r>
              <a:r>
                <a:rPr lang="zh-CN" altLang="en-US" sz="3000" dirty="0"/>
                <a:t>，再在积的末尾添 </a:t>
              </a:r>
              <a:r>
                <a:rPr lang="en-US" altLang="zh-CN" sz="3000" dirty="0"/>
                <a:t>2 </a:t>
              </a:r>
              <a:r>
                <a:rPr lang="zh-CN" altLang="en-US" sz="3000" dirty="0"/>
                <a:t>个 </a:t>
              </a:r>
              <a:r>
                <a:rPr lang="en-US" altLang="zh-CN" sz="3000" dirty="0"/>
                <a:t>0</a:t>
              </a:r>
              <a:r>
                <a:rPr lang="zh-CN" altLang="en-US" sz="3000" dirty="0"/>
                <a:t>。</a:t>
              </a:r>
            </a:p>
          </p:txBody>
        </p:sp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2E4FA540-A374-8145-D311-23D47ECEB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32203" y="3023924"/>
              <a:ext cx="1417471" cy="1426359"/>
            </a:xfrm>
            <a:prstGeom prst="rect">
              <a:avLst/>
            </a:prstGeom>
          </p:spPr>
        </p:pic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DD64E6FF-35FB-AF52-BA38-9197A00B097E}"/>
              </a:ext>
            </a:extLst>
          </p:cNvPr>
          <p:cNvGrpSpPr/>
          <p:nvPr/>
        </p:nvGrpSpPr>
        <p:grpSpPr>
          <a:xfrm>
            <a:off x="7472295" y="1578134"/>
            <a:ext cx="3565822" cy="2275409"/>
            <a:chOff x="7472295" y="1578134"/>
            <a:chExt cx="3565822" cy="227540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D1D43B03-BAED-37EA-2E00-0DAE81034C72}"/>
                </a:ext>
              </a:extLst>
            </p:cNvPr>
            <p:cNvGrpSpPr/>
            <p:nvPr/>
          </p:nvGrpSpPr>
          <p:grpSpPr>
            <a:xfrm>
              <a:off x="7472295" y="1578134"/>
              <a:ext cx="3565822" cy="1585902"/>
              <a:chOff x="154449" y="3196861"/>
              <a:chExt cx="3565822" cy="1585902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8772536-98D8-8FCA-A383-F4C745D39C92}"/>
                  </a:ext>
                </a:extLst>
              </p:cNvPr>
              <p:cNvSpPr txBox="1"/>
              <p:nvPr/>
            </p:nvSpPr>
            <p:spPr>
              <a:xfrm>
                <a:off x="154449" y="3196861"/>
                <a:ext cx="3313892" cy="15310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en-US" altLang="zh-CN" sz="3800" dirty="0"/>
                  <a:t>       1    6    0</a:t>
                </a:r>
              </a:p>
              <a:p>
                <a:r>
                  <a:rPr lang="en-US" altLang="zh-CN" sz="3800" dirty="0"/>
                  <a:t>×         6    0      </a:t>
                </a:r>
                <a:endParaRPr lang="zh-CN" altLang="en-US" sz="3800" dirty="0"/>
              </a:p>
            </p:txBody>
          </p: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160872E2-73E2-6640-4692-6B93D5E14B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622" y="4782763"/>
                <a:ext cx="348964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D11E287F-B281-E2E3-6615-8FC3A5795E2B}"/>
                </a:ext>
              </a:extLst>
            </p:cNvPr>
            <p:cNvCxnSpPr>
              <a:cxnSpLocks/>
            </p:cNvCxnSpPr>
            <p:nvPr/>
          </p:nvCxnSpPr>
          <p:spPr>
            <a:xfrm>
              <a:off x="9632641" y="1762214"/>
              <a:ext cx="0" cy="2091329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665CED7D-BD66-8E3E-D3B0-CAE2522F0862}"/>
              </a:ext>
            </a:extLst>
          </p:cNvPr>
          <p:cNvSpPr txBox="1"/>
          <p:nvPr/>
        </p:nvSpPr>
        <p:spPr>
          <a:xfrm>
            <a:off x="8187178" y="3187867"/>
            <a:ext cx="141747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</a:rPr>
              <a:t>9    6</a:t>
            </a:r>
            <a:endParaRPr lang="zh-CN" altLang="en-US" sz="3800" dirty="0">
              <a:solidFill>
                <a:srgbClr val="FF0000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DFEC0A4-2222-6C18-291B-6DF56E5A6A80}"/>
              </a:ext>
            </a:extLst>
          </p:cNvPr>
          <p:cNvSpPr txBox="1"/>
          <p:nvPr/>
        </p:nvSpPr>
        <p:spPr>
          <a:xfrm>
            <a:off x="9680076" y="3187867"/>
            <a:ext cx="141747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</a:rPr>
              <a:t>0    0</a:t>
            </a:r>
            <a:endParaRPr lang="zh-CN" altLang="en-US" sz="3800" dirty="0">
              <a:solidFill>
                <a:srgbClr val="FF0000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D789658-682B-923D-B727-A7F49F10714A}"/>
              </a:ext>
            </a:extLst>
          </p:cNvPr>
          <p:cNvSpPr txBox="1"/>
          <p:nvPr/>
        </p:nvSpPr>
        <p:spPr>
          <a:xfrm>
            <a:off x="3993506" y="1357268"/>
            <a:ext cx="164218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  <a:ea typeface="+mj-ea"/>
              </a:rPr>
              <a:t>9600</a:t>
            </a:r>
            <a:endParaRPr lang="zh-CN" altLang="en-US" sz="3800" dirty="0">
              <a:solidFill>
                <a:srgbClr val="FF0000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119589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70BE524-9621-FFC6-BD7C-F80A642462BC}"/>
              </a:ext>
            </a:extLst>
          </p:cNvPr>
          <p:cNvSpPr txBox="1"/>
          <p:nvPr/>
        </p:nvSpPr>
        <p:spPr>
          <a:xfrm>
            <a:off x="963001" y="1183727"/>
            <a:ext cx="5133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看谁算得又准又快。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D262BF8-7FA4-848F-D50A-383667E5AB13}"/>
              </a:ext>
            </a:extLst>
          </p:cNvPr>
          <p:cNvGrpSpPr/>
          <p:nvPr/>
        </p:nvGrpSpPr>
        <p:grpSpPr>
          <a:xfrm>
            <a:off x="1399593" y="2165965"/>
            <a:ext cx="3489649" cy="1585902"/>
            <a:chOff x="90662" y="3196861"/>
            <a:chExt cx="3489649" cy="158590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80A8CEA7-6CA4-2672-C340-596E3FCB9C2A}"/>
                </a:ext>
              </a:extLst>
            </p:cNvPr>
            <p:cNvSpPr txBox="1"/>
            <p:nvPr/>
          </p:nvSpPr>
          <p:spPr>
            <a:xfrm>
              <a:off x="154449" y="3196861"/>
              <a:ext cx="3313892" cy="1531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800" dirty="0"/>
                <a:t>        3    6    0</a:t>
              </a:r>
            </a:p>
            <a:p>
              <a:r>
                <a:rPr lang="en-US" altLang="zh-CN" sz="3800" dirty="0"/>
                <a:t>×          5    0      </a:t>
              </a:r>
              <a:endParaRPr lang="zh-CN" altLang="en-US" sz="3800" dirty="0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C9F9F1BD-AEB9-1D97-DBF0-B738EA4241EA}"/>
                </a:ext>
              </a:extLst>
            </p:cNvPr>
            <p:cNvCxnSpPr>
              <a:cxnSpLocks/>
            </p:cNvCxnSpPr>
            <p:nvPr/>
          </p:nvCxnSpPr>
          <p:spPr>
            <a:xfrm>
              <a:off x="90662" y="4782763"/>
              <a:ext cx="348964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011B2DA-5ED4-C3B3-7EEC-07620B9E7E07}"/>
              </a:ext>
            </a:extLst>
          </p:cNvPr>
          <p:cNvGrpSpPr/>
          <p:nvPr/>
        </p:nvGrpSpPr>
        <p:grpSpPr>
          <a:xfrm>
            <a:off x="7287208" y="2165965"/>
            <a:ext cx="3489649" cy="1585902"/>
            <a:chOff x="53338" y="3196861"/>
            <a:chExt cx="3489649" cy="1585902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B748142-FF21-FB71-6E60-F0647023A50F}"/>
                </a:ext>
              </a:extLst>
            </p:cNvPr>
            <p:cNvSpPr txBox="1"/>
            <p:nvPr/>
          </p:nvSpPr>
          <p:spPr>
            <a:xfrm>
              <a:off x="154449" y="3196861"/>
              <a:ext cx="3313892" cy="1531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800" dirty="0"/>
                <a:t>        5    1    0</a:t>
              </a:r>
            </a:p>
            <a:p>
              <a:r>
                <a:rPr lang="en-US" altLang="zh-CN" sz="3800" dirty="0"/>
                <a:t>×          7    0      </a:t>
              </a:r>
              <a:endParaRPr lang="zh-CN" altLang="en-US" sz="3800" dirty="0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633AAB12-C2A2-B21B-F83C-0D2C769B61DC}"/>
                </a:ext>
              </a:extLst>
            </p:cNvPr>
            <p:cNvCxnSpPr>
              <a:cxnSpLocks/>
            </p:cNvCxnSpPr>
            <p:nvPr/>
          </p:nvCxnSpPr>
          <p:spPr>
            <a:xfrm>
              <a:off x="53338" y="4782763"/>
              <a:ext cx="348964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0092C39-0C66-D6CF-D6F5-F8263D15679A}"/>
              </a:ext>
            </a:extLst>
          </p:cNvPr>
          <p:cNvCxnSpPr>
            <a:cxnSpLocks/>
          </p:cNvCxnSpPr>
          <p:nvPr/>
        </p:nvCxnSpPr>
        <p:spPr>
          <a:xfrm>
            <a:off x="3760239" y="2287265"/>
            <a:ext cx="0" cy="2396707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F3757259-514E-1F75-F11D-7F134BE99903}"/>
              </a:ext>
            </a:extLst>
          </p:cNvPr>
          <p:cNvCxnSpPr>
            <a:cxnSpLocks/>
          </p:cNvCxnSpPr>
          <p:nvPr/>
        </p:nvCxnSpPr>
        <p:spPr>
          <a:xfrm>
            <a:off x="9713170" y="2287265"/>
            <a:ext cx="0" cy="2396707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F99197A2-3E8C-140E-EF25-A7B4D318F2A5}"/>
              </a:ext>
            </a:extLst>
          </p:cNvPr>
          <p:cNvSpPr txBox="1"/>
          <p:nvPr/>
        </p:nvSpPr>
        <p:spPr>
          <a:xfrm>
            <a:off x="1534453" y="3803118"/>
            <a:ext cx="219779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</a:rPr>
              <a:t>1    8    0</a:t>
            </a:r>
            <a:endParaRPr lang="zh-CN" altLang="en-US" sz="3800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8E4B5AC-23B4-2F20-D7DB-7157B327CD29}"/>
              </a:ext>
            </a:extLst>
          </p:cNvPr>
          <p:cNvSpPr txBox="1"/>
          <p:nvPr/>
        </p:nvSpPr>
        <p:spPr>
          <a:xfrm>
            <a:off x="3708486" y="3803118"/>
            <a:ext cx="148866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</a:rPr>
              <a:t>0    0</a:t>
            </a:r>
            <a:endParaRPr lang="zh-CN" altLang="en-US" sz="38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C389314-1B4D-8A3D-BC6C-550A00DE6F5A}"/>
              </a:ext>
            </a:extLst>
          </p:cNvPr>
          <p:cNvSpPr txBox="1"/>
          <p:nvPr/>
        </p:nvSpPr>
        <p:spPr>
          <a:xfrm>
            <a:off x="7506044" y="3803118"/>
            <a:ext cx="219779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</a:rPr>
              <a:t>3    5    7</a:t>
            </a:r>
            <a:endParaRPr lang="zh-CN" altLang="en-US" sz="3800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BA0BC2A-1FE2-F559-0F8A-4E8CCC50FFB7}"/>
              </a:ext>
            </a:extLst>
          </p:cNvPr>
          <p:cNvSpPr txBox="1"/>
          <p:nvPr/>
        </p:nvSpPr>
        <p:spPr>
          <a:xfrm>
            <a:off x="9680077" y="3803118"/>
            <a:ext cx="148866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</a:rPr>
              <a:t>0    0</a:t>
            </a:r>
            <a:endParaRPr lang="zh-CN" altLang="en-US" sz="3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3846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5A83126-D3F6-CD6A-BE0C-804D4B64C1D5}"/>
              </a:ext>
            </a:extLst>
          </p:cNvPr>
          <p:cNvSpPr txBox="1"/>
          <p:nvPr/>
        </p:nvSpPr>
        <p:spPr>
          <a:xfrm>
            <a:off x="1285201" y="1369043"/>
            <a:ext cx="867056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乘数末尾有 </a:t>
            </a:r>
            <a:r>
              <a:rPr lang="en-US" altLang="zh-CN" sz="3600" dirty="0"/>
              <a:t>0 </a:t>
            </a:r>
            <a:r>
              <a:rPr lang="zh-CN" altLang="en-US" sz="3600" dirty="0"/>
              <a:t>的乘法的笔算方法：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51AA4F6-391B-1CF5-DAA1-4B76C29FE9E0}"/>
              </a:ext>
            </a:extLst>
          </p:cNvPr>
          <p:cNvSpPr txBox="1"/>
          <p:nvPr/>
        </p:nvSpPr>
        <p:spPr>
          <a:xfrm>
            <a:off x="1285294" y="2450899"/>
            <a:ext cx="7476151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50000"/>
              </a:lnSpc>
              <a:defRPr sz="3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pPr algn="l"/>
            <a:r>
              <a:rPr lang="zh-CN" altLang="en-US" sz="3200" dirty="0"/>
              <a:t>① 先把乘数末尾 </a:t>
            </a:r>
            <a:r>
              <a:rPr lang="en-US" altLang="zh-CN" sz="3200" dirty="0"/>
              <a:t>0  </a:t>
            </a:r>
            <a:r>
              <a:rPr lang="zh-CN" altLang="en-US" sz="3200" dirty="0"/>
              <a:t>前面的数相乘，</a:t>
            </a:r>
          </a:p>
          <a:p>
            <a:pPr algn="l"/>
            <a:r>
              <a:rPr lang="zh-CN" altLang="en-US" sz="3200" dirty="0"/>
              <a:t>② 再看两个乘数末尾一共有几个 </a:t>
            </a:r>
            <a:r>
              <a:rPr lang="en-US" altLang="zh-CN" sz="3200" dirty="0"/>
              <a:t>0</a:t>
            </a:r>
            <a:r>
              <a:rPr lang="zh-CN" altLang="en-US" sz="3200" dirty="0"/>
              <a:t>，</a:t>
            </a:r>
            <a:endParaRPr lang="en-US" altLang="zh-CN" sz="3200" dirty="0"/>
          </a:p>
          <a:p>
            <a:pPr algn="l"/>
            <a:r>
              <a:rPr lang="en-US" altLang="zh-CN" sz="3200" dirty="0"/>
              <a:t>     </a:t>
            </a:r>
            <a:r>
              <a:rPr lang="zh-CN" altLang="en-US" sz="3200" dirty="0"/>
              <a:t>就在积的末尾添上几个 </a:t>
            </a:r>
            <a:r>
              <a:rPr lang="en-US" altLang="zh-CN" sz="3200" dirty="0"/>
              <a:t>0</a:t>
            </a:r>
            <a:r>
              <a:rPr lang="zh-CN" altLang="en-US" sz="3200" dirty="0"/>
              <a:t>。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0B1E2716-7049-E6F6-BFA1-CB881B428C53}"/>
              </a:ext>
            </a:extLst>
          </p:cNvPr>
          <p:cNvCxnSpPr/>
          <p:nvPr/>
        </p:nvCxnSpPr>
        <p:spPr>
          <a:xfrm>
            <a:off x="1175658" y="2254948"/>
            <a:ext cx="9396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5953DFBC-FCAD-166C-CC24-170C71765D11}"/>
              </a:ext>
            </a:extLst>
          </p:cNvPr>
          <p:cNvCxnSpPr/>
          <p:nvPr/>
        </p:nvCxnSpPr>
        <p:spPr>
          <a:xfrm>
            <a:off x="1175658" y="4830197"/>
            <a:ext cx="9396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箭头: 五边形 6">
            <a:extLst>
              <a:ext uri="{FF2B5EF4-FFF2-40B4-BE49-F238E27FC236}">
                <a16:creationId xmlns:a16="http://schemas.microsoft.com/office/drawing/2014/main" id="{73792C7B-EA20-D4F8-F2C3-DB47FAA638D5}"/>
              </a:ext>
            </a:extLst>
          </p:cNvPr>
          <p:cNvSpPr/>
          <p:nvPr/>
        </p:nvSpPr>
        <p:spPr>
          <a:xfrm>
            <a:off x="635870" y="539123"/>
            <a:ext cx="2341983" cy="735073"/>
          </a:xfrm>
          <a:prstGeom prst="homePlat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</p:spTree>
    <p:extLst>
      <p:ext uri="{BB962C8B-B14F-4D97-AF65-F5344CB8AC3E}">
        <p14:creationId xmlns:p14="http://schemas.microsoft.com/office/powerpoint/2010/main" val="32835495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54C80EE1-F1A9-C0FE-F074-DC0BC49EC2BE}"/>
              </a:ext>
            </a:extLst>
          </p:cNvPr>
          <p:cNvSpPr txBox="1"/>
          <p:nvPr/>
        </p:nvSpPr>
        <p:spPr>
          <a:xfrm>
            <a:off x="3887394" y="874131"/>
            <a:ext cx="42488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48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BFDF8EE-1A0B-B499-DBEA-E8282877ECC0}"/>
              </a:ext>
            </a:extLst>
          </p:cNvPr>
          <p:cNvGrpSpPr/>
          <p:nvPr/>
        </p:nvGrpSpPr>
        <p:grpSpPr>
          <a:xfrm>
            <a:off x="1240971" y="2034235"/>
            <a:ext cx="3424338" cy="1501925"/>
            <a:chOff x="-237446" y="3196861"/>
            <a:chExt cx="3424338" cy="1501925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E2C4A54-2EAB-F0E8-46D0-88C828FC596A}"/>
                </a:ext>
              </a:extLst>
            </p:cNvPr>
            <p:cNvSpPr txBox="1"/>
            <p:nvPr/>
          </p:nvSpPr>
          <p:spPr>
            <a:xfrm>
              <a:off x="-125476" y="3196861"/>
              <a:ext cx="3312368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 2    0    6</a:t>
              </a:r>
            </a:p>
            <a:p>
              <a:r>
                <a:rPr lang="en-US" altLang="zh-CN" sz="3600" dirty="0"/>
                <a:t>×            5    3      </a:t>
              </a:r>
              <a:endParaRPr lang="zh-CN" altLang="en-US" sz="3600" dirty="0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F7F37CD8-0B59-3911-A137-99C69374E2BC}"/>
                </a:ext>
              </a:extLst>
            </p:cNvPr>
            <p:cNvCxnSpPr>
              <a:cxnSpLocks/>
            </p:cNvCxnSpPr>
            <p:nvPr/>
          </p:nvCxnSpPr>
          <p:spPr>
            <a:xfrm>
              <a:off x="-237446" y="4698786"/>
              <a:ext cx="331236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28BFCA3A-34C9-E6CF-7FE8-A774D5565F50}"/>
              </a:ext>
            </a:extLst>
          </p:cNvPr>
          <p:cNvSpPr txBox="1"/>
          <p:nvPr/>
        </p:nvSpPr>
        <p:spPr>
          <a:xfrm>
            <a:off x="1042605" y="1369043"/>
            <a:ext cx="147666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1.</a:t>
            </a:r>
            <a:endParaRPr lang="zh-CN" altLang="en-US" sz="36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8B6CB67-AFAB-FBAE-D2B0-8271B4270E55}"/>
              </a:ext>
            </a:extLst>
          </p:cNvPr>
          <p:cNvSpPr txBox="1"/>
          <p:nvPr/>
        </p:nvSpPr>
        <p:spPr>
          <a:xfrm>
            <a:off x="2603241" y="3582815"/>
            <a:ext cx="1990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6    1    8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8DF5D03-0C9E-C5D8-12B3-DEBFA3BC1BF5}"/>
              </a:ext>
            </a:extLst>
          </p:cNvPr>
          <p:cNvSpPr txBox="1"/>
          <p:nvPr/>
        </p:nvSpPr>
        <p:spPr>
          <a:xfrm>
            <a:off x="1240972" y="4217298"/>
            <a:ext cx="2653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1    0    3    0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6A2BD26D-17DB-A570-541F-140707D9D7E9}"/>
              </a:ext>
            </a:extLst>
          </p:cNvPr>
          <p:cNvGrpSpPr/>
          <p:nvPr/>
        </p:nvGrpSpPr>
        <p:grpSpPr>
          <a:xfrm>
            <a:off x="1240971" y="4935752"/>
            <a:ext cx="3312368" cy="711648"/>
            <a:chOff x="1240971" y="4935752"/>
            <a:chExt cx="3312368" cy="711648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C09BC781-57E7-8240-C687-DA3581BA03EE}"/>
                </a:ext>
              </a:extLst>
            </p:cNvPr>
            <p:cNvCxnSpPr>
              <a:cxnSpLocks/>
            </p:cNvCxnSpPr>
            <p:nvPr/>
          </p:nvCxnSpPr>
          <p:spPr>
            <a:xfrm>
              <a:off x="1240971" y="4935752"/>
              <a:ext cx="331236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D041DB9-E9A5-B1D0-5159-94266B096A10}"/>
                </a:ext>
              </a:extLst>
            </p:cNvPr>
            <p:cNvSpPr txBox="1"/>
            <p:nvPr/>
          </p:nvSpPr>
          <p:spPr>
            <a:xfrm>
              <a:off x="1240971" y="5001069"/>
              <a:ext cx="331236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1    0    9    1    8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58829FDC-17C5-CCE9-18EB-E6F4AC7429C1}"/>
              </a:ext>
            </a:extLst>
          </p:cNvPr>
          <p:cNvGrpSpPr/>
          <p:nvPr/>
        </p:nvGrpSpPr>
        <p:grpSpPr>
          <a:xfrm>
            <a:off x="6848669" y="2034235"/>
            <a:ext cx="4360868" cy="1501925"/>
            <a:chOff x="-237446" y="3196861"/>
            <a:chExt cx="4360868" cy="1501925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087B9AE7-9013-6668-3ECC-96FC67C72DF5}"/>
                </a:ext>
              </a:extLst>
            </p:cNvPr>
            <p:cNvSpPr txBox="1"/>
            <p:nvPr/>
          </p:nvSpPr>
          <p:spPr>
            <a:xfrm>
              <a:off x="-125477" y="3196861"/>
              <a:ext cx="4248899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 7    0    4</a:t>
              </a:r>
            </a:p>
            <a:p>
              <a:r>
                <a:rPr lang="en-US" altLang="zh-CN" sz="3600" dirty="0"/>
                <a:t>×                  9    0      </a:t>
              </a:r>
              <a:endParaRPr lang="zh-CN" altLang="en-US" sz="3600" dirty="0"/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DB22E4E4-275C-867F-2B98-2574340BFCEC}"/>
                </a:ext>
              </a:extLst>
            </p:cNvPr>
            <p:cNvCxnSpPr>
              <a:cxnSpLocks/>
            </p:cNvCxnSpPr>
            <p:nvPr/>
          </p:nvCxnSpPr>
          <p:spPr>
            <a:xfrm>
              <a:off x="-237446" y="4698786"/>
              <a:ext cx="390981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BB0D6858-5FD3-8922-D495-264D738068EC}"/>
              </a:ext>
            </a:extLst>
          </p:cNvPr>
          <p:cNvSpPr txBox="1"/>
          <p:nvPr/>
        </p:nvSpPr>
        <p:spPr>
          <a:xfrm>
            <a:off x="7507767" y="3623622"/>
            <a:ext cx="2653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6    3    3    6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A1713470-A552-C5CD-F6DA-7BD92180188C}"/>
              </a:ext>
            </a:extLst>
          </p:cNvPr>
          <p:cNvSpPr txBox="1"/>
          <p:nvPr/>
        </p:nvSpPr>
        <p:spPr>
          <a:xfrm>
            <a:off x="10161037" y="3614290"/>
            <a:ext cx="4945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E358FB9-9AF3-28AB-44C5-543678B09806}"/>
              </a:ext>
            </a:extLst>
          </p:cNvPr>
          <p:cNvGrpSpPr/>
          <p:nvPr/>
        </p:nvGrpSpPr>
        <p:grpSpPr>
          <a:xfrm>
            <a:off x="1651518" y="1306448"/>
            <a:ext cx="3424338" cy="1501925"/>
            <a:chOff x="-237446" y="3196861"/>
            <a:chExt cx="3424338" cy="1501925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57FB4513-8531-9AB0-8A62-4443643C66F1}"/>
                </a:ext>
              </a:extLst>
            </p:cNvPr>
            <p:cNvSpPr txBox="1"/>
            <p:nvPr/>
          </p:nvSpPr>
          <p:spPr>
            <a:xfrm>
              <a:off x="-125476" y="3196861"/>
              <a:ext cx="3312368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 5    8    0</a:t>
              </a:r>
            </a:p>
            <a:p>
              <a:r>
                <a:rPr lang="en-US" altLang="zh-CN" sz="3600" dirty="0"/>
                <a:t>×      1    2      </a:t>
              </a:r>
              <a:endParaRPr lang="zh-CN" altLang="en-US" sz="3600" dirty="0"/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C7400EBB-A8D8-AD13-C76E-EE8B9B130C78}"/>
                </a:ext>
              </a:extLst>
            </p:cNvPr>
            <p:cNvCxnSpPr>
              <a:cxnSpLocks/>
            </p:cNvCxnSpPr>
            <p:nvPr/>
          </p:nvCxnSpPr>
          <p:spPr>
            <a:xfrm>
              <a:off x="-237446" y="4698786"/>
              <a:ext cx="331236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B81A7600-7797-BE91-E9B2-992DEBB9B4E4}"/>
              </a:ext>
            </a:extLst>
          </p:cNvPr>
          <p:cNvCxnSpPr>
            <a:cxnSpLocks/>
          </p:cNvCxnSpPr>
          <p:nvPr/>
        </p:nvCxnSpPr>
        <p:spPr>
          <a:xfrm>
            <a:off x="4217439" y="1363535"/>
            <a:ext cx="0" cy="3544367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B48B8FC4-880C-3186-6B98-1E5FF35B5471}"/>
              </a:ext>
            </a:extLst>
          </p:cNvPr>
          <p:cNvSpPr txBox="1"/>
          <p:nvPr/>
        </p:nvSpPr>
        <p:spPr>
          <a:xfrm>
            <a:off x="2220690" y="2855028"/>
            <a:ext cx="1990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1    1    6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C158DAB-95D4-947A-6528-A67175665596}"/>
              </a:ext>
            </a:extLst>
          </p:cNvPr>
          <p:cNvSpPr txBox="1"/>
          <p:nvPr/>
        </p:nvSpPr>
        <p:spPr>
          <a:xfrm>
            <a:off x="2211357" y="3489511"/>
            <a:ext cx="13902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5    8  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F9B4F37-9506-9E12-AA23-5A9F20D6E01B}"/>
              </a:ext>
            </a:extLst>
          </p:cNvPr>
          <p:cNvGrpSpPr/>
          <p:nvPr/>
        </p:nvGrpSpPr>
        <p:grpSpPr>
          <a:xfrm>
            <a:off x="1651518" y="4198634"/>
            <a:ext cx="3293707" cy="711648"/>
            <a:chOff x="535243" y="4935752"/>
            <a:chExt cx="4018096" cy="711648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39E3B5B4-1DEB-2448-1844-DFACBE1E2E52}"/>
                </a:ext>
              </a:extLst>
            </p:cNvPr>
            <p:cNvCxnSpPr>
              <a:cxnSpLocks/>
            </p:cNvCxnSpPr>
            <p:nvPr/>
          </p:nvCxnSpPr>
          <p:spPr>
            <a:xfrm>
              <a:off x="535243" y="4935752"/>
              <a:ext cx="40180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EE23482-04AA-D259-3B7A-3B1F34C761C0}"/>
                </a:ext>
              </a:extLst>
            </p:cNvPr>
            <p:cNvSpPr txBox="1"/>
            <p:nvPr/>
          </p:nvSpPr>
          <p:spPr>
            <a:xfrm>
              <a:off x="1240971" y="5001069"/>
              <a:ext cx="331236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6    9    6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2AF2C18F-F3A7-D435-8B54-0571E6A46FEC}"/>
              </a:ext>
            </a:extLst>
          </p:cNvPr>
          <p:cNvSpPr txBox="1"/>
          <p:nvPr/>
        </p:nvSpPr>
        <p:spPr>
          <a:xfrm>
            <a:off x="4399386" y="4258910"/>
            <a:ext cx="4945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EF88BB3-56B6-3B04-EE4B-2D9743698343}"/>
              </a:ext>
            </a:extLst>
          </p:cNvPr>
          <p:cNvGrpSpPr/>
          <p:nvPr/>
        </p:nvGrpSpPr>
        <p:grpSpPr>
          <a:xfrm>
            <a:off x="7053942" y="1306448"/>
            <a:ext cx="3387014" cy="1501925"/>
            <a:chOff x="-237446" y="3196861"/>
            <a:chExt cx="3387014" cy="1501925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A3FD0EF-DCF0-0954-4E6F-2DB75BBB366A}"/>
                </a:ext>
              </a:extLst>
            </p:cNvPr>
            <p:cNvSpPr txBox="1"/>
            <p:nvPr/>
          </p:nvSpPr>
          <p:spPr>
            <a:xfrm>
              <a:off x="-162800" y="3196861"/>
              <a:ext cx="3312368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4    7    2</a:t>
              </a:r>
            </a:p>
            <a:p>
              <a:r>
                <a:rPr lang="en-US" altLang="zh-CN" sz="3600" dirty="0"/>
                <a:t>×              3    0      </a:t>
              </a:r>
              <a:endParaRPr lang="zh-CN" altLang="en-US" sz="3600" dirty="0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D677C736-1327-BF24-D038-8FFA262BE3B7}"/>
                </a:ext>
              </a:extLst>
            </p:cNvPr>
            <p:cNvCxnSpPr>
              <a:cxnSpLocks/>
            </p:cNvCxnSpPr>
            <p:nvPr/>
          </p:nvCxnSpPr>
          <p:spPr>
            <a:xfrm>
              <a:off x="-237446" y="4698786"/>
              <a:ext cx="331236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D57D5C15-94D4-03A6-9731-08100CC5C3DA}"/>
              </a:ext>
            </a:extLst>
          </p:cNvPr>
          <p:cNvCxnSpPr>
            <a:cxnSpLocks/>
          </p:cNvCxnSpPr>
          <p:nvPr/>
        </p:nvCxnSpPr>
        <p:spPr>
          <a:xfrm>
            <a:off x="9797146" y="1363535"/>
            <a:ext cx="0" cy="2545992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CDEBCA8D-FAF9-B5A0-EDEF-25C346A3CDCA}"/>
              </a:ext>
            </a:extLst>
          </p:cNvPr>
          <p:cNvSpPr txBox="1"/>
          <p:nvPr/>
        </p:nvSpPr>
        <p:spPr>
          <a:xfrm>
            <a:off x="7137921" y="2875834"/>
            <a:ext cx="28333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1    4    1    6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74A689F-E42F-E990-DF39-A0BFE87A4471}"/>
              </a:ext>
            </a:extLst>
          </p:cNvPr>
          <p:cNvSpPr txBox="1"/>
          <p:nvPr/>
        </p:nvSpPr>
        <p:spPr>
          <a:xfrm>
            <a:off x="9904449" y="2875834"/>
            <a:ext cx="4945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1280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0" grpId="0"/>
      <p:bldP spid="25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929E07D-281F-FB33-DA13-0069F5081094}"/>
              </a:ext>
            </a:extLst>
          </p:cNvPr>
          <p:cNvSpPr txBox="1"/>
          <p:nvPr/>
        </p:nvSpPr>
        <p:spPr>
          <a:xfrm>
            <a:off x="491051" y="444922"/>
            <a:ext cx="42488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48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0DB1156-0088-06CE-51C1-CB8D533A0816}"/>
              </a:ext>
            </a:extLst>
          </p:cNvPr>
          <p:cNvSpPr txBox="1"/>
          <p:nvPr/>
        </p:nvSpPr>
        <p:spPr>
          <a:xfrm>
            <a:off x="594736" y="986485"/>
            <a:ext cx="147666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2.</a:t>
            </a:r>
            <a:endParaRPr lang="zh-CN" altLang="en-US" sz="36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E22853A-9514-67D1-71D6-88E3EAAEDBA2}"/>
              </a:ext>
            </a:extLst>
          </p:cNvPr>
          <p:cNvSpPr txBox="1"/>
          <p:nvPr/>
        </p:nvSpPr>
        <p:spPr>
          <a:xfrm>
            <a:off x="1445030" y="1357313"/>
            <a:ext cx="211114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108×27</a:t>
            </a:r>
            <a:endParaRPr lang="zh-CN" altLang="en-US" sz="3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0FCC06B-573C-FB3E-2633-1CCD6351F95B}"/>
              </a:ext>
            </a:extLst>
          </p:cNvPr>
          <p:cNvSpPr txBox="1"/>
          <p:nvPr/>
        </p:nvSpPr>
        <p:spPr>
          <a:xfrm>
            <a:off x="6567536" y="1357313"/>
            <a:ext cx="211114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305×60</a:t>
            </a:r>
            <a:endParaRPr lang="zh-CN" altLang="en-US" sz="3600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009E89E-8F85-A25B-7BD0-35A1D2584514}"/>
              </a:ext>
            </a:extLst>
          </p:cNvPr>
          <p:cNvGrpSpPr/>
          <p:nvPr/>
        </p:nvGrpSpPr>
        <p:grpSpPr>
          <a:xfrm>
            <a:off x="1614196" y="2272955"/>
            <a:ext cx="3424338" cy="1501925"/>
            <a:chOff x="-237446" y="3196861"/>
            <a:chExt cx="3424338" cy="1501925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AA85F99-F562-DE12-E721-BEAEA5813742}"/>
                </a:ext>
              </a:extLst>
            </p:cNvPr>
            <p:cNvSpPr txBox="1"/>
            <p:nvPr/>
          </p:nvSpPr>
          <p:spPr>
            <a:xfrm>
              <a:off x="-125476" y="3196861"/>
              <a:ext cx="3312368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 1    0    8</a:t>
              </a:r>
            </a:p>
            <a:p>
              <a:r>
                <a:rPr lang="en-US" altLang="zh-CN" sz="3600" dirty="0"/>
                <a:t>×            2    7      </a:t>
              </a:r>
              <a:endParaRPr lang="zh-CN" altLang="en-US" sz="3600" dirty="0"/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71EC3C3D-FA34-DE2F-830F-9CC6ED9B9B24}"/>
                </a:ext>
              </a:extLst>
            </p:cNvPr>
            <p:cNvCxnSpPr>
              <a:cxnSpLocks/>
            </p:cNvCxnSpPr>
            <p:nvPr/>
          </p:nvCxnSpPr>
          <p:spPr>
            <a:xfrm>
              <a:off x="-237446" y="4698786"/>
              <a:ext cx="331236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72C1B7A1-F5E8-F9B6-FB53-0F096A891156}"/>
              </a:ext>
            </a:extLst>
          </p:cNvPr>
          <p:cNvSpPr txBox="1"/>
          <p:nvPr/>
        </p:nvSpPr>
        <p:spPr>
          <a:xfrm>
            <a:off x="2976466" y="3821535"/>
            <a:ext cx="1990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7    5    6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B7A239C-1A90-4704-1663-E250BA80D471}"/>
              </a:ext>
            </a:extLst>
          </p:cNvPr>
          <p:cNvSpPr txBox="1"/>
          <p:nvPr/>
        </p:nvSpPr>
        <p:spPr>
          <a:xfrm>
            <a:off x="2295334" y="4456018"/>
            <a:ext cx="20993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2    1    6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F68C0C7-B5B8-6B39-71BC-EE5007265653}"/>
              </a:ext>
            </a:extLst>
          </p:cNvPr>
          <p:cNvGrpSpPr/>
          <p:nvPr/>
        </p:nvGrpSpPr>
        <p:grpSpPr>
          <a:xfrm>
            <a:off x="1614196" y="5174472"/>
            <a:ext cx="3442999" cy="711648"/>
            <a:chOff x="1240971" y="4935752"/>
            <a:chExt cx="3442999" cy="711648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C4DAE5DF-3155-DFA5-CA16-5506A4756673}"/>
                </a:ext>
              </a:extLst>
            </p:cNvPr>
            <p:cNvCxnSpPr>
              <a:cxnSpLocks/>
            </p:cNvCxnSpPr>
            <p:nvPr/>
          </p:nvCxnSpPr>
          <p:spPr>
            <a:xfrm>
              <a:off x="1240971" y="4935752"/>
              <a:ext cx="331236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D688035-343E-18E7-25B9-67CB35ABF267}"/>
                </a:ext>
              </a:extLst>
            </p:cNvPr>
            <p:cNvSpPr txBox="1"/>
            <p:nvPr/>
          </p:nvSpPr>
          <p:spPr>
            <a:xfrm>
              <a:off x="1903445" y="5001069"/>
              <a:ext cx="278052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2    9    1    6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1F32AD19-C1DB-D7EF-2372-2945310A9FF4}"/>
              </a:ext>
            </a:extLst>
          </p:cNvPr>
          <p:cNvSpPr txBox="1"/>
          <p:nvPr/>
        </p:nvSpPr>
        <p:spPr>
          <a:xfrm>
            <a:off x="3213918" y="1410771"/>
            <a:ext cx="1990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= 2916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F581B76A-B58F-57CB-D730-06F2EAF640AB}"/>
              </a:ext>
            </a:extLst>
          </p:cNvPr>
          <p:cNvGrpSpPr/>
          <p:nvPr/>
        </p:nvGrpSpPr>
        <p:grpSpPr>
          <a:xfrm>
            <a:off x="7153468" y="2272955"/>
            <a:ext cx="3387014" cy="2603079"/>
            <a:chOff x="7153468" y="2272955"/>
            <a:chExt cx="3387014" cy="2603079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2B6F31D2-5938-92D7-9756-23B190B850C2}"/>
                </a:ext>
              </a:extLst>
            </p:cNvPr>
            <p:cNvGrpSpPr/>
            <p:nvPr/>
          </p:nvGrpSpPr>
          <p:grpSpPr>
            <a:xfrm>
              <a:off x="7153468" y="2272955"/>
              <a:ext cx="3387014" cy="1501925"/>
              <a:chOff x="-237446" y="3196861"/>
              <a:chExt cx="3387014" cy="1501925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0B248BAD-238B-976B-999F-4747294A2851}"/>
                  </a:ext>
                </a:extLst>
              </p:cNvPr>
              <p:cNvSpPr txBox="1"/>
              <p:nvPr/>
            </p:nvSpPr>
            <p:spPr>
              <a:xfrm>
                <a:off x="-162800" y="3196861"/>
                <a:ext cx="3312368" cy="1455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en-US" altLang="zh-CN" sz="3600" dirty="0"/>
                  <a:t>      3    0    5</a:t>
                </a:r>
              </a:p>
              <a:p>
                <a:r>
                  <a:rPr lang="en-US" altLang="zh-CN" sz="3600" dirty="0"/>
                  <a:t>×              6    0      </a:t>
                </a:r>
                <a:endParaRPr lang="zh-CN" altLang="en-US" sz="3600" dirty="0"/>
              </a:p>
            </p:txBody>
          </p: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F0455E78-B719-1A49-5F44-2BE4D077B5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37446" y="4698786"/>
                <a:ext cx="331236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DB3B0B01-1112-E433-FA51-A70BAC04DD9F}"/>
                </a:ext>
              </a:extLst>
            </p:cNvPr>
            <p:cNvCxnSpPr>
              <a:cxnSpLocks/>
            </p:cNvCxnSpPr>
            <p:nvPr/>
          </p:nvCxnSpPr>
          <p:spPr>
            <a:xfrm>
              <a:off x="9896672" y="2330042"/>
              <a:ext cx="0" cy="2545992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0A56CBBD-4F28-D2E9-4C00-21BF136416B3}"/>
                </a:ext>
              </a:extLst>
            </p:cNvPr>
            <p:cNvSpPr txBox="1"/>
            <p:nvPr/>
          </p:nvSpPr>
          <p:spPr>
            <a:xfrm>
              <a:off x="7237447" y="3842341"/>
              <a:ext cx="283339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1    8    3    0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30EBAA13-EAC2-A1D0-B2AA-A6F1B476F122}"/>
                </a:ext>
              </a:extLst>
            </p:cNvPr>
            <p:cNvSpPr txBox="1"/>
            <p:nvPr/>
          </p:nvSpPr>
          <p:spPr>
            <a:xfrm>
              <a:off x="10003975" y="3842341"/>
              <a:ext cx="49452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0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D4A60843-12E7-B424-790B-3F3F8FA3E893}"/>
              </a:ext>
            </a:extLst>
          </p:cNvPr>
          <p:cNvSpPr txBox="1"/>
          <p:nvPr/>
        </p:nvSpPr>
        <p:spPr>
          <a:xfrm>
            <a:off x="8289771" y="1410771"/>
            <a:ext cx="1990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= 18300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1386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5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92B196B-A7F6-ACAE-4CDC-28584C82592A}"/>
              </a:ext>
            </a:extLst>
          </p:cNvPr>
          <p:cNvSpPr txBox="1"/>
          <p:nvPr/>
        </p:nvSpPr>
        <p:spPr>
          <a:xfrm>
            <a:off x="1883573" y="1068060"/>
            <a:ext cx="211114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180×70</a:t>
            </a:r>
            <a:endParaRPr lang="zh-CN" altLang="en-US" sz="36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06D016B-0EC6-0938-C229-83386B20616F}"/>
              </a:ext>
            </a:extLst>
          </p:cNvPr>
          <p:cNvSpPr txBox="1"/>
          <p:nvPr/>
        </p:nvSpPr>
        <p:spPr>
          <a:xfrm>
            <a:off x="6604866" y="1068060"/>
            <a:ext cx="211114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480×23</a:t>
            </a:r>
            <a:endParaRPr lang="zh-CN" altLang="en-US" sz="3600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CE2C6029-48E0-49CB-E224-9A14412A7236}"/>
              </a:ext>
            </a:extLst>
          </p:cNvPr>
          <p:cNvGrpSpPr/>
          <p:nvPr/>
        </p:nvGrpSpPr>
        <p:grpSpPr>
          <a:xfrm>
            <a:off x="1517779" y="2235631"/>
            <a:ext cx="3726024" cy="2603079"/>
            <a:chOff x="7153468" y="2272955"/>
            <a:chExt cx="3726024" cy="2603079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136DEE8-2BC6-9B84-50E8-FD5CBD728AAF}"/>
                </a:ext>
              </a:extLst>
            </p:cNvPr>
            <p:cNvGrpSpPr/>
            <p:nvPr/>
          </p:nvGrpSpPr>
          <p:grpSpPr>
            <a:xfrm>
              <a:off x="7153468" y="2272955"/>
              <a:ext cx="3651380" cy="1501925"/>
              <a:chOff x="-237446" y="3196861"/>
              <a:chExt cx="3651380" cy="1501925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CD9315D-BD09-E8E2-DBDC-5AB9B13A3974}"/>
                  </a:ext>
                </a:extLst>
              </p:cNvPr>
              <p:cNvSpPr txBox="1"/>
              <p:nvPr/>
            </p:nvSpPr>
            <p:spPr>
              <a:xfrm>
                <a:off x="-162800" y="3196861"/>
                <a:ext cx="3312368" cy="1455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en-US" altLang="zh-CN" sz="3600" dirty="0"/>
                  <a:t>         1    8    0</a:t>
                </a:r>
              </a:p>
              <a:p>
                <a:r>
                  <a:rPr lang="en-US" altLang="zh-CN" sz="3600" dirty="0"/>
                  <a:t>×           7    0      </a:t>
                </a:r>
                <a:endParaRPr lang="zh-CN" altLang="en-US" sz="3600" dirty="0"/>
              </a:p>
            </p:txBody>
          </p: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D305BD82-E471-3B48-2304-DBDF5C0756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37446" y="4698786"/>
                <a:ext cx="365138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C02E8738-3DE9-FAFD-FF67-99CDF0C846CB}"/>
                </a:ext>
              </a:extLst>
            </p:cNvPr>
            <p:cNvCxnSpPr>
              <a:cxnSpLocks/>
            </p:cNvCxnSpPr>
            <p:nvPr/>
          </p:nvCxnSpPr>
          <p:spPr>
            <a:xfrm>
              <a:off x="9532779" y="2330042"/>
              <a:ext cx="0" cy="2545992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123405D-E890-69BC-BE66-9F2EE298DCA6}"/>
                </a:ext>
              </a:extLst>
            </p:cNvPr>
            <p:cNvSpPr txBox="1"/>
            <p:nvPr/>
          </p:nvSpPr>
          <p:spPr>
            <a:xfrm>
              <a:off x="7601340" y="3842341"/>
              <a:ext cx="197186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1    2    6    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8AF825F-536F-4CAE-0173-6F76EEB73CCF}"/>
                </a:ext>
              </a:extLst>
            </p:cNvPr>
            <p:cNvSpPr txBox="1"/>
            <p:nvPr/>
          </p:nvSpPr>
          <p:spPr>
            <a:xfrm>
              <a:off x="9649411" y="3842341"/>
              <a:ext cx="123008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0    0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86C4BDB0-C086-DE1A-8640-70E65FC7938D}"/>
              </a:ext>
            </a:extLst>
          </p:cNvPr>
          <p:cNvSpPr txBox="1"/>
          <p:nvPr/>
        </p:nvSpPr>
        <p:spPr>
          <a:xfrm>
            <a:off x="3605671" y="1147471"/>
            <a:ext cx="1990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= 12600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F2811737-C445-AB9A-F01D-39460DA037FD}"/>
              </a:ext>
            </a:extLst>
          </p:cNvPr>
          <p:cNvGrpSpPr/>
          <p:nvPr/>
        </p:nvGrpSpPr>
        <p:grpSpPr>
          <a:xfrm>
            <a:off x="6662057" y="2251682"/>
            <a:ext cx="3519202" cy="3603834"/>
            <a:chOff x="6662057" y="2251682"/>
            <a:chExt cx="3519202" cy="3603834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D8421AB2-D5D9-8B86-DDD3-32EE70E9D851}"/>
                </a:ext>
              </a:extLst>
            </p:cNvPr>
            <p:cNvGrpSpPr/>
            <p:nvPr/>
          </p:nvGrpSpPr>
          <p:grpSpPr>
            <a:xfrm>
              <a:off x="6756921" y="2251682"/>
              <a:ext cx="3424338" cy="1501925"/>
              <a:chOff x="-237446" y="3196861"/>
              <a:chExt cx="3424338" cy="1501925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F871A6AA-542F-3301-B2CF-D92B94CA1D05}"/>
                  </a:ext>
                </a:extLst>
              </p:cNvPr>
              <p:cNvSpPr txBox="1"/>
              <p:nvPr/>
            </p:nvSpPr>
            <p:spPr>
              <a:xfrm>
                <a:off x="-125476" y="3196861"/>
                <a:ext cx="3312368" cy="1455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en-US" altLang="zh-CN" sz="3600" dirty="0"/>
                  <a:t>          4    8    0</a:t>
                </a:r>
              </a:p>
              <a:p>
                <a:r>
                  <a:rPr lang="en-US" altLang="zh-CN" sz="3600" dirty="0"/>
                  <a:t>×      2    3      </a:t>
                </a:r>
                <a:endParaRPr lang="zh-CN" altLang="en-US" sz="3600" dirty="0"/>
              </a:p>
            </p:txBody>
          </p: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3A75008A-E043-8BA1-FF29-B1B58682C4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37446" y="4698786"/>
                <a:ext cx="331236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8AB755CB-31C3-D84F-AA52-BB830337E3B0}"/>
                </a:ext>
              </a:extLst>
            </p:cNvPr>
            <p:cNvCxnSpPr>
              <a:cxnSpLocks/>
            </p:cNvCxnSpPr>
            <p:nvPr/>
          </p:nvCxnSpPr>
          <p:spPr>
            <a:xfrm>
              <a:off x="9322842" y="2308769"/>
              <a:ext cx="0" cy="3544367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C244B6F-451A-6A03-D0F1-F7747EF5F4AF}"/>
                </a:ext>
              </a:extLst>
            </p:cNvPr>
            <p:cNvSpPr txBox="1"/>
            <p:nvPr/>
          </p:nvSpPr>
          <p:spPr>
            <a:xfrm>
              <a:off x="7326093" y="3800262"/>
              <a:ext cx="199079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1    4    4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6F960CC8-27A9-9920-3D9E-A977DBC213C2}"/>
                </a:ext>
              </a:extLst>
            </p:cNvPr>
            <p:cNvSpPr txBox="1"/>
            <p:nvPr/>
          </p:nvSpPr>
          <p:spPr>
            <a:xfrm>
              <a:off x="7316760" y="4434745"/>
              <a:ext cx="13902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9    6  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B5DCB972-7AB5-6B64-E8ED-B27F0C0F2FCF}"/>
                </a:ext>
              </a:extLst>
            </p:cNvPr>
            <p:cNvGrpSpPr/>
            <p:nvPr/>
          </p:nvGrpSpPr>
          <p:grpSpPr>
            <a:xfrm>
              <a:off x="6662057" y="5143868"/>
              <a:ext cx="3388571" cy="711648"/>
              <a:chOff x="419515" y="4935752"/>
              <a:chExt cx="4133824" cy="711648"/>
            </a:xfrm>
          </p:grpSpPr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3875FCB4-DB5C-A6C7-BCBF-EE24A0A0E8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5243" y="4935752"/>
                <a:ext cx="401809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B414276A-3F47-CC21-1A82-6CBC67FF8981}"/>
                  </a:ext>
                </a:extLst>
              </p:cNvPr>
              <p:cNvSpPr txBox="1"/>
              <p:nvPr/>
            </p:nvSpPr>
            <p:spPr>
              <a:xfrm>
                <a:off x="419515" y="5001069"/>
                <a:ext cx="413382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1    1    0    4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D32C0D60-145F-744D-9619-9F4008646240}"/>
                </a:ext>
              </a:extLst>
            </p:cNvPr>
            <p:cNvSpPr txBox="1"/>
            <p:nvPr/>
          </p:nvSpPr>
          <p:spPr>
            <a:xfrm>
              <a:off x="9504789" y="5204144"/>
              <a:ext cx="49452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0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B3295A8C-E397-7B0A-CBA8-5AEB825F7827}"/>
              </a:ext>
            </a:extLst>
          </p:cNvPr>
          <p:cNvSpPr txBox="1"/>
          <p:nvPr/>
        </p:nvSpPr>
        <p:spPr>
          <a:xfrm>
            <a:off x="8326961" y="1147471"/>
            <a:ext cx="1990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= 11040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5424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914713" y="2619611"/>
            <a:ext cx="8362574" cy="7603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000" dirty="0"/>
              <a:t>学习这节课后，你们有什么收获？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23724</TotalTime>
  <Words>909</Words>
  <Application>Microsoft Office PowerPoint</Application>
  <PresentationFormat>宽屏</PresentationFormat>
  <Paragraphs>156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WF</cp:lastModifiedBy>
  <cp:revision>4733</cp:revision>
  <dcterms:created xsi:type="dcterms:W3CDTF">2016-01-14T07:05:00Z</dcterms:created>
  <dcterms:modified xsi:type="dcterms:W3CDTF">2026-09-09T11:18:08Z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