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682" r:id="rId2"/>
    <p:sldId id="1035" r:id="rId3"/>
    <p:sldId id="814" r:id="rId4"/>
    <p:sldId id="1052" r:id="rId5"/>
    <p:sldId id="1034" r:id="rId6"/>
    <p:sldId id="1050" r:id="rId7"/>
    <p:sldId id="1023" r:id="rId8"/>
    <p:sldId id="680" r:id="rId9"/>
    <p:sldId id="331" r:id="rId10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E6E0EC"/>
    <a:srgbClr val="E2F1F6"/>
    <a:srgbClr val="FFFDE4"/>
    <a:srgbClr val="EAF6FD"/>
    <a:srgbClr val="FFCDFF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积的变化规律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21397" y="1682062"/>
            <a:ext cx="10580133" cy="363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探索并掌握积的变化规律，将规律运用于实际计算和解决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简单的实际问题中。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经历积的变化规律的发现过程，初步获得探索和发现数学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规律的基本方法和经验，培养学生的探究能力、合作交流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能力和归纳总结能力。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在学习活动中获得成功的乐趣，增强学习的兴趣和自信心。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90470" y="1520890"/>
            <a:ext cx="10832843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602064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9622C9D-B308-9367-B16C-B2EF4681B43F}"/>
              </a:ext>
            </a:extLst>
          </p:cNvPr>
          <p:cNvSpPr txBox="1"/>
          <p:nvPr/>
        </p:nvSpPr>
        <p:spPr>
          <a:xfrm>
            <a:off x="599227" y="1850984"/>
            <a:ext cx="4924494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（</a:t>
            </a:r>
            <a:r>
              <a:rPr lang="en-US" altLang="zh-CN" sz="3600" dirty="0">
                <a:solidFill>
                  <a:schemeClr val="tx1"/>
                </a:solidFill>
              </a:rPr>
              <a:t>1</a:t>
            </a:r>
            <a:r>
              <a:rPr lang="zh-CN" altLang="en-US" sz="3600" dirty="0">
                <a:solidFill>
                  <a:schemeClr val="tx1"/>
                </a:solidFill>
              </a:rPr>
              <a:t>）</a:t>
            </a:r>
            <a:r>
              <a:rPr lang="en-US" altLang="zh-CN" sz="3600" dirty="0">
                <a:solidFill>
                  <a:schemeClr val="tx1"/>
                </a:solidFill>
              </a:rPr>
              <a:t>6 × 2        = 12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6 × 20      = 120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6 × 200    = 1200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E2D428-798E-5C09-EC61-DE376F213AC3}"/>
              </a:ext>
            </a:extLst>
          </p:cNvPr>
          <p:cNvSpPr txBox="1"/>
          <p:nvPr/>
        </p:nvSpPr>
        <p:spPr>
          <a:xfrm>
            <a:off x="1656719" y="1252102"/>
            <a:ext cx="86100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观察下面两组题，说一说你发现了什么。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F0E1B4-F9F8-E3CA-B510-36D4E3E7E1EF}"/>
              </a:ext>
            </a:extLst>
          </p:cNvPr>
          <p:cNvSpPr txBox="1"/>
          <p:nvPr/>
        </p:nvSpPr>
        <p:spPr>
          <a:xfrm>
            <a:off x="6617477" y="1850984"/>
            <a:ext cx="4924494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（</a:t>
            </a:r>
            <a:r>
              <a:rPr lang="en-US" altLang="zh-CN" sz="3600" dirty="0">
                <a:solidFill>
                  <a:schemeClr val="tx1"/>
                </a:solidFill>
              </a:rPr>
              <a:t>2</a:t>
            </a:r>
            <a:r>
              <a:rPr lang="zh-CN" altLang="en-US" sz="3600" dirty="0">
                <a:solidFill>
                  <a:schemeClr val="tx1"/>
                </a:solidFill>
              </a:rPr>
              <a:t>）</a:t>
            </a:r>
            <a:r>
              <a:rPr lang="en-US" altLang="zh-CN" sz="3600" dirty="0">
                <a:solidFill>
                  <a:schemeClr val="tx1"/>
                </a:solidFill>
              </a:rPr>
              <a:t>20 × 4    = 80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10 × 4    = 40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5   × 4    = 20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4204346-C77A-D5A1-2036-F3EA605F0756}"/>
              </a:ext>
            </a:extLst>
          </p:cNvPr>
          <p:cNvSpPr/>
          <p:nvPr/>
        </p:nvSpPr>
        <p:spPr>
          <a:xfrm>
            <a:off x="1716832" y="2258005"/>
            <a:ext cx="438539" cy="2463366"/>
          </a:xfrm>
          <a:prstGeom prst="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442589B-E2C4-23BB-4F75-31F116BE7EF6}"/>
              </a:ext>
            </a:extLst>
          </p:cNvPr>
          <p:cNvGrpSpPr/>
          <p:nvPr/>
        </p:nvGrpSpPr>
        <p:grpSpPr>
          <a:xfrm>
            <a:off x="2864497" y="2707962"/>
            <a:ext cx="895739" cy="492443"/>
            <a:chOff x="2883159" y="2810603"/>
            <a:chExt cx="895739" cy="492443"/>
          </a:xfrm>
        </p:grpSpPr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32DF5B6B-6845-CC75-832E-15AD85911848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7B765C7-0574-8E0E-BD77-B941920C7528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C9A2A2D-591E-6735-D968-4837B31EB676}"/>
              </a:ext>
            </a:extLst>
          </p:cNvPr>
          <p:cNvGrpSpPr/>
          <p:nvPr/>
        </p:nvGrpSpPr>
        <p:grpSpPr>
          <a:xfrm>
            <a:off x="4376056" y="2670641"/>
            <a:ext cx="895739" cy="492443"/>
            <a:chOff x="4292081" y="2698634"/>
            <a:chExt cx="895739" cy="492443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7438DB39-E09E-4874-F4A0-9A70A0EA7B31}"/>
                </a:ext>
              </a:extLst>
            </p:cNvPr>
            <p:cNvCxnSpPr/>
            <p:nvPr/>
          </p:nvCxnSpPr>
          <p:spPr>
            <a:xfrm>
              <a:off x="4292081" y="2752530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5CB490D-FFE0-753D-6129-57537594FC77}"/>
                </a:ext>
              </a:extLst>
            </p:cNvPr>
            <p:cNvSpPr txBox="1"/>
            <p:nvPr/>
          </p:nvSpPr>
          <p:spPr>
            <a:xfrm>
              <a:off x="4292472" y="2698634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E5FB78E-5CAC-2606-7358-C0BAEC34BB64}"/>
              </a:ext>
            </a:extLst>
          </p:cNvPr>
          <p:cNvGrpSpPr/>
          <p:nvPr/>
        </p:nvGrpSpPr>
        <p:grpSpPr>
          <a:xfrm>
            <a:off x="3004456" y="2463278"/>
            <a:ext cx="1784751" cy="1968759"/>
            <a:chOff x="3023118" y="2556588"/>
            <a:chExt cx="1784751" cy="1968759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EC077793-B1CF-8C2B-582B-DEA8D4D1B8E7}"/>
                </a:ext>
              </a:extLst>
            </p:cNvPr>
            <p:cNvSpPr/>
            <p:nvPr/>
          </p:nvSpPr>
          <p:spPr>
            <a:xfrm>
              <a:off x="3023118" y="2556588"/>
              <a:ext cx="681135" cy="1968759"/>
            </a:xfrm>
            <a:custGeom>
              <a:avLst/>
              <a:gdLst>
                <a:gd name="csX0" fmla="*/ 0 w 681135"/>
                <a:gd name="csY0" fmla="*/ 0 h 1660849"/>
                <a:gd name="csX1" fmla="*/ 681135 w 681135"/>
                <a:gd name="csY1" fmla="*/ 0 h 1660849"/>
                <a:gd name="csX2" fmla="*/ 681135 w 681135"/>
                <a:gd name="csY2" fmla="*/ 1660849 h 1660849"/>
                <a:gd name="csX3" fmla="*/ 457200 w 681135"/>
                <a:gd name="csY3" fmla="*/ 1660849 h 1660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1135" h="1660849">
                  <a:moveTo>
                    <a:pt x="0" y="0"/>
                  </a:moveTo>
                  <a:lnTo>
                    <a:pt x="681135" y="0"/>
                  </a:lnTo>
                  <a:lnTo>
                    <a:pt x="681135" y="1660849"/>
                  </a:lnTo>
                  <a:lnTo>
                    <a:pt x="457200" y="1660849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80599BF-E72B-8E74-F103-839FF15D27C5}"/>
                </a:ext>
              </a:extLst>
            </p:cNvPr>
            <p:cNvSpPr txBox="1"/>
            <p:nvPr/>
          </p:nvSpPr>
          <p:spPr>
            <a:xfrm>
              <a:off x="3641933" y="3792504"/>
              <a:ext cx="1165936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DE3C07F-C876-88A0-2211-8559EDC72D3A}"/>
              </a:ext>
            </a:extLst>
          </p:cNvPr>
          <p:cNvGrpSpPr/>
          <p:nvPr/>
        </p:nvGrpSpPr>
        <p:grpSpPr>
          <a:xfrm>
            <a:off x="4749283" y="2463278"/>
            <a:ext cx="1822072" cy="1978090"/>
            <a:chOff x="4767945" y="2556588"/>
            <a:chExt cx="1822072" cy="1978090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B4E4CEC4-B363-514C-E52B-64657273489D}"/>
                </a:ext>
              </a:extLst>
            </p:cNvPr>
            <p:cNvSpPr/>
            <p:nvPr/>
          </p:nvSpPr>
          <p:spPr>
            <a:xfrm>
              <a:off x="4767945" y="2556588"/>
              <a:ext cx="681135" cy="1978090"/>
            </a:xfrm>
            <a:custGeom>
              <a:avLst/>
              <a:gdLst>
                <a:gd name="csX0" fmla="*/ 0 w 681135"/>
                <a:gd name="csY0" fmla="*/ 0 h 1660849"/>
                <a:gd name="csX1" fmla="*/ 681135 w 681135"/>
                <a:gd name="csY1" fmla="*/ 0 h 1660849"/>
                <a:gd name="csX2" fmla="*/ 681135 w 681135"/>
                <a:gd name="csY2" fmla="*/ 1660849 h 1660849"/>
                <a:gd name="csX3" fmla="*/ 457200 w 681135"/>
                <a:gd name="csY3" fmla="*/ 1660849 h 1660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1135" h="1660849">
                  <a:moveTo>
                    <a:pt x="0" y="0"/>
                  </a:moveTo>
                  <a:lnTo>
                    <a:pt x="681135" y="0"/>
                  </a:lnTo>
                  <a:lnTo>
                    <a:pt x="681135" y="1660849"/>
                  </a:lnTo>
                  <a:lnTo>
                    <a:pt x="457200" y="1660849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6F31489-0B38-BBD8-274A-03566AB4F171}"/>
                </a:ext>
              </a:extLst>
            </p:cNvPr>
            <p:cNvSpPr txBox="1"/>
            <p:nvPr/>
          </p:nvSpPr>
          <p:spPr>
            <a:xfrm>
              <a:off x="5424081" y="3241995"/>
              <a:ext cx="1165936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4775D09-20E9-C01C-CAAF-B7C88CE050FA}"/>
              </a:ext>
            </a:extLst>
          </p:cNvPr>
          <p:cNvGrpSpPr/>
          <p:nvPr/>
        </p:nvGrpSpPr>
        <p:grpSpPr>
          <a:xfrm>
            <a:off x="7968343" y="2707962"/>
            <a:ext cx="895739" cy="492443"/>
            <a:chOff x="2883159" y="2810603"/>
            <a:chExt cx="895739" cy="492443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397FE10B-6CBE-B4EE-E9C8-B3752D5DCE5B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3A7BF12-3F0A-8761-C6C4-10F66C27C99E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6E5300B-23F8-162C-6D83-0551024D10D3}"/>
              </a:ext>
            </a:extLst>
          </p:cNvPr>
          <p:cNvGrpSpPr/>
          <p:nvPr/>
        </p:nvGrpSpPr>
        <p:grpSpPr>
          <a:xfrm>
            <a:off x="10189029" y="2707962"/>
            <a:ext cx="895739" cy="492443"/>
            <a:chOff x="2883159" y="2810603"/>
            <a:chExt cx="895739" cy="492443"/>
          </a:xfrm>
        </p:grpSpPr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D3987155-9081-629D-6D02-E7E27421283C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61B999A-A4D3-3EB3-9AC3-8BDF52FF715A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5AE3491A-413C-9C20-43E7-D317B789CF52}"/>
              </a:ext>
            </a:extLst>
          </p:cNvPr>
          <p:cNvSpPr/>
          <p:nvPr/>
        </p:nvSpPr>
        <p:spPr>
          <a:xfrm>
            <a:off x="8910734" y="2258005"/>
            <a:ext cx="438539" cy="2463366"/>
          </a:xfrm>
          <a:prstGeom prst="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35B0A926-7CF5-BE73-0F11-22194B55BDBF}"/>
              </a:ext>
            </a:extLst>
          </p:cNvPr>
          <p:cNvGrpSpPr/>
          <p:nvPr/>
        </p:nvGrpSpPr>
        <p:grpSpPr>
          <a:xfrm>
            <a:off x="6954558" y="2491394"/>
            <a:ext cx="890994" cy="1956816"/>
            <a:chOff x="6954558" y="2584704"/>
            <a:chExt cx="890994" cy="1956816"/>
          </a:xfrm>
        </p:grpSpPr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25E78001-E75F-4700-C6B3-7A99996BD033}"/>
                </a:ext>
              </a:extLst>
            </p:cNvPr>
            <p:cNvSpPr/>
            <p:nvPr/>
          </p:nvSpPr>
          <p:spPr>
            <a:xfrm>
              <a:off x="7656576" y="2584704"/>
              <a:ext cx="188976" cy="1956816"/>
            </a:xfrm>
            <a:custGeom>
              <a:avLst/>
              <a:gdLst>
                <a:gd name="csX0" fmla="*/ 176784 w 188976"/>
                <a:gd name="csY0" fmla="*/ 0 h 1956816"/>
                <a:gd name="csX1" fmla="*/ 0 w 188976"/>
                <a:gd name="csY1" fmla="*/ 0 h 1956816"/>
                <a:gd name="csX2" fmla="*/ 0 w 188976"/>
                <a:gd name="csY2" fmla="*/ 1956816 h 1956816"/>
                <a:gd name="csX3" fmla="*/ 188976 w 188976"/>
                <a:gd name="csY3" fmla="*/ 1956816 h 195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8976" h="1956816">
                  <a:moveTo>
                    <a:pt x="176784" y="0"/>
                  </a:moveTo>
                  <a:lnTo>
                    <a:pt x="0" y="0"/>
                  </a:lnTo>
                  <a:lnTo>
                    <a:pt x="0" y="1956816"/>
                  </a:lnTo>
                  <a:lnTo>
                    <a:pt x="188976" y="1956816"/>
                  </a:lnTo>
                </a:path>
              </a:pathLst>
            </a:custGeom>
            <a:noFill/>
            <a:ln w="1905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F5F3DBA-C574-A661-540D-58586A41BFD7}"/>
                </a:ext>
              </a:extLst>
            </p:cNvPr>
            <p:cNvSpPr txBox="1"/>
            <p:nvPr/>
          </p:nvSpPr>
          <p:spPr>
            <a:xfrm>
              <a:off x="6954558" y="3330680"/>
              <a:ext cx="79594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÷4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BD230E4C-9FF8-9848-8C88-CED162CB93C4}"/>
              </a:ext>
            </a:extLst>
          </p:cNvPr>
          <p:cNvGrpSpPr/>
          <p:nvPr/>
        </p:nvGrpSpPr>
        <p:grpSpPr>
          <a:xfrm>
            <a:off x="10552922" y="2491394"/>
            <a:ext cx="1228409" cy="1956816"/>
            <a:chOff x="10552922" y="2584704"/>
            <a:chExt cx="1228409" cy="1956816"/>
          </a:xfrm>
        </p:grpSpPr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9388376B-C6A0-1AB3-97D5-9F3E13F8C847}"/>
                </a:ext>
              </a:extLst>
            </p:cNvPr>
            <p:cNvSpPr/>
            <p:nvPr/>
          </p:nvSpPr>
          <p:spPr>
            <a:xfrm flipH="1">
              <a:off x="10552922" y="2584704"/>
              <a:ext cx="418385" cy="1956816"/>
            </a:xfrm>
            <a:custGeom>
              <a:avLst/>
              <a:gdLst>
                <a:gd name="csX0" fmla="*/ 176784 w 188976"/>
                <a:gd name="csY0" fmla="*/ 0 h 1956816"/>
                <a:gd name="csX1" fmla="*/ 0 w 188976"/>
                <a:gd name="csY1" fmla="*/ 0 h 1956816"/>
                <a:gd name="csX2" fmla="*/ 0 w 188976"/>
                <a:gd name="csY2" fmla="*/ 1956816 h 1956816"/>
                <a:gd name="csX3" fmla="*/ 188976 w 188976"/>
                <a:gd name="csY3" fmla="*/ 1956816 h 1956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8976" h="1956816">
                  <a:moveTo>
                    <a:pt x="176784" y="0"/>
                  </a:moveTo>
                  <a:lnTo>
                    <a:pt x="0" y="0"/>
                  </a:lnTo>
                  <a:lnTo>
                    <a:pt x="0" y="1956816"/>
                  </a:lnTo>
                  <a:lnTo>
                    <a:pt x="188976" y="1956816"/>
                  </a:lnTo>
                </a:path>
              </a:pathLst>
            </a:custGeom>
            <a:noFill/>
            <a:ln w="19050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3671ED6-187F-7702-62F1-FBFB0631818A}"/>
                </a:ext>
              </a:extLst>
            </p:cNvPr>
            <p:cNvSpPr txBox="1"/>
            <p:nvPr/>
          </p:nvSpPr>
          <p:spPr>
            <a:xfrm>
              <a:off x="10985382" y="3330680"/>
              <a:ext cx="79594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÷4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7BF6E48A-EDC8-F7F6-EA01-40D55EB4EEC9}"/>
              </a:ext>
            </a:extLst>
          </p:cNvPr>
          <p:cNvSpPr txBox="1"/>
          <p:nvPr/>
        </p:nvSpPr>
        <p:spPr>
          <a:xfrm>
            <a:off x="1478710" y="4758692"/>
            <a:ext cx="1030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不变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810DF4A-B9EA-C8B8-605C-99D21D0A8CB6}"/>
              </a:ext>
            </a:extLst>
          </p:cNvPr>
          <p:cNvSpPr txBox="1"/>
          <p:nvPr/>
        </p:nvSpPr>
        <p:spPr>
          <a:xfrm>
            <a:off x="8614681" y="4767232"/>
            <a:ext cx="1030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不变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1EE5E64-2762-DA5A-F8DF-8AC1BC41FC1D}"/>
              </a:ext>
            </a:extLst>
          </p:cNvPr>
          <p:cNvSpPr txBox="1"/>
          <p:nvPr/>
        </p:nvSpPr>
        <p:spPr>
          <a:xfrm>
            <a:off x="1334272" y="5342915"/>
            <a:ext cx="9993087" cy="12176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dirty="0"/>
              <a:t>一个乘数不变，另一个乘数乘几或除以几（</a:t>
            </a:r>
            <a:r>
              <a:rPr lang="en-US" altLang="zh-CN" dirty="0"/>
              <a:t>0 </a:t>
            </a:r>
            <a:r>
              <a:rPr lang="zh-CN" altLang="en-US" dirty="0"/>
              <a:t>除外），积也乘几或除以几。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3" grpId="0" animBg="1"/>
      <p:bldP spid="52" grpId="0"/>
      <p:bldP spid="53" grpId="0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933A468-C537-408C-8B8B-CCCAC625EB95}"/>
              </a:ext>
            </a:extLst>
          </p:cNvPr>
          <p:cNvSpPr txBox="1"/>
          <p:nvPr/>
        </p:nvSpPr>
        <p:spPr>
          <a:xfrm>
            <a:off x="632149" y="379833"/>
            <a:ext cx="6097554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800" b="1"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>
                <a:latin typeface="+mn-ea"/>
                <a:ea typeface="+mn-ea"/>
              </a:rPr>
              <a:t>举例说明你发现的规律。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C3ABE11-F723-2AD4-B30F-A540527E289E}"/>
              </a:ext>
            </a:extLst>
          </p:cNvPr>
          <p:cNvSpPr txBox="1"/>
          <p:nvPr/>
        </p:nvSpPr>
        <p:spPr>
          <a:xfrm>
            <a:off x="1068870" y="1346187"/>
            <a:ext cx="3465809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4 × 5       = 20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4 × 10     = 40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4 × 20     = 80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D47C39-1D58-8C5F-EC06-F4BF193EC9AC}"/>
              </a:ext>
            </a:extLst>
          </p:cNvPr>
          <p:cNvSpPr txBox="1"/>
          <p:nvPr/>
        </p:nvSpPr>
        <p:spPr>
          <a:xfrm>
            <a:off x="6779206" y="1346187"/>
            <a:ext cx="4128283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80 × 4    = 320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40 × 4    = 160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20 × 4    = 80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ADDBA4-CECF-AF23-68DE-A18DC61B52D9}"/>
              </a:ext>
            </a:extLst>
          </p:cNvPr>
          <p:cNvSpPr/>
          <p:nvPr/>
        </p:nvSpPr>
        <p:spPr>
          <a:xfrm>
            <a:off x="1050208" y="1732862"/>
            <a:ext cx="438539" cy="2463366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8F7792-C37E-04F3-AEAC-C7A199BED100}"/>
              </a:ext>
            </a:extLst>
          </p:cNvPr>
          <p:cNvSpPr txBox="1"/>
          <p:nvPr/>
        </p:nvSpPr>
        <p:spPr>
          <a:xfrm>
            <a:off x="812086" y="4242880"/>
            <a:ext cx="1030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不变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9A9DA5A-A72E-B2BA-CC8E-204DEC4D74AC}"/>
              </a:ext>
            </a:extLst>
          </p:cNvPr>
          <p:cNvGrpSpPr/>
          <p:nvPr/>
        </p:nvGrpSpPr>
        <p:grpSpPr>
          <a:xfrm>
            <a:off x="2181288" y="2180584"/>
            <a:ext cx="895739" cy="492443"/>
            <a:chOff x="2883159" y="2810603"/>
            <a:chExt cx="895739" cy="492443"/>
          </a:xfrm>
        </p:grpSpPr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7AC819C5-29E5-BE79-D92B-D05228E2C110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98B25B4-C099-760B-896C-67F0C6EF2E14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×2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C3B4FC1-02E0-6DE7-59AB-04D9210331D6}"/>
              </a:ext>
            </a:extLst>
          </p:cNvPr>
          <p:cNvGrpSpPr/>
          <p:nvPr/>
        </p:nvGrpSpPr>
        <p:grpSpPr>
          <a:xfrm>
            <a:off x="3730170" y="2180584"/>
            <a:ext cx="895739" cy="492443"/>
            <a:chOff x="2883159" y="2810603"/>
            <a:chExt cx="895739" cy="492443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CD538155-9BC0-EACE-D7F7-AF2C5D7804E2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2A5D324-F47A-52FA-5E08-6A66011CA797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×2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F28E32F-E97B-42B4-B9A4-29C765ACAE19}"/>
              </a:ext>
            </a:extLst>
          </p:cNvPr>
          <p:cNvGrpSpPr/>
          <p:nvPr/>
        </p:nvGrpSpPr>
        <p:grpSpPr>
          <a:xfrm>
            <a:off x="3946853" y="1959425"/>
            <a:ext cx="1397510" cy="2006082"/>
            <a:chOff x="3834882" y="1772816"/>
            <a:chExt cx="1397510" cy="200608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E7E616A-7E08-97D9-C142-72CB6BC77422}"/>
                </a:ext>
              </a:extLst>
            </p:cNvPr>
            <p:cNvSpPr txBox="1"/>
            <p:nvPr/>
          </p:nvSpPr>
          <p:spPr>
            <a:xfrm>
              <a:off x="4445605" y="2554970"/>
              <a:ext cx="78678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×4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F258B0AB-633E-5B0F-4FB5-BB04949F5BEE}"/>
                </a:ext>
              </a:extLst>
            </p:cNvPr>
            <p:cNvSpPr/>
            <p:nvPr/>
          </p:nvSpPr>
          <p:spPr>
            <a:xfrm>
              <a:off x="3834882" y="1772816"/>
              <a:ext cx="587828" cy="2006082"/>
            </a:xfrm>
            <a:custGeom>
              <a:avLst/>
              <a:gdLst>
                <a:gd name="csX0" fmla="*/ 214604 w 765110"/>
                <a:gd name="csY0" fmla="*/ 0 h 2006082"/>
                <a:gd name="csX1" fmla="*/ 765110 w 765110"/>
                <a:gd name="csY1" fmla="*/ 0 h 2006082"/>
                <a:gd name="csX2" fmla="*/ 765110 w 765110"/>
                <a:gd name="csY2" fmla="*/ 2006082 h 2006082"/>
                <a:gd name="csX3" fmla="*/ 0 w 765110"/>
                <a:gd name="csY3" fmla="*/ 2006082 h 2006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5110" h="2006082">
                  <a:moveTo>
                    <a:pt x="214604" y="0"/>
                  </a:moveTo>
                  <a:lnTo>
                    <a:pt x="765110" y="0"/>
                  </a:lnTo>
                  <a:lnTo>
                    <a:pt x="765110" y="2006082"/>
                  </a:lnTo>
                  <a:lnTo>
                    <a:pt x="0" y="2006082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A39E4FB-F9B2-1951-91DE-1F9AE2BFD9A8}"/>
              </a:ext>
            </a:extLst>
          </p:cNvPr>
          <p:cNvGrpSpPr/>
          <p:nvPr/>
        </p:nvGrpSpPr>
        <p:grpSpPr>
          <a:xfrm>
            <a:off x="2341986" y="1959425"/>
            <a:ext cx="1322867" cy="1987421"/>
            <a:chOff x="2276670" y="1772816"/>
            <a:chExt cx="1322867" cy="1987421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506BFD2-8103-66E8-BCC2-441DA85C271D}"/>
                </a:ext>
              </a:extLst>
            </p:cNvPr>
            <p:cNvSpPr/>
            <p:nvPr/>
          </p:nvSpPr>
          <p:spPr>
            <a:xfrm>
              <a:off x="2276670" y="1772816"/>
              <a:ext cx="541175" cy="1987421"/>
            </a:xfrm>
            <a:custGeom>
              <a:avLst/>
              <a:gdLst>
                <a:gd name="csX0" fmla="*/ 0 w 653143"/>
                <a:gd name="csY0" fmla="*/ 0 h 1987421"/>
                <a:gd name="csX1" fmla="*/ 653143 w 653143"/>
                <a:gd name="csY1" fmla="*/ 0 h 1987421"/>
                <a:gd name="csX2" fmla="*/ 653143 w 653143"/>
                <a:gd name="csY2" fmla="*/ 1987421 h 1987421"/>
                <a:gd name="csX3" fmla="*/ 242596 w 653143"/>
                <a:gd name="csY3" fmla="*/ 1987421 h 1987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53143" h="1987421">
                  <a:moveTo>
                    <a:pt x="0" y="0"/>
                  </a:moveTo>
                  <a:lnTo>
                    <a:pt x="653143" y="0"/>
                  </a:lnTo>
                  <a:lnTo>
                    <a:pt x="653143" y="1987421"/>
                  </a:lnTo>
                  <a:lnTo>
                    <a:pt x="242596" y="1987421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3857169-0D84-6210-F8B2-B24534BB4977}"/>
                </a:ext>
              </a:extLst>
            </p:cNvPr>
            <p:cNvSpPr txBox="1"/>
            <p:nvPr/>
          </p:nvSpPr>
          <p:spPr>
            <a:xfrm>
              <a:off x="2812750" y="3002838"/>
              <a:ext cx="78678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×4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BE8D2CB8-83AB-F3DC-F1CC-975BFBFAB32A}"/>
              </a:ext>
            </a:extLst>
          </p:cNvPr>
          <p:cNvSpPr/>
          <p:nvPr/>
        </p:nvSpPr>
        <p:spPr>
          <a:xfrm>
            <a:off x="7926871" y="1732862"/>
            <a:ext cx="438539" cy="2463366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59AA76-38C2-92C0-8C4B-3DBDFE6188EF}"/>
              </a:ext>
            </a:extLst>
          </p:cNvPr>
          <p:cNvSpPr txBox="1"/>
          <p:nvPr/>
        </p:nvSpPr>
        <p:spPr>
          <a:xfrm>
            <a:off x="7688749" y="4242880"/>
            <a:ext cx="1030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不变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844F217-C6D3-E075-9EF9-66046EEAB69C}"/>
              </a:ext>
            </a:extLst>
          </p:cNvPr>
          <p:cNvGrpSpPr/>
          <p:nvPr/>
        </p:nvGrpSpPr>
        <p:grpSpPr>
          <a:xfrm>
            <a:off x="7107854" y="2180584"/>
            <a:ext cx="895739" cy="492443"/>
            <a:chOff x="2883159" y="2810603"/>
            <a:chExt cx="895739" cy="492443"/>
          </a:xfrm>
        </p:grpSpPr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7843B15B-FF6C-FED7-C978-6C42699521DD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51AC3B1-A789-7095-C48D-9960CFDD4A93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4DF3045B-240E-B0FB-3A2F-5F8ED5E2171B}"/>
              </a:ext>
            </a:extLst>
          </p:cNvPr>
          <p:cNvGrpSpPr/>
          <p:nvPr/>
        </p:nvGrpSpPr>
        <p:grpSpPr>
          <a:xfrm>
            <a:off x="9391780" y="2180584"/>
            <a:ext cx="895739" cy="492443"/>
            <a:chOff x="2883159" y="2810603"/>
            <a:chExt cx="895739" cy="492443"/>
          </a:xfrm>
        </p:grpSpPr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E4710CAE-2F9B-7139-5D78-5AB5F9BB823E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5A17867-07DB-0BBB-95A7-C6DA0B843806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B5A8CC7A-EB22-C8CC-6E86-2848FCBDB95F}"/>
              </a:ext>
            </a:extLst>
          </p:cNvPr>
          <p:cNvGrpSpPr/>
          <p:nvPr/>
        </p:nvGrpSpPr>
        <p:grpSpPr>
          <a:xfrm>
            <a:off x="5848298" y="1968756"/>
            <a:ext cx="1000376" cy="2006082"/>
            <a:chOff x="5568377" y="1782147"/>
            <a:chExt cx="1000376" cy="2006082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9897403B-5D9C-B728-5DFB-EB20ED632F7F}"/>
                </a:ext>
              </a:extLst>
            </p:cNvPr>
            <p:cNvSpPr/>
            <p:nvPr/>
          </p:nvSpPr>
          <p:spPr>
            <a:xfrm>
              <a:off x="6270173" y="1782147"/>
              <a:ext cx="298580" cy="2006082"/>
            </a:xfrm>
            <a:custGeom>
              <a:avLst/>
              <a:gdLst>
                <a:gd name="csX0" fmla="*/ 270588 w 298580"/>
                <a:gd name="csY0" fmla="*/ 0 h 2006082"/>
                <a:gd name="csX1" fmla="*/ 0 w 298580"/>
                <a:gd name="csY1" fmla="*/ 0 h 2006082"/>
                <a:gd name="csX2" fmla="*/ 0 w 298580"/>
                <a:gd name="csY2" fmla="*/ 2006082 h 2006082"/>
                <a:gd name="csX3" fmla="*/ 298580 w 298580"/>
                <a:gd name="csY3" fmla="*/ 2006082 h 2006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98580" h="2006082">
                  <a:moveTo>
                    <a:pt x="270588" y="0"/>
                  </a:moveTo>
                  <a:lnTo>
                    <a:pt x="0" y="0"/>
                  </a:lnTo>
                  <a:lnTo>
                    <a:pt x="0" y="2006082"/>
                  </a:lnTo>
                  <a:lnTo>
                    <a:pt x="298580" y="2006082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269ED69-D9C9-0430-5DA8-517F4BE84D36}"/>
                </a:ext>
              </a:extLst>
            </p:cNvPr>
            <p:cNvSpPr txBox="1"/>
            <p:nvPr/>
          </p:nvSpPr>
          <p:spPr>
            <a:xfrm>
              <a:off x="5568377" y="2529635"/>
              <a:ext cx="78678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÷4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F8FC1AB-7369-34AA-4A80-D82E665A2E9A}"/>
              </a:ext>
            </a:extLst>
          </p:cNvPr>
          <p:cNvGrpSpPr/>
          <p:nvPr/>
        </p:nvGrpSpPr>
        <p:grpSpPr>
          <a:xfrm>
            <a:off x="9629197" y="1959425"/>
            <a:ext cx="1397510" cy="2006082"/>
            <a:chOff x="3834882" y="1772816"/>
            <a:chExt cx="1397510" cy="20060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C223B568-3DD7-2678-8522-37BB309C432C}"/>
                </a:ext>
              </a:extLst>
            </p:cNvPr>
            <p:cNvSpPr txBox="1"/>
            <p:nvPr/>
          </p:nvSpPr>
          <p:spPr>
            <a:xfrm>
              <a:off x="4445605" y="2554970"/>
              <a:ext cx="78678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×4</a:t>
              </a:r>
              <a:endParaRPr lang="zh-CN" altLang="en-US" sz="2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7F348D68-1CC8-C10D-1D91-C2BEC657B2EE}"/>
                </a:ext>
              </a:extLst>
            </p:cNvPr>
            <p:cNvSpPr/>
            <p:nvPr/>
          </p:nvSpPr>
          <p:spPr>
            <a:xfrm>
              <a:off x="3834882" y="1772816"/>
              <a:ext cx="587828" cy="2006082"/>
            </a:xfrm>
            <a:custGeom>
              <a:avLst/>
              <a:gdLst>
                <a:gd name="csX0" fmla="*/ 214604 w 765110"/>
                <a:gd name="csY0" fmla="*/ 0 h 2006082"/>
                <a:gd name="csX1" fmla="*/ 765110 w 765110"/>
                <a:gd name="csY1" fmla="*/ 0 h 2006082"/>
                <a:gd name="csX2" fmla="*/ 765110 w 765110"/>
                <a:gd name="csY2" fmla="*/ 2006082 h 2006082"/>
                <a:gd name="csX3" fmla="*/ 0 w 765110"/>
                <a:gd name="csY3" fmla="*/ 2006082 h 2006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5110" h="2006082">
                  <a:moveTo>
                    <a:pt x="214604" y="0"/>
                  </a:moveTo>
                  <a:lnTo>
                    <a:pt x="765110" y="0"/>
                  </a:lnTo>
                  <a:lnTo>
                    <a:pt x="765110" y="2006082"/>
                  </a:lnTo>
                  <a:lnTo>
                    <a:pt x="0" y="2006082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00FA67F3-8414-FDE0-7C7D-D1935E976760}"/>
              </a:ext>
            </a:extLst>
          </p:cNvPr>
          <p:cNvSpPr txBox="1"/>
          <p:nvPr/>
        </p:nvSpPr>
        <p:spPr>
          <a:xfrm>
            <a:off x="740454" y="5352912"/>
            <a:ext cx="10711092" cy="6267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en-US" dirty="0"/>
              <a:t>只有当一个乘数不变时，积才同另一个乘数作相同的变化。</a:t>
            </a:r>
          </a:p>
        </p:txBody>
      </p:sp>
    </p:spTree>
    <p:extLst>
      <p:ext uri="{BB962C8B-B14F-4D97-AF65-F5344CB8AC3E}">
        <p14:creationId xmlns:p14="http://schemas.microsoft.com/office/powerpoint/2010/main" val="3029750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  <p:bldP spid="30" grpId="0" animBg="1"/>
      <p:bldP spid="31" grpId="0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389462" y="1434359"/>
            <a:ext cx="11740335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1. </a:t>
            </a:r>
            <a:r>
              <a:rPr lang="zh-CN" altLang="en-US" sz="3600" dirty="0"/>
              <a:t>先算出每组题中第 </a:t>
            </a:r>
            <a:r>
              <a:rPr lang="en-US" altLang="zh-CN" sz="3600" dirty="0"/>
              <a:t>1 </a:t>
            </a:r>
            <a:r>
              <a:rPr lang="zh-CN" altLang="en-US" sz="3600" dirty="0"/>
              <a:t>题的积，再写出下面两题的得数。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2B2C2E-CD45-E51D-B73A-3E9FBEC15655}"/>
              </a:ext>
            </a:extLst>
          </p:cNvPr>
          <p:cNvSpPr txBox="1"/>
          <p:nvPr/>
        </p:nvSpPr>
        <p:spPr>
          <a:xfrm>
            <a:off x="115326" y="2200713"/>
            <a:ext cx="3822192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（</a:t>
            </a:r>
            <a:r>
              <a:rPr lang="en-US" altLang="zh-CN" sz="3600" dirty="0">
                <a:solidFill>
                  <a:schemeClr val="tx1"/>
                </a:solidFill>
              </a:rPr>
              <a:t>1</a:t>
            </a:r>
            <a:r>
              <a:rPr lang="zh-CN" altLang="en-US" sz="3600" dirty="0">
                <a:solidFill>
                  <a:schemeClr val="tx1"/>
                </a:solidFill>
              </a:rPr>
              <a:t>）</a:t>
            </a:r>
            <a:r>
              <a:rPr lang="en-US" altLang="zh-CN" sz="3600" dirty="0">
                <a:solidFill>
                  <a:schemeClr val="tx1"/>
                </a:solidFill>
              </a:rPr>
              <a:t>12 × 3 =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120 × 3 =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120 × 30 = 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2F21AA-AD50-60C2-5CAA-EB15131F4672}"/>
              </a:ext>
            </a:extLst>
          </p:cNvPr>
          <p:cNvSpPr txBox="1"/>
          <p:nvPr/>
        </p:nvSpPr>
        <p:spPr>
          <a:xfrm>
            <a:off x="3665619" y="2200713"/>
            <a:ext cx="3822192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（</a:t>
            </a:r>
            <a:r>
              <a:rPr lang="en-US" altLang="zh-CN" sz="3600" dirty="0">
                <a:solidFill>
                  <a:schemeClr val="tx1"/>
                </a:solidFill>
              </a:rPr>
              <a:t>2</a:t>
            </a:r>
            <a:r>
              <a:rPr lang="zh-CN" altLang="en-US" sz="3600" dirty="0">
                <a:solidFill>
                  <a:schemeClr val="tx1"/>
                </a:solidFill>
              </a:rPr>
              <a:t>）</a:t>
            </a:r>
            <a:r>
              <a:rPr lang="en-US" altLang="zh-CN" sz="3600" dirty="0">
                <a:solidFill>
                  <a:schemeClr val="tx1"/>
                </a:solidFill>
              </a:rPr>
              <a:t>48 × 5 =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48 × 50 =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48 × 500 = 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D95D51D-8ED2-FB68-1368-0A062317213E}"/>
              </a:ext>
            </a:extLst>
          </p:cNvPr>
          <p:cNvSpPr txBox="1"/>
          <p:nvPr/>
        </p:nvSpPr>
        <p:spPr>
          <a:xfrm>
            <a:off x="7346545" y="2200713"/>
            <a:ext cx="3822192" cy="293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8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（</a:t>
            </a:r>
            <a:r>
              <a:rPr lang="en-US" altLang="zh-CN" sz="3600" dirty="0">
                <a:solidFill>
                  <a:schemeClr val="tx1"/>
                </a:solidFill>
              </a:rPr>
              <a:t>3</a:t>
            </a:r>
            <a:r>
              <a:rPr lang="zh-CN" altLang="en-US" sz="3600" dirty="0">
                <a:solidFill>
                  <a:schemeClr val="tx1"/>
                </a:solidFill>
              </a:rPr>
              <a:t>）</a:t>
            </a:r>
            <a:r>
              <a:rPr lang="en-US" altLang="zh-CN" sz="3600" dirty="0">
                <a:solidFill>
                  <a:schemeClr val="tx1"/>
                </a:solidFill>
              </a:rPr>
              <a:t>4 × 15 =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40 × 15 =</a:t>
            </a:r>
          </a:p>
          <a:p>
            <a:pPr algn="l">
              <a:lnSpc>
                <a:spcPct val="18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          160 × 15 = 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A5ED1D-AD98-25B7-95F3-8F5A8B225761}"/>
              </a:ext>
            </a:extLst>
          </p:cNvPr>
          <p:cNvSpPr txBox="1"/>
          <p:nvPr/>
        </p:nvSpPr>
        <p:spPr>
          <a:xfrm>
            <a:off x="3132816" y="2492468"/>
            <a:ext cx="854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F7B379B-0191-EE75-40E4-2F02B3524BE9}"/>
              </a:ext>
            </a:extLst>
          </p:cNvPr>
          <p:cNvGrpSpPr/>
          <p:nvPr/>
        </p:nvGrpSpPr>
        <p:grpSpPr>
          <a:xfrm>
            <a:off x="1612403" y="3034534"/>
            <a:ext cx="895739" cy="492443"/>
            <a:chOff x="2883159" y="2810603"/>
            <a:chExt cx="895739" cy="492443"/>
          </a:xfrm>
        </p:grpSpPr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4B66D3E0-26C4-6175-EC86-BF8CDA405B7C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131C8D2-7FB2-7C38-EC31-24A92FE0E3E3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6B721951-37FE-057C-41CD-45D4D9A9AF2F}"/>
              </a:ext>
            </a:extLst>
          </p:cNvPr>
          <p:cNvSpPr txBox="1"/>
          <p:nvPr/>
        </p:nvSpPr>
        <p:spPr>
          <a:xfrm>
            <a:off x="3244786" y="3509504"/>
            <a:ext cx="1084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2785C94-E877-7AF6-48FC-EC035C78066B}"/>
              </a:ext>
            </a:extLst>
          </p:cNvPr>
          <p:cNvGrpSpPr/>
          <p:nvPr/>
        </p:nvGrpSpPr>
        <p:grpSpPr>
          <a:xfrm>
            <a:off x="2834713" y="4070232"/>
            <a:ext cx="895739" cy="492443"/>
            <a:chOff x="2883159" y="2810603"/>
            <a:chExt cx="895739" cy="492443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D07508A7-A4E6-A42B-D271-66DEA28B5203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D6746BC-05B7-2CCC-AC39-B14F7BF83124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6BBCDE9D-5AC5-E0BD-E600-383F9BEB734C}"/>
              </a:ext>
            </a:extLst>
          </p:cNvPr>
          <p:cNvSpPr txBox="1"/>
          <p:nvPr/>
        </p:nvSpPr>
        <p:spPr>
          <a:xfrm>
            <a:off x="3524704" y="4507879"/>
            <a:ext cx="13624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3600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28B64A4-A326-184E-AA3A-7B2ABF45A547}"/>
              </a:ext>
            </a:extLst>
          </p:cNvPr>
          <p:cNvSpPr txBox="1"/>
          <p:nvPr/>
        </p:nvSpPr>
        <p:spPr>
          <a:xfrm>
            <a:off x="6659786" y="2492468"/>
            <a:ext cx="1084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240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F0E69ED-B28B-B841-B626-54E2C0AC517D}"/>
              </a:ext>
            </a:extLst>
          </p:cNvPr>
          <p:cNvGrpSpPr/>
          <p:nvPr/>
        </p:nvGrpSpPr>
        <p:grpSpPr>
          <a:xfrm>
            <a:off x="6184398" y="3062526"/>
            <a:ext cx="895739" cy="492443"/>
            <a:chOff x="2883159" y="2810603"/>
            <a:chExt cx="895739" cy="492443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38134B18-228B-5FD0-6E9E-F41F04FB5D8E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5A0C221-C398-F6AA-0789-E4641187A078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62556DEA-3526-6077-1033-EF1A088B86E9}"/>
              </a:ext>
            </a:extLst>
          </p:cNvPr>
          <p:cNvSpPr txBox="1"/>
          <p:nvPr/>
        </p:nvSpPr>
        <p:spPr>
          <a:xfrm>
            <a:off x="6893052" y="3481515"/>
            <a:ext cx="1353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2400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A04F957-836D-4BF2-6F44-2DCA7B2E75C2}"/>
              </a:ext>
            </a:extLst>
          </p:cNvPr>
          <p:cNvGrpSpPr/>
          <p:nvPr/>
        </p:nvGrpSpPr>
        <p:grpSpPr>
          <a:xfrm>
            <a:off x="6231052" y="4070232"/>
            <a:ext cx="895739" cy="492443"/>
            <a:chOff x="2883159" y="2810603"/>
            <a:chExt cx="895739" cy="492443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4092EE2D-27FC-A6C3-7984-56C5323B12AC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D2601AD-032C-DE70-FBD3-3689BC8A38C8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041CED54-87CE-BFF7-0482-AF83463C06B9}"/>
              </a:ext>
            </a:extLst>
          </p:cNvPr>
          <p:cNvSpPr txBox="1"/>
          <p:nvPr/>
        </p:nvSpPr>
        <p:spPr>
          <a:xfrm>
            <a:off x="7088996" y="4470560"/>
            <a:ext cx="15127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24000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89941A0-977C-2FD8-2AE2-11179BC9A2A5}"/>
              </a:ext>
            </a:extLst>
          </p:cNvPr>
          <p:cNvSpPr txBox="1"/>
          <p:nvPr/>
        </p:nvSpPr>
        <p:spPr>
          <a:xfrm>
            <a:off x="10392028" y="2492468"/>
            <a:ext cx="854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E567E5CA-A9B3-60C2-763C-478E1623978A}"/>
              </a:ext>
            </a:extLst>
          </p:cNvPr>
          <p:cNvGrpSpPr/>
          <p:nvPr/>
        </p:nvGrpSpPr>
        <p:grpSpPr>
          <a:xfrm>
            <a:off x="8768978" y="3062526"/>
            <a:ext cx="895739" cy="492443"/>
            <a:chOff x="2883159" y="2810603"/>
            <a:chExt cx="895739" cy="492443"/>
          </a:xfrm>
        </p:grpSpPr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7954E200-122F-41CF-2397-C9576399C5EB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3E636E6D-7DF2-807C-47CB-1AD1C7863AC0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×10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2C14FB14-30C3-037F-A46E-87BB6AA5FE06}"/>
              </a:ext>
            </a:extLst>
          </p:cNvPr>
          <p:cNvSpPr txBox="1"/>
          <p:nvPr/>
        </p:nvSpPr>
        <p:spPr>
          <a:xfrm>
            <a:off x="10578638" y="3481513"/>
            <a:ext cx="10930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EB3AB2D7-087D-D04E-06E8-619E41C84FDC}"/>
              </a:ext>
            </a:extLst>
          </p:cNvPr>
          <p:cNvGrpSpPr/>
          <p:nvPr/>
        </p:nvGrpSpPr>
        <p:grpSpPr>
          <a:xfrm>
            <a:off x="8768978" y="4088893"/>
            <a:ext cx="895739" cy="492443"/>
            <a:chOff x="2883159" y="2810603"/>
            <a:chExt cx="895739" cy="492443"/>
          </a:xfrm>
        </p:grpSpPr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6A9D662B-091D-7F85-10D7-1BE5C3C1723F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6BEDD9F-9200-EA23-D473-344D6FE06BA7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×4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4D3889C2-507D-9CBB-B4A1-342AD6A638CE}"/>
              </a:ext>
            </a:extLst>
          </p:cNvPr>
          <p:cNvSpPr txBox="1"/>
          <p:nvPr/>
        </p:nvSpPr>
        <p:spPr>
          <a:xfrm>
            <a:off x="10775539" y="4463605"/>
            <a:ext cx="1429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2400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8" grpId="0"/>
      <p:bldP spid="29" grpId="0"/>
      <p:bldP spid="33" grpId="0"/>
      <p:bldP spid="43" grpId="0"/>
      <p:bldP spid="44" grpId="0"/>
      <p:bldP spid="48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929E07D-281F-FB33-DA13-0069F5081094}"/>
              </a:ext>
            </a:extLst>
          </p:cNvPr>
          <p:cNvSpPr txBox="1"/>
          <p:nvPr/>
        </p:nvSpPr>
        <p:spPr>
          <a:xfrm>
            <a:off x="817622" y="472914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DB1156-0088-06CE-51C1-CB8D533A0816}"/>
              </a:ext>
            </a:extLst>
          </p:cNvPr>
          <p:cNvSpPr txBox="1"/>
          <p:nvPr/>
        </p:nvSpPr>
        <p:spPr>
          <a:xfrm>
            <a:off x="445445" y="809201"/>
            <a:ext cx="11479078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2. </a:t>
            </a:r>
            <a:r>
              <a:rPr lang="zh-CN" altLang="en-US" sz="3600" dirty="0"/>
              <a:t>如果下面这块长方形绿地的长不变，宽增加到 </a:t>
            </a:r>
            <a:r>
              <a:rPr lang="en-US" altLang="zh-CN" sz="3600" dirty="0"/>
              <a:t>24 m</a:t>
            </a:r>
            <a:r>
              <a:rPr lang="zh-CN" altLang="en-US" sz="3600" dirty="0"/>
              <a:t>，</a:t>
            </a:r>
          </a:p>
          <a:p>
            <a:r>
              <a:rPr lang="zh-CN" altLang="en-US" sz="3600" dirty="0"/>
              <a:t>    那么扩大后的绿地面积是多少？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FA50B3-9709-1588-8B14-CE88C1188BA8}"/>
              </a:ext>
            </a:extLst>
          </p:cNvPr>
          <p:cNvSpPr txBox="1"/>
          <p:nvPr/>
        </p:nvSpPr>
        <p:spPr>
          <a:xfrm>
            <a:off x="1866119" y="2595954"/>
            <a:ext cx="34803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>
                <a:solidFill>
                  <a:srgbClr val="FF0000"/>
                </a:solidFill>
              </a:rPr>
              <a:t>长</a:t>
            </a:r>
            <a:r>
              <a:rPr lang="en-US" altLang="zh-CN" sz="3600" dirty="0">
                <a:solidFill>
                  <a:srgbClr val="FF0000"/>
                </a:solidFill>
              </a:rPr>
              <a:t>×8 = 200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17161EF-07A7-79B2-6EFE-5D1D992F6310}"/>
              </a:ext>
            </a:extLst>
          </p:cNvPr>
          <p:cNvSpPr txBox="1"/>
          <p:nvPr/>
        </p:nvSpPr>
        <p:spPr>
          <a:xfrm>
            <a:off x="1866119" y="3808936"/>
            <a:ext cx="280851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>
                <a:solidFill>
                  <a:srgbClr val="FF0000"/>
                </a:solidFill>
              </a:rPr>
              <a:t>长</a:t>
            </a:r>
            <a:r>
              <a:rPr lang="en-US" altLang="zh-CN" sz="3600" dirty="0">
                <a:solidFill>
                  <a:srgbClr val="FF0000"/>
                </a:solidFill>
              </a:rPr>
              <a:t>×24 =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68B5AD1-58E9-47D3-4967-71662D1FD33C}"/>
              </a:ext>
            </a:extLst>
          </p:cNvPr>
          <p:cNvCxnSpPr>
            <a:cxnSpLocks/>
          </p:cNvCxnSpPr>
          <p:nvPr/>
        </p:nvCxnSpPr>
        <p:spPr>
          <a:xfrm flipH="1">
            <a:off x="6550089" y="1527505"/>
            <a:ext cx="4739952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1A6CF197-6B0E-59AB-3EC4-A7B7C1731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817" y="2793367"/>
            <a:ext cx="5736847" cy="1736646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9A19151C-24E4-4C06-C226-A3F9C41DB2BF}"/>
              </a:ext>
            </a:extLst>
          </p:cNvPr>
          <p:cNvGrpSpPr/>
          <p:nvPr/>
        </p:nvGrpSpPr>
        <p:grpSpPr>
          <a:xfrm>
            <a:off x="2983998" y="3331025"/>
            <a:ext cx="904678" cy="576000"/>
            <a:chOff x="2883159" y="2864499"/>
            <a:chExt cx="904678" cy="576000"/>
          </a:xfrm>
        </p:grpSpPr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42AA0E1E-C6CB-1587-535A-F12B771BA483}"/>
                </a:ext>
              </a:extLst>
            </p:cNvPr>
            <p:cNvCxnSpPr/>
            <p:nvPr/>
          </p:nvCxnSpPr>
          <p:spPr>
            <a:xfrm>
              <a:off x="2883159" y="2864499"/>
              <a:ext cx="0" cy="576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96F8F5D-6165-9BCA-A35C-9BD464805286}"/>
                </a:ext>
              </a:extLst>
            </p:cNvPr>
            <p:cNvSpPr txBox="1"/>
            <p:nvPr/>
          </p:nvSpPr>
          <p:spPr>
            <a:xfrm>
              <a:off x="2892489" y="2888871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×3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F4915F9-7F50-4D65-4AFB-0E7DFCCA420C}"/>
              </a:ext>
            </a:extLst>
          </p:cNvPr>
          <p:cNvGrpSpPr/>
          <p:nvPr/>
        </p:nvGrpSpPr>
        <p:grpSpPr>
          <a:xfrm>
            <a:off x="3945051" y="3331025"/>
            <a:ext cx="904678" cy="576000"/>
            <a:chOff x="2883159" y="2864499"/>
            <a:chExt cx="904678" cy="576000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7971B5A2-E047-413F-B6B6-25A4064AE13B}"/>
                </a:ext>
              </a:extLst>
            </p:cNvPr>
            <p:cNvCxnSpPr/>
            <p:nvPr/>
          </p:nvCxnSpPr>
          <p:spPr>
            <a:xfrm>
              <a:off x="2883159" y="2864499"/>
              <a:ext cx="0" cy="576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238093B-5F57-BFF5-DBC9-B0BEC20E57B8}"/>
                </a:ext>
              </a:extLst>
            </p:cNvPr>
            <p:cNvSpPr txBox="1"/>
            <p:nvPr/>
          </p:nvSpPr>
          <p:spPr>
            <a:xfrm>
              <a:off x="2892489" y="2888871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×3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D4A60843-12E7-B424-790B-3F3F8FA3E893}"/>
              </a:ext>
            </a:extLst>
          </p:cNvPr>
          <p:cNvSpPr txBox="1"/>
          <p:nvPr/>
        </p:nvSpPr>
        <p:spPr>
          <a:xfrm>
            <a:off x="3697900" y="3881541"/>
            <a:ext cx="1990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38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F0E47C12-0A5D-43F1-1C0F-1EC1C741A68A}"/>
              </a:ext>
            </a:extLst>
          </p:cNvPr>
          <p:cNvSpPr/>
          <p:nvPr/>
        </p:nvSpPr>
        <p:spPr>
          <a:xfrm>
            <a:off x="533233" y="361842"/>
            <a:ext cx="2405910" cy="735073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拓  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69E9A-85F4-80D6-FFF1-4BA919664E27}"/>
              </a:ext>
            </a:extLst>
          </p:cNvPr>
          <p:cNvSpPr txBox="1"/>
          <p:nvPr/>
        </p:nvSpPr>
        <p:spPr>
          <a:xfrm>
            <a:off x="1183137" y="1987810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16 × 60  = 960</a:t>
            </a:r>
            <a:endParaRPr lang="zh-CN" altLang="en-US" sz="38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913B28-CBDA-876C-0F43-22844C6F71D4}"/>
              </a:ext>
            </a:extLst>
          </p:cNvPr>
          <p:cNvSpPr txBox="1"/>
          <p:nvPr/>
        </p:nvSpPr>
        <p:spPr>
          <a:xfrm>
            <a:off x="1183137" y="2998626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32 ×___ = 960</a:t>
            </a:r>
            <a:endParaRPr lang="zh-CN" altLang="en-US" sz="3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B97B3A6-7AA8-8D86-FCD5-1F8DE40CC707}"/>
              </a:ext>
            </a:extLst>
          </p:cNvPr>
          <p:cNvSpPr txBox="1"/>
          <p:nvPr/>
        </p:nvSpPr>
        <p:spPr>
          <a:xfrm>
            <a:off x="1183137" y="4009442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64 ×___ = 960</a:t>
            </a:r>
            <a:endParaRPr lang="zh-CN" altLang="en-US" sz="38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8F9D4D0-6336-451E-D96E-AD6E55E1BB6F}"/>
              </a:ext>
            </a:extLst>
          </p:cNvPr>
          <p:cNvSpPr txBox="1"/>
          <p:nvPr/>
        </p:nvSpPr>
        <p:spPr>
          <a:xfrm>
            <a:off x="1183137" y="1126286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en-US" sz="3800" dirty="0"/>
              <a:t>填一填。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6D5DD7-0E7F-00ED-A841-E5D559CEC806}"/>
              </a:ext>
            </a:extLst>
          </p:cNvPr>
          <p:cNvSpPr txBox="1"/>
          <p:nvPr/>
        </p:nvSpPr>
        <p:spPr>
          <a:xfrm>
            <a:off x="6585561" y="1987810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15 × 20  = 300</a:t>
            </a:r>
            <a:endParaRPr lang="zh-CN" altLang="en-US" sz="3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8409557-EEC4-58E7-7F3A-AEF52103CE13}"/>
              </a:ext>
            </a:extLst>
          </p:cNvPr>
          <p:cNvSpPr txBox="1"/>
          <p:nvPr/>
        </p:nvSpPr>
        <p:spPr>
          <a:xfrm>
            <a:off x="6585561" y="2998626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30 ×___ = 300</a:t>
            </a:r>
            <a:endParaRPr lang="zh-CN" altLang="en-US" sz="3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CF1896A-CA4A-5617-EE29-9E513DBCAC7E}"/>
              </a:ext>
            </a:extLst>
          </p:cNvPr>
          <p:cNvSpPr txBox="1"/>
          <p:nvPr/>
        </p:nvSpPr>
        <p:spPr>
          <a:xfrm>
            <a:off x="6585561" y="4009442"/>
            <a:ext cx="4567630" cy="7708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sz="3800" dirty="0"/>
              <a:t>60 ×___ = 300</a:t>
            </a:r>
            <a:endParaRPr lang="zh-CN" altLang="en-US" sz="38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91FCBC-1392-84BA-E05E-7BDBF981ACAB}"/>
              </a:ext>
            </a:extLst>
          </p:cNvPr>
          <p:cNvSpPr/>
          <p:nvPr/>
        </p:nvSpPr>
        <p:spPr>
          <a:xfrm>
            <a:off x="3537982" y="2131999"/>
            <a:ext cx="895348" cy="2701256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EFE2725-C30C-CB3F-E9BC-0CCC0ED9EC44}"/>
              </a:ext>
            </a:extLst>
          </p:cNvPr>
          <p:cNvSpPr txBox="1"/>
          <p:nvPr/>
        </p:nvSpPr>
        <p:spPr>
          <a:xfrm>
            <a:off x="3470334" y="1596885"/>
            <a:ext cx="1030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不变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886FC8A-88FA-7283-D4E7-71B22685C194}"/>
              </a:ext>
            </a:extLst>
          </p:cNvPr>
          <p:cNvGrpSpPr/>
          <p:nvPr/>
        </p:nvGrpSpPr>
        <p:grpSpPr>
          <a:xfrm>
            <a:off x="1472444" y="2632423"/>
            <a:ext cx="895739" cy="492443"/>
            <a:chOff x="2883159" y="2810603"/>
            <a:chExt cx="895739" cy="492443"/>
          </a:xfrm>
        </p:grpSpPr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E6C1EB6B-3C49-3D31-9E64-32FAA39BF914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155260A-4190-4E2E-246C-FB93C7F7D69F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24CBA8E-2681-F954-CD78-A929E1E3CC80}"/>
              </a:ext>
            </a:extLst>
          </p:cNvPr>
          <p:cNvGrpSpPr/>
          <p:nvPr/>
        </p:nvGrpSpPr>
        <p:grpSpPr>
          <a:xfrm>
            <a:off x="2713417" y="2632423"/>
            <a:ext cx="895739" cy="492443"/>
            <a:chOff x="2883159" y="2810603"/>
            <a:chExt cx="895739" cy="492443"/>
          </a:xfrm>
        </p:grpSpPr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7749DCAC-3F3D-592E-2386-F39B250CB8A1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2A259A9-CB46-B1C5-8362-CCA5B22F86B4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D789658-682B-923D-B727-A7F49F10714A}"/>
              </a:ext>
            </a:extLst>
          </p:cNvPr>
          <p:cNvSpPr txBox="1"/>
          <p:nvPr/>
        </p:nvSpPr>
        <p:spPr>
          <a:xfrm>
            <a:off x="2396973" y="3035950"/>
            <a:ext cx="72709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  <a:ea typeface="+mj-ea"/>
              </a:rPr>
              <a:t>30</a:t>
            </a:r>
            <a:endParaRPr lang="zh-CN" altLang="en-US" sz="3800" dirty="0">
              <a:solidFill>
                <a:srgbClr val="FF0000"/>
              </a:solidFill>
              <a:ea typeface="+mj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8C4C08B-9A61-CEF4-98F7-6A14A8BBACFD}"/>
              </a:ext>
            </a:extLst>
          </p:cNvPr>
          <p:cNvGrpSpPr/>
          <p:nvPr/>
        </p:nvGrpSpPr>
        <p:grpSpPr>
          <a:xfrm>
            <a:off x="1472444" y="3733435"/>
            <a:ext cx="895739" cy="492443"/>
            <a:chOff x="2883159" y="2810603"/>
            <a:chExt cx="895739" cy="492443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8A4A3F35-E9F8-DCF2-5859-92B78F52D312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F0FE3F3-9017-1F03-75C9-4F51ECB0EAC0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003CDE3-484C-9B50-392A-5FD34D34BA56}"/>
              </a:ext>
            </a:extLst>
          </p:cNvPr>
          <p:cNvGrpSpPr/>
          <p:nvPr/>
        </p:nvGrpSpPr>
        <p:grpSpPr>
          <a:xfrm>
            <a:off x="2713417" y="3752096"/>
            <a:ext cx="895739" cy="492443"/>
            <a:chOff x="2883159" y="2810603"/>
            <a:chExt cx="895739" cy="492443"/>
          </a:xfrm>
        </p:grpSpPr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485DBD96-020F-B140-D6A9-1E5655DE58BD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0A270D0-EDB0-594D-88A8-1277B23E9870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BA3CC3A7-A23C-6C7E-61CE-BC036B29CDD9}"/>
              </a:ext>
            </a:extLst>
          </p:cNvPr>
          <p:cNvSpPr txBox="1"/>
          <p:nvPr/>
        </p:nvSpPr>
        <p:spPr>
          <a:xfrm>
            <a:off x="2396973" y="4118301"/>
            <a:ext cx="72709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  <a:ea typeface="+mj-ea"/>
              </a:rPr>
              <a:t>15</a:t>
            </a:r>
            <a:endParaRPr lang="zh-CN" altLang="en-US" sz="3800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FFE98D8-D490-4F91-7C82-F6E05B5EE8B4}"/>
              </a:ext>
            </a:extLst>
          </p:cNvPr>
          <p:cNvSpPr/>
          <p:nvPr/>
        </p:nvSpPr>
        <p:spPr>
          <a:xfrm>
            <a:off x="8940405" y="2131999"/>
            <a:ext cx="895348" cy="2701256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15BE370-9680-8198-B168-A1918A0CD647}"/>
              </a:ext>
            </a:extLst>
          </p:cNvPr>
          <p:cNvSpPr txBox="1"/>
          <p:nvPr/>
        </p:nvSpPr>
        <p:spPr>
          <a:xfrm>
            <a:off x="8872757" y="1596885"/>
            <a:ext cx="1030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不变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E14BAE2D-4E9C-EF54-817B-CAA3C7CB4DFF}"/>
              </a:ext>
            </a:extLst>
          </p:cNvPr>
          <p:cNvGrpSpPr/>
          <p:nvPr/>
        </p:nvGrpSpPr>
        <p:grpSpPr>
          <a:xfrm>
            <a:off x="6940182" y="2632423"/>
            <a:ext cx="895739" cy="492443"/>
            <a:chOff x="2883159" y="2810603"/>
            <a:chExt cx="895739" cy="492443"/>
          </a:xfrm>
        </p:grpSpPr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20D03B36-56FB-CEED-495B-0C3514CE0AC4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670C242C-A1B8-87D5-60EE-CE84E020932D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507D799-7429-271B-9CAE-2A494A49CDE7}"/>
              </a:ext>
            </a:extLst>
          </p:cNvPr>
          <p:cNvGrpSpPr/>
          <p:nvPr/>
        </p:nvGrpSpPr>
        <p:grpSpPr>
          <a:xfrm>
            <a:off x="8050528" y="2632423"/>
            <a:ext cx="895739" cy="492443"/>
            <a:chOff x="2883159" y="2810603"/>
            <a:chExt cx="895739" cy="492443"/>
          </a:xfrm>
        </p:grpSpPr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930E8BA5-0838-5565-770F-C7234CF98317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65ECA491-4589-7A36-63F2-AF86A1927779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DFFA062D-9909-4887-0B7A-F6E72B90762B}"/>
              </a:ext>
            </a:extLst>
          </p:cNvPr>
          <p:cNvSpPr txBox="1"/>
          <p:nvPr/>
        </p:nvSpPr>
        <p:spPr>
          <a:xfrm>
            <a:off x="7715422" y="3045281"/>
            <a:ext cx="72709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  <a:ea typeface="+mj-ea"/>
              </a:rPr>
              <a:t>10</a:t>
            </a:r>
            <a:endParaRPr lang="zh-CN" altLang="en-US" sz="3800" dirty="0">
              <a:solidFill>
                <a:srgbClr val="FF0000"/>
              </a:solidFill>
              <a:ea typeface="+mj-ea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B57AD982-3C8B-13DA-A522-3FE949B56166}"/>
              </a:ext>
            </a:extLst>
          </p:cNvPr>
          <p:cNvGrpSpPr/>
          <p:nvPr/>
        </p:nvGrpSpPr>
        <p:grpSpPr>
          <a:xfrm>
            <a:off x="6940182" y="3686782"/>
            <a:ext cx="895739" cy="492443"/>
            <a:chOff x="2883159" y="2810603"/>
            <a:chExt cx="895739" cy="492443"/>
          </a:xfrm>
        </p:grpSpPr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155EF6B6-4521-1EB1-4BC8-EC154E846B33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9B36990-7A50-6B1A-88BE-62DF4E4D3E01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×2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960B2C5-8132-73EE-CA5E-0B13C64CCD32}"/>
              </a:ext>
            </a:extLst>
          </p:cNvPr>
          <p:cNvGrpSpPr/>
          <p:nvPr/>
        </p:nvGrpSpPr>
        <p:grpSpPr>
          <a:xfrm>
            <a:off x="8050528" y="3780088"/>
            <a:ext cx="895739" cy="492443"/>
            <a:chOff x="2883159" y="2810603"/>
            <a:chExt cx="895739" cy="492443"/>
          </a:xfrm>
        </p:grpSpPr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2216F5F1-993B-09AB-2F81-83B768765B17}"/>
                </a:ext>
              </a:extLst>
            </p:cNvPr>
            <p:cNvCxnSpPr/>
            <p:nvPr/>
          </p:nvCxnSpPr>
          <p:spPr>
            <a:xfrm>
              <a:off x="2883159" y="2864499"/>
              <a:ext cx="0" cy="432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8E68EBA2-9D8F-730B-4EAD-6B0F6E6B40D4}"/>
                </a:ext>
              </a:extLst>
            </p:cNvPr>
            <p:cNvSpPr txBox="1"/>
            <p:nvPr/>
          </p:nvSpPr>
          <p:spPr>
            <a:xfrm>
              <a:off x="2883550" y="2810603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÷2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532BFE99-D033-7704-6C6B-F449E8D811C4}"/>
              </a:ext>
            </a:extLst>
          </p:cNvPr>
          <p:cNvSpPr txBox="1"/>
          <p:nvPr/>
        </p:nvSpPr>
        <p:spPr>
          <a:xfrm>
            <a:off x="7715422" y="4108970"/>
            <a:ext cx="72709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  <a:ea typeface="+mj-ea"/>
              </a:rPr>
              <a:t>5</a:t>
            </a:r>
            <a:endParaRPr lang="zh-CN" altLang="en-US" sz="3800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579852E-8F8E-4399-6A7A-27A4D203CD64}"/>
              </a:ext>
            </a:extLst>
          </p:cNvPr>
          <p:cNvSpPr txBox="1"/>
          <p:nvPr/>
        </p:nvSpPr>
        <p:spPr>
          <a:xfrm>
            <a:off x="539376" y="5212376"/>
            <a:ext cx="10993258" cy="11523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latin typeface="+mn-lt"/>
              </a:rPr>
              <a:t>两个数相乘，其中一个乘数乘（或除以）一个数（</a:t>
            </a:r>
            <a:r>
              <a:rPr lang="en-US" altLang="zh-CN" sz="2800" b="1" i="0" u="none" strike="noStrike" baseline="0" dirty="0">
                <a:latin typeface="+mn-lt"/>
              </a:rPr>
              <a:t>0 </a:t>
            </a:r>
            <a:r>
              <a:rPr lang="zh-CN" altLang="en-US" sz="2800" b="1" i="0" u="none" strike="noStrike" baseline="0" dirty="0">
                <a:latin typeface="+mn-lt"/>
              </a:rPr>
              <a:t>除外），另一个乘数除以（或乘）相同的数，积不变。这就是积不变的规律。</a:t>
            </a:r>
            <a:endParaRPr lang="zh-CN" alt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1958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4" grpId="0"/>
      <p:bldP spid="37" grpId="0"/>
      <p:bldP spid="39" grpId="0" animBg="1"/>
      <p:bldP spid="45" grpId="0"/>
      <p:bldP spid="52" grpId="0"/>
      <p:bldP spid="59" grpId="0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700108" y="2619611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23916</TotalTime>
  <Words>524</Words>
  <Application>Microsoft Office PowerPoint</Application>
  <PresentationFormat>宽屏</PresentationFormat>
  <Paragraphs>103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4755</cp:revision>
  <dcterms:created xsi:type="dcterms:W3CDTF">2016-01-14T07:05:00Z</dcterms:created>
  <dcterms:modified xsi:type="dcterms:W3CDTF">2026-07-01T06:47:45Z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