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682" r:id="rId2"/>
    <p:sldId id="1035" r:id="rId3"/>
    <p:sldId id="814" r:id="rId4"/>
    <p:sldId id="1052" r:id="rId5"/>
    <p:sldId id="1053" r:id="rId6"/>
    <p:sldId id="1054" r:id="rId7"/>
    <p:sldId id="1034" r:id="rId8"/>
    <p:sldId id="1050" r:id="rId9"/>
    <p:sldId id="1055" r:id="rId10"/>
    <p:sldId id="680" r:id="rId11"/>
    <p:sldId id="331" r:id="rId12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E6E0EC"/>
    <a:srgbClr val="E2F1F6"/>
    <a:srgbClr val="FFFDE4"/>
    <a:srgbClr val="EAF6FD"/>
    <a:srgbClr val="FFCDFF"/>
    <a:srgbClr val="FEF8EA"/>
    <a:srgbClr val="FCD7A1"/>
    <a:srgbClr val="81C8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6" autoAdjust="0"/>
    <p:restoredTop sz="95026" autoAdjust="0"/>
  </p:normalViewPr>
  <p:slideViewPr>
    <p:cSldViewPr snapToGrid="0" showGuides="1">
      <p:cViewPr varScale="1">
        <p:scale>
          <a:sx n="82" d="100"/>
          <a:sy n="82" d="100"/>
        </p:scale>
        <p:origin x="590" y="72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5126823" y="962625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三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四年级数学上册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复习引入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82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4856677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创设情境，导入新课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27692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2026/7/1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9418" y="2859830"/>
            <a:ext cx="9333419" cy="85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5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用计算器计算并发现规律</a:t>
            </a:r>
            <a:endParaRPr lang="en-US" altLang="zh-CN" sz="5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EE2C20E-A73C-08E3-941B-5BE1D21BA20B}"/>
              </a:ext>
            </a:extLst>
          </p:cNvPr>
          <p:cNvSpPr txBox="1"/>
          <p:nvPr/>
        </p:nvSpPr>
        <p:spPr>
          <a:xfrm>
            <a:off x="940059" y="1691393"/>
            <a:ext cx="10424627" cy="3637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1.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通过有趣的探索活动，体会计算器不仅是计算工具，也是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探索数学、学习数学的工具。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2.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能发现有趣的乘法算式中蕴含的规律，并有条理地进行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归纳概括，发展推理能力。</a:t>
            </a: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3.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在发现规律的过程中，感受数学的有趣和神奇，激发学习</a:t>
            </a:r>
            <a:endParaRPr lang="en-US" altLang="zh-CN" sz="3000" b="1" kern="100" dirty="0">
              <a:latin typeface="Times New Roman" panose="02020603050405020304" pitchFamily="18" charset="0"/>
              <a:cs typeface="Courier New" panose="02070309020205020404" pitchFamily="49" charset="0"/>
            </a:endParaRPr>
          </a:p>
          <a:p>
            <a:pPr marL="0" marR="0">
              <a:lnSpc>
                <a:spcPct val="130000"/>
              </a:lnSpc>
              <a:buNone/>
            </a:pPr>
            <a:r>
              <a:rPr lang="en-US" altLang="zh-CN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    </a:t>
            </a:r>
            <a:r>
              <a:rPr lang="zh-CN" altLang="en-US" sz="3000" b="1" kern="100" dirty="0">
                <a:latin typeface="Times New Roman" panose="02020603050405020304" pitchFamily="18" charset="0"/>
                <a:cs typeface="Courier New" panose="02070309020205020404" pitchFamily="49" charset="0"/>
              </a:rPr>
              <a:t>数学的兴趣。</a:t>
            </a:r>
            <a:endParaRPr lang="zh-CN" altLang="zh-CN" sz="3000" b="1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33EAB875-FB22-E43B-C68E-50AA657E4C2F}"/>
              </a:ext>
            </a:extLst>
          </p:cNvPr>
          <p:cNvSpPr/>
          <p:nvPr/>
        </p:nvSpPr>
        <p:spPr>
          <a:xfrm>
            <a:off x="699801" y="1520890"/>
            <a:ext cx="10832843" cy="3984170"/>
          </a:xfrm>
          <a:prstGeom prst="roundRect">
            <a:avLst>
              <a:gd name="adj" fmla="val 3391"/>
            </a:avLst>
          </a:prstGeom>
          <a:noFill/>
          <a:ln w="190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32053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8F83376A-7C6F-A57C-1A1B-9735ABB2510F}"/>
              </a:ext>
            </a:extLst>
          </p:cNvPr>
          <p:cNvSpPr/>
          <p:nvPr/>
        </p:nvSpPr>
        <p:spPr>
          <a:xfrm>
            <a:off x="602064" y="1261433"/>
            <a:ext cx="1008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5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CE2D428-798E-5C09-EC61-DE376F213AC3}"/>
              </a:ext>
            </a:extLst>
          </p:cNvPr>
          <p:cNvSpPr txBox="1"/>
          <p:nvPr/>
        </p:nvSpPr>
        <p:spPr>
          <a:xfrm>
            <a:off x="1656719" y="1252102"/>
            <a:ext cx="97266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用计算器计算下面各题，你发现了什么规律？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C0A020A-2FD2-8F27-9A3B-168BB5C4EE61}"/>
              </a:ext>
            </a:extLst>
          </p:cNvPr>
          <p:cNvSpPr txBox="1"/>
          <p:nvPr/>
        </p:nvSpPr>
        <p:spPr>
          <a:xfrm>
            <a:off x="798306" y="2138511"/>
            <a:ext cx="3316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11 × 11 = 121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EF29029-9EC7-4429-8D2C-2080E0670917}"/>
              </a:ext>
            </a:extLst>
          </p:cNvPr>
          <p:cNvSpPr txBox="1"/>
          <p:nvPr/>
        </p:nvSpPr>
        <p:spPr>
          <a:xfrm>
            <a:off x="6032780" y="2138511"/>
            <a:ext cx="4241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111 × 111 = 12321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5ECEBF6-B665-4DC2-5326-ECCA9F54A60A}"/>
              </a:ext>
            </a:extLst>
          </p:cNvPr>
          <p:cNvSpPr txBox="1"/>
          <p:nvPr/>
        </p:nvSpPr>
        <p:spPr>
          <a:xfrm>
            <a:off x="798306" y="3127556"/>
            <a:ext cx="48373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1111 × 1111 = 1234321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813EFCC-E565-FFA4-391E-9FA75C7920A5}"/>
              </a:ext>
            </a:extLst>
          </p:cNvPr>
          <p:cNvSpPr txBox="1"/>
          <p:nvPr/>
        </p:nvSpPr>
        <p:spPr>
          <a:xfrm>
            <a:off x="6042110" y="3127556"/>
            <a:ext cx="60783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11111 × 11111 = 123454321</a:t>
            </a:r>
            <a:endParaRPr lang="zh-CN" altLang="en-US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6F071F9B-E3AD-C083-14C9-01C9F2C11673}"/>
              </a:ext>
            </a:extLst>
          </p:cNvPr>
          <p:cNvGrpSpPr/>
          <p:nvPr/>
        </p:nvGrpSpPr>
        <p:grpSpPr>
          <a:xfrm>
            <a:off x="798306" y="4002146"/>
            <a:ext cx="5518519" cy="1131068"/>
            <a:chOff x="798306" y="4216752"/>
            <a:chExt cx="5518519" cy="1131068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97BDCE77-AECA-ADC3-AA2A-869728ADE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306" y="4216752"/>
              <a:ext cx="1134741" cy="1131068"/>
            </a:xfrm>
            <a:prstGeom prst="rect">
              <a:avLst/>
            </a:prstGeom>
          </p:spPr>
        </p:pic>
        <p:sp>
          <p:nvSpPr>
            <p:cNvPr id="29" name="对话气泡: 圆角矩形 28">
              <a:extLst>
                <a:ext uri="{FF2B5EF4-FFF2-40B4-BE49-F238E27FC236}">
                  <a16:creationId xmlns:a16="http://schemas.microsoft.com/office/drawing/2014/main" id="{B2429412-71FD-7B85-0040-49A806A8E1CE}"/>
                </a:ext>
              </a:extLst>
            </p:cNvPr>
            <p:cNvSpPr/>
            <p:nvPr/>
          </p:nvSpPr>
          <p:spPr>
            <a:xfrm>
              <a:off x="2260609" y="4423957"/>
              <a:ext cx="4056216" cy="772641"/>
            </a:xfrm>
            <a:prstGeom prst="wedgeRoundRectCallout">
              <a:avLst>
                <a:gd name="adj1" fmla="val -58567"/>
                <a:gd name="adj2" fmla="val -2087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zh-CN" sz="2800" b="1" kern="1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说说这组算式的特点</a:t>
              </a:r>
              <a:r>
                <a:rPr lang="zh-CN" altLang="en-US" sz="2800" b="1" kern="100" dirty="0">
                  <a:solidFill>
                    <a:schemeClr val="tx1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。</a:t>
              </a:r>
              <a:endParaRPr lang="zh-CN" altLang="zh-CN" sz="2800" b="1" kern="100" dirty="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3482E7E3-D3F3-C661-B164-B19963D74F7B}"/>
              </a:ext>
            </a:extLst>
          </p:cNvPr>
          <p:cNvSpPr txBox="1"/>
          <p:nvPr/>
        </p:nvSpPr>
        <p:spPr>
          <a:xfrm>
            <a:off x="900941" y="5346811"/>
            <a:ext cx="5509192" cy="10769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 b="1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zh-CN" dirty="0"/>
              <a:t>算式都是几个</a:t>
            </a:r>
            <a:r>
              <a:rPr lang="en-US" altLang="zh-CN" dirty="0"/>
              <a:t> </a:t>
            </a:r>
            <a:r>
              <a:rPr lang="zh-CN" altLang="zh-CN" dirty="0"/>
              <a:t>1</a:t>
            </a:r>
            <a:r>
              <a:rPr lang="en-US" altLang="zh-CN" dirty="0"/>
              <a:t> </a:t>
            </a:r>
            <a:r>
              <a:rPr lang="zh-CN" altLang="zh-CN" dirty="0"/>
              <a:t>乘几个</a:t>
            </a:r>
            <a:r>
              <a:rPr lang="en-US" altLang="zh-CN" dirty="0"/>
              <a:t> </a:t>
            </a:r>
            <a:r>
              <a:rPr lang="zh-CN" altLang="zh-CN" dirty="0"/>
              <a:t>1，得数</a:t>
            </a:r>
            <a:endParaRPr lang="en-US" altLang="zh-CN" dirty="0"/>
          </a:p>
          <a:p>
            <a:pPr algn="l">
              <a:lnSpc>
                <a:spcPct val="120000"/>
              </a:lnSpc>
            </a:pPr>
            <a:r>
              <a:rPr lang="zh-CN" altLang="zh-CN" dirty="0"/>
              <a:t>就是从</a:t>
            </a:r>
            <a:r>
              <a:rPr lang="en-US" altLang="zh-CN" dirty="0"/>
              <a:t> </a:t>
            </a:r>
            <a:r>
              <a:rPr lang="zh-CN" altLang="zh-CN" dirty="0"/>
              <a:t>1</a:t>
            </a:r>
            <a:r>
              <a:rPr lang="en-US" altLang="zh-CN" dirty="0"/>
              <a:t> </a:t>
            </a:r>
            <a:r>
              <a:rPr lang="zh-CN" altLang="zh-CN" dirty="0"/>
              <a:t>写到几，再倒着回到</a:t>
            </a:r>
            <a:r>
              <a:rPr lang="en-US" altLang="zh-CN" dirty="0"/>
              <a:t> </a:t>
            </a:r>
            <a:r>
              <a:rPr lang="zh-CN" altLang="zh-CN" dirty="0"/>
              <a:t>1。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23284894-8E9C-B7BD-1428-9993A7586400}"/>
              </a:ext>
            </a:extLst>
          </p:cNvPr>
          <p:cNvSpPr txBox="1"/>
          <p:nvPr/>
        </p:nvSpPr>
        <p:spPr>
          <a:xfrm>
            <a:off x="6885995" y="4220251"/>
            <a:ext cx="4692305" cy="211109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20000"/>
              </a:lnSpc>
              <a:defRPr sz="32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zh-CN" altLang="zh-CN" sz="2800" dirty="0"/>
              <a:t>像得数这样的数，从左往右读和从右往左读完全相同，这样的数在数学上称为</a:t>
            </a:r>
            <a:endParaRPr lang="en-US" altLang="zh-CN" sz="2800" dirty="0"/>
          </a:p>
          <a:p>
            <a:r>
              <a:rPr lang="zh-CN" altLang="zh-CN" sz="2800" dirty="0"/>
              <a:t>“</a:t>
            </a:r>
            <a:r>
              <a:rPr lang="zh-CN" altLang="zh-CN" sz="2800" dirty="0">
                <a:solidFill>
                  <a:srgbClr val="FF00FF"/>
                </a:solidFill>
              </a:rPr>
              <a:t>回文数</a:t>
            </a:r>
            <a:r>
              <a:rPr lang="zh-CN" altLang="zh-CN" sz="2800" dirty="0"/>
              <a:t>”。</a:t>
            </a:r>
          </a:p>
        </p:txBody>
      </p: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35BF481-9067-F311-4A18-DC74C554BE27}"/>
              </a:ext>
            </a:extLst>
          </p:cNvPr>
          <p:cNvSpPr txBox="1"/>
          <p:nvPr/>
        </p:nvSpPr>
        <p:spPr>
          <a:xfrm>
            <a:off x="798306" y="1895913"/>
            <a:ext cx="33164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11 × 11 = 121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DBB8B78-B1AE-1C6D-87AB-C2423C575F00}"/>
              </a:ext>
            </a:extLst>
          </p:cNvPr>
          <p:cNvSpPr txBox="1"/>
          <p:nvPr/>
        </p:nvSpPr>
        <p:spPr>
          <a:xfrm>
            <a:off x="6032780" y="1895913"/>
            <a:ext cx="42412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111 × 111 = 12321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E8968EE-BE6E-F3DD-EBB4-4911CF6BA0DA}"/>
              </a:ext>
            </a:extLst>
          </p:cNvPr>
          <p:cNvSpPr txBox="1"/>
          <p:nvPr/>
        </p:nvSpPr>
        <p:spPr>
          <a:xfrm>
            <a:off x="798306" y="3127556"/>
            <a:ext cx="48373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1111 × 1111 = 1234321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C325E28-6062-2DEF-6ECB-5706F7023F97}"/>
              </a:ext>
            </a:extLst>
          </p:cNvPr>
          <p:cNvSpPr txBox="1"/>
          <p:nvPr/>
        </p:nvSpPr>
        <p:spPr>
          <a:xfrm>
            <a:off x="6042110" y="3127556"/>
            <a:ext cx="60783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11111 × 11111 = 123454321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70B6BCB-3265-F8A7-C68E-6D04BABFDD7B}"/>
              </a:ext>
            </a:extLst>
          </p:cNvPr>
          <p:cNvSpPr txBox="1"/>
          <p:nvPr/>
        </p:nvSpPr>
        <p:spPr>
          <a:xfrm>
            <a:off x="562173" y="426842"/>
            <a:ext cx="10354643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sz="3200" dirty="0"/>
              <a:t>仔细观察这四个算式的答案有什么特点，它们与算式的两个乘数之间又有什么关系？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3A59A1B2-4483-9F94-9E87-E6D86D66E9FD}"/>
              </a:ext>
            </a:extLst>
          </p:cNvPr>
          <p:cNvGrpSpPr/>
          <p:nvPr/>
        </p:nvGrpSpPr>
        <p:grpSpPr>
          <a:xfrm>
            <a:off x="646067" y="2460562"/>
            <a:ext cx="895348" cy="644276"/>
            <a:chOff x="646067" y="2460562"/>
            <a:chExt cx="895348" cy="644276"/>
          </a:xfrm>
        </p:grpSpPr>
        <p:sp>
          <p:nvSpPr>
            <p:cNvPr id="24" name="左大括号 23">
              <a:extLst>
                <a:ext uri="{FF2B5EF4-FFF2-40B4-BE49-F238E27FC236}">
                  <a16:creationId xmlns:a16="http://schemas.microsoft.com/office/drawing/2014/main" id="{7A9C100A-EEED-D7AB-D663-B14E1199381B}"/>
                </a:ext>
              </a:extLst>
            </p:cNvPr>
            <p:cNvSpPr/>
            <p:nvPr/>
          </p:nvSpPr>
          <p:spPr>
            <a:xfrm rot="16200000">
              <a:off x="1003741" y="2352562"/>
              <a:ext cx="180000" cy="396000"/>
            </a:xfrm>
            <a:prstGeom prst="leftBrace">
              <a:avLst>
                <a:gd name="adj1" fmla="val 2459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7D9D2B21-31B1-9279-4A1B-64886CC05DFC}"/>
                </a:ext>
              </a:extLst>
            </p:cNvPr>
            <p:cNvSpPr txBox="1"/>
            <p:nvPr/>
          </p:nvSpPr>
          <p:spPr>
            <a:xfrm>
              <a:off x="646067" y="2612395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个</a:t>
              </a:r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03B479F6-3E00-EBEA-AD13-83754B0C4090}"/>
              </a:ext>
            </a:extLst>
          </p:cNvPr>
          <p:cNvGrpSpPr/>
          <p:nvPr/>
        </p:nvGrpSpPr>
        <p:grpSpPr>
          <a:xfrm>
            <a:off x="1812393" y="2460562"/>
            <a:ext cx="895348" cy="644276"/>
            <a:chOff x="646067" y="2460562"/>
            <a:chExt cx="895348" cy="644276"/>
          </a:xfrm>
        </p:grpSpPr>
        <p:sp>
          <p:nvSpPr>
            <p:cNvPr id="43" name="左大括号 42">
              <a:extLst>
                <a:ext uri="{FF2B5EF4-FFF2-40B4-BE49-F238E27FC236}">
                  <a16:creationId xmlns:a16="http://schemas.microsoft.com/office/drawing/2014/main" id="{41B4C570-F7D7-E417-5B6D-3E1B27DF37DC}"/>
                </a:ext>
              </a:extLst>
            </p:cNvPr>
            <p:cNvSpPr/>
            <p:nvPr/>
          </p:nvSpPr>
          <p:spPr>
            <a:xfrm rot="16200000">
              <a:off x="1003741" y="2352562"/>
              <a:ext cx="180000" cy="396000"/>
            </a:xfrm>
            <a:prstGeom prst="leftBrace">
              <a:avLst>
                <a:gd name="adj1" fmla="val 2459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33AD9F8E-E64F-D309-3A3D-0B8CEAB5F4C0}"/>
                </a:ext>
              </a:extLst>
            </p:cNvPr>
            <p:cNvSpPr txBox="1"/>
            <p:nvPr/>
          </p:nvSpPr>
          <p:spPr>
            <a:xfrm>
              <a:off x="646067" y="2612395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2</a:t>
              </a:r>
              <a:r>
                <a:rPr lang="zh-CN" altLang="en-US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个</a:t>
              </a:r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46" name="等腰三角形 45">
            <a:extLst>
              <a:ext uri="{FF2B5EF4-FFF2-40B4-BE49-F238E27FC236}">
                <a16:creationId xmlns:a16="http://schemas.microsoft.com/office/drawing/2014/main" id="{6E74CF55-66E7-46FE-42FD-79DA55663FAA}"/>
              </a:ext>
            </a:extLst>
          </p:cNvPr>
          <p:cNvSpPr/>
          <p:nvPr/>
        </p:nvSpPr>
        <p:spPr>
          <a:xfrm>
            <a:off x="3185638" y="2474230"/>
            <a:ext cx="248942" cy="214605"/>
          </a:xfrm>
          <a:prstGeom prst="triangl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23542CE9-6D11-8BD4-0B0A-6CDA60BEFAAC}"/>
              </a:ext>
            </a:extLst>
          </p:cNvPr>
          <p:cNvGrpSpPr/>
          <p:nvPr/>
        </p:nvGrpSpPr>
        <p:grpSpPr>
          <a:xfrm>
            <a:off x="5998210" y="2460562"/>
            <a:ext cx="895348" cy="644276"/>
            <a:chOff x="762907" y="2460562"/>
            <a:chExt cx="895348" cy="644276"/>
          </a:xfrm>
        </p:grpSpPr>
        <p:sp>
          <p:nvSpPr>
            <p:cNvPr id="48" name="左大括号 47">
              <a:extLst>
                <a:ext uri="{FF2B5EF4-FFF2-40B4-BE49-F238E27FC236}">
                  <a16:creationId xmlns:a16="http://schemas.microsoft.com/office/drawing/2014/main" id="{53719264-1D0A-D1C1-3E3F-179441E166EA}"/>
                </a:ext>
              </a:extLst>
            </p:cNvPr>
            <p:cNvSpPr/>
            <p:nvPr/>
          </p:nvSpPr>
          <p:spPr>
            <a:xfrm rot="16200000">
              <a:off x="1129741" y="2226562"/>
              <a:ext cx="180000" cy="648000"/>
            </a:xfrm>
            <a:prstGeom prst="leftBrace">
              <a:avLst>
                <a:gd name="adj1" fmla="val 2459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3BA15D8C-B414-7A26-CA53-D80D8020FBEC}"/>
                </a:ext>
              </a:extLst>
            </p:cNvPr>
            <p:cNvSpPr txBox="1"/>
            <p:nvPr/>
          </p:nvSpPr>
          <p:spPr>
            <a:xfrm>
              <a:off x="762907" y="2612395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3</a:t>
              </a:r>
              <a:r>
                <a:rPr lang="zh-CN" altLang="en-US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个</a:t>
              </a:r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C51F15D9-5F88-2F59-4AE1-ECF9346BB3EE}"/>
              </a:ext>
            </a:extLst>
          </p:cNvPr>
          <p:cNvGrpSpPr/>
          <p:nvPr/>
        </p:nvGrpSpPr>
        <p:grpSpPr>
          <a:xfrm>
            <a:off x="7398216" y="2460562"/>
            <a:ext cx="895348" cy="644276"/>
            <a:chOff x="767987" y="2460562"/>
            <a:chExt cx="895348" cy="644276"/>
          </a:xfrm>
        </p:grpSpPr>
        <p:sp>
          <p:nvSpPr>
            <p:cNvPr id="56" name="左大括号 55">
              <a:extLst>
                <a:ext uri="{FF2B5EF4-FFF2-40B4-BE49-F238E27FC236}">
                  <a16:creationId xmlns:a16="http://schemas.microsoft.com/office/drawing/2014/main" id="{70354467-C354-8944-FA8A-A9134F0246F5}"/>
                </a:ext>
              </a:extLst>
            </p:cNvPr>
            <p:cNvSpPr/>
            <p:nvPr/>
          </p:nvSpPr>
          <p:spPr>
            <a:xfrm rot="16200000">
              <a:off x="1129741" y="2226562"/>
              <a:ext cx="180000" cy="648000"/>
            </a:xfrm>
            <a:prstGeom prst="leftBrace">
              <a:avLst>
                <a:gd name="adj1" fmla="val 2459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6D62C5E8-A621-5EA7-6ACA-4342E5C739A4}"/>
                </a:ext>
              </a:extLst>
            </p:cNvPr>
            <p:cNvSpPr txBox="1"/>
            <p:nvPr/>
          </p:nvSpPr>
          <p:spPr>
            <a:xfrm>
              <a:off x="767987" y="2612395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3</a:t>
              </a:r>
              <a:r>
                <a:rPr lang="zh-CN" altLang="en-US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个</a:t>
              </a:r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58" name="等腰三角形 57">
            <a:extLst>
              <a:ext uri="{FF2B5EF4-FFF2-40B4-BE49-F238E27FC236}">
                <a16:creationId xmlns:a16="http://schemas.microsoft.com/office/drawing/2014/main" id="{DC35ED05-D035-C438-447C-E645309452E1}"/>
              </a:ext>
            </a:extLst>
          </p:cNvPr>
          <p:cNvSpPr/>
          <p:nvPr/>
        </p:nvSpPr>
        <p:spPr>
          <a:xfrm>
            <a:off x="9101661" y="2474230"/>
            <a:ext cx="248942" cy="214605"/>
          </a:xfrm>
          <a:prstGeom prst="triangl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C7050E68-16E5-B925-0E4A-BF61710C9B74}"/>
              </a:ext>
            </a:extLst>
          </p:cNvPr>
          <p:cNvGrpSpPr/>
          <p:nvPr/>
        </p:nvGrpSpPr>
        <p:grpSpPr>
          <a:xfrm>
            <a:off x="898798" y="3729519"/>
            <a:ext cx="895348" cy="644276"/>
            <a:chOff x="888637" y="2460562"/>
            <a:chExt cx="895348" cy="644276"/>
          </a:xfrm>
        </p:grpSpPr>
        <p:sp>
          <p:nvSpPr>
            <p:cNvPr id="60" name="左大括号 59">
              <a:extLst>
                <a:ext uri="{FF2B5EF4-FFF2-40B4-BE49-F238E27FC236}">
                  <a16:creationId xmlns:a16="http://schemas.microsoft.com/office/drawing/2014/main" id="{E3A49644-D409-1133-8D24-DE68B7466D24}"/>
                </a:ext>
              </a:extLst>
            </p:cNvPr>
            <p:cNvSpPr/>
            <p:nvPr/>
          </p:nvSpPr>
          <p:spPr>
            <a:xfrm rot="16200000">
              <a:off x="1244330" y="2111973"/>
              <a:ext cx="180000" cy="877178"/>
            </a:xfrm>
            <a:prstGeom prst="leftBrace">
              <a:avLst>
                <a:gd name="adj1" fmla="val 2459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343A37C8-D4F4-9032-613C-49FF5891F8B6}"/>
                </a:ext>
              </a:extLst>
            </p:cNvPr>
            <p:cNvSpPr txBox="1"/>
            <p:nvPr/>
          </p:nvSpPr>
          <p:spPr>
            <a:xfrm>
              <a:off x="888637" y="2612395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4</a:t>
              </a:r>
              <a:r>
                <a:rPr lang="zh-CN" altLang="en-US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个</a:t>
              </a:r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B8EB30DF-844F-A352-00AF-82E7F1CB210B}"/>
              </a:ext>
            </a:extLst>
          </p:cNvPr>
          <p:cNvGrpSpPr/>
          <p:nvPr/>
        </p:nvGrpSpPr>
        <p:grpSpPr>
          <a:xfrm>
            <a:off x="2487518" y="3729519"/>
            <a:ext cx="904754" cy="644276"/>
            <a:chOff x="895741" y="2460562"/>
            <a:chExt cx="904754" cy="644276"/>
          </a:xfrm>
        </p:grpSpPr>
        <p:sp>
          <p:nvSpPr>
            <p:cNvPr id="63" name="左大括号 62">
              <a:extLst>
                <a:ext uri="{FF2B5EF4-FFF2-40B4-BE49-F238E27FC236}">
                  <a16:creationId xmlns:a16="http://schemas.microsoft.com/office/drawing/2014/main" id="{D20F92C4-1697-B614-0D19-2AA9E70D107B}"/>
                </a:ext>
              </a:extLst>
            </p:cNvPr>
            <p:cNvSpPr/>
            <p:nvPr/>
          </p:nvSpPr>
          <p:spPr>
            <a:xfrm rot="16200000">
              <a:off x="1257432" y="2098871"/>
              <a:ext cx="180000" cy="903382"/>
            </a:xfrm>
            <a:prstGeom prst="leftBrace">
              <a:avLst>
                <a:gd name="adj1" fmla="val 2459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文本框 63">
              <a:extLst>
                <a:ext uri="{FF2B5EF4-FFF2-40B4-BE49-F238E27FC236}">
                  <a16:creationId xmlns:a16="http://schemas.microsoft.com/office/drawing/2014/main" id="{4484470F-C354-4F59-38F1-568A44B53020}"/>
                </a:ext>
              </a:extLst>
            </p:cNvPr>
            <p:cNvSpPr txBox="1"/>
            <p:nvPr/>
          </p:nvSpPr>
          <p:spPr>
            <a:xfrm>
              <a:off x="905147" y="2612395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4</a:t>
              </a:r>
              <a:r>
                <a:rPr lang="zh-CN" altLang="en-US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个</a:t>
              </a:r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65" name="等腰三角形 64">
            <a:extLst>
              <a:ext uri="{FF2B5EF4-FFF2-40B4-BE49-F238E27FC236}">
                <a16:creationId xmlns:a16="http://schemas.microsoft.com/office/drawing/2014/main" id="{3A182C4F-5854-D0C9-B0D9-024F3A0293D1}"/>
              </a:ext>
            </a:extLst>
          </p:cNvPr>
          <p:cNvSpPr/>
          <p:nvPr/>
        </p:nvSpPr>
        <p:spPr>
          <a:xfrm>
            <a:off x="4604304" y="3743187"/>
            <a:ext cx="248942" cy="214605"/>
          </a:xfrm>
          <a:prstGeom prst="triangl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694DCF86-8046-A7A8-FCDB-01503D892203}"/>
              </a:ext>
            </a:extLst>
          </p:cNvPr>
          <p:cNvGrpSpPr/>
          <p:nvPr/>
        </p:nvGrpSpPr>
        <p:grpSpPr>
          <a:xfrm>
            <a:off x="6168366" y="3729519"/>
            <a:ext cx="1078253" cy="644276"/>
            <a:chOff x="895740" y="2460562"/>
            <a:chExt cx="1078253" cy="644276"/>
          </a:xfrm>
        </p:grpSpPr>
        <p:sp>
          <p:nvSpPr>
            <p:cNvPr id="67" name="左大括号 66">
              <a:extLst>
                <a:ext uri="{FF2B5EF4-FFF2-40B4-BE49-F238E27FC236}">
                  <a16:creationId xmlns:a16="http://schemas.microsoft.com/office/drawing/2014/main" id="{BCCD6C20-EEA5-B687-29FB-31E016C6363B}"/>
                </a:ext>
              </a:extLst>
            </p:cNvPr>
            <p:cNvSpPr/>
            <p:nvPr/>
          </p:nvSpPr>
          <p:spPr>
            <a:xfrm rot="16200000">
              <a:off x="1344867" y="2011435"/>
              <a:ext cx="180000" cy="1078253"/>
            </a:xfrm>
            <a:prstGeom prst="leftBrace">
              <a:avLst>
                <a:gd name="adj1" fmla="val 2459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8" name="文本框 67">
              <a:extLst>
                <a:ext uri="{FF2B5EF4-FFF2-40B4-BE49-F238E27FC236}">
                  <a16:creationId xmlns:a16="http://schemas.microsoft.com/office/drawing/2014/main" id="{E692185F-6C95-4914-817A-ED840AA7BAE5}"/>
                </a:ext>
              </a:extLst>
            </p:cNvPr>
            <p:cNvSpPr txBox="1"/>
            <p:nvPr/>
          </p:nvSpPr>
          <p:spPr>
            <a:xfrm>
              <a:off x="992777" y="2612395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5</a:t>
              </a:r>
              <a:r>
                <a:rPr lang="zh-CN" altLang="en-US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个</a:t>
              </a:r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:a16="http://schemas.microsoft.com/office/drawing/2014/main" id="{C6463B3C-E270-2C4C-1B79-EE6F8CF5A986}"/>
              </a:ext>
            </a:extLst>
          </p:cNvPr>
          <p:cNvGrpSpPr/>
          <p:nvPr/>
        </p:nvGrpSpPr>
        <p:grpSpPr>
          <a:xfrm>
            <a:off x="7976042" y="3729519"/>
            <a:ext cx="1112077" cy="644276"/>
            <a:chOff x="895740" y="2460562"/>
            <a:chExt cx="1112077" cy="644276"/>
          </a:xfrm>
        </p:grpSpPr>
        <p:sp>
          <p:nvSpPr>
            <p:cNvPr id="70" name="左大括号 69">
              <a:extLst>
                <a:ext uri="{FF2B5EF4-FFF2-40B4-BE49-F238E27FC236}">
                  <a16:creationId xmlns:a16="http://schemas.microsoft.com/office/drawing/2014/main" id="{21AD7667-C545-1D2B-0581-1C6E1C58004E}"/>
                </a:ext>
              </a:extLst>
            </p:cNvPr>
            <p:cNvSpPr/>
            <p:nvPr/>
          </p:nvSpPr>
          <p:spPr>
            <a:xfrm rot="16200000">
              <a:off x="1361779" y="1994523"/>
              <a:ext cx="180000" cy="1112077"/>
            </a:xfrm>
            <a:prstGeom prst="leftBrace">
              <a:avLst>
                <a:gd name="adj1" fmla="val 2459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文本框 70">
              <a:extLst>
                <a:ext uri="{FF2B5EF4-FFF2-40B4-BE49-F238E27FC236}">
                  <a16:creationId xmlns:a16="http://schemas.microsoft.com/office/drawing/2014/main" id="{E456816E-2E2E-C1CE-A2C8-2D7D9A9D73BB}"/>
                </a:ext>
              </a:extLst>
            </p:cNvPr>
            <p:cNvSpPr txBox="1"/>
            <p:nvPr/>
          </p:nvSpPr>
          <p:spPr>
            <a:xfrm>
              <a:off x="1001667" y="2612395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5</a:t>
              </a:r>
              <a:r>
                <a:rPr lang="zh-CN" altLang="en-US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个</a:t>
              </a:r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72" name="等腰三角形 71">
            <a:extLst>
              <a:ext uri="{FF2B5EF4-FFF2-40B4-BE49-F238E27FC236}">
                <a16:creationId xmlns:a16="http://schemas.microsoft.com/office/drawing/2014/main" id="{D3FE2276-EA73-DBD6-1964-2A61D6652029}"/>
              </a:ext>
            </a:extLst>
          </p:cNvPr>
          <p:cNvSpPr/>
          <p:nvPr/>
        </p:nvSpPr>
        <p:spPr>
          <a:xfrm>
            <a:off x="10529242" y="3743187"/>
            <a:ext cx="248942" cy="214605"/>
          </a:xfrm>
          <a:prstGeom prst="triangle">
            <a:avLst/>
          </a:prstGeom>
          <a:solidFill>
            <a:srgbClr val="FF00FF"/>
          </a:solidFill>
          <a:ln>
            <a:solidFill>
              <a:srgbClr val="FF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FDCEA914-0FB8-F5FF-F154-856DFA57F488}"/>
              </a:ext>
            </a:extLst>
          </p:cNvPr>
          <p:cNvSpPr txBox="1"/>
          <p:nvPr/>
        </p:nvSpPr>
        <p:spPr>
          <a:xfrm>
            <a:off x="1456402" y="4859388"/>
            <a:ext cx="8825931" cy="11473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>
            <a:defPPr>
              <a:defRPr lang="zh-CN"/>
            </a:defPPr>
            <a:lvl1pPr algn="ctr" eaLnBrk="1" hangingPunct="1">
              <a:lnSpc>
                <a:spcPct val="120000"/>
              </a:lnSpc>
              <a:defRPr sz="2800" b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defRPr>
            </a:lvl1pPr>
          </a:lstStyle>
          <a:p>
            <a:r>
              <a:rPr lang="zh-CN" altLang="zh-CN" sz="3000" dirty="0"/>
              <a:t>回文数正中间的数与</a:t>
            </a:r>
            <a:r>
              <a:rPr lang="en-US" altLang="zh-CN" sz="3000" dirty="0"/>
              <a:t> </a:t>
            </a:r>
            <a:r>
              <a:rPr lang="zh-CN" altLang="zh-CN" sz="3000" dirty="0"/>
              <a:t>1</a:t>
            </a:r>
            <a:r>
              <a:rPr lang="en-US" altLang="zh-CN" sz="3000" dirty="0"/>
              <a:t> </a:t>
            </a:r>
            <a:r>
              <a:rPr lang="zh-CN" altLang="zh-CN" sz="3000" dirty="0"/>
              <a:t>的个数有关，几个</a:t>
            </a:r>
            <a:r>
              <a:rPr lang="en-US" altLang="zh-CN" sz="3000" dirty="0"/>
              <a:t> </a:t>
            </a:r>
            <a:r>
              <a:rPr lang="zh-CN" altLang="zh-CN" sz="3000" dirty="0"/>
              <a:t>1</a:t>
            </a:r>
            <a:r>
              <a:rPr lang="en-US" altLang="zh-CN" sz="3000" dirty="0"/>
              <a:t> </a:t>
            </a:r>
            <a:r>
              <a:rPr lang="zh-CN" altLang="zh-CN" sz="3000" dirty="0"/>
              <a:t>相乘，结果就从小到大由</a:t>
            </a:r>
            <a:r>
              <a:rPr lang="en-US" altLang="zh-CN" sz="3000" dirty="0"/>
              <a:t> </a:t>
            </a:r>
            <a:r>
              <a:rPr lang="zh-CN" altLang="zh-CN" sz="3000" dirty="0"/>
              <a:t>1</a:t>
            </a:r>
            <a:r>
              <a:rPr lang="en-US" altLang="zh-CN" sz="3000" dirty="0"/>
              <a:t> </a:t>
            </a:r>
            <a:r>
              <a:rPr lang="zh-CN" altLang="zh-CN" sz="3000" dirty="0"/>
              <a:t>写到这几个</a:t>
            </a:r>
            <a:r>
              <a:rPr lang="en-US" altLang="zh-CN" sz="3000" dirty="0"/>
              <a:t> </a:t>
            </a:r>
            <a:r>
              <a:rPr lang="zh-CN" altLang="zh-CN" sz="3000" dirty="0"/>
              <a:t>1</a:t>
            </a:r>
            <a:r>
              <a:rPr lang="en-US" altLang="zh-CN" sz="3000" dirty="0"/>
              <a:t> </a:t>
            </a:r>
            <a:r>
              <a:rPr lang="zh-CN" altLang="zh-CN" sz="3000" dirty="0"/>
              <a:t>的和再回到</a:t>
            </a:r>
            <a:r>
              <a:rPr lang="en-US" altLang="zh-CN" sz="3000" dirty="0"/>
              <a:t> </a:t>
            </a:r>
            <a:r>
              <a:rPr lang="zh-CN" altLang="zh-CN" sz="3000" dirty="0"/>
              <a:t>1。</a:t>
            </a:r>
          </a:p>
        </p:txBody>
      </p:sp>
    </p:spTree>
    <p:extLst>
      <p:ext uri="{BB962C8B-B14F-4D97-AF65-F5344CB8AC3E}">
        <p14:creationId xmlns:p14="http://schemas.microsoft.com/office/powerpoint/2010/main" val="30297500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8" grpId="0" animBg="1"/>
      <p:bldP spid="65" grpId="0" animBg="1"/>
      <p:bldP spid="72" grpId="0" animBg="1"/>
      <p:bldP spid="7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272BB3F-EBD9-AD22-F380-C911C1DD190D}"/>
              </a:ext>
            </a:extLst>
          </p:cNvPr>
          <p:cNvSpPr txBox="1"/>
          <p:nvPr/>
        </p:nvSpPr>
        <p:spPr>
          <a:xfrm>
            <a:off x="622819" y="426491"/>
            <a:ext cx="6832340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zh-CN" dirty="0"/>
              <a:t>还可以列竖式说明这个规律。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CC30897C-0E0E-A1FE-BF14-325BC87B4463}"/>
              </a:ext>
            </a:extLst>
          </p:cNvPr>
          <p:cNvGrpSpPr/>
          <p:nvPr/>
        </p:nvGrpSpPr>
        <p:grpSpPr>
          <a:xfrm>
            <a:off x="1365628" y="1409888"/>
            <a:ext cx="2245320" cy="2978983"/>
            <a:chOff x="1757513" y="1372565"/>
            <a:chExt cx="2245320" cy="2978983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EF22D723-E490-11FB-8A65-5BF20E13F94C}"/>
                </a:ext>
              </a:extLst>
            </p:cNvPr>
            <p:cNvSpPr txBox="1"/>
            <p:nvPr/>
          </p:nvSpPr>
          <p:spPr>
            <a:xfrm>
              <a:off x="2811873" y="1372565"/>
              <a:ext cx="1069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chemeClr val="tx1"/>
                  </a:solidFill>
                </a:rPr>
                <a:t>1   1</a:t>
              </a:r>
              <a:endParaRPr lang="zh-CN" altLang="zh-CN" sz="3600" dirty="0">
                <a:solidFill>
                  <a:schemeClr val="tx1"/>
                </a:solidFill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7A31D352-AA64-6DFE-9FCE-86D26D8C0157}"/>
                </a:ext>
              </a:extLst>
            </p:cNvPr>
            <p:cNvSpPr txBox="1"/>
            <p:nvPr/>
          </p:nvSpPr>
          <p:spPr>
            <a:xfrm>
              <a:off x="2811873" y="1895079"/>
              <a:ext cx="1069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chemeClr val="tx1"/>
                  </a:solidFill>
                </a:rPr>
                <a:t>1   1</a:t>
              </a:r>
              <a:endParaRPr lang="zh-CN" altLang="zh-CN" sz="3600" dirty="0">
                <a:solidFill>
                  <a:schemeClr val="tx1"/>
                </a:solidFill>
              </a:endParaRPr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ECFB68F-D884-E8C1-3FFD-20632E3F10A7}"/>
                </a:ext>
              </a:extLst>
            </p:cNvPr>
            <p:cNvSpPr txBox="1"/>
            <p:nvPr/>
          </p:nvSpPr>
          <p:spPr>
            <a:xfrm>
              <a:off x="1757513" y="1895079"/>
              <a:ext cx="1069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chemeClr val="tx1"/>
                  </a:solidFill>
                </a:rPr>
                <a:t>×</a:t>
              </a:r>
              <a:endParaRPr lang="zh-CN" altLang="zh-CN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F78DB78D-D76D-B7F1-0BCC-FFCFE9F4FEBF}"/>
                </a:ext>
              </a:extLst>
            </p:cNvPr>
            <p:cNvCxnSpPr/>
            <p:nvPr/>
          </p:nvCxnSpPr>
          <p:spPr>
            <a:xfrm>
              <a:off x="1757513" y="2547255"/>
              <a:ext cx="22453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51E69BEA-BC2E-2412-A528-DC6EBD6812F5}"/>
                </a:ext>
              </a:extLst>
            </p:cNvPr>
            <p:cNvSpPr txBox="1"/>
            <p:nvPr/>
          </p:nvSpPr>
          <p:spPr>
            <a:xfrm>
              <a:off x="2811873" y="2557552"/>
              <a:ext cx="1069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chemeClr val="tx1"/>
                  </a:solidFill>
                </a:rPr>
                <a:t>1   1</a:t>
              </a:r>
              <a:endParaRPr lang="zh-CN" altLang="zh-CN" sz="3600" dirty="0">
                <a:solidFill>
                  <a:schemeClr val="tx1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183A2ABA-6209-C06A-5F9A-8B431899D27B}"/>
                </a:ext>
              </a:extLst>
            </p:cNvPr>
            <p:cNvSpPr txBox="1"/>
            <p:nvPr/>
          </p:nvSpPr>
          <p:spPr>
            <a:xfrm>
              <a:off x="2252037" y="3052074"/>
              <a:ext cx="1069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chemeClr val="tx1"/>
                  </a:solidFill>
                </a:rPr>
                <a:t>1   1</a:t>
              </a:r>
              <a:endParaRPr lang="zh-CN" altLang="zh-CN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FFD85711-913D-975C-7457-40999F8FC9A6}"/>
                </a:ext>
              </a:extLst>
            </p:cNvPr>
            <p:cNvCxnSpPr/>
            <p:nvPr/>
          </p:nvCxnSpPr>
          <p:spPr>
            <a:xfrm>
              <a:off x="1757513" y="3704251"/>
              <a:ext cx="22453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B4D7582F-40AC-5C49-A712-9CF311B5F3B3}"/>
                </a:ext>
              </a:extLst>
            </p:cNvPr>
            <p:cNvSpPr txBox="1"/>
            <p:nvPr/>
          </p:nvSpPr>
          <p:spPr>
            <a:xfrm>
              <a:off x="2252037" y="3705217"/>
              <a:ext cx="162949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chemeClr val="tx1"/>
                  </a:solidFill>
                </a:rPr>
                <a:t>1   2   1</a:t>
              </a:r>
              <a:endParaRPr lang="zh-CN" altLang="zh-CN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35A46E98-6CD9-895F-49EF-874CBFE454F2}"/>
              </a:ext>
            </a:extLst>
          </p:cNvPr>
          <p:cNvGrpSpPr/>
          <p:nvPr/>
        </p:nvGrpSpPr>
        <p:grpSpPr>
          <a:xfrm>
            <a:off x="7166284" y="1409888"/>
            <a:ext cx="3228021" cy="3497895"/>
            <a:chOff x="6531801" y="1372565"/>
            <a:chExt cx="3228021" cy="3497895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5C468B43-88C8-BB71-94FB-9C6545234A53}"/>
                </a:ext>
              </a:extLst>
            </p:cNvPr>
            <p:cNvSpPr txBox="1"/>
            <p:nvPr/>
          </p:nvSpPr>
          <p:spPr>
            <a:xfrm>
              <a:off x="7794418" y="1372565"/>
              <a:ext cx="175079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chemeClr val="tx1"/>
                  </a:solidFill>
                </a:rPr>
                <a:t>1   1   1</a:t>
              </a:r>
              <a:endParaRPr lang="zh-CN" altLang="zh-CN" sz="3600" dirty="0">
                <a:solidFill>
                  <a:schemeClr val="tx1"/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939C729-8D55-1C79-AF29-AA28E79DD861}"/>
                </a:ext>
              </a:extLst>
            </p:cNvPr>
            <p:cNvSpPr txBox="1"/>
            <p:nvPr/>
          </p:nvSpPr>
          <p:spPr>
            <a:xfrm>
              <a:off x="7813079" y="1895079"/>
              <a:ext cx="175079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chemeClr val="tx1"/>
                  </a:solidFill>
                </a:rPr>
                <a:t>1   1   1</a:t>
              </a:r>
              <a:endParaRPr lang="zh-CN" altLang="zh-CN" sz="3600" dirty="0">
                <a:solidFill>
                  <a:schemeClr val="tx1"/>
                </a:solidFill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9B0AB0F-5D2B-9A37-7DE7-3E7D3412C14F}"/>
                </a:ext>
              </a:extLst>
            </p:cNvPr>
            <p:cNvSpPr txBox="1"/>
            <p:nvPr/>
          </p:nvSpPr>
          <p:spPr>
            <a:xfrm>
              <a:off x="6805374" y="1895079"/>
              <a:ext cx="1069662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chemeClr val="tx1"/>
                  </a:solidFill>
                </a:rPr>
                <a:t>×</a:t>
              </a:r>
              <a:endParaRPr lang="zh-CN" altLang="zh-CN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C7BE599E-6FFD-23FD-C26C-C1371ADB9A8C}"/>
                </a:ext>
              </a:extLst>
            </p:cNvPr>
            <p:cNvCxnSpPr>
              <a:cxnSpLocks/>
            </p:cNvCxnSpPr>
            <p:nvPr/>
          </p:nvCxnSpPr>
          <p:spPr>
            <a:xfrm>
              <a:off x="6805374" y="2547255"/>
              <a:ext cx="273984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6D2393D-96F9-BE2B-8288-A0032B5794B1}"/>
                </a:ext>
              </a:extLst>
            </p:cNvPr>
            <p:cNvSpPr txBox="1"/>
            <p:nvPr/>
          </p:nvSpPr>
          <p:spPr>
            <a:xfrm>
              <a:off x="7850403" y="2557552"/>
              <a:ext cx="168548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chemeClr val="tx1"/>
                  </a:solidFill>
                </a:rPr>
                <a:t>1   1   1</a:t>
              </a:r>
              <a:endParaRPr lang="zh-CN" altLang="zh-CN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4E4E8277-ED4E-DA4D-A555-015710AEF8B0}"/>
                </a:ext>
              </a:extLst>
            </p:cNvPr>
            <p:cNvCxnSpPr>
              <a:cxnSpLocks/>
            </p:cNvCxnSpPr>
            <p:nvPr/>
          </p:nvCxnSpPr>
          <p:spPr>
            <a:xfrm>
              <a:off x="6805374" y="4170782"/>
              <a:ext cx="2823818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07D9116-7808-A558-7E84-596C4B883263}"/>
                </a:ext>
              </a:extLst>
            </p:cNvPr>
            <p:cNvSpPr txBox="1"/>
            <p:nvPr/>
          </p:nvSpPr>
          <p:spPr>
            <a:xfrm>
              <a:off x="6531801" y="4224129"/>
              <a:ext cx="3228021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chemeClr val="tx1"/>
                  </a:solidFill>
                </a:rPr>
                <a:t>1   2   3   2   1</a:t>
              </a:r>
              <a:endParaRPr lang="zh-CN" altLang="zh-CN" sz="3600" dirty="0">
                <a:solidFill>
                  <a:schemeClr val="tx1"/>
                </a:solidFill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5C3088C-DC86-0E08-A812-397B622D91B0}"/>
                </a:ext>
              </a:extLst>
            </p:cNvPr>
            <p:cNvSpPr txBox="1"/>
            <p:nvPr/>
          </p:nvSpPr>
          <p:spPr>
            <a:xfrm>
              <a:off x="7281237" y="3042745"/>
              <a:ext cx="168548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chemeClr val="tx1"/>
                  </a:solidFill>
                </a:rPr>
                <a:t>1   1   1</a:t>
              </a:r>
              <a:endParaRPr lang="zh-CN" altLang="zh-CN" sz="3600" dirty="0">
                <a:solidFill>
                  <a:schemeClr val="tx1"/>
                </a:solidFill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50228BCB-71F7-3FA7-835F-122EEA66ACB5}"/>
                </a:ext>
              </a:extLst>
            </p:cNvPr>
            <p:cNvSpPr txBox="1"/>
            <p:nvPr/>
          </p:nvSpPr>
          <p:spPr>
            <a:xfrm>
              <a:off x="6721400" y="3527938"/>
              <a:ext cx="168548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3000" b="1">
                  <a:solidFill>
                    <a:srgbClr val="FF0000"/>
                  </a:solidFill>
                  <a:latin typeface="+mn-lt"/>
                  <a:ea typeface="+mj-ea"/>
                  <a:cs typeface="Times New Roman" panose="02020603050405020304" pitchFamily="18" charset="0"/>
                </a:defRPr>
              </a:lvl1pPr>
              <a:lvl2pPr marL="742950" indent="-28575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>
                <a:defRPr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</a:pPr>
              <a:r>
                <a:rPr lang="en-US" altLang="zh-CN" sz="3600" dirty="0">
                  <a:solidFill>
                    <a:schemeClr val="tx1"/>
                  </a:solidFill>
                </a:rPr>
                <a:t>1   1   1</a:t>
              </a:r>
              <a:endParaRPr lang="zh-CN" altLang="zh-CN" sz="36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5CC0AA38-A95D-23EC-63D2-63337F37208F}"/>
              </a:ext>
            </a:extLst>
          </p:cNvPr>
          <p:cNvGrpSpPr/>
          <p:nvPr/>
        </p:nvGrpSpPr>
        <p:grpSpPr>
          <a:xfrm>
            <a:off x="1763489" y="2687215"/>
            <a:ext cx="2247869" cy="972000"/>
            <a:chOff x="1763489" y="2687215"/>
            <a:chExt cx="2247869" cy="972000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10BFEBD3-2B5B-9DB8-AB14-6A7D82F40060}"/>
                </a:ext>
              </a:extLst>
            </p:cNvPr>
            <p:cNvSpPr/>
            <p:nvPr/>
          </p:nvSpPr>
          <p:spPr>
            <a:xfrm>
              <a:off x="1763489" y="2687215"/>
              <a:ext cx="1800000" cy="972000"/>
            </a:xfrm>
            <a:prstGeom prst="rect">
              <a:avLst/>
            </a:prstGeom>
            <a:noFill/>
            <a:ln w="19050">
              <a:solidFill>
                <a:srgbClr val="FF00FF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C5AAF26A-F1B2-415A-7BBC-69D28066427D}"/>
                </a:ext>
              </a:extLst>
            </p:cNvPr>
            <p:cNvCxnSpPr/>
            <p:nvPr/>
          </p:nvCxnSpPr>
          <p:spPr>
            <a:xfrm>
              <a:off x="3563489" y="3164042"/>
              <a:ext cx="447869" cy="0"/>
            </a:xfrm>
            <a:prstGeom prst="straightConnector1">
              <a:avLst/>
            </a:prstGeom>
            <a:ln w="28575">
              <a:solidFill>
                <a:srgbClr val="FF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B1E72B3B-FC99-FE0F-3923-F00567E51177}"/>
              </a:ext>
            </a:extLst>
          </p:cNvPr>
          <p:cNvSpPr txBox="1"/>
          <p:nvPr/>
        </p:nvSpPr>
        <p:spPr>
          <a:xfrm>
            <a:off x="3980782" y="2852019"/>
            <a:ext cx="3783065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两个乘数都由 </a:t>
            </a:r>
            <a:r>
              <a:rPr lang="en-US" altLang="zh-CN" dirty="0"/>
              <a:t>1 </a:t>
            </a:r>
            <a:r>
              <a:rPr lang="zh-CN" altLang="en-US" dirty="0"/>
              <a:t>组成，第二个乘数每一位上</a:t>
            </a:r>
          </a:p>
          <a:p>
            <a:r>
              <a:rPr lang="zh-CN" altLang="en-US" dirty="0"/>
              <a:t>的数字乘第一个乘数，积的各位上都是  </a:t>
            </a:r>
            <a:r>
              <a:rPr lang="en-US" altLang="zh-CN" dirty="0"/>
              <a:t>1</a:t>
            </a:r>
            <a:r>
              <a:rPr lang="zh-CN" altLang="en-US" dirty="0"/>
              <a:t>。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E4D76AB7-D3C4-031E-CDDC-573E74B3E6D1}"/>
              </a:ext>
            </a:extLst>
          </p:cNvPr>
          <p:cNvGrpSpPr/>
          <p:nvPr/>
        </p:nvGrpSpPr>
        <p:grpSpPr>
          <a:xfrm>
            <a:off x="1763489" y="3816220"/>
            <a:ext cx="1800000" cy="973867"/>
            <a:chOff x="1763489" y="3778896"/>
            <a:chExt cx="1800000" cy="973867"/>
          </a:xfrm>
        </p:grpSpPr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E68CF1F9-619D-C82B-286F-AA39457F11DC}"/>
                </a:ext>
              </a:extLst>
            </p:cNvPr>
            <p:cNvSpPr/>
            <p:nvPr/>
          </p:nvSpPr>
          <p:spPr>
            <a:xfrm>
              <a:off x="1763489" y="3778896"/>
              <a:ext cx="1800000" cy="513184"/>
            </a:xfrm>
            <a:prstGeom prst="rect">
              <a:avLst/>
            </a:prstGeom>
            <a:noFill/>
            <a:ln w="19050">
              <a:solidFill>
                <a:srgbClr val="FF00FF"/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2" name="直接箭头连接符 41">
              <a:extLst>
                <a:ext uri="{FF2B5EF4-FFF2-40B4-BE49-F238E27FC236}">
                  <a16:creationId xmlns:a16="http://schemas.microsoft.com/office/drawing/2014/main" id="{E5A757B6-005D-452D-F71D-7D6BD1C302B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2443815" y="4528829"/>
              <a:ext cx="447869" cy="0"/>
            </a:xfrm>
            <a:prstGeom prst="straightConnector1">
              <a:avLst/>
            </a:prstGeom>
            <a:ln w="28575">
              <a:solidFill>
                <a:srgbClr val="FF00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文本框 44">
            <a:extLst>
              <a:ext uri="{FF2B5EF4-FFF2-40B4-BE49-F238E27FC236}">
                <a16:creationId xmlns:a16="http://schemas.microsoft.com/office/drawing/2014/main" id="{C7BBB0F1-3E9D-45E8-9F80-25ACC971EA3B}"/>
              </a:ext>
            </a:extLst>
          </p:cNvPr>
          <p:cNvSpPr txBox="1"/>
          <p:nvPr/>
        </p:nvSpPr>
        <p:spPr>
          <a:xfrm>
            <a:off x="2387332" y="4811112"/>
            <a:ext cx="5376514" cy="14868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600" b="1">
                <a:solidFill>
                  <a:srgbClr val="FF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积中每一位的数字，等于该位置</a:t>
            </a:r>
          </a:p>
          <a:p>
            <a:pPr>
              <a:lnSpc>
                <a:spcPct val="120000"/>
              </a:lnSpc>
            </a:pPr>
            <a:r>
              <a:rPr lang="zh-CN" altLang="en-US" dirty="0"/>
              <a:t>上所有对齐的“</a:t>
            </a:r>
            <a:r>
              <a:rPr lang="en-US" altLang="zh-CN" dirty="0"/>
              <a:t>1</a:t>
            </a:r>
            <a:r>
              <a:rPr lang="zh-CN" altLang="en-US" dirty="0"/>
              <a:t>”的个数，这形</a:t>
            </a:r>
          </a:p>
          <a:p>
            <a:pPr>
              <a:lnSpc>
                <a:spcPct val="120000"/>
              </a:lnSpc>
            </a:pPr>
            <a:r>
              <a:rPr lang="zh-CN" altLang="en-US" dirty="0"/>
              <a:t>成了一个先递增再递减的模式。</a:t>
            </a:r>
          </a:p>
        </p:txBody>
      </p:sp>
    </p:spTree>
    <p:extLst>
      <p:ext uri="{BB962C8B-B14F-4D97-AF65-F5344CB8AC3E}">
        <p14:creationId xmlns:p14="http://schemas.microsoft.com/office/powerpoint/2010/main" val="181158943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C5DA9F3-6E26-B25C-5ACE-6951C68C0D32}"/>
              </a:ext>
            </a:extLst>
          </p:cNvPr>
          <p:cNvSpPr txBox="1"/>
          <p:nvPr/>
        </p:nvSpPr>
        <p:spPr>
          <a:xfrm>
            <a:off x="473529" y="482470"/>
            <a:ext cx="1154430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不计算，运用发现的规律，直接写出下面算式的得数。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D476D6A-8A1D-EFA7-DC0E-E25E610F5814}"/>
              </a:ext>
            </a:extLst>
          </p:cNvPr>
          <p:cNvSpPr txBox="1"/>
          <p:nvPr/>
        </p:nvSpPr>
        <p:spPr>
          <a:xfrm>
            <a:off x="1404798" y="1485178"/>
            <a:ext cx="47254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111111 × 111111 = 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251F81C-688A-AF50-DB58-CB086A549837}"/>
              </a:ext>
            </a:extLst>
          </p:cNvPr>
          <p:cNvSpPr txBox="1"/>
          <p:nvPr/>
        </p:nvSpPr>
        <p:spPr>
          <a:xfrm>
            <a:off x="1404798" y="2653658"/>
            <a:ext cx="49213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1111111 × 1111111 = 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6B58C80-D3C9-3F97-99F4-3C41F652AC91}"/>
              </a:ext>
            </a:extLst>
          </p:cNvPr>
          <p:cNvSpPr txBox="1"/>
          <p:nvPr/>
        </p:nvSpPr>
        <p:spPr>
          <a:xfrm>
            <a:off x="1404798" y="3822138"/>
            <a:ext cx="5387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11111111 × 11111111 = 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036A9EA-2B96-46BA-479D-6B306B5E094E}"/>
              </a:ext>
            </a:extLst>
          </p:cNvPr>
          <p:cNvSpPr txBox="1"/>
          <p:nvPr/>
        </p:nvSpPr>
        <p:spPr>
          <a:xfrm>
            <a:off x="1404798" y="4990618"/>
            <a:ext cx="53878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111111111 × 111111111 = </a:t>
            </a:r>
            <a:endParaRPr lang="zh-CN" altLang="en-US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3A980E77-A3EB-6312-4D50-1DE0504B305C}"/>
              </a:ext>
            </a:extLst>
          </p:cNvPr>
          <p:cNvGrpSpPr/>
          <p:nvPr/>
        </p:nvGrpSpPr>
        <p:grpSpPr>
          <a:xfrm>
            <a:off x="1540385" y="2045875"/>
            <a:ext cx="1299962" cy="644276"/>
            <a:chOff x="895741" y="2460562"/>
            <a:chExt cx="1299962" cy="644276"/>
          </a:xfrm>
        </p:grpSpPr>
        <p:sp>
          <p:nvSpPr>
            <p:cNvPr id="12" name="左大括号 11">
              <a:extLst>
                <a:ext uri="{FF2B5EF4-FFF2-40B4-BE49-F238E27FC236}">
                  <a16:creationId xmlns:a16="http://schemas.microsoft.com/office/drawing/2014/main" id="{67027306-DE6B-B7F7-64C3-51BC24C2A902}"/>
                </a:ext>
              </a:extLst>
            </p:cNvPr>
            <p:cNvSpPr/>
            <p:nvPr/>
          </p:nvSpPr>
          <p:spPr>
            <a:xfrm rot="16200000">
              <a:off x="1455722" y="1900581"/>
              <a:ext cx="180000" cy="1299962"/>
            </a:xfrm>
            <a:prstGeom prst="leftBrace">
              <a:avLst>
                <a:gd name="adj1" fmla="val 2459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9CAB4FA-DFFB-90AE-80D2-F7E887FFCE5B}"/>
                </a:ext>
              </a:extLst>
            </p:cNvPr>
            <p:cNvSpPr txBox="1"/>
            <p:nvPr/>
          </p:nvSpPr>
          <p:spPr>
            <a:xfrm>
              <a:off x="1094377" y="2612395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6</a:t>
              </a:r>
              <a:r>
                <a:rPr lang="zh-CN" altLang="en-US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个</a:t>
              </a:r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47BF406-CB12-CAAE-BA99-682935490B82}"/>
              </a:ext>
            </a:extLst>
          </p:cNvPr>
          <p:cNvGrpSpPr/>
          <p:nvPr/>
        </p:nvGrpSpPr>
        <p:grpSpPr>
          <a:xfrm>
            <a:off x="3597785" y="2045875"/>
            <a:ext cx="1299962" cy="644276"/>
            <a:chOff x="895741" y="2460562"/>
            <a:chExt cx="1299962" cy="644276"/>
          </a:xfrm>
        </p:grpSpPr>
        <p:sp>
          <p:nvSpPr>
            <p:cNvPr id="18" name="左大括号 17">
              <a:extLst>
                <a:ext uri="{FF2B5EF4-FFF2-40B4-BE49-F238E27FC236}">
                  <a16:creationId xmlns:a16="http://schemas.microsoft.com/office/drawing/2014/main" id="{9A21A557-B3A8-BD3E-8D5F-605D6936488C}"/>
                </a:ext>
              </a:extLst>
            </p:cNvPr>
            <p:cNvSpPr/>
            <p:nvPr/>
          </p:nvSpPr>
          <p:spPr>
            <a:xfrm rot="16200000">
              <a:off x="1455722" y="1900581"/>
              <a:ext cx="180000" cy="1299962"/>
            </a:xfrm>
            <a:prstGeom prst="leftBrace">
              <a:avLst>
                <a:gd name="adj1" fmla="val 2459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DA08943-A574-B675-4A3F-FCD7F9C472A8}"/>
                </a:ext>
              </a:extLst>
            </p:cNvPr>
            <p:cNvSpPr txBox="1"/>
            <p:nvPr/>
          </p:nvSpPr>
          <p:spPr>
            <a:xfrm>
              <a:off x="1094377" y="2612395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6</a:t>
              </a:r>
              <a:r>
                <a:rPr lang="zh-CN" altLang="en-US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个</a:t>
              </a:r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6BBCDE9D-5AC5-E0BD-E600-383F9BEB734C}"/>
              </a:ext>
            </a:extLst>
          </p:cNvPr>
          <p:cNvSpPr txBox="1"/>
          <p:nvPr/>
        </p:nvSpPr>
        <p:spPr>
          <a:xfrm>
            <a:off x="5355592" y="1499615"/>
            <a:ext cx="44882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12345654321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7832F07-F470-0C7D-BCBA-2AA3A14FA455}"/>
              </a:ext>
            </a:extLst>
          </p:cNvPr>
          <p:cNvGrpSpPr/>
          <p:nvPr/>
        </p:nvGrpSpPr>
        <p:grpSpPr>
          <a:xfrm>
            <a:off x="1540384" y="3221533"/>
            <a:ext cx="1523479" cy="644276"/>
            <a:chOff x="895740" y="2460562"/>
            <a:chExt cx="1523479" cy="644276"/>
          </a:xfrm>
        </p:grpSpPr>
        <p:sp>
          <p:nvSpPr>
            <p:cNvPr id="40" name="左大括号 39">
              <a:extLst>
                <a:ext uri="{FF2B5EF4-FFF2-40B4-BE49-F238E27FC236}">
                  <a16:creationId xmlns:a16="http://schemas.microsoft.com/office/drawing/2014/main" id="{74AEAFB9-6F13-E8A1-B604-8BA2481A9C0C}"/>
                </a:ext>
              </a:extLst>
            </p:cNvPr>
            <p:cNvSpPr/>
            <p:nvPr/>
          </p:nvSpPr>
          <p:spPr>
            <a:xfrm rot="16200000">
              <a:off x="1567480" y="1788822"/>
              <a:ext cx="180000" cy="1523479"/>
            </a:xfrm>
            <a:prstGeom prst="leftBrace">
              <a:avLst>
                <a:gd name="adj1" fmla="val 2459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AFBD8402-BCFC-FC84-1136-740D8F422E1F}"/>
                </a:ext>
              </a:extLst>
            </p:cNvPr>
            <p:cNvSpPr txBox="1"/>
            <p:nvPr/>
          </p:nvSpPr>
          <p:spPr>
            <a:xfrm>
              <a:off x="1204867" y="2612395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7</a:t>
              </a:r>
              <a:r>
                <a:rPr lang="zh-CN" altLang="en-US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个</a:t>
              </a:r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D397813E-F181-6796-E488-94B760DEFC38}"/>
              </a:ext>
            </a:extLst>
          </p:cNvPr>
          <p:cNvGrpSpPr/>
          <p:nvPr/>
        </p:nvGrpSpPr>
        <p:grpSpPr>
          <a:xfrm>
            <a:off x="3834004" y="3221533"/>
            <a:ext cx="1523479" cy="644276"/>
            <a:chOff x="895740" y="2460562"/>
            <a:chExt cx="1523479" cy="644276"/>
          </a:xfrm>
        </p:grpSpPr>
        <p:sp>
          <p:nvSpPr>
            <p:cNvPr id="43" name="左大括号 42">
              <a:extLst>
                <a:ext uri="{FF2B5EF4-FFF2-40B4-BE49-F238E27FC236}">
                  <a16:creationId xmlns:a16="http://schemas.microsoft.com/office/drawing/2014/main" id="{80658A27-6D65-5509-16C4-2BD7B43DDE16}"/>
                </a:ext>
              </a:extLst>
            </p:cNvPr>
            <p:cNvSpPr/>
            <p:nvPr/>
          </p:nvSpPr>
          <p:spPr>
            <a:xfrm rot="16200000">
              <a:off x="1567480" y="1788822"/>
              <a:ext cx="180000" cy="1523479"/>
            </a:xfrm>
            <a:prstGeom prst="leftBrace">
              <a:avLst>
                <a:gd name="adj1" fmla="val 2459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3341CC51-60A4-2D51-C471-8FE974D73CE6}"/>
                </a:ext>
              </a:extLst>
            </p:cNvPr>
            <p:cNvSpPr txBox="1"/>
            <p:nvPr/>
          </p:nvSpPr>
          <p:spPr>
            <a:xfrm>
              <a:off x="1204867" y="2612395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7</a:t>
              </a:r>
              <a:r>
                <a:rPr lang="zh-CN" altLang="en-US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个</a:t>
              </a:r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57" name="文本框 56">
            <a:extLst>
              <a:ext uri="{FF2B5EF4-FFF2-40B4-BE49-F238E27FC236}">
                <a16:creationId xmlns:a16="http://schemas.microsoft.com/office/drawing/2014/main" id="{390D6690-3E93-7FCB-E1A4-6956C44CA78F}"/>
              </a:ext>
            </a:extLst>
          </p:cNvPr>
          <p:cNvSpPr txBox="1"/>
          <p:nvPr/>
        </p:nvSpPr>
        <p:spPr>
          <a:xfrm>
            <a:off x="5766139" y="2647280"/>
            <a:ext cx="44882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1234567654321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EE4369D3-9E80-7FA1-FA25-40B5BDFBFDFF}"/>
              </a:ext>
            </a:extLst>
          </p:cNvPr>
          <p:cNvGrpSpPr/>
          <p:nvPr/>
        </p:nvGrpSpPr>
        <p:grpSpPr>
          <a:xfrm>
            <a:off x="1540385" y="4387393"/>
            <a:ext cx="1729222" cy="644276"/>
            <a:chOff x="895741" y="2460562"/>
            <a:chExt cx="1729222" cy="644276"/>
          </a:xfrm>
        </p:grpSpPr>
        <p:sp>
          <p:nvSpPr>
            <p:cNvPr id="59" name="左大括号 58">
              <a:extLst>
                <a:ext uri="{FF2B5EF4-FFF2-40B4-BE49-F238E27FC236}">
                  <a16:creationId xmlns:a16="http://schemas.microsoft.com/office/drawing/2014/main" id="{BCE519DC-E956-3D33-AA5C-7A6A321A38F8}"/>
                </a:ext>
              </a:extLst>
            </p:cNvPr>
            <p:cNvSpPr/>
            <p:nvPr/>
          </p:nvSpPr>
          <p:spPr>
            <a:xfrm rot="16200000">
              <a:off x="1670352" y="1685951"/>
              <a:ext cx="180000" cy="1729222"/>
            </a:xfrm>
            <a:prstGeom prst="leftBrace">
              <a:avLst>
                <a:gd name="adj1" fmla="val 2459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4EFECB38-ABA0-8A5B-C67C-A0E599820C11}"/>
                </a:ext>
              </a:extLst>
            </p:cNvPr>
            <p:cNvSpPr txBox="1"/>
            <p:nvPr/>
          </p:nvSpPr>
          <p:spPr>
            <a:xfrm>
              <a:off x="1307737" y="2612395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8</a:t>
              </a:r>
              <a:r>
                <a:rPr lang="zh-CN" altLang="en-US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个</a:t>
              </a:r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604E4F75-46C3-2FAD-99DF-F2FF5EE6F464}"/>
              </a:ext>
            </a:extLst>
          </p:cNvPr>
          <p:cNvGrpSpPr/>
          <p:nvPr/>
        </p:nvGrpSpPr>
        <p:grpSpPr>
          <a:xfrm>
            <a:off x="4077845" y="4387393"/>
            <a:ext cx="1729222" cy="644276"/>
            <a:chOff x="895741" y="2460562"/>
            <a:chExt cx="1729222" cy="644276"/>
          </a:xfrm>
        </p:grpSpPr>
        <p:sp>
          <p:nvSpPr>
            <p:cNvPr id="62" name="左大括号 61">
              <a:extLst>
                <a:ext uri="{FF2B5EF4-FFF2-40B4-BE49-F238E27FC236}">
                  <a16:creationId xmlns:a16="http://schemas.microsoft.com/office/drawing/2014/main" id="{11010B6E-6777-03A8-5B85-1634AB088366}"/>
                </a:ext>
              </a:extLst>
            </p:cNvPr>
            <p:cNvSpPr/>
            <p:nvPr/>
          </p:nvSpPr>
          <p:spPr>
            <a:xfrm rot="16200000">
              <a:off x="1670352" y="1685951"/>
              <a:ext cx="180000" cy="1729222"/>
            </a:xfrm>
            <a:prstGeom prst="leftBrace">
              <a:avLst>
                <a:gd name="adj1" fmla="val 2459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EB3DF762-38D4-DF21-CED8-E8C7BA2C8FF0}"/>
                </a:ext>
              </a:extLst>
            </p:cNvPr>
            <p:cNvSpPr txBox="1"/>
            <p:nvPr/>
          </p:nvSpPr>
          <p:spPr>
            <a:xfrm>
              <a:off x="1307737" y="2612395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8</a:t>
              </a:r>
              <a:r>
                <a:rPr lang="zh-CN" altLang="en-US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个</a:t>
              </a:r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70" name="文本框 69">
            <a:extLst>
              <a:ext uri="{FF2B5EF4-FFF2-40B4-BE49-F238E27FC236}">
                <a16:creationId xmlns:a16="http://schemas.microsoft.com/office/drawing/2014/main" id="{17BEDC1A-98E4-FE3A-40E3-69D44332AA7D}"/>
              </a:ext>
            </a:extLst>
          </p:cNvPr>
          <p:cNvSpPr txBox="1"/>
          <p:nvPr/>
        </p:nvSpPr>
        <p:spPr>
          <a:xfrm>
            <a:off x="6223339" y="3813606"/>
            <a:ext cx="44882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123456787654321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4A19396B-4263-7EEC-7854-F05090A8153B}"/>
              </a:ext>
            </a:extLst>
          </p:cNvPr>
          <p:cNvGrpSpPr/>
          <p:nvPr/>
        </p:nvGrpSpPr>
        <p:grpSpPr>
          <a:xfrm>
            <a:off x="1540384" y="5572303"/>
            <a:ext cx="1984489" cy="644276"/>
            <a:chOff x="895740" y="2460562"/>
            <a:chExt cx="1984489" cy="644276"/>
          </a:xfrm>
        </p:grpSpPr>
        <p:sp>
          <p:nvSpPr>
            <p:cNvPr id="72" name="左大括号 71">
              <a:extLst>
                <a:ext uri="{FF2B5EF4-FFF2-40B4-BE49-F238E27FC236}">
                  <a16:creationId xmlns:a16="http://schemas.microsoft.com/office/drawing/2014/main" id="{F2DE234E-E482-D67F-EBE8-6517560DDC4D}"/>
                </a:ext>
              </a:extLst>
            </p:cNvPr>
            <p:cNvSpPr/>
            <p:nvPr/>
          </p:nvSpPr>
          <p:spPr>
            <a:xfrm rot="16200000">
              <a:off x="1797985" y="1558317"/>
              <a:ext cx="180000" cy="1984489"/>
            </a:xfrm>
            <a:prstGeom prst="leftBrace">
              <a:avLst>
                <a:gd name="adj1" fmla="val 2459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48FB20DB-BD27-7DB2-E61D-896BAA2E233D}"/>
                </a:ext>
              </a:extLst>
            </p:cNvPr>
            <p:cNvSpPr txBox="1"/>
            <p:nvPr/>
          </p:nvSpPr>
          <p:spPr>
            <a:xfrm>
              <a:off x="1437277" y="2612395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9</a:t>
              </a:r>
              <a:r>
                <a:rPr lang="zh-CN" altLang="en-US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个</a:t>
              </a:r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36277B81-5918-6BCB-1D5D-F52F2A788443}"/>
              </a:ext>
            </a:extLst>
          </p:cNvPr>
          <p:cNvGrpSpPr/>
          <p:nvPr/>
        </p:nvGrpSpPr>
        <p:grpSpPr>
          <a:xfrm>
            <a:off x="4298824" y="5572303"/>
            <a:ext cx="1984489" cy="644276"/>
            <a:chOff x="895740" y="2460562"/>
            <a:chExt cx="1984489" cy="644276"/>
          </a:xfrm>
        </p:grpSpPr>
        <p:sp>
          <p:nvSpPr>
            <p:cNvPr id="75" name="左大括号 74">
              <a:extLst>
                <a:ext uri="{FF2B5EF4-FFF2-40B4-BE49-F238E27FC236}">
                  <a16:creationId xmlns:a16="http://schemas.microsoft.com/office/drawing/2014/main" id="{D95CA75B-7DD4-D4EE-76BC-0D3D7093125F}"/>
                </a:ext>
              </a:extLst>
            </p:cNvPr>
            <p:cNvSpPr/>
            <p:nvPr/>
          </p:nvSpPr>
          <p:spPr>
            <a:xfrm rot="16200000">
              <a:off x="1797985" y="1558317"/>
              <a:ext cx="180000" cy="1984489"/>
            </a:xfrm>
            <a:prstGeom prst="leftBrace">
              <a:avLst>
                <a:gd name="adj1" fmla="val 24599"/>
                <a:gd name="adj2" fmla="val 50000"/>
              </a:avLst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6" name="文本框 75">
              <a:extLst>
                <a:ext uri="{FF2B5EF4-FFF2-40B4-BE49-F238E27FC236}">
                  <a16:creationId xmlns:a16="http://schemas.microsoft.com/office/drawing/2014/main" id="{9C264B22-00E2-D4FA-EB26-28D08AB2E8B2}"/>
                </a:ext>
              </a:extLst>
            </p:cNvPr>
            <p:cNvSpPr txBox="1"/>
            <p:nvPr/>
          </p:nvSpPr>
          <p:spPr>
            <a:xfrm>
              <a:off x="1437277" y="2612395"/>
              <a:ext cx="895348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9</a:t>
              </a:r>
              <a:r>
                <a:rPr lang="zh-CN" altLang="en-US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个</a:t>
              </a:r>
              <a:r>
                <a:rPr lang="en-US" altLang="zh-CN" sz="2600" b="1" dirty="0">
                  <a:solidFill>
                    <a:srgbClr val="FF00FF"/>
                  </a:solidFill>
                  <a:latin typeface="+mn-lt"/>
                  <a:ea typeface="楷体" panose="02010609060101010101" pitchFamily="49" charset="-122"/>
                </a:rPr>
                <a:t>1</a:t>
              </a:r>
              <a:endParaRPr lang="zh-CN" altLang="en-US" sz="2600" b="1" dirty="0">
                <a:solidFill>
                  <a:srgbClr val="FF00FF"/>
                </a:solidFill>
                <a:latin typeface="+mn-lt"/>
                <a:ea typeface="楷体" panose="02010609060101010101" pitchFamily="49" charset="-122"/>
              </a:endParaRPr>
            </a:p>
          </p:txBody>
        </p:sp>
      </p:grpSp>
      <p:sp>
        <p:nvSpPr>
          <p:cNvPr id="77" name="文本框 76">
            <a:extLst>
              <a:ext uri="{FF2B5EF4-FFF2-40B4-BE49-F238E27FC236}">
                <a16:creationId xmlns:a16="http://schemas.microsoft.com/office/drawing/2014/main" id="{9315C8CC-F955-3B54-68EF-6E321B2B3D05}"/>
              </a:ext>
            </a:extLst>
          </p:cNvPr>
          <p:cNvSpPr txBox="1"/>
          <p:nvPr/>
        </p:nvSpPr>
        <p:spPr>
          <a:xfrm>
            <a:off x="6633886" y="4979932"/>
            <a:ext cx="44882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12345678987654321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39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57" grpId="0"/>
      <p:bldP spid="70" grpId="0"/>
      <p:bldP spid="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54C80EE1-F1A9-C0FE-F074-DC0BC49EC2BE}"/>
              </a:ext>
            </a:extLst>
          </p:cNvPr>
          <p:cNvSpPr txBox="1"/>
          <p:nvPr/>
        </p:nvSpPr>
        <p:spPr>
          <a:xfrm>
            <a:off x="3887394" y="874131"/>
            <a:ext cx="424889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50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8BFCA3A-34C9-E6CF-7FE8-A774D5565F50}"/>
              </a:ext>
            </a:extLst>
          </p:cNvPr>
          <p:cNvSpPr txBox="1"/>
          <p:nvPr/>
        </p:nvSpPr>
        <p:spPr>
          <a:xfrm>
            <a:off x="1378505" y="1235124"/>
            <a:ext cx="9090441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用计算器计算每组前三题，再根据规律直接写出后两题的得数，并用计算器进行检验。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45A6280-BF7C-FC50-7462-98FCE42FC523}"/>
              </a:ext>
            </a:extLst>
          </p:cNvPr>
          <p:cNvSpPr txBox="1"/>
          <p:nvPr/>
        </p:nvSpPr>
        <p:spPr>
          <a:xfrm>
            <a:off x="1442119" y="2600324"/>
            <a:ext cx="25140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9 × 9 = 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7888DA6-1FAA-C315-09DD-40BDD248A00C}"/>
              </a:ext>
            </a:extLst>
          </p:cNvPr>
          <p:cNvSpPr txBox="1"/>
          <p:nvPr/>
        </p:nvSpPr>
        <p:spPr>
          <a:xfrm>
            <a:off x="1442119" y="3287474"/>
            <a:ext cx="25140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99 × 99 =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816617E-6D5F-ED02-D46A-C7A46C413586}"/>
              </a:ext>
            </a:extLst>
          </p:cNvPr>
          <p:cNvSpPr txBox="1"/>
          <p:nvPr/>
        </p:nvSpPr>
        <p:spPr>
          <a:xfrm>
            <a:off x="1442119" y="3974624"/>
            <a:ext cx="29339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999 × 999 = 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974534E-D741-C171-D7E2-41FE8B0B0601}"/>
              </a:ext>
            </a:extLst>
          </p:cNvPr>
          <p:cNvSpPr txBox="1"/>
          <p:nvPr/>
        </p:nvSpPr>
        <p:spPr>
          <a:xfrm>
            <a:off x="1442119" y="4661774"/>
            <a:ext cx="36990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9999 × 9999 = </a:t>
            </a:r>
            <a:endParaRPr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2E19B8E-F91F-83A7-D614-6E11263BB3D8}"/>
              </a:ext>
            </a:extLst>
          </p:cNvPr>
          <p:cNvSpPr txBox="1"/>
          <p:nvPr/>
        </p:nvSpPr>
        <p:spPr>
          <a:xfrm>
            <a:off x="1442119" y="5348922"/>
            <a:ext cx="36990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99999 × 99999 = 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3689053-23BA-7279-25DF-91133E92F1EF}"/>
              </a:ext>
            </a:extLst>
          </p:cNvPr>
          <p:cNvSpPr txBox="1"/>
          <p:nvPr/>
        </p:nvSpPr>
        <p:spPr>
          <a:xfrm>
            <a:off x="3162899" y="2600324"/>
            <a:ext cx="9985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81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F24A89C-6328-71E5-9962-2095E745DFA7}"/>
              </a:ext>
            </a:extLst>
          </p:cNvPr>
          <p:cNvSpPr txBox="1"/>
          <p:nvPr/>
        </p:nvSpPr>
        <p:spPr>
          <a:xfrm>
            <a:off x="3545454" y="3318564"/>
            <a:ext cx="1325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9801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79B60D5-0C5E-B17D-C4E9-7ED525867C9C}"/>
              </a:ext>
            </a:extLst>
          </p:cNvPr>
          <p:cNvSpPr txBox="1"/>
          <p:nvPr/>
        </p:nvSpPr>
        <p:spPr>
          <a:xfrm>
            <a:off x="3993325" y="3990369"/>
            <a:ext cx="167968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998001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9E4B2C54-9F15-2668-40A6-CF5BEC9A526F}"/>
              </a:ext>
            </a:extLst>
          </p:cNvPr>
          <p:cNvSpPr txBox="1"/>
          <p:nvPr/>
        </p:nvSpPr>
        <p:spPr>
          <a:xfrm>
            <a:off x="4431864" y="4690165"/>
            <a:ext cx="36990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99980001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E643562B-4D10-4484-CF45-665E4388DAC7}"/>
              </a:ext>
            </a:extLst>
          </p:cNvPr>
          <p:cNvSpPr txBox="1"/>
          <p:nvPr/>
        </p:nvSpPr>
        <p:spPr>
          <a:xfrm>
            <a:off x="4889064" y="5352638"/>
            <a:ext cx="36990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9999800001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DB4179E1-527D-8F69-9F24-C3317D92D996}"/>
              </a:ext>
            </a:extLst>
          </p:cNvPr>
          <p:cNvSpPr txBox="1"/>
          <p:nvPr/>
        </p:nvSpPr>
        <p:spPr>
          <a:xfrm>
            <a:off x="1442119" y="5992734"/>
            <a:ext cx="59850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999999 × 999999 = </a:t>
            </a:r>
            <a:endParaRPr lang="zh-CN" altLang="en-US" dirty="0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84229B4F-CCBE-E126-5917-09C2A568EFA1}"/>
              </a:ext>
            </a:extLst>
          </p:cNvPr>
          <p:cNvSpPr txBox="1"/>
          <p:nvPr/>
        </p:nvSpPr>
        <p:spPr>
          <a:xfrm>
            <a:off x="5402248" y="5977789"/>
            <a:ext cx="36990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999998000001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28100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6" grpId="0"/>
      <p:bldP spid="27" grpId="0"/>
      <p:bldP spid="34" grpId="0"/>
      <p:bldP spid="35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A94C96FC-8707-D278-5E9A-10F2F0C9298B}"/>
              </a:ext>
            </a:extLst>
          </p:cNvPr>
          <p:cNvSpPr txBox="1"/>
          <p:nvPr/>
        </p:nvSpPr>
        <p:spPr>
          <a:xfrm>
            <a:off x="2244551" y="1042111"/>
            <a:ext cx="25140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6 × 7 = 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F3DA249-C568-304F-BDDB-5B76DE49DFAC}"/>
              </a:ext>
            </a:extLst>
          </p:cNvPr>
          <p:cNvSpPr txBox="1"/>
          <p:nvPr/>
        </p:nvSpPr>
        <p:spPr>
          <a:xfrm>
            <a:off x="2244551" y="1801926"/>
            <a:ext cx="25140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66 × 67 = 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E617B1B-933F-67E0-FA17-252802B79B8A}"/>
              </a:ext>
            </a:extLst>
          </p:cNvPr>
          <p:cNvSpPr txBox="1"/>
          <p:nvPr/>
        </p:nvSpPr>
        <p:spPr>
          <a:xfrm>
            <a:off x="2244551" y="2561741"/>
            <a:ext cx="32138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666 × 667 = </a:t>
            </a:r>
            <a:endParaRPr lang="zh-CN" altLang="en-US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36C892D-F7DC-3A56-40EA-E31F24C075D4}"/>
              </a:ext>
            </a:extLst>
          </p:cNvPr>
          <p:cNvSpPr txBox="1"/>
          <p:nvPr/>
        </p:nvSpPr>
        <p:spPr>
          <a:xfrm>
            <a:off x="2244551" y="3321556"/>
            <a:ext cx="3689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6666 × 6667 = 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937D78E-D135-661B-3863-2638F736DFCE}"/>
              </a:ext>
            </a:extLst>
          </p:cNvPr>
          <p:cNvSpPr txBox="1"/>
          <p:nvPr/>
        </p:nvSpPr>
        <p:spPr>
          <a:xfrm>
            <a:off x="2244551" y="4081371"/>
            <a:ext cx="3689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66666 × 66667 = 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F15B994-D46C-F517-B15E-F76C611B026D}"/>
              </a:ext>
            </a:extLst>
          </p:cNvPr>
          <p:cNvSpPr txBox="1"/>
          <p:nvPr/>
        </p:nvSpPr>
        <p:spPr>
          <a:xfrm>
            <a:off x="3898134" y="1023448"/>
            <a:ext cx="9985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42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3DF6AF8-40F9-D5E0-D731-69199A332683}"/>
              </a:ext>
            </a:extLst>
          </p:cNvPr>
          <p:cNvSpPr txBox="1"/>
          <p:nvPr/>
        </p:nvSpPr>
        <p:spPr>
          <a:xfrm>
            <a:off x="4355334" y="1807219"/>
            <a:ext cx="14109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4422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99B23A6-157F-74A5-BB8D-64D5530D42AA}"/>
              </a:ext>
            </a:extLst>
          </p:cNvPr>
          <p:cNvSpPr txBox="1"/>
          <p:nvPr/>
        </p:nvSpPr>
        <p:spPr>
          <a:xfrm>
            <a:off x="4784541" y="2516345"/>
            <a:ext cx="16069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444222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BBD3876-A9DF-4B1C-F1E9-5D224F82A8C4}"/>
              </a:ext>
            </a:extLst>
          </p:cNvPr>
          <p:cNvSpPr txBox="1"/>
          <p:nvPr/>
        </p:nvSpPr>
        <p:spPr>
          <a:xfrm>
            <a:off x="5251071" y="3328108"/>
            <a:ext cx="23907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44442222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70D43A5-C39C-93F1-1492-238E353B5C58}"/>
              </a:ext>
            </a:extLst>
          </p:cNvPr>
          <p:cNvSpPr txBox="1"/>
          <p:nvPr/>
        </p:nvSpPr>
        <p:spPr>
          <a:xfrm>
            <a:off x="5708271" y="4046565"/>
            <a:ext cx="2773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4444422222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915B5AC-3AB3-5FD1-4DEF-4A7B2F0F8C04}"/>
              </a:ext>
            </a:extLst>
          </p:cNvPr>
          <p:cNvSpPr txBox="1"/>
          <p:nvPr/>
        </p:nvSpPr>
        <p:spPr>
          <a:xfrm>
            <a:off x="2244551" y="4846481"/>
            <a:ext cx="5163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666666 × 666667 = 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5A9C3AF-A43A-38AB-0CAA-589887705C8F}"/>
              </a:ext>
            </a:extLst>
          </p:cNvPr>
          <p:cNvSpPr txBox="1"/>
          <p:nvPr/>
        </p:nvSpPr>
        <p:spPr>
          <a:xfrm>
            <a:off x="6193461" y="4811675"/>
            <a:ext cx="36969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444444222222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13860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0" grpId="0"/>
      <p:bldP spid="21" grpId="0"/>
      <p:bldP spid="22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44AD166-F2F9-6BEA-FAE7-E6AA7303E0B2}"/>
              </a:ext>
            </a:extLst>
          </p:cNvPr>
          <p:cNvSpPr txBox="1"/>
          <p:nvPr/>
        </p:nvSpPr>
        <p:spPr>
          <a:xfrm>
            <a:off x="2244551" y="1042111"/>
            <a:ext cx="25140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3 × 4 = 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2B450A8-19F3-6581-4BD8-6E2E61738E3E}"/>
              </a:ext>
            </a:extLst>
          </p:cNvPr>
          <p:cNvSpPr txBox="1"/>
          <p:nvPr/>
        </p:nvSpPr>
        <p:spPr>
          <a:xfrm>
            <a:off x="2244551" y="1801926"/>
            <a:ext cx="25140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33 × 34 = 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715BF1E-C61E-CDFF-BE16-E82997C301E7}"/>
              </a:ext>
            </a:extLst>
          </p:cNvPr>
          <p:cNvSpPr txBox="1"/>
          <p:nvPr/>
        </p:nvSpPr>
        <p:spPr>
          <a:xfrm>
            <a:off x="2244551" y="2561741"/>
            <a:ext cx="32138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333 × 334 = 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1858455-7AE2-0E97-CBA7-BBA092978D13}"/>
              </a:ext>
            </a:extLst>
          </p:cNvPr>
          <p:cNvSpPr txBox="1"/>
          <p:nvPr/>
        </p:nvSpPr>
        <p:spPr>
          <a:xfrm>
            <a:off x="2244551" y="3321556"/>
            <a:ext cx="3689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3333 × 3334 = 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75F883E-A221-2AF1-2F05-8AD79146DD40}"/>
              </a:ext>
            </a:extLst>
          </p:cNvPr>
          <p:cNvSpPr txBox="1"/>
          <p:nvPr/>
        </p:nvSpPr>
        <p:spPr>
          <a:xfrm>
            <a:off x="2244551" y="4081371"/>
            <a:ext cx="36897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33333 × 33334 = 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546B4E5-00F4-8412-E616-5C6FFA0BE251}"/>
              </a:ext>
            </a:extLst>
          </p:cNvPr>
          <p:cNvSpPr txBox="1"/>
          <p:nvPr/>
        </p:nvSpPr>
        <p:spPr>
          <a:xfrm>
            <a:off x="3898134" y="1023448"/>
            <a:ext cx="9985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88C0B08-9F55-00E4-EA8D-215E1003EC41}"/>
              </a:ext>
            </a:extLst>
          </p:cNvPr>
          <p:cNvSpPr txBox="1"/>
          <p:nvPr/>
        </p:nvSpPr>
        <p:spPr>
          <a:xfrm>
            <a:off x="4355334" y="1807219"/>
            <a:ext cx="14109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1122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3FFF265-91BB-DDA3-D664-6FEAC76C1D5D}"/>
              </a:ext>
            </a:extLst>
          </p:cNvPr>
          <p:cNvSpPr txBox="1"/>
          <p:nvPr/>
        </p:nvSpPr>
        <p:spPr>
          <a:xfrm>
            <a:off x="4784541" y="2516345"/>
            <a:ext cx="16069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111222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0C92010-A4BA-56BB-6E3F-2D6F66DC3EEF}"/>
              </a:ext>
            </a:extLst>
          </p:cNvPr>
          <p:cNvSpPr txBox="1"/>
          <p:nvPr/>
        </p:nvSpPr>
        <p:spPr>
          <a:xfrm>
            <a:off x="5251071" y="3328108"/>
            <a:ext cx="23907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11112222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646FA80-0BEF-18BF-79F7-76E2438A6AF9}"/>
              </a:ext>
            </a:extLst>
          </p:cNvPr>
          <p:cNvSpPr txBox="1"/>
          <p:nvPr/>
        </p:nvSpPr>
        <p:spPr>
          <a:xfrm>
            <a:off x="5708271" y="4046565"/>
            <a:ext cx="27732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1111122222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3ED6209-8630-A496-5079-C2B1B152E8B8}"/>
              </a:ext>
            </a:extLst>
          </p:cNvPr>
          <p:cNvSpPr txBox="1"/>
          <p:nvPr/>
        </p:nvSpPr>
        <p:spPr>
          <a:xfrm>
            <a:off x="2244551" y="4846481"/>
            <a:ext cx="5163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 kern="0">
                <a:latin typeface="+mn-lt"/>
                <a:ea typeface="+mn-ea"/>
              </a:defRPr>
            </a:lvl1pPr>
          </a:lstStyle>
          <a:p>
            <a:r>
              <a:rPr lang="en-US" altLang="zh-CN" dirty="0"/>
              <a:t>333333 × 333334 = 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0318E9F-5C7B-FCC9-0858-5A0D1E37EEEF}"/>
              </a:ext>
            </a:extLst>
          </p:cNvPr>
          <p:cNvSpPr txBox="1"/>
          <p:nvPr/>
        </p:nvSpPr>
        <p:spPr>
          <a:xfrm>
            <a:off x="6193461" y="4811675"/>
            <a:ext cx="36969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600" dirty="0">
                <a:solidFill>
                  <a:srgbClr val="FF0000"/>
                </a:solidFill>
              </a:rPr>
              <a:t>111111222222</a:t>
            </a:r>
            <a:endParaRPr lang="zh-CN" altLang="en-US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0060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1700108" y="2619611"/>
            <a:ext cx="9067418" cy="8271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zh-CN" altLang="en-US" sz="4400" dirty="0"/>
              <a:t>学习这节课后，你们有什么收获？</a:t>
            </a:r>
          </a:p>
        </p:txBody>
      </p: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24046</TotalTime>
  <Words>576</Words>
  <Application>Microsoft Office PowerPoint</Application>
  <PresentationFormat>宽屏</PresentationFormat>
  <Paragraphs>108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7" baseType="lpstr">
      <vt:lpstr>Gill Sans</vt:lpstr>
      <vt:lpstr>等线</vt:lpstr>
      <vt:lpstr>华文细黑</vt:lpstr>
      <vt:lpstr>楷体</vt:lpstr>
      <vt:lpstr>思源黑体 Regular</vt:lpstr>
      <vt:lpstr>宋体</vt:lpstr>
      <vt:lpstr>微软雅黑</vt:lpstr>
      <vt:lpstr>新宋体</vt:lpstr>
      <vt:lpstr>字魂59号-创粗黑</vt:lpstr>
      <vt:lpstr>Arial</vt:lpstr>
      <vt:lpstr>Calibri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盛 叶</cp:lastModifiedBy>
  <cp:revision>4785</cp:revision>
  <dcterms:created xsi:type="dcterms:W3CDTF">2016-01-14T07:05:00Z</dcterms:created>
  <dcterms:modified xsi:type="dcterms:W3CDTF">2026-07-01T08:59:20Z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