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1035" r:id="rId3"/>
    <p:sldId id="1056" r:id="rId4"/>
    <p:sldId id="1052" r:id="rId5"/>
    <p:sldId id="1057" r:id="rId6"/>
    <p:sldId id="1058" r:id="rId7"/>
    <p:sldId id="1060" r:id="rId8"/>
    <p:sldId id="1059" r:id="rId9"/>
    <p:sldId id="1061" r:id="rId10"/>
    <p:sldId id="1062" r:id="rId11"/>
    <p:sldId id="1034" r:id="rId12"/>
    <p:sldId id="1063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E6E0EC"/>
    <a:srgbClr val="E2F1F6"/>
    <a:srgbClr val="FFFDE4"/>
    <a:srgbClr val="EAF6FD"/>
    <a:srgbClr val="FFCDFF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02735" y="1644738"/>
            <a:ext cx="10592585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在实际情境中理解估算的意义，学会利用已学的乘法口算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进行估算，知道估算的思路。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在具体的情境中，培养学生根据实际选择合适的算法的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能力，培养学生的估算能力。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学会运用估算解决生活中的问题，帮助学生积累根据具体   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情况灵活选择估算方法和用估算结果作出决策的活动经验。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99801" y="1520890"/>
            <a:ext cx="10832843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7588ED-3140-D25D-B952-EC024928E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643" y="2762632"/>
            <a:ext cx="1886654" cy="18925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C29ADB9-B825-DB5E-C61B-3EAC8E183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374" y="2849508"/>
            <a:ext cx="1703311" cy="18511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40B1FB0-20DC-96BD-CB1B-1DE0FB6A5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8563" y="2598980"/>
            <a:ext cx="1644168" cy="2099568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CA52B632-EA08-0AF6-5EE3-58B4953A84BD}"/>
              </a:ext>
            </a:extLst>
          </p:cNvPr>
          <p:cNvSpPr/>
          <p:nvPr/>
        </p:nvSpPr>
        <p:spPr>
          <a:xfrm>
            <a:off x="872650" y="121477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ED56B4-D3DA-31CE-92F0-C5EAAAD6DD62}"/>
              </a:ext>
            </a:extLst>
          </p:cNvPr>
          <p:cNvSpPr txBox="1"/>
          <p:nvPr/>
        </p:nvSpPr>
        <p:spPr>
          <a:xfrm>
            <a:off x="1880650" y="1149462"/>
            <a:ext cx="9726628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张老师要为学校舞蹈队选购 </a:t>
            </a:r>
            <a:r>
              <a:rPr lang="en-US" altLang="zh-CN" dirty="0"/>
              <a:t>18 </a:t>
            </a:r>
            <a:r>
              <a:rPr lang="zh-CN" altLang="en-US" dirty="0"/>
              <a:t>套相同的服装，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她带了 </a:t>
            </a:r>
            <a:r>
              <a:rPr lang="en-US" altLang="zh-CN" dirty="0"/>
              <a:t>2600 </a:t>
            </a:r>
            <a:r>
              <a:rPr lang="zh-CN" altLang="en-US" dirty="0"/>
              <a:t>元，可以买哪几款服装？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86370A3-4FFF-8497-8A93-9D55BBE3B29B}"/>
              </a:ext>
            </a:extLst>
          </p:cNvPr>
          <p:cNvSpPr txBox="1"/>
          <p:nvPr/>
        </p:nvSpPr>
        <p:spPr>
          <a:xfrm>
            <a:off x="1292676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A41F4D-3842-27AD-CF49-32C18A985A08}"/>
              </a:ext>
            </a:extLst>
          </p:cNvPr>
          <p:cNvSpPr txBox="1"/>
          <p:nvPr/>
        </p:nvSpPr>
        <p:spPr>
          <a:xfrm>
            <a:off x="4735672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C086983-1C4E-51BA-96FC-E68329A2E0F3}"/>
              </a:ext>
            </a:extLst>
          </p:cNvPr>
          <p:cNvSpPr txBox="1"/>
          <p:nvPr/>
        </p:nvSpPr>
        <p:spPr>
          <a:xfrm>
            <a:off x="8178668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D0D021C-A240-B317-F13B-879FFC5DA1CB}"/>
              </a:ext>
            </a:extLst>
          </p:cNvPr>
          <p:cNvSpPr txBox="1"/>
          <p:nvPr/>
        </p:nvSpPr>
        <p:spPr>
          <a:xfrm>
            <a:off x="2029795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9FB62C7-FA51-52F2-8E05-71DF1D00F7EB}"/>
              </a:ext>
            </a:extLst>
          </p:cNvPr>
          <p:cNvSpPr txBox="1"/>
          <p:nvPr/>
        </p:nvSpPr>
        <p:spPr>
          <a:xfrm>
            <a:off x="5388815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0685132-1E0B-3ED0-1CFD-E7CE3BD54483}"/>
              </a:ext>
            </a:extLst>
          </p:cNvPr>
          <p:cNvSpPr txBox="1"/>
          <p:nvPr/>
        </p:nvSpPr>
        <p:spPr>
          <a:xfrm>
            <a:off x="8813150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F071F9B-E3AD-C083-14C9-01C9F2C11673}"/>
              </a:ext>
            </a:extLst>
          </p:cNvPr>
          <p:cNvGrpSpPr/>
          <p:nvPr/>
        </p:nvGrpSpPr>
        <p:grpSpPr>
          <a:xfrm>
            <a:off x="636187" y="5222136"/>
            <a:ext cx="9198280" cy="1131068"/>
            <a:chOff x="798306" y="4216752"/>
            <a:chExt cx="9198280" cy="1131068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97BDCE77-AECA-ADC3-AA2A-869728ADE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06" y="4216752"/>
              <a:ext cx="1134741" cy="1131068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B2429412-71FD-7B85-0040-49A806A8E1CE}"/>
                </a:ext>
              </a:extLst>
            </p:cNvPr>
            <p:cNvSpPr/>
            <p:nvPr/>
          </p:nvSpPr>
          <p:spPr>
            <a:xfrm>
              <a:off x="2223290" y="4423957"/>
              <a:ext cx="7773296" cy="772641"/>
            </a:xfrm>
            <a:prstGeom prst="wedgeRoundRectCallout">
              <a:avLst>
                <a:gd name="adj1" fmla="val -54006"/>
                <a:gd name="adj2" fmla="val -23292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kern="1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知道了哪些数学信息？要解决的问题是什么？</a:t>
              </a:r>
              <a:endParaRPr lang="zh-CN" altLang="zh-CN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6910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E8F8C640-BE65-BC8D-F571-8195B83CC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643" y="2762632"/>
            <a:ext cx="1886654" cy="189256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786C94C5-7453-0B8C-2341-0347BD228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374" y="2849508"/>
            <a:ext cx="1703311" cy="185116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CF55E6B-15DC-2F82-D841-F54F986686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8563" y="2598980"/>
            <a:ext cx="1644168" cy="2099568"/>
          </a:xfrm>
          <a:prstGeom prst="rect">
            <a:avLst/>
          </a:prstGeom>
        </p:spPr>
      </p:pic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F5E17FA5-6529-947B-05A2-5F954960A2F6}"/>
              </a:ext>
            </a:extLst>
          </p:cNvPr>
          <p:cNvSpPr/>
          <p:nvPr/>
        </p:nvSpPr>
        <p:spPr>
          <a:xfrm>
            <a:off x="872650" y="121477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C5D9565-F4B8-75C6-07FF-8FD55EB2ED49}"/>
              </a:ext>
            </a:extLst>
          </p:cNvPr>
          <p:cNvSpPr txBox="1"/>
          <p:nvPr/>
        </p:nvSpPr>
        <p:spPr>
          <a:xfrm>
            <a:off x="1880650" y="1149462"/>
            <a:ext cx="9726628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张老师要为学校舞蹈队选购 </a:t>
            </a:r>
            <a:r>
              <a:rPr lang="en-US" altLang="zh-CN" dirty="0"/>
              <a:t>18 </a:t>
            </a:r>
            <a:r>
              <a:rPr lang="zh-CN" altLang="en-US" dirty="0"/>
              <a:t>套相同的服装，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她带了 </a:t>
            </a:r>
            <a:r>
              <a:rPr lang="en-US" altLang="zh-CN" dirty="0"/>
              <a:t>2600 </a:t>
            </a:r>
            <a:r>
              <a:rPr lang="zh-CN" altLang="en-US" dirty="0"/>
              <a:t>元，可以买哪几款服装？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7B98ED7-0278-9E0C-7198-EE7B38F383F4}"/>
              </a:ext>
            </a:extLst>
          </p:cNvPr>
          <p:cNvSpPr txBox="1"/>
          <p:nvPr/>
        </p:nvSpPr>
        <p:spPr>
          <a:xfrm>
            <a:off x="1292676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86EADE7-8BEC-229F-1060-A4E87AC8C0AB}"/>
              </a:ext>
            </a:extLst>
          </p:cNvPr>
          <p:cNvSpPr txBox="1"/>
          <p:nvPr/>
        </p:nvSpPr>
        <p:spPr>
          <a:xfrm>
            <a:off x="4735672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DED3F52-B6E1-29B6-3821-BD836F8DB073}"/>
              </a:ext>
            </a:extLst>
          </p:cNvPr>
          <p:cNvSpPr txBox="1"/>
          <p:nvPr/>
        </p:nvSpPr>
        <p:spPr>
          <a:xfrm>
            <a:off x="8178668" y="2762270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DFB0819F-7564-ADEE-76B6-3C43602C580D}"/>
              </a:ext>
            </a:extLst>
          </p:cNvPr>
          <p:cNvSpPr txBox="1"/>
          <p:nvPr/>
        </p:nvSpPr>
        <p:spPr>
          <a:xfrm>
            <a:off x="2029795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5972E2CE-B9AD-4051-BE48-84C9FC5CCE8A}"/>
              </a:ext>
            </a:extLst>
          </p:cNvPr>
          <p:cNvSpPr txBox="1"/>
          <p:nvPr/>
        </p:nvSpPr>
        <p:spPr>
          <a:xfrm>
            <a:off x="5388815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5C12275-0AF9-49F3-972D-F6FA8BF907C2}"/>
              </a:ext>
            </a:extLst>
          </p:cNvPr>
          <p:cNvSpPr txBox="1"/>
          <p:nvPr/>
        </p:nvSpPr>
        <p:spPr>
          <a:xfrm>
            <a:off x="8813150" y="4637723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E6F6DE96-75FD-2C8A-FC26-17F67AAC5A3B}"/>
              </a:ext>
            </a:extLst>
          </p:cNvPr>
          <p:cNvCxnSpPr>
            <a:cxnSpLocks/>
          </p:cNvCxnSpPr>
          <p:nvPr/>
        </p:nvCxnSpPr>
        <p:spPr>
          <a:xfrm flipV="1">
            <a:off x="7595949" y="1849120"/>
            <a:ext cx="3381931" cy="153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353D6C31-2872-A638-451C-E94EDAEC6FB8}"/>
              </a:ext>
            </a:extLst>
          </p:cNvPr>
          <p:cNvSpPr txBox="1"/>
          <p:nvPr/>
        </p:nvSpPr>
        <p:spPr>
          <a:xfrm>
            <a:off x="6466114" y="598896"/>
            <a:ext cx="527179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）要买 </a:t>
            </a:r>
            <a:r>
              <a:rPr lang="en-US" altLang="zh-CN" dirty="0"/>
              <a:t>18 </a:t>
            </a:r>
            <a:r>
              <a:rPr lang="zh-CN" altLang="en-US" dirty="0"/>
              <a:t>套相同的服装</a:t>
            </a:r>
            <a:r>
              <a:rPr lang="zh-CN" altLang="zh-CN" dirty="0"/>
              <a:t>。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09E490B9-9C0D-C401-4D52-D390E5A16EDC}"/>
              </a:ext>
            </a:extLst>
          </p:cNvPr>
          <p:cNvSpPr txBox="1"/>
          <p:nvPr/>
        </p:nvSpPr>
        <p:spPr>
          <a:xfrm>
            <a:off x="1470109" y="5338847"/>
            <a:ext cx="611568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）知道了三款服装的价格</a:t>
            </a:r>
            <a:r>
              <a:rPr lang="zh-CN" altLang="zh-CN" dirty="0"/>
              <a:t>。</a:t>
            </a: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A046976B-0A93-FE58-B8A4-7AD50D1C246E}"/>
              </a:ext>
            </a:extLst>
          </p:cNvPr>
          <p:cNvSpPr/>
          <p:nvPr/>
        </p:nvSpPr>
        <p:spPr>
          <a:xfrm>
            <a:off x="1908643" y="4637723"/>
            <a:ext cx="1703311" cy="584413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2053E71E-E89D-E98D-1282-C499541689AB}"/>
              </a:ext>
            </a:extLst>
          </p:cNvPr>
          <p:cNvSpPr/>
          <p:nvPr/>
        </p:nvSpPr>
        <p:spPr>
          <a:xfrm>
            <a:off x="5304986" y="4637723"/>
            <a:ext cx="1703311" cy="584413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C4EBE2DE-099D-CD90-E63A-0251A2C960C2}"/>
              </a:ext>
            </a:extLst>
          </p:cNvPr>
          <p:cNvSpPr/>
          <p:nvPr/>
        </p:nvSpPr>
        <p:spPr>
          <a:xfrm>
            <a:off x="8673337" y="4637723"/>
            <a:ext cx="1703311" cy="584413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52547543-F3A8-B9BB-1110-13B63EBC067F}"/>
              </a:ext>
            </a:extLst>
          </p:cNvPr>
          <p:cNvSpPr txBox="1"/>
          <p:nvPr/>
        </p:nvSpPr>
        <p:spPr>
          <a:xfrm>
            <a:off x="1483570" y="5996431"/>
            <a:ext cx="898514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（</a:t>
            </a:r>
            <a:r>
              <a:rPr lang="en-US" altLang="zh-CN" dirty="0">
                <a:solidFill>
                  <a:srgbClr val="FF00FF"/>
                </a:solidFill>
              </a:rPr>
              <a:t>3</a:t>
            </a:r>
            <a:r>
              <a:rPr lang="zh-CN" altLang="en-US" dirty="0">
                <a:solidFill>
                  <a:srgbClr val="FF00FF"/>
                </a:solidFill>
              </a:rPr>
              <a:t>）</a:t>
            </a:r>
            <a:r>
              <a:rPr lang="zh-CN" altLang="zh-CN" dirty="0">
                <a:solidFill>
                  <a:srgbClr val="FF00FF"/>
                </a:solidFill>
              </a:rPr>
              <a:t>要求的是</a:t>
            </a:r>
            <a:r>
              <a:rPr lang="en-US" altLang="zh-CN" dirty="0">
                <a:solidFill>
                  <a:srgbClr val="FF00FF"/>
                </a:solidFill>
              </a:rPr>
              <a:t> </a:t>
            </a:r>
            <a:r>
              <a:rPr lang="zh-CN" altLang="zh-CN" dirty="0">
                <a:solidFill>
                  <a:srgbClr val="FF00FF"/>
                </a:solidFill>
              </a:rPr>
              <a:t>2600</a:t>
            </a:r>
            <a:r>
              <a:rPr lang="en-US" altLang="zh-CN" dirty="0">
                <a:solidFill>
                  <a:srgbClr val="FF00FF"/>
                </a:solidFill>
              </a:rPr>
              <a:t> </a:t>
            </a:r>
            <a:r>
              <a:rPr lang="zh-CN" altLang="zh-CN" dirty="0">
                <a:solidFill>
                  <a:srgbClr val="FF00FF"/>
                </a:solidFill>
              </a:rPr>
              <a:t>元可以买</a:t>
            </a:r>
            <a:r>
              <a:rPr lang="en-US" altLang="zh-CN" dirty="0">
                <a:solidFill>
                  <a:srgbClr val="FF00FF"/>
                </a:solidFill>
              </a:rPr>
              <a:t> </a:t>
            </a:r>
            <a:r>
              <a:rPr lang="zh-CN" altLang="zh-CN" dirty="0">
                <a:solidFill>
                  <a:srgbClr val="FF00FF"/>
                </a:solidFill>
              </a:rPr>
              <a:t>18</a:t>
            </a:r>
            <a:r>
              <a:rPr lang="en-US" altLang="zh-CN" dirty="0">
                <a:solidFill>
                  <a:srgbClr val="FF00FF"/>
                </a:solidFill>
              </a:rPr>
              <a:t> </a:t>
            </a:r>
            <a:r>
              <a:rPr lang="zh-CN" altLang="zh-CN" dirty="0">
                <a:solidFill>
                  <a:srgbClr val="FF00FF"/>
                </a:solidFill>
              </a:rPr>
              <a:t>套哪款服装。</a:t>
            </a: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A8AA2618-F4BF-74E2-D35D-7773D7A184E6}"/>
              </a:ext>
            </a:extLst>
          </p:cNvPr>
          <p:cNvCxnSpPr>
            <a:cxnSpLocks/>
          </p:cNvCxnSpPr>
          <p:nvPr/>
        </p:nvCxnSpPr>
        <p:spPr>
          <a:xfrm flipV="1">
            <a:off x="1945434" y="2568076"/>
            <a:ext cx="7254549" cy="3019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750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 animBg="1"/>
      <p:bldP spid="88" grpId="0" animBg="1"/>
      <p:bldP spid="89" grpId="0" animBg="1"/>
      <p:bldP spid="9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0F24D4F-95B4-396D-C860-5B7835D69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974" y="429978"/>
            <a:ext cx="1886654" cy="189256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FB228E0-F1B7-1806-450A-5B5C3158E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705" y="516854"/>
            <a:ext cx="1703311" cy="18511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73979CF-DE82-2EE0-2395-E1C1D2A1E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7894" y="266326"/>
            <a:ext cx="1644168" cy="20995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05071A8-0558-8F40-B4F2-35F31020DB1C}"/>
              </a:ext>
            </a:extLst>
          </p:cNvPr>
          <p:cNvSpPr txBox="1"/>
          <p:nvPr/>
        </p:nvSpPr>
        <p:spPr>
          <a:xfrm>
            <a:off x="1302007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360BE6-C4BD-95E5-4FE4-3E5673CBFA83}"/>
              </a:ext>
            </a:extLst>
          </p:cNvPr>
          <p:cNvSpPr txBox="1"/>
          <p:nvPr/>
        </p:nvSpPr>
        <p:spPr>
          <a:xfrm>
            <a:off x="4745003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4CEFC8-56D1-D021-5B12-542E31D2E4D6}"/>
              </a:ext>
            </a:extLst>
          </p:cNvPr>
          <p:cNvSpPr txBox="1"/>
          <p:nvPr/>
        </p:nvSpPr>
        <p:spPr>
          <a:xfrm>
            <a:off x="8187999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9E82C5-6401-00DA-9F08-B8984BC113AF}"/>
              </a:ext>
            </a:extLst>
          </p:cNvPr>
          <p:cNvSpPr txBox="1"/>
          <p:nvPr/>
        </p:nvSpPr>
        <p:spPr>
          <a:xfrm>
            <a:off x="203912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B13DB1-0A58-6F54-820E-55F772F0CB9B}"/>
              </a:ext>
            </a:extLst>
          </p:cNvPr>
          <p:cNvSpPr txBox="1"/>
          <p:nvPr/>
        </p:nvSpPr>
        <p:spPr>
          <a:xfrm>
            <a:off x="539814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531135-FB0A-EB87-0A58-27C7F81BA947}"/>
              </a:ext>
            </a:extLst>
          </p:cNvPr>
          <p:cNvSpPr txBox="1"/>
          <p:nvPr/>
        </p:nvSpPr>
        <p:spPr>
          <a:xfrm>
            <a:off x="8822481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15DDFB0-DB24-3EFC-5093-59C4B945169D}"/>
              </a:ext>
            </a:extLst>
          </p:cNvPr>
          <p:cNvGrpSpPr/>
          <p:nvPr/>
        </p:nvGrpSpPr>
        <p:grpSpPr>
          <a:xfrm>
            <a:off x="890526" y="2914838"/>
            <a:ext cx="5947408" cy="1252254"/>
            <a:chOff x="535964" y="2989484"/>
            <a:chExt cx="5947408" cy="125225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9872800-FED7-608C-A639-6F1C62FCB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964" y="2989484"/>
              <a:ext cx="1266944" cy="1252254"/>
            </a:xfrm>
            <a:prstGeom prst="rect">
              <a:avLst/>
            </a:prstGeom>
          </p:spPr>
        </p:pic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7D395E05-F2AB-7A93-FD48-289140AE6C27}"/>
                </a:ext>
              </a:extLst>
            </p:cNvPr>
            <p:cNvSpPr/>
            <p:nvPr/>
          </p:nvSpPr>
          <p:spPr>
            <a:xfrm>
              <a:off x="2180949" y="3248924"/>
              <a:ext cx="4302423" cy="709902"/>
            </a:xfrm>
            <a:prstGeom prst="wedgeRoundRectCallout">
              <a:avLst>
                <a:gd name="adj1" fmla="val -58785"/>
                <a:gd name="adj2" fmla="val -22933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我用精确计算的方法。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2D51C8E-7B82-AB3F-2ABB-D5E203A35B47}"/>
              </a:ext>
            </a:extLst>
          </p:cNvPr>
          <p:cNvSpPr txBox="1"/>
          <p:nvPr/>
        </p:nvSpPr>
        <p:spPr>
          <a:xfrm>
            <a:off x="2713996" y="3988060"/>
            <a:ext cx="8156019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sz="3200" dirty="0">
                <a:solidFill>
                  <a:schemeClr val="tx1"/>
                </a:solidFill>
              </a:rPr>
              <a:t>把三款服装各买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18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套需要多少钱算出来，</a:t>
            </a:r>
            <a:endParaRPr lang="en-US" altLang="zh-CN" sz="32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>
                <a:solidFill>
                  <a:schemeClr val="tx1"/>
                </a:solidFill>
              </a:rPr>
              <a:t>再和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2600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比较，</a:t>
            </a:r>
            <a:endParaRPr lang="en-US" altLang="zh-CN" sz="32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>
                <a:solidFill>
                  <a:schemeClr val="tx1"/>
                </a:solidFill>
              </a:rPr>
              <a:t>如果算的结果比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2600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大就不够，</a:t>
            </a:r>
            <a:endParaRPr lang="en-US" altLang="zh-CN" sz="32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zh-CN" sz="3200" dirty="0">
                <a:solidFill>
                  <a:schemeClr val="tx1"/>
                </a:solidFill>
              </a:rPr>
              <a:t>等于或小于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2600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zh-CN" sz="3200" dirty="0">
                <a:solidFill>
                  <a:schemeClr val="tx1"/>
                </a:solidFill>
              </a:rPr>
              <a:t>就够了。</a:t>
            </a:r>
          </a:p>
        </p:txBody>
      </p:sp>
    </p:spTree>
    <p:extLst>
      <p:ext uri="{BB962C8B-B14F-4D97-AF65-F5344CB8AC3E}">
        <p14:creationId xmlns:p14="http://schemas.microsoft.com/office/powerpoint/2010/main" val="2528874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788920B-C79C-29C8-3B91-4434E7848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974" y="429978"/>
            <a:ext cx="1886654" cy="18925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C69672-CBB1-9949-F918-83C1EA1B6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705" y="516854"/>
            <a:ext cx="1703311" cy="18511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E59F948-7F6C-5463-E8AD-B819F08AE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94" y="266326"/>
            <a:ext cx="1644168" cy="209956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6F6B476-F3CB-861D-F29F-2D20EE2233D5}"/>
              </a:ext>
            </a:extLst>
          </p:cNvPr>
          <p:cNvSpPr txBox="1"/>
          <p:nvPr/>
        </p:nvSpPr>
        <p:spPr>
          <a:xfrm>
            <a:off x="1302007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2D1E153-B300-D91F-8309-B0D3A465A0D6}"/>
              </a:ext>
            </a:extLst>
          </p:cNvPr>
          <p:cNvSpPr txBox="1"/>
          <p:nvPr/>
        </p:nvSpPr>
        <p:spPr>
          <a:xfrm>
            <a:off x="4745003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A39448-4501-A5D0-5D5F-E55198D47EE6}"/>
              </a:ext>
            </a:extLst>
          </p:cNvPr>
          <p:cNvSpPr txBox="1"/>
          <p:nvPr/>
        </p:nvSpPr>
        <p:spPr>
          <a:xfrm>
            <a:off x="8187999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81F2F74-F78F-14F4-A53A-64081311C0A3}"/>
              </a:ext>
            </a:extLst>
          </p:cNvPr>
          <p:cNvSpPr txBox="1"/>
          <p:nvPr/>
        </p:nvSpPr>
        <p:spPr>
          <a:xfrm>
            <a:off x="203912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FC94EA1-424B-2B98-3E6A-4CE7D0B06DBB}"/>
              </a:ext>
            </a:extLst>
          </p:cNvPr>
          <p:cNvSpPr txBox="1"/>
          <p:nvPr/>
        </p:nvSpPr>
        <p:spPr>
          <a:xfrm>
            <a:off x="539814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BC8D98-6881-F070-E80B-AFE7C9BF7EFB}"/>
              </a:ext>
            </a:extLst>
          </p:cNvPr>
          <p:cNvSpPr txBox="1"/>
          <p:nvPr/>
        </p:nvSpPr>
        <p:spPr>
          <a:xfrm>
            <a:off x="8813150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D19E04-8BD3-35DB-B636-31D04083C660}"/>
              </a:ext>
            </a:extLst>
          </p:cNvPr>
          <p:cNvSpPr txBox="1"/>
          <p:nvPr/>
        </p:nvSpPr>
        <p:spPr>
          <a:xfrm>
            <a:off x="283598" y="3264455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都买第一款：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7947C59-25C0-BA1C-F34F-51DC3AD32773}"/>
              </a:ext>
            </a:extLst>
          </p:cNvPr>
          <p:cNvSpPr txBox="1"/>
          <p:nvPr/>
        </p:nvSpPr>
        <p:spPr>
          <a:xfrm>
            <a:off x="283598" y="4029566"/>
            <a:ext cx="42934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108×18 = 1944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022AD10-18DD-7866-6556-E5FA4EE8A99E}"/>
              </a:ext>
            </a:extLst>
          </p:cNvPr>
          <p:cNvSpPr txBox="1"/>
          <p:nvPr/>
        </p:nvSpPr>
        <p:spPr>
          <a:xfrm>
            <a:off x="283598" y="4766684"/>
            <a:ext cx="3448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2600 &gt; 1944</a:t>
            </a:r>
            <a:endParaRPr lang="zh-CN" altLang="en-US" sz="3200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B1C4295-F8D3-20F8-D9E8-EB8CAFAD951E}"/>
              </a:ext>
            </a:extLst>
          </p:cNvPr>
          <p:cNvSpPr txBox="1"/>
          <p:nvPr/>
        </p:nvSpPr>
        <p:spPr>
          <a:xfrm>
            <a:off x="4239772" y="3264455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都买第二款：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4A46FBE-B898-24DA-AF28-7F00A92E65AE}"/>
              </a:ext>
            </a:extLst>
          </p:cNvPr>
          <p:cNvSpPr txBox="1"/>
          <p:nvPr/>
        </p:nvSpPr>
        <p:spPr>
          <a:xfrm>
            <a:off x="4239772" y="4029566"/>
            <a:ext cx="4213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138×18 = 2340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6C7D4A3-F6D4-4AAC-BCAD-1B99593E430B}"/>
              </a:ext>
            </a:extLst>
          </p:cNvPr>
          <p:cNvSpPr txBox="1"/>
          <p:nvPr/>
        </p:nvSpPr>
        <p:spPr>
          <a:xfrm>
            <a:off x="4239772" y="4766684"/>
            <a:ext cx="3448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2600 &gt; 2340</a:t>
            </a:r>
            <a:endParaRPr lang="zh-CN" altLang="en-US" sz="3200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31BEBE3-F086-ACA7-75AE-377574F40949}"/>
              </a:ext>
            </a:extLst>
          </p:cNvPr>
          <p:cNvSpPr txBox="1"/>
          <p:nvPr/>
        </p:nvSpPr>
        <p:spPr>
          <a:xfrm>
            <a:off x="8223950" y="3264455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都买第三款：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96A9A01-5530-5B9A-22BF-EF3947B1838A}"/>
              </a:ext>
            </a:extLst>
          </p:cNvPr>
          <p:cNvSpPr txBox="1"/>
          <p:nvPr/>
        </p:nvSpPr>
        <p:spPr>
          <a:xfrm>
            <a:off x="8223950" y="4029566"/>
            <a:ext cx="3912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208×18 = 3744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58C2130-2AF1-8134-88B2-46761101393C}"/>
              </a:ext>
            </a:extLst>
          </p:cNvPr>
          <p:cNvSpPr txBox="1"/>
          <p:nvPr/>
        </p:nvSpPr>
        <p:spPr>
          <a:xfrm>
            <a:off x="8223950" y="4766684"/>
            <a:ext cx="3448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2600 &lt; 3744</a:t>
            </a:r>
            <a:endParaRPr lang="zh-CN" altLang="en-US" sz="3200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3284894-8E9C-B7BD-1428-9993A7586400}"/>
              </a:ext>
            </a:extLst>
          </p:cNvPr>
          <p:cNvSpPr txBox="1"/>
          <p:nvPr/>
        </p:nvSpPr>
        <p:spPr>
          <a:xfrm>
            <a:off x="2535446" y="5626316"/>
            <a:ext cx="6477774" cy="6935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sz="3600" dirty="0"/>
              <a:t>你还有其他的方法吗？</a:t>
            </a:r>
            <a:endParaRPr lang="zh-CN" altLang="zh-CN" sz="3600" dirty="0"/>
          </a:p>
        </p:txBody>
      </p:sp>
    </p:spTree>
    <p:extLst>
      <p:ext uri="{BB962C8B-B14F-4D97-AF65-F5344CB8AC3E}">
        <p14:creationId xmlns:p14="http://schemas.microsoft.com/office/powerpoint/2010/main" val="10903916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9769215-83C3-6A61-98A0-6523FB30A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974" y="429978"/>
            <a:ext cx="1886654" cy="18925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51C42A2-D0E9-BC95-D258-C8567F95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705" y="516854"/>
            <a:ext cx="1703311" cy="18511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4E9D414-06E9-2376-958D-C197D5899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94" y="266326"/>
            <a:ext cx="1644168" cy="209956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06B0811-50FC-9B0D-BC2F-654034B495C4}"/>
              </a:ext>
            </a:extLst>
          </p:cNvPr>
          <p:cNvSpPr txBox="1"/>
          <p:nvPr/>
        </p:nvSpPr>
        <p:spPr>
          <a:xfrm>
            <a:off x="1302007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FE4938-12CB-C405-86B2-5988BFF3D7C5}"/>
              </a:ext>
            </a:extLst>
          </p:cNvPr>
          <p:cNvSpPr txBox="1"/>
          <p:nvPr/>
        </p:nvSpPr>
        <p:spPr>
          <a:xfrm>
            <a:off x="4745003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4182E6C-DF91-AEDB-7F62-16481B1B1681}"/>
              </a:ext>
            </a:extLst>
          </p:cNvPr>
          <p:cNvSpPr txBox="1"/>
          <p:nvPr/>
        </p:nvSpPr>
        <p:spPr>
          <a:xfrm>
            <a:off x="8187999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8DE6730-A5BC-9983-99E7-7C13782245C8}"/>
              </a:ext>
            </a:extLst>
          </p:cNvPr>
          <p:cNvSpPr txBox="1"/>
          <p:nvPr/>
        </p:nvSpPr>
        <p:spPr>
          <a:xfrm>
            <a:off x="203912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C6E0192-9B2E-ADDF-3637-64C08642114E}"/>
              </a:ext>
            </a:extLst>
          </p:cNvPr>
          <p:cNvSpPr txBox="1"/>
          <p:nvPr/>
        </p:nvSpPr>
        <p:spPr>
          <a:xfrm>
            <a:off x="539814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2A836E-F404-776F-0BDB-9ABCCF2FE292}"/>
              </a:ext>
            </a:extLst>
          </p:cNvPr>
          <p:cNvSpPr txBox="1"/>
          <p:nvPr/>
        </p:nvSpPr>
        <p:spPr>
          <a:xfrm>
            <a:off x="8813150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BCA3C72-1334-8EFE-7308-4E7785BD4703}"/>
              </a:ext>
            </a:extLst>
          </p:cNvPr>
          <p:cNvGrpSpPr/>
          <p:nvPr/>
        </p:nvGrpSpPr>
        <p:grpSpPr>
          <a:xfrm>
            <a:off x="3000326" y="2933780"/>
            <a:ext cx="8234562" cy="1389598"/>
            <a:chOff x="2990995" y="2989766"/>
            <a:chExt cx="8234562" cy="1389598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35B07051-08A0-5D6B-519C-6275D4A72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23841" y="2989766"/>
              <a:ext cx="1401716" cy="1389598"/>
            </a:xfrm>
            <a:prstGeom prst="rect">
              <a:avLst/>
            </a:prstGeom>
          </p:spPr>
        </p:pic>
        <p:sp>
          <p:nvSpPr>
            <p:cNvPr id="27" name="对话气泡: 圆角矩形 26">
              <a:extLst>
                <a:ext uri="{FF2B5EF4-FFF2-40B4-BE49-F238E27FC236}">
                  <a16:creationId xmlns:a16="http://schemas.microsoft.com/office/drawing/2014/main" id="{10F47F6C-2AD5-FAFE-E428-96A5FF8E4684}"/>
                </a:ext>
              </a:extLst>
            </p:cNvPr>
            <p:cNvSpPr/>
            <p:nvPr/>
          </p:nvSpPr>
          <p:spPr>
            <a:xfrm>
              <a:off x="2990995" y="3242385"/>
              <a:ext cx="6470245" cy="762433"/>
            </a:xfrm>
            <a:prstGeom prst="wedgeRoundRectCallout">
              <a:avLst>
                <a:gd name="adj1" fmla="val 56015"/>
                <a:gd name="adj2" fmla="val -2021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我用估算的方法，解决起来更方便。</a:t>
              </a: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3469712D-8F80-14E2-FC15-769CE37D26D5}"/>
              </a:ext>
            </a:extLst>
          </p:cNvPr>
          <p:cNvSpPr txBox="1"/>
          <p:nvPr/>
        </p:nvSpPr>
        <p:spPr>
          <a:xfrm>
            <a:off x="2094572" y="4135770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都买第一款：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B3505D5-BB50-AEB4-8EBB-214E1537E8C6}"/>
              </a:ext>
            </a:extLst>
          </p:cNvPr>
          <p:cNvSpPr txBox="1"/>
          <p:nvPr/>
        </p:nvSpPr>
        <p:spPr>
          <a:xfrm>
            <a:off x="4753301" y="4135770"/>
            <a:ext cx="25836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108  ×  18 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5441893-EB73-D1D0-4607-6471D645190A}"/>
              </a:ext>
            </a:extLst>
          </p:cNvPr>
          <p:cNvGrpSpPr/>
          <p:nvPr/>
        </p:nvGrpSpPr>
        <p:grpSpPr>
          <a:xfrm>
            <a:off x="5131031" y="4702782"/>
            <a:ext cx="2363905" cy="507608"/>
            <a:chOff x="5131031" y="4702782"/>
            <a:chExt cx="2363905" cy="507608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7BBB0F1-3E9D-45E8-9F80-25ACC971EA3B}"/>
                </a:ext>
              </a:extLst>
            </p:cNvPr>
            <p:cNvSpPr txBox="1"/>
            <p:nvPr/>
          </p:nvSpPr>
          <p:spPr>
            <a:xfrm>
              <a:off x="5146222" y="4702782"/>
              <a:ext cx="98644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估大</a:t>
              </a:r>
            </a:p>
          </p:txBody>
        </p:sp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E5A757B6-005D-452D-F71D-7D6BD1C302B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907096" y="4986456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D3065A7-F7F4-849E-B53B-0078CC6CC2F9}"/>
                </a:ext>
              </a:extLst>
            </p:cNvPr>
            <p:cNvSpPr txBox="1"/>
            <p:nvPr/>
          </p:nvSpPr>
          <p:spPr>
            <a:xfrm>
              <a:off x="6508491" y="4702782"/>
              <a:ext cx="98644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估大</a:t>
              </a:r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EA132D5C-B6D9-03C6-5903-318E804AA9A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69365" y="4986456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19C08D26-B9EA-598E-E056-156461129207}"/>
              </a:ext>
            </a:extLst>
          </p:cNvPr>
          <p:cNvSpPr txBox="1"/>
          <p:nvPr/>
        </p:nvSpPr>
        <p:spPr>
          <a:xfrm>
            <a:off x="2041459" y="5890132"/>
            <a:ext cx="8240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+mn-lt"/>
              </a:rPr>
              <a:t>实际需要的钱比 </a:t>
            </a:r>
            <a:r>
              <a:rPr lang="en-US" altLang="zh-CN" dirty="0">
                <a:latin typeface="+mn-lt"/>
              </a:rPr>
              <a:t>2200 </a:t>
            </a:r>
            <a:r>
              <a:rPr lang="zh-CN" altLang="en-US" dirty="0">
                <a:latin typeface="+mn-lt"/>
              </a:rPr>
              <a:t>元少，够。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96C2258-D815-66B6-B9CC-CDF43FF98194}"/>
              </a:ext>
            </a:extLst>
          </p:cNvPr>
          <p:cNvSpPr txBox="1"/>
          <p:nvPr/>
        </p:nvSpPr>
        <p:spPr>
          <a:xfrm>
            <a:off x="4753300" y="5221796"/>
            <a:ext cx="50065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110  ×  20  =  1944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8064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8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5F2D753-CAF3-20E8-3A41-CD7FDB1E0F9C}"/>
              </a:ext>
            </a:extLst>
          </p:cNvPr>
          <p:cNvSpPr txBox="1"/>
          <p:nvPr/>
        </p:nvSpPr>
        <p:spPr>
          <a:xfrm>
            <a:off x="2103903" y="3165387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都买第二款：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974C64C-6EA5-E9CC-1F33-391FE9714E81}"/>
              </a:ext>
            </a:extLst>
          </p:cNvPr>
          <p:cNvSpPr txBox="1"/>
          <p:nvPr/>
        </p:nvSpPr>
        <p:spPr>
          <a:xfrm>
            <a:off x="4762632" y="3165387"/>
            <a:ext cx="25836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130  ×  18 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35D0063-9A13-34A4-AB20-FBCC50508161}"/>
              </a:ext>
            </a:extLst>
          </p:cNvPr>
          <p:cNvGrpSpPr/>
          <p:nvPr/>
        </p:nvGrpSpPr>
        <p:grpSpPr>
          <a:xfrm>
            <a:off x="6483969" y="3732399"/>
            <a:ext cx="1001636" cy="507608"/>
            <a:chOff x="6493300" y="4702782"/>
            <a:chExt cx="1001636" cy="50760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163D635-42A2-58B9-1548-40DDF6BAC3B5}"/>
                </a:ext>
              </a:extLst>
            </p:cNvPr>
            <p:cNvSpPr txBox="1"/>
            <p:nvPr/>
          </p:nvSpPr>
          <p:spPr>
            <a:xfrm>
              <a:off x="6508491" y="4702782"/>
              <a:ext cx="98644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估大</a:t>
              </a:r>
            </a:p>
          </p:txBody>
        </p: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52BAE084-F0CF-315F-FB2A-CED5FF7042F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69365" y="4986456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5F0E5F4-7407-0FDA-FF37-FB984A01D65F}"/>
              </a:ext>
            </a:extLst>
          </p:cNvPr>
          <p:cNvSpPr txBox="1"/>
          <p:nvPr/>
        </p:nvSpPr>
        <p:spPr>
          <a:xfrm>
            <a:off x="2050790" y="5013059"/>
            <a:ext cx="8240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+mn-lt"/>
              </a:rPr>
              <a:t>实际需要的钱比 </a:t>
            </a:r>
            <a:r>
              <a:rPr lang="en-US" altLang="zh-CN" dirty="0">
                <a:latin typeface="+mn-lt"/>
              </a:rPr>
              <a:t>2600 </a:t>
            </a:r>
            <a:r>
              <a:rPr lang="zh-CN" altLang="en-US" dirty="0">
                <a:latin typeface="+mn-lt"/>
              </a:rPr>
              <a:t>元少，够。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70ED895-ECF5-F4A0-CF03-B599B29CFD49}"/>
              </a:ext>
            </a:extLst>
          </p:cNvPr>
          <p:cNvSpPr txBox="1"/>
          <p:nvPr/>
        </p:nvSpPr>
        <p:spPr>
          <a:xfrm>
            <a:off x="4762631" y="4251413"/>
            <a:ext cx="50065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130  ×  20  =  2600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D86006D-2294-4097-8F85-72A5DD0C2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974" y="429978"/>
            <a:ext cx="1886654" cy="189256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F92A677-5547-3468-9A50-1A15FD341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705" y="516854"/>
            <a:ext cx="1703311" cy="185116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35AADC0-7D38-2389-51A7-72784EC84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894" y="266326"/>
            <a:ext cx="1644168" cy="2099568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5D1C160-8A60-13F5-9AC0-3BBDA6F8982C}"/>
              </a:ext>
            </a:extLst>
          </p:cNvPr>
          <p:cNvSpPr txBox="1"/>
          <p:nvPr/>
        </p:nvSpPr>
        <p:spPr>
          <a:xfrm>
            <a:off x="1302007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EBCD9ED-A954-1939-3DF6-8591ED1E93AD}"/>
              </a:ext>
            </a:extLst>
          </p:cNvPr>
          <p:cNvSpPr txBox="1"/>
          <p:nvPr/>
        </p:nvSpPr>
        <p:spPr>
          <a:xfrm>
            <a:off x="4745003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B6698E2-0962-2B1F-FCBD-979A077C5175}"/>
              </a:ext>
            </a:extLst>
          </p:cNvPr>
          <p:cNvSpPr txBox="1"/>
          <p:nvPr/>
        </p:nvSpPr>
        <p:spPr>
          <a:xfrm>
            <a:off x="8187999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ECBA38B-67D2-2A33-83A0-E0307B938977}"/>
              </a:ext>
            </a:extLst>
          </p:cNvPr>
          <p:cNvSpPr txBox="1"/>
          <p:nvPr/>
        </p:nvSpPr>
        <p:spPr>
          <a:xfrm>
            <a:off x="203912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E0AFBFD-E9BC-8900-11E8-3FAB55B15704}"/>
              </a:ext>
            </a:extLst>
          </p:cNvPr>
          <p:cNvSpPr txBox="1"/>
          <p:nvPr/>
        </p:nvSpPr>
        <p:spPr>
          <a:xfrm>
            <a:off x="539814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ACCFC12-9ABD-78D6-FEE5-001AE1A4C78C}"/>
              </a:ext>
            </a:extLst>
          </p:cNvPr>
          <p:cNvSpPr txBox="1"/>
          <p:nvPr/>
        </p:nvSpPr>
        <p:spPr>
          <a:xfrm>
            <a:off x="8813150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</p:spTree>
    <p:extLst>
      <p:ext uri="{BB962C8B-B14F-4D97-AF65-F5344CB8AC3E}">
        <p14:creationId xmlns:p14="http://schemas.microsoft.com/office/powerpoint/2010/main" val="1681113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6E16E2B7-3568-6A61-4148-06B69C785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894" y="266326"/>
            <a:ext cx="1644168" cy="209956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92487DD-F9A7-C0C6-1E33-ECABCEB8E200}"/>
              </a:ext>
            </a:extLst>
          </p:cNvPr>
          <p:cNvSpPr txBox="1"/>
          <p:nvPr/>
        </p:nvSpPr>
        <p:spPr>
          <a:xfrm>
            <a:off x="2103903" y="3165387"/>
            <a:ext cx="3541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都买第三款：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F5E2AE7-2C67-3D34-9E0E-DEF5A76A8F6F}"/>
              </a:ext>
            </a:extLst>
          </p:cNvPr>
          <p:cNvSpPr txBox="1"/>
          <p:nvPr/>
        </p:nvSpPr>
        <p:spPr>
          <a:xfrm>
            <a:off x="4762632" y="3165387"/>
            <a:ext cx="25836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208  ×  18 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2729E97-54AA-5C02-1E50-270790447AF6}"/>
              </a:ext>
            </a:extLst>
          </p:cNvPr>
          <p:cNvGrpSpPr/>
          <p:nvPr/>
        </p:nvGrpSpPr>
        <p:grpSpPr>
          <a:xfrm>
            <a:off x="5149690" y="3732399"/>
            <a:ext cx="1001636" cy="507608"/>
            <a:chOff x="6493300" y="4702782"/>
            <a:chExt cx="1001636" cy="507608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31DC131-E685-1420-3970-AD9B64108A66}"/>
                </a:ext>
              </a:extLst>
            </p:cNvPr>
            <p:cNvSpPr txBox="1"/>
            <p:nvPr/>
          </p:nvSpPr>
          <p:spPr>
            <a:xfrm>
              <a:off x="6508491" y="4702782"/>
              <a:ext cx="98644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估小</a:t>
              </a:r>
            </a:p>
          </p:txBody>
        </p: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1681DAB7-5E80-3307-8016-5DC07A6E2D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69365" y="4986456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D11E69D-DBE1-4876-0454-387C60CE6453}"/>
              </a:ext>
            </a:extLst>
          </p:cNvPr>
          <p:cNvSpPr txBox="1"/>
          <p:nvPr/>
        </p:nvSpPr>
        <p:spPr>
          <a:xfrm>
            <a:off x="2050790" y="5013059"/>
            <a:ext cx="8240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+mn-lt"/>
              </a:rPr>
              <a:t>实际需要的钱比 </a:t>
            </a:r>
            <a:r>
              <a:rPr lang="en-US" altLang="zh-CN" dirty="0">
                <a:latin typeface="+mn-lt"/>
              </a:rPr>
              <a:t>3600 </a:t>
            </a:r>
            <a:r>
              <a:rPr lang="zh-CN" altLang="en-US" dirty="0">
                <a:latin typeface="+mn-lt"/>
              </a:rPr>
              <a:t>元多，不够。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0E50C8-CBC9-B40D-88E5-14034724907B}"/>
              </a:ext>
            </a:extLst>
          </p:cNvPr>
          <p:cNvSpPr txBox="1"/>
          <p:nvPr/>
        </p:nvSpPr>
        <p:spPr>
          <a:xfrm>
            <a:off x="4762631" y="4251413"/>
            <a:ext cx="50065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  <a:ea typeface="+mj-ea"/>
              </a:rPr>
              <a:t>200  ×  18  =  3600 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dirty="0">
                <a:solidFill>
                  <a:srgbClr val="FF0000"/>
                </a:solidFill>
                <a:ea typeface="+mj-ea"/>
              </a:rPr>
              <a:t>元</a:t>
            </a:r>
            <a:r>
              <a:rPr lang="en-US" altLang="zh-CN" sz="32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C5D8E76-3B85-F79C-BB91-D9FFF6321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974" y="429978"/>
            <a:ext cx="1886654" cy="18925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5A0C1B8-0FDA-95D7-5903-7C5EAAB0E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705" y="516854"/>
            <a:ext cx="1703311" cy="185116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5156904-E974-9274-819E-85ACAF375A63}"/>
              </a:ext>
            </a:extLst>
          </p:cNvPr>
          <p:cNvSpPr txBox="1"/>
          <p:nvPr/>
        </p:nvSpPr>
        <p:spPr>
          <a:xfrm>
            <a:off x="1302007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DA0304B-CEAD-2F40-8728-EEEAEBE5F0AC}"/>
              </a:ext>
            </a:extLst>
          </p:cNvPr>
          <p:cNvSpPr txBox="1"/>
          <p:nvPr/>
        </p:nvSpPr>
        <p:spPr>
          <a:xfrm>
            <a:off x="4745003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F2D785-19B0-28A7-4AEF-86FCDF962CD2}"/>
              </a:ext>
            </a:extLst>
          </p:cNvPr>
          <p:cNvSpPr txBox="1"/>
          <p:nvPr/>
        </p:nvSpPr>
        <p:spPr>
          <a:xfrm>
            <a:off x="8187999" y="429616"/>
            <a:ext cx="8252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D432D35-3931-8F3F-6683-EF3F9D4046F6}"/>
              </a:ext>
            </a:extLst>
          </p:cNvPr>
          <p:cNvSpPr txBox="1"/>
          <p:nvPr/>
        </p:nvSpPr>
        <p:spPr>
          <a:xfrm>
            <a:off x="203912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108 </a:t>
            </a:r>
            <a:r>
              <a:rPr lang="zh-CN" altLang="en-US" sz="3200" dirty="0"/>
              <a:t>元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3984AB0-CB6B-C024-7397-DEC1C488FBC7}"/>
              </a:ext>
            </a:extLst>
          </p:cNvPr>
          <p:cNvSpPr txBox="1"/>
          <p:nvPr/>
        </p:nvSpPr>
        <p:spPr>
          <a:xfrm>
            <a:off x="5398146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130 </a:t>
            </a:r>
            <a:r>
              <a:rPr lang="zh-CN" altLang="en-US" sz="3200" dirty="0"/>
              <a:t>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2E91391-5562-3783-024D-0F8F14904AA2}"/>
              </a:ext>
            </a:extLst>
          </p:cNvPr>
          <p:cNvSpPr txBox="1"/>
          <p:nvPr/>
        </p:nvSpPr>
        <p:spPr>
          <a:xfrm>
            <a:off x="8813150" y="2305069"/>
            <a:ext cx="14496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sz="3200" dirty="0"/>
              <a:t>208 </a:t>
            </a:r>
            <a:r>
              <a:rPr lang="zh-CN" altLang="en-US" sz="3200" dirty="0"/>
              <a:t>元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0640472-BC4F-F047-98A6-A8E33B7291D9}"/>
              </a:ext>
            </a:extLst>
          </p:cNvPr>
          <p:cNvSpPr txBox="1"/>
          <p:nvPr/>
        </p:nvSpPr>
        <p:spPr>
          <a:xfrm>
            <a:off x="2039126" y="5821392"/>
            <a:ext cx="94948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答：张老师可以买第一款或第二款服装。</a:t>
            </a:r>
          </a:p>
        </p:txBody>
      </p:sp>
    </p:spTree>
    <p:extLst>
      <p:ext uri="{BB962C8B-B14F-4D97-AF65-F5344CB8AC3E}">
        <p14:creationId xmlns:p14="http://schemas.microsoft.com/office/powerpoint/2010/main" val="1927262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箭头: 五边形 10">
            <a:extLst>
              <a:ext uri="{FF2B5EF4-FFF2-40B4-BE49-F238E27FC236}">
                <a16:creationId xmlns:a16="http://schemas.microsoft.com/office/drawing/2014/main" id="{ADA59A7E-07C6-4D2C-E380-FEE920A57830}"/>
              </a:ext>
            </a:extLst>
          </p:cNvPr>
          <p:cNvSpPr/>
          <p:nvPr/>
        </p:nvSpPr>
        <p:spPr>
          <a:xfrm>
            <a:off x="391885" y="363893"/>
            <a:ext cx="2736000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回顾反思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6F946-7EA3-FD81-5467-455E0FC63C4F}"/>
              </a:ext>
            </a:extLst>
          </p:cNvPr>
          <p:cNvSpPr txBox="1"/>
          <p:nvPr/>
        </p:nvSpPr>
        <p:spPr>
          <a:xfrm>
            <a:off x="881807" y="1270764"/>
            <a:ext cx="6368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估算时需要注意什么？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5248BB4-EE73-FD9B-4951-8604B7B73F0F}"/>
              </a:ext>
            </a:extLst>
          </p:cNvPr>
          <p:cNvSpPr txBox="1"/>
          <p:nvPr/>
        </p:nvSpPr>
        <p:spPr>
          <a:xfrm>
            <a:off x="751179" y="2122627"/>
            <a:ext cx="1066016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>
                <a:solidFill>
                  <a:schemeClr val="tx1"/>
                </a:solidFill>
              </a:rPr>
              <a:t>（</a:t>
            </a:r>
            <a:r>
              <a:rPr lang="en-US" altLang="zh-CN" sz="3000" dirty="0">
                <a:solidFill>
                  <a:schemeClr val="tx1"/>
                </a:solidFill>
              </a:rPr>
              <a:t>1</a:t>
            </a:r>
            <a:r>
              <a:rPr lang="zh-CN" altLang="en-US" sz="3000" dirty="0">
                <a:solidFill>
                  <a:schemeClr val="tx1"/>
                </a:solidFill>
              </a:rPr>
              <a:t>）需要根据实际情况明确是将数据往大估，还是往小估， </a:t>
            </a:r>
            <a:endParaRPr lang="en-US" altLang="zh-CN" sz="3000" dirty="0">
              <a:solidFill>
                <a:schemeClr val="tx1"/>
              </a:solidFill>
            </a:endParaRPr>
          </a:p>
          <a:p>
            <a:r>
              <a:rPr lang="en-US" altLang="zh-CN" sz="3000" dirty="0">
                <a:solidFill>
                  <a:schemeClr val="tx1"/>
                </a:solidFill>
              </a:rPr>
              <a:t>          </a:t>
            </a:r>
            <a:r>
              <a:rPr lang="zh-CN" altLang="en-US" sz="3000" dirty="0">
                <a:solidFill>
                  <a:schemeClr val="tx1"/>
                </a:solidFill>
              </a:rPr>
              <a:t>然后进行推理判断。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E1EDEC4-B273-C35A-25F0-9DD84518EB22}"/>
              </a:ext>
            </a:extLst>
          </p:cNvPr>
          <p:cNvSpPr txBox="1"/>
          <p:nvPr/>
        </p:nvSpPr>
        <p:spPr>
          <a:xfrm>
            <a:off x="1667848" y="3452240"/>
            <a:ext cx="6990962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把钱数往大估都够，实际一定够；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zh-CN" altLang="en-US" dirty="0">
                <a:solidFill>
                  <a:srgbClr val="0000FF"/>
                </a:solidFill>
              </a:rPr>
              <a:t>把钱数往小估都不够，实际一定不够。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A7B5CE-EFFC-8B59-9C78-AECD8756C530}"/>
              </a:ext>
            </a:extLst>
          </p:cNvPr>
          <p:cNvSpPr txBox="1"/>
          <p:nvPr/>
        </p:nvSpPr>
        <p:spPr>
          <a:xfrm>
            <a:off x="751179" y="4781852"/>
            <a:ext cx="1066016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>
                <a:solidFill>
                  <a:schemeClr val="tx1"/>
                </a:solidFill>
              </a:rPr>
              <a:t>（</a:t>
            </a:r>
            <a:r>
              <a:rPr lang="en-US" altLang="zh-CN" sz="3000" dirty="0">
                <a:solidFill>
                  <a:schemeClr val="tx1"/>
                </a:solidFill>
              </a:rPr>
              <a:t>2</a:t>
            </a:r>
            <a:r>
              <a:rPr lang="zh-CN" altLang="en-US" sz="3000" dirty="0">
                <a:solidFill>
                  <a:schemeClr val="tx1"/>
                </a:solidFill>
              </a:rPr>
              <a:t>）三位数乘两位数的估算方法：先把多位数看成整十数、 </a:t>
            </a:r>
            <a:endParaRPr lang="en-US" altLang="zh-CN" sz="3000" dirty="0">
              <a:solidFill>
                <a:schemeClr val="tx1"/>
              </a:solidFill>
            </a:endParaRPr>
          </a:p>
          <a:p>
            <a:r>
              <a:rPr lang="en-US" altLang="zh-CN" sz="3000" dirty="0">
                <a:solidFill>
                  <a:schemeClr val="tx1"/>
                </a:solidFill>
              </a:rPr>
              <a:t>          </a:t>
            </a:r>
            <a:r>
              <a:rPr lang="zh-CN" altLang="en-US" sz="3000" dirty="0">
                <a:solidFill>
                  <a:schemeClr val="tx1"/>
                </a:solidFill>
              </a:rPr>
              <a:t>整百数或整百整十数，再相乘，估算出积的近似值。</a:t>
            </a:r>
          </a:p>
        </p:txBody>
      </p:sp>
    </p:spTree>
    <p:extLst>
      <p:ext uri="{BB962C8B-B14F-4D97-AF65-F5344CB8AC3E}">
        <p14:creationId xmlns:p14="http://schemas.microsoft.com/office/powerpoint/2010/main" val="2287187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294532" y="1216462"/>
            <a:ext cx="9808899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某学校 </a:t>
            </a:r>
            <a:r>
              <a:rPr lang="en-US" altLang="zh-CN" sz="3600" dirty="0"/>
              <a:t>1026 </a:t>
            </a:r>
            <a:r>
              <a:rPr lang="zh-CN" altLang="en-US" sz="3600" dirty="0"/>
              <a:t>名师生乘车去参观博物馆。每辆车</a:t>
            </a:r>
          </a:p>
          <a:p>
            <a:r>
              <a:rPr lang="zh-CN" altLang="en-US" sz="3600" dirty="0"/>
              <a:t>限乘 </a:t>
            </a:r>
            <a:r>
              <a:rPr lang="en-US" altLang="zh-CN" sz="3600" dirty="0"/>
              <a:t>48 </a:t>
            </a:r>
            <a:r>
              <a:rPr lang="zh-CN" altLang="en-US" sz="3600" dirty="0"/>
              <a:t>人，</a:t>
            </a:r>
            <a:r>
              <a:rPr lang="en-US" altLang="zh-CN" sz="3600" dirty="0"/>
              <a:t>19 </a:t>
            </a:r>
            <a:r>
              <a:rPr lang="zh-CN" altLang="en-US" sz="3600" dirty="0"/>
              <a:t>辆车够吗？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0D0BD59-A560-B663-3F1C-08E143EF0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7858" y="2533255"/>
            <a:ext cx="1524114" cy="1533002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2EE40416-A088-51EC-5539-4C3E9761ED60}"/>
              </a:ext>
            </a:extLst>
          </p:cNvPr>
          <p:cNvSpPr/>
          <p:nvPr/>
        </p:nvSpPr>
        <p:spPr>
          <a:xfrm>
            <a:off x="5342313" y="2897151"/>
            <a:ext cx="4305541" cy="762433"/>
          </a:xfrm>
          <a:prstGeom prst="wedgeRoundRectCallout">
            <a:avLst>
              <a:gd name="adj1" fmla="val 58608"/>
              <a:gd name="adj2" fmla="val -16543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限乘人数里包括司机。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1747AD6-053A-CDCE-AD55-3494B408B7D9}"/>
              </a:ext>
            </a:extLst>
          </p:cNvPr>
          <p:cNvSpPr txBox="1"/>
          <p:nvPr/>
        </p:nvSpPr>
        <p:spPr>
          <a:xfrm>
            <a:off x="1294532" y="3808875"/>
            <a:ext cx="6990962" cy="597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每辆车能够乘坐师生的人数是多少？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FB7D974-7444-5640-8C82-E5F9E469DFCA}"/>
              </a:ext>
            </a:extLst>
          </p:cNvPr>
          <p:cNvSpPr txBox="1"/>
          <p:nvPr/>
        </p:nvSpPr>
        <p:spPr>
          <a:xfrm>
            <a:off x="2190271" y="4556150"/>
            <a:ext cx="2456374" cy="597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FF00FF"/>
                </a:solidFill>
              </a:rPr>
              <a:t>48</a:t>
            </a:r>
            <a:r>
              <a:rPr lang="zh-CN" altLang="en-US" dirty="0">
                <a:solidFill>
                  <a:srgbClr val="FF00FF"/>
                </a:solidFill>
              </a:rPr>
              <a:t>－</a:t>
            </a:r>
            <a:r>
              <a:rPr lang="en-US" altLang="zh-CN" dirty="0">
                <a:solidFill>
                  <a:srgbClr val="FF00FF"/>
                </a:solidFill>
              </a:rPr>
              <a:t>1 = 47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A5A9A74-8903-11AB-D67F-690051BBF416}"/>
              </a:ext>
            </a:extLst>
          </p:cNvPr>
          <p:cNvSpPr txBox="1"/>
          <p:nvPr/>
        </p:nvSpPr>
        <p:spPr>
          <a:xfrm>
            <a:off x="2190270" y="5255945"/>
            <a:ext cx="6990962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FF00FF"/>
                </a:solidFill>
              </a:rPr>
              <a:t>47×19 </a:t>
            </a:r>
            <a:r>
              <a:rPr lang="zh-CN" altLang="en-US" dirty="0">
                <a:solidFill>
                  <a:srgbClr val="FF00FF"/>
                </a:solidFill>
              </a:rPr>
              <a:t>和 </a:t>
            </a:r>
            <a:r>
              <a:rPr lang="en-US" altLang="zh-CN" dirty="0">
                <a:solidFill>
                  <a:srgbClr val="FF00FF"/>
                </a:solidFill>
              </a:rPr>
              <a:t>1026 </a:t>
            </a:r>
            <a:r>
              <a:rPr lang="zh-CN" altLang="en-US" dirty="0">
                <a:solidFill>
                  <a:srgbClr val="FF00FF"/>
                </a:solidFill>
              </a:rPr>
              <a:t>比大小，怎么进行估算？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5A5B328-CD6C-F5A3-EF3F-0339DF869B7A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30797C-F871-441C-442B-B365DDD6C801}"/>
              </a:ext>
            </a:extLst>
          </p:cNvPr>
          <p:cNvSpPr txBox="1"/>
          <p:nvPr/>
        </p:nvSpPr>
        <p:spPr>
          <a:xfrm>
            <a:off x="1294532" y="1216462"/>
            <a:ext cx="9808899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某学校 </a:t>
            </a:r>
            <a:r>
              <a:rPr lang="en-US" altLang="zh-CN" sz="3600" dirty="0"/>
              <a:t>1026 </a:t>
            </a:r>
            <a:r>
              <a:rPr lang="zh-CN" altLang="en-US" sz="3600" dirty="0"/>
              <a:t>名师生乘车去参观博物馆。每辆车</a:t>
            </a:r>
          </a:p>
          <a:p>
            <a:r>
              <a:rPr lang="zh-CN" altLang="en-US" sz="3600" dirty="0"/>
              <a:t>限乘 </a:t>
            </a:r>
            <a:r>
              <a:rPr lang="en-US" altLang="zh-CN" sz="3600" dirty="0"/>
              <a:t>48 </a:t>
            </a:r>
            <a:r>
              <a:rPr lang="zh-CN" altLang="en-US" sz="3600" dirty="0"/>
              <a:t>人，</a:t>
            </a:r>
            <a:r>
              <a:rPr lang="en-US" altLang="zh-CN" sz="3600" dirty="0"/>
              <a:t>19 </a:t>
            </a:r>
            <a:r>
              <a:rPr lang="zh-CN" altLang="en-US" sz="3600" dirty="0"/>
              <a:t>辆车够吗？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8D17D1-8E9E-AE8C-57E5-D0C5CAB6B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7858" y="2374631"/>
            <a:ext cx="1524114" cy="1533002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BD9225DD-F498-B80F-D27D-E5D9A5287D09}"/>
              </a:ext>
            </a:extLst>
          </p:cNvPr>
          <p:cNvSpPr/>
          <p:nvPr/>
        </p:nvSpPr>
        <p:spPr>
          <a:xfrm>
            <a:off x="5342313" y="2775851"/>
            <a:ext cx="4305541" cy="762433"/>
          </a:xfrm>
          <a:prstGeom prst="wedgeRoundRectCallout">
            <a:avLst>
              <a:gd name="adj1" fmla="val 58608"/>
              <a:gd name="adj2" fmla="val -16543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限乘人数里包括司机。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AA738F7-C066-FFDC-8E55-CB5313C84159}"/>
              </a:ext>
            </a:extLst>
          </p:cNvPr>
          <p:cNvSpPr txBox="1"/>
          <p:nvPr/>
        </p:nvSpPr>
        <p:spPr>
          <a:xfrm>
            <a:off x="1294532" y="2803846"/>
            <a:ext cx="3381850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200" dirty="0">
                <a:solidFill>
                  <a:srgbClr val="FF0000"/>
                </a:solidFill>
              </a:rPr>
              <a:t>48</a:t>
            </a:r>
            <a:r>
              <a:rPr lang="zh-CN" altLang="en-US" sz="3200" dirty="0">
                <a:solidFill>
                  <a:srgbClr val="FF0000"/>
                </a:solidFill>
              </a:rPr>
              <a:t>－</a:t>
            </a:r>
            <a:r>
              <a:rPr lang="en-US" altLang="zh-CN" sz="3200" dirty="0">
                <a:solidFill>
                  <a:srgbClr val="FF0000"/>
                </a:solidFill>
              </a:rPr>
              <a:t>1 = 47</a:t>
            </a:r>
            <a:r>
              <a:rPr lang="zh-CN" altLang="en-US" sz="3200" dirty="0">
                <a:solidFill>
                  <a:srgbClr val="FF0000"/>
                </a:solidFill>
              </a:rPr>
              <a:t>（人）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72504E6-2434-7C55-1527-20D94E2998A0}"/>
              </a:ext>
            </a:extLst>
          </p:cNvPr>
          <p:cNvSpPr txBox="1"/>
          <p:nvPr/>
        </p:nvSpPr>
        <p:spPr>
          <a:xfrm>
            <a:off x="1294532" y="3585285"/>
            <a:ext cx="670836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>
                <a:solidFill>
                  <a:srgbClr val="FF0000"/>
                </a:solidFill>
              </a:rPr>
              <a:t>将 </a:t>
            </a:r>
            <a:r>
              <a:rPr lang="en-US" altLang="zh-CN" sz="3200" dirty="0">
                <a:solidFill>
                  <a:srgbClr val="FF0000"/>
                </a:solidFill>
              </a:rPr>
              <a:t>47</a:t>
            </a:r>
            <a:r>
              <a:rPr lang="zh-CN" altLang="en-US" sz="3200" dirty="0">
                <a:solidFill>
                  <a:srgbClr val="FF0000"/>
                </a:solidFill>
              </a:rPr>
              <a:t> 估成 </a:t>
            </a:r>
            <a:r>
              <a:rPr lang="en-US" altLang="zh-CN" sz="3200" dirty="0">
                <a:solidFill>
                  <a:srgbClr val="FF0000"/>
                </a:solidFill>
              </a:rPr>
              <a:t>50</a:t>
            </a:r>
            <a:r>
              <a:rPr lang="zh-CN" altLang="en-US" sz="3200" dirty="0">
                <a:solidFill>
                  <a:srgbClr val="FF0000"/>
                </a:solidFill>
              </a:rPr>
              <a:t>，将 </a:t>
            </a:r>
            <a:r>
              <a:rPr lang="en-US" altLang="zh-CN" sz="3200" dirty="0">
                <a:solidFill>
                  <a:srgbClr val="FF0000"/>
                </a:solidFill>
              </a:rPr>
              <a:t>19</a:t>
            </a:r>
            <a:r>
              <a:rPr lang="zh-CN" altLang="en-US" sz="3200" dirty="0">
                <a:solidFill>
                  <a:srgbClr val="FF0000"/>
                </a:solidFill>
              </a:rPr>
              <a:t> 估成 </a:t>
            </a:r>
            <a:r>
              <a:rPr lang="en-US" altLang="zh-CN" sz="3200" dirty="0">
                <a:solidFill>
                  <a:srgbClr val="FF0000"/>
                </a:solidFill>
              </a:rPr>
              <a:t>20</a:t>
            </a:r>
            <a:r>
              <a:rPr lang="zh-CN" altLang="en-US" sz="3200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F6EF1F-AC4D-3A60-FE45-227604E002DF}"/>
              </a:ext>
            </a:extLst>
          </p:cNvPr>
          <p:cNvSpPr txBox="1"/>
          <p:nvPr/>
        </p:nvSpPr>
        <p:spPr>
          <a:xfrm>
            <a:off x="1294532" y="4366724"/>
            <a:ext cx="670836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200" dirty="0">
                <a:solidFill>
                  <a:srgbClr val="FF0000"/>
                </a:solidFill>
              </a:rPr>
              <a:t>50 × 20</a:t>
            </a:r>
            <a:r>
              <a:rPr lang="zh-CN" altLang="en-US" sz="3200" dirty="0">
                <a:solidFill>
                  <a:srgbClr val="FF0000"/>
                </a:solidFill>
              </a:rPr>
              <a:t> ＝ </a:t>
            </a:r>
            <a:r>
              <a:rPr lang="en-US" altLang="zh-CN" sz="3200" dirty="0">
                <a:solidFill>
                  <a:srgbClr val="FF0000"/>
                </a:solidFill>
              </a:rPr>
              <a:t>1000</a:t>
            </a:r>
            <a:r>
              <a:rPr lang="zh-CN" altLang="en-US" sz="3200" dirty="0">
                <a:solidFill>
                  <a:srgbClr val="FF0000"/>
                </a:solidFill>
              </a:rPr>
              <a:t>（人）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0E8C78-F5FD-D162-3799-99EBAA66C641}"/>
              </a:ext>
            </a:extLst>
          </p:cNvPr>
          <p:cNvSpPr txBox="1"/>
          <p:nvPr/>
        </p:nvSpPr>
        <p:spPr>
          <a:xfrm>
            <a:off x="1294532" y="5148163"/>
            <a:ext cx="6708368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200" dirty="0">
                <a:solidFill>
                  <a:srgbClr val="FF0000"/>
                </a:solidFill>
              </a:rPr>
              <a:t>1000 &lt; 1026</a:t>
            </a:r>
            <a:r>
              <a:rPr lang="zh-CN" altLang="en-US" sz="3200" dirty="0">
                <a:solidFill>
                  <a:srgbClr val="FF0000"/>
                </a:solidFill>
              </a:rPr>
              <a:t>　    </a:t>
            </a:r>
            <a:r>
              <a:rPr lang="en-US" altLang="zh-CN" sz="3200" dirty="0">
                <a:solidFill>
                  <a:srgbClr val="FF0000"/>
                </a:solidFill>
              </a:rPr>
              <a:t>47</a:t>
            </a:r>
            <a:r>
              <a:rPr lang="zh-CN" altLang="en-US" sz="3200" dirty="0">
                <a:solidFill>
                  <a:srgbClr val="FF0000"/>
                </a:solidFill>
              </a:rPr>
              <a:t> </a:t>
            </a:r>
            <a:r>
              <a:rPr lang="en-US" altLang="zh-CN" sz="3200" dirty="0">
                <a:solidFill>
                  <a:srgbClr val="FF0000"/>
                </a:solidFill>
              </a:rPr>
              <a:t>× 19 &lt; 1026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160AA47-19B2-0648-C5C4-629AA52A51BF}"/>
              </a:ext>
            </a:extLst>
          </p:cNvPr>
          <p:cNvSpPr txBox="1"/>
          <p:nvPr/>
        </p:nvSpPr>
        <p:spPr>
          <a:xfrm>
            <a:off x="1294532" y="5929602"/>
            <a:ext cx="6097554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19</a:t>
            </a:r>
            <a:r>
              <a:rPr lang="zh-CN" altLang="en-US" dirty="0"/>
              <a:t> 辆车不够。</a:t>
            </a:r>
          </a:p>
        </p:txBody>
      </p:sp>
    </p:spTree>
    <p:extLst>
      <p:ext uri="{BB962C8B-B14F-4D97-AF65-F5344CB8AC3E}">
        <p14:creationId xmlns:p14="http://schemas.microsoft.com/office/powerpoint/2010/main" val="1733026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700108" y="2619611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24224</TotalTime>
  <Words>712</Words>
  <Application>Microsoft Office PowerPoint</Application>
  <PresentationFormat>宽屏</PresentationFormat>
  <Paragraphs>118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4821</cp:revision>
  <dcterms:created xsi:type="dcterms:W3CDTF">2016-01-14T07:05:00Z</dcterms:created>
  <dcterms:modified xsi:type="dcterms:W3CDTF">2026-07-02T06:55:55Z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