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72" r:id="rId2"/>
    <p:sldId id="361" r:id="rId3"/>
    <p:sldId id="382" r:id="rId4"/>
    <p:sldId id="276" r:id="rId5"/>
    <p:sldId id="383" r:id="rId6"/>
    <p:sldId id="384" r:id="rId7"/>
    <p:sldId id="288" r:id="rId8"/>
    <p:sldId id="381" r:id="rId9"/>
    <p:sldId id="279" r:id="rId10"/>
    <p:sldId id="385" r:id="rId11"/>
    <p:sldId id="287" r:id="rId12"/>
    <p:sldId id="293" r:id="rId1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4">
          <p15:clr>
            <a:srgbClr val="A4A3A4"/>
          </p15:clr>
        </p15:guide>
        <p15:guide id="2" pos="2983">
          <p15:clr>
            <a:srgbClr val="A4A3A4"/>
          </p15:clr>
        </p15:guide>
        <p15:guide id="3" orient="horz" pos="544">
          <p15:clr>
            <a:srgbClr val="A4A3A4"/>
          </p15:clr>
        </p15:guide>
        <p15:guide id="4" orient="horz" pos="2981">
          <p15:clr>
            <a:srgbClr val="A4A3A4"/>
          </p15:clr>
        </p15:guide>
        <p15:guide id="5" pos="374">
          <p15:clr>
            <a:srgbClr val="A4A3A4"/>
          </p15:clr>
        </p15:guide>
        <p15:guide id="6" pos="5357">
          <p15:clr>
            <a:srgbClr val="A4A3A4"/>
          </p15:clr>
        </p15:guide>
        <p15:guide id="7" orient="horz" pos="1340">
          <p15:clr>
            <a:srgbClr val="A4A3A4"/>
          </p15:clr>
        </p15:guide>
        <p15:guide id="8" orient="horz" pos="1155">
          <p15:clr>
            <a:srgbClr val="A4A3A4"/>
          </p15:clr>
        </p15:guide>
        <p15:guide id="9" pos="17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2FBBD4"/>
    <a:srgbClr val="FEF6F0"/>
    <a:srgbClr val="4697DB"/>
    <a:srgbClr val="FFFDE4"/>
    <a:srgbClr val="FFFFCC"/>
    <a:srgbClr val="ED7048"/>
    <a:srgbClr val="0066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0745" autoAdjust="0"/>
  </p:normalViewPr>
  <p:slideViewPr>
    <p:cSldViewPr snapToGrid="0">
      <p:cViewPr varScale="1">
        <p:scale>
          <a:sx n="80" d="100"/>
          <a:sy n="80" d="100"/>
        </p:scale>
        <p:origin x="78" y="1182"/>
      </p:cViewPr>
      <p:guideLst>
        <p:guide orient="horz" pos="1614"/>
        <p:guide pos="2983"/>
        <p:guide orient="horz" pos="544"/>
        <p:guide orient="horz" pos="2981"/>
        <p:guide pos="374"/>
        <p:guide pos="5357"/>
        <p:guide orient="horz" pos="1340"/>
        <p:guide orient="horz" pos="1155"/>
        <p:guide pos="173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emf"/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6C88A16-3668-40C3-ADD9-8D23B1A611F3}" type="datetimeFigureOut">
              <a:rPr lang="zh-CN" altLang="en-US"/>
              <a:t>2026/6/8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4F2C1AA3-E2FD-4BB8-912C-F1474823E1C2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C1AA3-E2FD-4BB8-912C-F1474823E1C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827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3" y="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3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" name="矩形 3"/>
          <p:cNvSpPr/>
          <p:nvPr userDrawn="1"/>
        </p:nvSpPr>
        <p:spPr>
          <a:xfrm>
            <a:off x="136525" y="160338"/>
            <a:ext cx="8870950" cy="4824412"/>
          </a:xfrm>
          <a:prstGeom prst="rect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5" name="矩形 4"/>
          <p:cNvSpPr/>
          <p:nvPr userDrawn="1"/>
        </p:nvSpPr>
        <p:spPr>
          <a:xfrm>
            <a:off x="214313" y="206375"/>
            <a:ext cx="8715375" cy="4730750"/>
          </a:xfrm>
          <a:prstGeom prst="rect">
            <a:avLst/>
          </a:prstGeom>
          <a:noFill/>
          <a:ln w="12700">
            <a:solidFill>
              <a:srgbClr val="E8333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3" y="-250825"/>
            <a:ext cx="5643562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319" y="217488"/>
            <a:ext cx="73688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3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32" b="38054"/>
          <a:stretch>
            <a:fillRect/>
          </a:stretch>
        </p:blipFill>
        <p:spPr bwMode="auto">
          <a:xfrm>
            <a:off x="-36513" y="4373563"/>
            <a:ext cx="3486151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136525" y="160338"/>
            <a:ext cx="8870950" cy="4824412"/>
          </a:xfrm>
          <a:prstGeom prst="rect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5" name="矩形 4"/>
          <p:cNvSpPr/>
          <p:nvPr userDrawn="1"/>
        </p:nvSpPr>
        <p:spPr>
          <a:xfrm>
            <a:off x="214313" y="206375"/>
            <a:ext cx="8715375" cy="4730750"/>
          </a:xfrm>
          <a:prstGeom prst="rect">
            <a:avLst/>
          </a:prstGeom>
          <a:noFill/>
          <a:ln w="12700">
            <a:solidFill>
              <a:srgbClr val="E8333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175" y="209550"/>
            <a:ext cx="7368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675" y="3940175"/>
            <a:ext cx="1593850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1113"/>
            <a:ext cx="941387" cy="94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3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32" b="38054"/>
          <a:stretch>
            <a:fillRect/>
          </a:stretch>
        </p:blipFill>
        <p:spPr bwMode="auto">
          <a:xfrm>
            <a:off x="-36513" y="4373563"/>
            <a:ext cx="3486151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136525" y="160338"/>
            <a:ext cx="8870950" cy="4824412"/>
          </a:xfrm>
          <a:prstGeom prst="rect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5" name="矩形 4"/>
          <p:cNvSpPr/>
          <p:nvPr userDrawn="1"/>
        </p:nvSpPr>
        <p:spPr>
          <a:xfrm>
            <a:off x="214313" y="206375"/>
            <a:ext cx="8715375" cy="4730750"/>
          </a:xfrm>
          <a:prstGeom prst="rect">
            <a:avLst/>
          </a:prstGeom>
          <a:noFill/>
          <a:ln w="12700">
            <a:solidFill>
              <a:srgbClr val="E8333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175" y="209550"/>
            <a:ext cx="7368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675" y="3940175"/>
            <a:ext cx="1593850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3429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6858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0287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3716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7330" indent="-227330" algn="l" defTabSz="91313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audio" Target="../media/audio1.wav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.png"/><Relationship Id="rId4" Type="http://schemas.openxmlformats.org/officeDocument/2006/relationships/image" Target="../media/image11.jpeg"/><Relationship Id="rId9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oleObject" Target="../embeddings/oleObject4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5.png"/><Relationship Id="rId12" Type="http://schemas.openxmlformats.org/officeDocument/2006/relationships/image" Target="../media/image12.wmf"/><Relationship Id="rId17" Type="http://schemas.openxmlformats.org/officeDocument/2006/relationships/image" Target="../media/image14.wmf"/><Relationship Id="rId2" Type="http://schemas.openxmlformats.org/officeDocument/2006/relationships/slideLayout" Target="../slideLayouts/slideLayout3.xml"/><Relationship Id="rId16" Type="http://schemas.openxmlformats.org/officeDocument/2006/relationships/oleObject" Target="../embeddings/oleObject6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11" Type="http://schemas.openxmlformats.org/officeDocument/2006/relationships/oleObject" Target="../embeddings/oleObject3.bin"/><Relationship Id="rId5" Type="http://schemas.openxmlformats.org/officeDocument/2006/relationships/audio" Target="../media/audio3.wav"/><Relationship Id="rId15" Type="http://schemas.openxmlformats.org/officeDocument/2006/relationships/oleObject" Target="../embeddings/oleObject5.bin"/><Relationship Id="rId10" Type="http://schemas.openxmlformats.org/officeDocument/2006/relationships/image" Target="../media/image18.png"/><Relationship Id="rId4" Type="http://schemas.openxmlformats.org/officeDocument/2006/relationships/audio" Target="../media/audio1.wav"/><Relationship Id="rId9" Type="http://schemas.openxmlformats.org/officeDocument/2006/relationships/image" Target="../media/image17.png"/><Relationship Id="rId1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2"/>
          <p:cNvSpPr>
            <a:spLocks noChangeArrowheads="1"/>
          </p:cNvSpPr>
          <p:nvPr/>
        </p:nvSpPr>
        <p:spPr bwMode="auto">
          <a:xfrm>
            <a:off x="2741613" y="2279650"/>
            <a:ext cx="37020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</a:rPr>
              <a:t>角的再认识</a:t>
            </a:r>
          </a:p>
        </p:txBody>
      </p:sp>
      <p:sp>
        <p:nvSpPr>
          <p:cNvPr id="18436" name="副标题 6"/>
          <p:cNvSpPr txBox="1">
            <a:spLocks noChangeArrowheads="1"/>
          </p:cNvSpPr>
          <p:nvPr/>
        </p:nvSpPr>
        <p:spPr bwMode="auto">
          <a:xfrm>
            <a:off x="-180975" y="123825"/>
            <a:ext cx="24225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b="1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四年级上册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3EB84058-7D91-6EC9-67E8-8476CDC7F50D}"/>
              </a:ext>
            </a:extLst>
          </p:cNvPr>
          <p:cNvSpPr/>
          <p:nvPr/>
        </p:nvSpPr>
        <p:spPr>
          <a:xfrm>
            <a:off x="4147226" y="888459"/>
            <a:ext cx="849549" cy="849549"/>
          </a:xfrm>
          <a:prstGeom prst="ellipse">
            <a:avLst/>
          </a:prstGeom>
          <a:solidFill>
            <a:srgbClr val="2FBBD4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二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971600" y="411510"/>
            <a:ext cx="467995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 dirty="0"/>
              <a:t>一、复习旧知识，揭示主题</a:t>
            </a:r>
          </a:p>
        </p:txBody>
      </p:sp>
      <p:sp>
        <p:nvSpPr>
          <p:cNvPr id="4" name="任意多边形: 形状 3"/>
          <p:cNvSpPr/>
          <p:nvPr/>
        </p:nvSpPr>
        <p:spPr>
          <a:xfrm>
            <a:off x="1181451" y="1975366"/>
            <a:ext cx="1483360" cy="1009227"/>
          </a:xfrm>
          <a:custGeom>
            <a:avLst/>
            <a:gdLst>
              <a:gd name="connsiteX0" fmla="*/ 1002453 w 1483360"/>
              <a:gd name="connsiteY0" fmla="*/ 0 h 1009227"/>
              <a:gd name="connsiteX1" fmla="*/ 0 w 1483360"/>
              <a:gd name="connsiteY1" fmla="*/ 1009227 h 1009227"/>
              <a:gd name="connsiteX2" fmla="*/ 1483360 w 1483360"/>
              <a:gd name="connsiteY2" fmla="*/ 1009227 h 1009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83360" h="1009227">
                <a:moveTo>
                  <a:pt x="1002453" y="0"/>
                </a:moveTo>
                <a:lnTo>
                  <a:pt x="0" y="1009227"/>
                </a:lnTo>
                <a:lnTo>
                  <a:pt x="1483360" y="1009227"/>
                </a:lnTo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>
            <a:off x="3707904" y="1995686"/>
            <a:ext cx="1232747" cy="1022774"/>
          </a:xfrm>
          <a:custGeom>
            <a:avLst/>
            <a:gdLst>
              <a:gd name="connsiteX0" fmla="*/ 0 w 1232747"/>
              <a:gd name="connsiteY0" fmla="*/ 0 h 1022774"/>
              <a:gd name="connsiteX1" fmla="*/ 0 w 1232747"/>
              <a:gd name="connsiteY1" fmla="*/ 1022774 h 1022774"/>
              <a:gd name="connsiteX2" fmla="*/ 1232747 w 1232747"/>
              <a:gd name="connsiteY2" fmla="*/ 1022774 h 102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32747" h="1022774">
                <a:moveTo>
                  <a:pt x="0" y="0"/>
                </a:moveTo>
                <a:lnTo>
                  <a:pt x="0" y="1022774"/>
                </a:lnTo>
                <a:lnTo>
                  <a:pt x="1232747" y="1022774"/>
                </a:lnTo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/>
          <p:cNvSpPr/>
          <p:nvPr/>
        </p:nvSpPr>
        <p:spPr>
          <a:xfrm>
            <a:off x="5970198" y="2314033"/>
            <a:ext cx="2343573" cy="684107"/>
          </a:xfrm>
          <a:custGeom>
            <a:avLst/>
            <a:gdLst>
              <a:gd name="connsiteX0" fmla="*/ 0 w 2343573"/>
              <a:gd name="connsiteY0" fmla="*/ 0 h 684107"/>
              <a:gd name="connsiteX1" fmla="*/ 1185333 w 2343573"/>
              <a:gd name="connsiteY1" fmla="*/ 684107 h 684107"/>
              <a:gd name="connsiteX2" fmla="*/ 2343573 w 2343573"/>
              <a:gd name="connsiteY2" fmla="*/ 0 h 68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3573" h="684107">
                <a:moveTo>
                  <a:pt x="0" y="0"/>
                </a:moveTo>
                <a:lnTo>
                  <a:pt x="1185333" y="684107"/>
                </a:lnTo>
                <a:lnTo>
                  <a:pt x="2343573" y="0"/>
                </a:lnTo>
              </a:path>
            </a:pathLst>
          </a:cu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>
            <a:off x="957931" y="2732565"/>
            <a:ext cx="504056" cy="504056"/>
          </a:xfrm>
          <a:prstGeom prst="arc">
            <a:avLst>
              <a:gd name="adj1" fmla="val 18834270"/>
              <a:gd name="adj2" fmla="val 21543782"/>
            </a:avLst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27398" y="264912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</a:t>
            </a:r>
            <a:endParaRPr lang="zh-CN" altLang="en-US" b="1" dirty="0"/>
          </a:p>
        </p:txBody>
      </p:sp>
      <p:sp>
        <p:nvSpPr>
          <p:cNvPr id="9" name="任意多边形: 形状 8"/>
          <p:cNvSpPr/>
          <p:nvPr/>
        </p:nvSpPr>
        <p:spPr>
          <a:xfrm>
            <a:off x="3717568" y="2856357"/>
            <a:ext cx="135859" cy="149971"/>
          </a:xfrm>
          <a:custGeom>
            <a:avLst/>
            <a:gdLst>
              <a:gd name="connsiteX0" fmla="*/ 0 w 230294"/>
              <a:gd name="connsiteY0" fmla="*/ 0 h 196427"/>
              <a:gd name="connsiteX1" fmla="*/ 230294 w 230294"/>
              <a:gd name="connsiteY1" fmla="*/ 0 h 196427"/>
              <a:gd name="connsiteX2" fmla="*/ 230294 w 230294"/>
              <a:gd name="connsiteY2" fmla="*/ 196427 h 196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294" h="196427">
                <a:moveTo>
                  <a:pt x="0" y="0"/>
                </a:moveTo>
                <a:lnTo>
                  <a:pt x="230294" y="0"/>
                </a:lnTo>
                <a:lnTo>
                  <a:pt x="230294" y="196427"/>
                </a:lnTo>
              </a:path>
            </a:pathLst>
          </a:custGeom>
          <a:noFill/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815420" y="2547899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2</a:t>
            </a:r>
            <a:endParaRPr lang="zh-CN" altLang="en-US" b="1" dirty="0"/>
          </a:p>
        </p:txBody>
      </p:sp>
      <p:sp>
        <p:nvSpPr>
          <p:cNvPr id="11" name="弧形 10"/>
          <p:cNvSpPr/>
          <p:nvPr/>
        </p:nvSpPr>
        <p:spPr>
          <a:xfrm>
            <a:off x="6899260" y="2791409"/>
            <a:ext cx="504056" cy="504056"/>
          </a:xfrm>
          <a:prstGeom prst="arc">
            <a:avLst>
              <a:gd name="adj1" fmla="val 13083365"/>
              <a:gd name="adj2" fmla="val 19444504"/>
            </a:avLst>
          </a:prstGeom>
          <a:noFill/>
          <a:ln w="127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07272" y="2474311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3</a:t>
            </a:r>
            <a:endParaRPr lang="zh-CN" altLang="en-US" b="1" dirty="0"/>
          </a:p>
        </p:txBody>
      </p:sp>
      <p:sp>
        <p:nvSpPr>
          <p:cNvPr id="13" name="文本框 2"/>
          <p:cNvSpPr txBox="1">
            <a:spLocks noChangeArrowheads="1"/>
          </p:cNvSpPr>
          <p:nvPr/>
        </p:nvSpPr>
        <p:spPr bwMode="auto">
          <a:xfrm>
            <a:off x="935633" y="1146797"/>
            <a:ext cx="5544542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b="1" dirty="0"/>
              <a:t>观察这三个角，它们分别是什么角呢？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981325" y="3747598"/>
            <a:ext cx="414693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这几种角怎样区分？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35B45-35F8-A603-6766-0929E079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A7D8BA64-1937-0132-B412-CD3197E1B9E3}"/>
              </a:ext>
            </a:extLst>
          </p:cNvPr>
          <p:cNvGrpSpPr/>
          <p:nvPr/>
        </p:nvGrpSpPr>
        <p:grpSpPr>
          <a:xfrm>
            <a:off x="608151" y="1449170"/>
            <a:ext cx="8060362" cy="3187700"/>
            <a:chOff x="552449" y="1390650"/>
            <a:chExt cx="8201025" cy="31877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4A13DF4-134E-147E-3E1C-4015DCF04D49}"/>
                </a:ext>
              </a:extLst>
            </p:cNvPr>
            <p:cNvSpPr/>
            <p:nvPr/>
          </p:nvSpPr>
          <p:spPr>
            <a:xfrm>
              <a:off x="552449" y="1390650"/>
              <a:ext cx="8201025" cy="3187700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5855707B-71F5-5AB8-E235-3B384732B315}"/>
                </a:ext>
              </a:extLst>
            </p:cNvPr>
            <p:cNvCxnSpPr>
              <a:cxnSpLocks/>
            </p:cNvCxnSpPr>
            <p:nvPr/>
          </p:nvCxnSpPr>
          <p:spPr>
            <a:xfrm>
              <a:off x="4310593" y="1390650"/>
              <a:ext cx="0" cy="3187700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id="{62164FC5-E74A-9E9B-EAF6-A913EC77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>
            <a:off x="529706" y="3334866"/>
            <a:ext cx="2397600" cy="30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223E333A-D151-5DA4-D364-537C599EA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 rot="18201545">
            <a:off x="529706" y="3334866"/>
            <a:ext cx="2397600" cy="30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DEE19342-4738-7C7E-E2E4-B257FBA85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4893" y="2152131"/>
            <a:ext cx="3703696" cy="1206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hangingPunct="1">
              <a:lnSpc>
                <a:spcPct val="150000"/>
              </a:lnSpc>
            </a:pPr>
            <a:r>
              <a:rPr lang="en-US" altLang="zh-CN" sz="2400" b="1" dirty="0">
                <a:latin typeface="黑体" panose="02010609060101010101" pitchFamily="49" charset="-122"/>
              </a:rPr>
              <a:t>    </a:t>
            </a:r>
            <a:r>
              <a:rPr lang="zh-CN" altLang="zh-CN" sz="2800" b="1" dirty="0">
                <a:solidFill>
                  <a:srgbClr val="FF0000"/>
                </a:solidFill>
                <a:latin typeface="黑体" panose="02010609060101010101" pitchFamily="49" charset="-122"/>
              </a:rPr>
              <a:t>角</a:t>
            </a:r>
            <a:r>
              <a:rPr lang="zh-CN" altLang="zh-CN" sz="2400" b="1" dirty="0">
                <a:latin typeface="黑体" panose="02010609060101010101" pitchFamily="49" charset="-122"/>
              </a:rPr>
              <a:t>可以看作</a:t>
            </a:r>
            <a:r>
              <a:rPr lang="zh-CN" altLang="en-US" sz="2400" b="1" dirty="0">
                <a:latin typeface="黑体" panose="02010609060101010101" pitchFamily="49" charset="-122"/>
              </a:rPr>
              <a:t>从一个点引出两条射线得到的图形</a:t>
            </a:r>
            <a:r>
              <a:rPr lang="zh-CN" altLang="zh-CN" sz="2400" b="1" dirty="0">
                <a:latin typeface="黑体" panose="02010609060101010101" pitchFamily="49" charset="-122"/>
              </a:rPr>
              <a:t>。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9BA1B408-22FA-ADC6-0984-19486A6151AE}"/>
              </a:ext>
            </a:extLst>
          </p:cNvPr>
          <p:cNvSpPr/>
          <p:nvPr/>
        </p:nvSpPr>
        <p:spPr>
          <a:xfrm>
            <a:off x="1691994" y="3314382"/>
            <a:ext cx="73025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文本框 1">
            <a:extLst>
              <a:ext uri="{FF2B5EF4-FFF2-40B4-BE49-F238E27FC236}">
                <a16:creationId xmlns:a16="http://schemas.microsoft.com/office/drawing/2014/main" id="{990C66C4-6898-C4E9-8F2F-4E0CE9200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76" y="1144612"/>
            <a:ext cx="2073264" cy="563701"/>
          </a:xfrm>
          <a:prstGeom prst="round2SameRect">
            <a:avLst>
              <a:gd name="adj1" fmla="val 26997"/>
              <a:gd name="adj2" fmla="val 0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800" b="1" dirty="0"/>
              <a:t>角的定义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98FAA89-E924-8C72-4298-A091B1CE5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411510"/>
            <a:ext cx="513964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 dirty="0"/>
              <a:t>二、探索新知，认识不同的角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23E4243-C9B4-CFC5-E7F0-5B9E3D1D2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7552" y="2229071"/>
            <a:ext cx="1301468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0066FF"/>
                </a:solidFill>
                <a:latin typeface="黑体" panose="02010609060101010101" pitchFamily="49" charset="-122"/>
              </a:rPr>
              <a:t>一</a:t>
            </a:r>
            <a:r>
              <a:rPr lang="zh-CN" altLang="en-US" sz="2400" b="1" dirty="0">
                <a:solidFill>
                  <a:srgbClr val="0066FF"/>
                </a:solidFill>
                <a:latin typeface="黑体" panose="02010609060101010101" pitchFamily="49" charset="-122"/>
              </a:rPr>
              <a:t>个点</a:t>
            </a:r>
            <a:endParaRPr lang="zh-CN" altLang="en-US" sz="2400" dirty="0">
              <a:solidFill>
                <a:srgbClr val="0066FF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8881616-B84B-B9D0-4930-C0F640C72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0448" y="2788915"/>
            <a:ext cx="2486502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黑体" panose="02010609060101010101" pitchFamily="49" charset="-122"/>
              </a:rPr>
              <a:t>引出两条射线</a:t>
            </a:r>
            <a:endParaRPr lang="zh-CN" altLang="en-US" sz="2400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6725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animBg="1"/>
      <p:bldP spid="20" grpId="1" animBg="1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CD8512A4-F582-CDA7-ADC1-3609ED02ECD8}"/>
              </a:ext>
            </a:extLst>
          </p:cNvPr>
          <p:cNvGrpSpPr/>
          <p:nvPr/>
        </p:nvGrpSpPr>
        <p:grpSpPr>
          <a:xfrm>
            <a:off x="608151" y="1449170"/>
            <a:ext cx="8060362" cy="3187700"/>
            <a:chOff x="552449" y="1390650"/>
            <a:chExt cx="8201025" cy="3187700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03DE145B-D96A-78F0-B990-653DD372B6D9}"/>
                </a:ext>
              </a:extLst>
            </p:cNvPr>
            <p:cNvSpPr/>
            <p:nvPr/>
          </p:nvSpPr>
          <p:spPr>
            <a:xfrm>
              <a:off x="552449" y="1390650"/>
              <a:ext cx="8201025" cy="3187700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FDF14B86-2C0E-5DFC-CA56-74E788D3C0F7}"/>
                </a:ext>
              </a:extLst>
            </p:cNvPr>
            <p:cNvCxnSpPr>
              <a:cxnSpLocks/>
            </p:cNvCxnSpPr>
            <p:nvPr/>
          </p:nvCxnSpPr>
          <p:spPr>
            <a:xfrm>
              <a:off x="4310593" y="1390650"/>
              <a:ext cx="0" cy="3187700"/>
            </a:xfrm>
            <a:prstGeom prst="line">
              <a:avLst/>
            </a:prstGeom>
            <a:ln w="127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图片 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>
            <a:off x="1071031" y="3173931"/>
            <a:ext cx="2397600" cy="30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图片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>
            <a:off x="1071031" y="3173931"/>
            <a:ext cx="2397600" cy="30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664893" y="1830263"/>
            <a:ext cx="3671888" cy="231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400" b="1" dirty="0">
                <a:latin typeface="黑体" panose="02010609060101010101" pitchFamily="49" charset="-122"/>
              </a:rPr>
              <a:t>    </a:t>
            </a:r>
            <a:r>
              <a:rPr lang="zh-CN" altLang="zh-CN" sz="2800" b="1" dirty="0">
                <a:solidFill>
                  <a:srgbClr val="FF0000"/>
                </a:solidFill>
                <a:latin typeface="黑体" panose="02010609060101010101" pitchFamily="49" charset="-122"/>
              </a:rPr>
              <a:t>角</a:t>
            </a:r>
            <a:r>
              <a:rPr lang="zh-CN" altLang="zh-CN" sz="2400" b="1" dirty="0">
                <a:latin typeface="黑体" panose="02010609060101010101" pitchFamily="49" charset="-122"/>
              </a:rPr>
              <a:t>可以看作由一条射线绕着它的端点，从一个位置旋转到另一个位置</a:t>
            </a:r>
            <a:r>
              <a:rPr lang="zh-CN" altLang="en-US" sz="2400" b="1" dirty="0">
                <a:latin typeface="黑体" panose="02010609060101010101" pitchFamily="49" charset="-122"/>
              </a:rPr>
              <a:t>所</a:t>
            </a:r>
            <a:r>
              <a:rPr lang="zh-CN" altLang="zh-CN" sz="2400" b="1" dirty="0">
                <a:latin typeface="黑体" panose="02010609060101010101" pitchFamily="49" charset="-122"/>
              </a:rPr>
              <a:t>形成的图形。</a:t>
            </a:r>
          </a:p>
        </p:txBody>
      </p:sp>
      <p:sp>
        <p:nvSpPr>
          <p:cNvPr id="20" name="椭圆 19"/>
          <p:cNvSpPr/>
          <p:nvPr/>
        </p:nvSpPr>
        <p:spPr>
          <a:xfrm>
            <a:off x="2233319" y="3153447"/>
            <a:ext cx="73025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文本框 1"/>
          <p:cNvSpPr txBox="1">
            <a:spLocks noChangeArrowheads="1"/>
          </p:cNvSpPr>
          <p:nvPr/>
        </p:nvSpPr>
        <p:spPr bwMode="auto">
          <a:xfrm>
            <a:off x="968376" y="1144612"/>
            <a:ext cx="2073264" cy="563701"/>
          </a:xfrm>
          <a:prstGeom prst="round2SameRect">
            <a:avLst>
              <a:gd name="adj1" fmla="val 26997"/>
              <a:gd name="adj2" fmla="val 0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800" b="1" dirty="0"/>
              <a:t>角的定义</a:t>
            </a: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7167552" y="1892572"/>
            <a:ext cx="1301468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0066FF"/>
                </a:solidFill>
                <a:latin typeface="黑体" panose="02010609060101010101" pitchFamily="49" charset="-122"/>
              </a:rPr>
              <a:t>一条射</a:t>
            </a:r>
            <a:endParaRPr lang="zh-CN" altLang="en-US" sz="2400" dirty="0">
              <a:solidFill>
                <a:srgbClr val="0066FF"/>
              </a:solidFill>
            </a:endParaRP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4660448" y="2467047"/>
            <a:ext cx="295275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0066FF"/>
                </a:solidFill>
                <a:latin typeface="黑体" panose="02010609060101010101" pitchFamily="49" charset="-122"/>
              </a:rPr>
              <a:t>线绕着它的端点</a:t>
            </a:r>
            <a:endParaRPr lang="zh-CN" altLang="en-US" sz="2400" dirty="0">
              <a:solidFill>
                <a:srgbClr val="0066FF"/>
              </a:solidFill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7421428" y="2461015"/>
            <a:ext cx="925218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黑体" panose="02010609060101010101" pitchFamily="49" charset="-122"/>
              </a:rPr>
              <a:t>一个</a:t>
            </a:r>
            <a:endParaRPr lang="zh-CN" altLang="en-US" sz="2400" dirty="0">
              <a:solidFill>
                <a:srgbClr val="0066FF"/>
              </a:solidFill>
            </a:endParaRP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4669286" y="3022858"/>
            <a:ext cx="37084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0066FF"/>
                </a:solidFill>
                <a:latin typeface="黑体" panose="02010609060101010101" pitchFamily="49" charset="-122"/>
              </a:rPr>
              <a:t>位置旋转到另一个位置</a:t>
            </a:r>
            <a:endParaRPr lang="zh-CN" altLang="en-US" sz="2400" dirty="0">
              <a:solidFill>
                <a:srgbClr val="0066FF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6C5989C-3D7A-1412-DBC4-78DFD6193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411510"/>
            <a:ext cx="513964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 dirty="0"/>
              <a:t>二、探索新知，认识不同的角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8" dur="8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5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8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animBg="1"/>
      <p:bldP spid="20" grpId="1" animBg="1"/>
      <p:bldP spid="36" grpId="0"/>
      <p:bldP spid="37" grpId="0"/>
      <p:bldP spid="3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“西瓜扇子”折纸">
            <a:hlinkClick r:id="" action="ppaction://media"/>
            <a:extLst>
              <a:ext uri="{FF2B5EF4-FFF2-40B4-BE49-F238E27FC236}">
                <a16:creationId xmlns:a16="http://schemas.microsoft.com/office/drawing/2014/main" id="{ED0C0002-571B-12F0-B4DA-23ED4743F2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56567" y="675288"/>
            <a:ext cx="2844363" cy="14021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C1EC6B6-2E8C-5398-6664-642923437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>
            <a:off x="458153" y="3603625"/>
            <a:ext cx="362267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C535E9B-B79F-7849-D882-C3B549B8E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>
            <a:off x="454978" y="3605213"/>
            <a:ext cx="362267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椭圆 9">
            <a:extLst>
              <a:ext uri="{FF2B5EF4-FFF2-40B4-BE49-F238E27FC236}">
                <a16:creationId xmlns:a16="http://schemas.microsoft.com/office/drawing/2014/main" id="{B7E6156D-AD86-CB42-19D9-5FC30CDA5AF2}"/>
              </a:ext>
            </a:extLst>
          </p:cNvPr>
          <p:cNvSpPr/>
          <p:nvPr/>
        </p:nvSpPr>
        <p:spPr>
          <a:xfrm>
            <a:off x="2231390" y="3592513"/>
            <a:ext cx="73025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4575BF1-83D2-8674-4653-4DDB78A11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1740" y="3026410"/>
            <a:ext cx="3671888" cy="153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latin typeface="黑体" panose="02010609060101010101" pitchFamily="49" charset="-122"/>
              </a:rPr>
              <a:t>    </a:t>
            </a:r>
            <a:r>
              <a:rPr lang="zh-CN" altLang="zh-CN" sz="2400" b="1" dirty="0">
                <a:latin typeface="黑体" panose="02010609060101010101" pitchFamily="49" charset="-122"/>
              </a:rPr>
              <a:t>一条射线绕它的端点旋转</a:t>
            </a:r>
            <a:r>
              <a:rPr lang="zh-CN" altLang="en-US" sz="2400" b="1" dirty="0">
                <a:latin typeface="黑体" panose="02010609060101010101" pitchFamily="49" charset="-122"/>
              </a:rPr>
              <a:t>一</a:t>
            </a:r>
            <a:r>
              <a:rPr lang="zh-CN" altLang="zh-CN" sz="2400" b="1" dirty="0">
                <a:latin typeface="黑体" panose="02010609060101010101" pitchFamily="49" charset="-122"/>
              </a:rPr>
              <a:t>周，形成</a:t>
            </a:r>
            <a:r>
              <a:rPr lang="zh-CN" altLang="en-US" sz="2400" b="1" dirty="0">
                <a:latin typeface="黑体" panose="02010609060101010101" pitchFamily="49" charset="-122"/>
              </a:rPr>
              <a:t>的角叫作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</a:rPr>
              <a:t>周</a:t>
            </a:r>
            <a:r>
              <a:rPr lang="zh-CN" altLang="zh-CN" sz="2800" b="1" dirty="0">
                <a:solidFill>
                  <a:srgbClr val="FF0000"/>
                </a:solidFill>
                <a:latin typeface="黑体" panose="02010609060101010101" pitchFamily="49" charset="-122"/>
              </a:rPr>
              <a:t>角</a:t>
            </a:r>
            <a:r>
              <a:rPr lang="zh-CN" altLang="zh-CN" sz="2400" b="1" dirty="0">
                <a:latin typeface="黑体" panose="02010609060101010101" pitchFamily="49" charset="-122"/>
              </a:rPr>
              <a:t>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1CD5867-4EA1-0563-F0A1-AACE9B966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1740" y="3556661"/>
            <a:ext cx="20224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2400" b="1" dirty="0">
                <a:solidFill>
                  <a:srgbClr val="0066FF"/>
                </a:solidFill>
                <a:latin typeface="黑体" panose="02010609060101010101" pitchFamily="49" charset="-122"/>
              </a:rPr>
              <a:t>旋转</a:t>
            </a:r>
            <a:r>
              <a:rPr lang="zh-CN" altLang="en-US" sz="2400" b="1" dirty="0">
                <a:solidFill>
                  <a:srgbClr val="0066FF"/>
                </a:solidFill>
                <a:latin typeface="黑体" panose="02010609060101010101" pitchFamily="49" charset="-122"/>
              </a:rPr>
              <a:t>一</a:t>
            </a:r>
            <a:r>
              <a:rPr lang="zh-CN" altLang="zh-CN" sz="2400" b="1" dirty="0">
                <a:solidFill>
                  <a:srgbClr val="0066FF"/>
                </a:solidFill>
                <a:latin typeface="黑体" panose="02010609060101010101" pitchFamily="49" charset="-122"/>
              </a:rPr>
              <a:t>周</a:t>
            </a:r>
            <a:endParaRPr lang="zh-CN" altLang="en-US" sz="2400" dirty="0">
              <a:solidFill>
                <a:srgbClr val="0066FF"/>
              </a:solidFill>
            </a:endParaRPr>
          </a:p>
        </p:txBody>
      </p:sp>
      <p:sp>
        <p:nvSpPr>
          <p:cNvPr id="13" name="弧形 12">
            <a:extLst>
              <a:ext uri="{FF2B5EF4-FFF2-40B4-BE49-F238E27FC236}">
                <a16:creationId xmlns:a16="http://schemas.microsoft.com/office/drawing/2014/main" id="{0B7C54B9-5F11-3C06-3F4E-D83841813449}"/>
              </a:ext>
            </a:extLst>
          </p:cNvPr>
          <p:cNvSpPr/>
          <p:nvPr/>
        </p:nvSpPr>
        <p:spPr>
          <a:xfrm>
            <a:off x="2005965" y="3367088"/>
            <a:ext cx="503238" cy="503237"/>
          </a:xfrm>
          <a:prstGeom prst="arc">
            <a:avLst>
              <a:gd name="adj1" fmla="val 118467"/>
              <a:gd name="adj2" fmla="val 0"/>
            </a:avLst>
          </a:prstGeom>
          <a:noFill/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88400A-1511-9C9F-AC00-D1F0B5C19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3900" y="2798763"/>
            <a:ext cx="10080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solidFill>
                  <a:srgbClr val="0066FF"/>
                </a:solidFill>
              </a:rPr>
              <a:t>360°</a:t>
            </a:r>
            <a:endParaRPr lang="zh-CN" altLang="en-US" sz="2400" b="1" dirty="0">
              <a:solidFill>
                <a:srgbClr val="0066FF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9FA425D-F47A-1E63-A3BB-686C5C53E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9378" y="4057968"/>
            <a:ext cx="28797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1</a:t>
            </a:r>
            <a:r>
              <a:rPr lang="zh-CN" altLang="en-US" sz="2800" b="1" dirty="0"/>
              <a:t>周角 </a:t>
            </a:r>
            <a:r>
              <a:rPr lang="en-US" altLang="zh-CN" sz="2800" b="1" dirty="0"/>
              <a:t>= </a:t>
            </a:r>
            <a:r>
              <a:rPr lang="en-US" altLang="zh-CN" sz="2800" b="1" dirty="0">
                <a:solidFill>
                  <a:srgbClr val="FF0000"/>
                </a:solidFill>
              </a:rPr>
              <a:t>360°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024F4E5-F670-6FD5-4AF8-8CF1088BF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811240"/>
            <a:ext cx="2918460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400" b="1" dirty="0"/>
              <a:t>这个还是角吗？</a:t>
            </a:r>
            <a:endParaRPr lang="en-US" altLang="zh-CN" sz="2400" b="1" dirty="0"/>
          </a:p>
          <a:p>
            <a:pPr algn="just">
              <a:lnSpc>
                <a:spcPct val="150000"/>
              </a:lnSpc>
            </a:pPr>
            <a:r>
              <a:rPr lang="zh-CN" altLang="en-US" sz="2400" b="1" dirty="0"/>
              <a:t>与 </a:t>
            </a:r>
            <a:r>
              <a:rPr lang="en-US" altLang="zh-CN" sz="2400" b="1" dirty="0"/>
              <a:t>0°</a:t>
            </a:r>
            <a:r>
              <a:rPr lang="zh-CN" altLang="en-US" sz="2400" b="1" dirty="0"/>
              <a:t>有区别吗？</a:t>
            </a:r>
          </a:p>
        </p:txBody>
      </p:sp>
    </p:spTree>
    <p:extLst>
      <p:ext uri="{BB962C8B-B14F-4D97-AF65-F5344CB8AC3E}">
        <p14:creationId xmlns:p14="http://schemas.microsoft.com/office/powerpoint/2010/main" val="43488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6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7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/>
      <p:bldP spid="12" grpId="0"/>
      <p:bldP spid="14" grpId="0"/>
      <p:bldP spid="15" grpId="0"/>
      <p:bldP spid="1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9B58067-8AA0-A626-0EBD-890A7F013E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2" t="22937" r="11991"/>
          <a:stretch/>
        </p:blipFill>
        <p:spPr>
          <a:xfrm flipV="1">
            <a:off x="1004290" y="576149"/>
            <a:ext cx="3950263" cy="151608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76A733B-E44C-911A-7039-3672FDAA1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>
            <a:off x="614363" y="3548063"/>
            <a:ext cx="362267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69205C6-31D0-05B8-9A11-36FFF4E18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>
            <a:off x="611188" y="3549650"/>
            <a:ext cx="362267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C8FF9E6F-0654-2BE2-AA2B-BF84DE9E5FB4}"/>
              </a:ext>
            </a:extLst>
          </p:cNvPr>
          <p:cNvSpPr/>
          <p:nvPr/>
        </p:nvSpPr>
        <p:spPr>
          <a:xfrm>
            <a:off x="2387600" y="3536950"/>
            <a:ext cx="73025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75B6A0B-4201-41EE-97C9-EE1DD4692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5525" y="2795588"/>
            <a:ext cx="3671888" cy="1533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latin typeface="黑体" panose="02010609060101010101" pitchFamily="49" charset="-122"/>
              </a:rPr>
              <a:t>    </a:t>
            </a:r>
            <a:r>
              <a:rPr lang="zh-CN" altLang="zh-CN" sz="2400" b="1" dirty="0">
                <a:latin typeface="黑体" panose="02010609060101010101" pitchFamily="49" charset="-122"/>
              </a:rPr>
              <a:t>一条射线绕它的端点旋转</a:t>
            </a:r>
            <a:r>
              <a:rPr lang="zh-CN" altLang="en-US" sz="2400" b="1" dirty="0">
                <a:latin typeface="黑体" panose="02010609060101010101" pitchFamily="49" charset="-122"/>
              </a:rPr>
              <a:t>  </a:t>
            </a:r>
            <a:r>
              <a:rPr lang="zh-CN" altLang="zh-CN" sz="2400" b="1" dirty="0">
                <a:latin typeface="黑体" panose="02010609060101010101" pitchFamily="49" charset="-122"/>
              </a:rPr>
              <a:t>周，形成的角</a:t>
            </a:r>
            <a:r>
              <a:rPr lang="zh-CN" altLang="en-US" sz="2400" b="1" dirty="0">
                <a:latin typeface="黑体" panose="02010609060101010101" pitchFamily="49" charset="-122"/>
              </a:rPr>
              <a:t>叫作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</a:rPr>
              <a:t>平</a:t>
            </a:r>
            <a:r>
              <a:rPr lang="zh-CN" altLang="zh-CN" sz="2800" b="1" dirty="0">
                <a:solidFill>
                  <a:srgbClr val="FF0000"/>
                </a:solidFill>
                <a:latin typeface="黑体" panose="02010609060101010101" pitchFamily="49" charset="-122"/>
              </a:rPr>
              <a:t>角</a:t>
            </a:r>
            <a:r>
              <a:rPr lang="zh-CN" altLang="zh-CN" sz="2400" b="1" dirty="0">
                <a:latin typeface="黑体" panose="02010609060101010101" pitchFamily="49" charset="-122"/>
              </a:rPr>
              <a:t>。</a:t>
            </a:r>
          </a:p>
        </p:txBody>
      </p:sp>
      <p:sp>
        <p:nvSpPr>
          <p:cNvPr id="9" name="弧形 8">
            <a:extLst>
              <a:ext uri="{FF2B5EF4-FFF2-40B4-BE49-F238E27FC236}">
                <a16:creationId xmlns:a16="http://schemas.microsoft.com/office/drawing/2014/main" id="{BED131F7-8735-6693-91A8-D50C86EBB7E0}"/>
              </a:ext>
            </a:extLst>
          </p:cNvPr>
          <p:cNvSpPr/>
          <p:nvPr/>
        </p:nvSpPr>
        <p:spPr>
          <a:xfrm>
            <a:off x="2162175" y="3311525"/>
            <a:ext cx="503238" cy="503238"/>
          </a:xfrm>
          <a:prstGeom prst="arc">
            <a:avLst>
              <a:gd name="adj1" fmla="val 10746521"/>
              <a:gd name="adj2" fmla="val 0"/>
            </a:avLst>
          </a:prstGeom>
          <a:noFill/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B88095E-B491-55DA-CEFD-8DABCD8A4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2819400"/>
            <a:ext cx="10080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solidFill>
                  <a:srgbClr val="0066FF"/>
                </a:solidFill>
              </a:rPr>
              <a:t>180°</a:t>
            </a:r>
            <a:endParaRPr lang="zh-CN" altLang="en-US" sz="2400" b="1">
              <a:solidFill>
                <a:srgbClr val="0066FF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495C1A8-B109-4584-9660-3DC3BF90D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5588" y="3903345"/>
            <a:ext cx="28797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1</a:t>
            </a:r>
            <a:r>
              <a:rPr lang="zh-CN" altLang="en-US" sz="2800" b="1" dirty="0"/>
              <a:t>平角 </a:t>
            </a:r>
            <a:r>
              <a:rPr lang="en-US" altLang="zh-CN" sz="2800" b="1" dirty="0"/>
              <a:t>= </a:t>
            </a:r>
            <a:r>
              <a:rPr lang="en-US" altLang="zh-CN" sz="2800" b="1" dirty="0">
                <a:solidFill>
                  <a:srgbClr val="FF0000"/>
                </a:solidFill>
              </a:rPr>
              <a:t>180°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8DF1F8F-912A-4A85-D4E1-29850B019D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478509"/>
              </p:ext>
            </p:extLst>
          </p:nvPr>
        </p:nvGraphicFramePr>
        <p:xfrm>
          <a:off x="5569420" y="3212235"/>
          <a:ext cx="245441" cy="6545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6" imgW="152280" imgH="406080" progId="Equation.DSMT4">
                  <p:embed/>
                </p:oleObj>
              </mc:Choice>
              <mc:Fallback>
                <p:oleObj name="Equation" r:id="rId6" imgW="15228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69420" y="3212235"/>
                        <a:ext cx="245441" cy="6545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组合 16">
            <a:extLst>
              <a:ext uri="{FF2B5EF4-FFF2-40B4-BE49-F238E27FC236}">
                <a16:creationId xmlns:a16="http://schemas.microsoft.com/office/drawing/2014/main" id="{75E97814-48B9-9D80-EBCC-D020ECF71E43}"/>
              </a:ext>
            </a:extLst>
          </p:cNvPr>
          <p:cNvGrpSpPr/>
          <p:nvPr/>
        </p:nvGrpSpPr>
        <p:grpSpPr>
          <a:xfrm>
            <a:off x="4835525" y="3212235"/>
            <a:ext cx="1999615" cy="654511"/>
            <a:chOff x="4835525" y="3212235"/>
            <a:chExt cx="1999615" cy="654511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0B193A4-06C8-8326-CB6C-1826F54197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5525" y="3335020"/>
              <a:ext cx="199961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zh-CN" sz="2400" b="1" dirty="0">
                  <a:solidFill>
                    <a:srgbClr val="0066FF"/>
                  </a:solidFill>
                  <a:latin typeface="黑体" panose="02010609060101010101" pitchFamily="49" charset="-122"/>
                </a:rPr>
                <a:t>旋转</a:t>
              </a:r>
              <a:r>
                <a:rPr lang="zh-CN" altLang="en-US" sz="2400" b="1" dirty="0">
                  <a:solidFill>
                    <a:srgbClr val="0066FF"/>
                  </a:solidFill>
                  <a:latin typeface="黑体" panose="02010609060101010101" pitchFamily="49" charset="-122"/>
                </a:rPr>
                <a:t>  </a:t>
              </a:r>
              <a:r>
                <a:rPr lang="zh-CN" altLang="zh-CN" sz="2400" b="1" dirty="0">
                  <a:solidFill>
                    <a:srgbClr val="0066FF"/>
                  </a:solidFill>
                  <a:latin typeface="黑体" panose="02010609060101010101" pitchFamily="49" charset="-122"/>
                </a:rPr>
                <a:t>周</a:t>
              </a:r>
              <a:endParaRPr lang="zh-CN" altLang="en-US" sz="2400" dirty="0">
                <a:solidFill>
                  <a:srgbClr val="0066FF"/>
                </a:solidFill>
              </a:endParaRPr>
            </a:p>
          </p:txBody>
        </p:sp>
        <p:graphicFrame>
          <p:nvGraphicFramePr>
            <p:cNvPr id="15" name="对象 14">
              <a:extLst>
                <a:ext uri="{FF2B5EF4-FFF2-40B4-BE49-F238E27FC236}">
                  <a16:creationId xmlns:a16="http://schemas.microsoft.com/office/drawing/2014/main" id="{C3D505B6-3D0B-1E92-1BA0-031781EFA22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71513429"/>
                </p:ext>
              </p:extLst>
            </p:nvPr>
          </p:nvGraphicFramePr>
          <p:xfrm>
            <a:off x="5569420" y="3212235"/>
            <a:ext cx="245441" cy="654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Equation" r:id="rId8" imgW="152280" imgH="406080" progId="Equation.DSMT4">
                    <p:embed/>
                  </p:oleObj>
                </mc:Choice>
                <mc:Fallback>
                  <p:oleObj name="Equation" r:id="rId8" imgW="152280" imgH="406080" progId="Equation.DSMT4">
                    <p:embed/>
                    <p:pic>
                      <p:nvPicPr>
                        <p:cNvPr id="14" name="对象 13">
                          <a:extLst>
                            <a:ext uri="{FF2B5EF4-FFF2-40B4-BE49-F238E27FC236}">
                              <a16:creationId xmlns:a16="http://schemas.microsoft.com/office/drawing/2014/main" id="{88DF1F8F-912A-4A85-D4E1-29850B019D7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569420" y="3212235"/>
                          <a:ext cx="245441" cy="65451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07023145-D757-AC85-F2CC-4AD749206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0640" y="1108420"/>
            <a:ext cx="3238500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400" b="1" dirty="0"/>
              <a:t>这是直线还是角呢？</a:t>
            </a:r>
          </a:p>
        </p:txBody>
      </p:sp>
    </p:spTree>
    <p:extLst>
      <p:ext uri="{BB962C8B-B14F-4D97-AF65-F5344CB8AC3E}">
        <p14:creationId xmlns:p14="http://schemas.microsoft.com/office/powerpoint/2010/main" val="20739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2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10" grpId="0"/>
      <p:bldP spid="11" grpId="0"/>
      <p:bldP spid="1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DC9638B-E639-CAC1-0635-6BA3EB638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>
            <a:off x="2747963" y="2103438"/>
            <a:ext cx="3621087" cy="4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D72AFC7-BFF4-8388-559D-E6403A909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>
            <a:off x="2749550" y="2100263"/>
            <a:ext cx="362267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弧形 11">
            <a:extLst>
              <a:ext uri="{FF2B5EF4-FFF2-40B4-BE49-F238E27FC236}">
                <a16:creationId xmlns:a16="http://schemas.microsoft.com/office/drawing/2014/main" id="{F96BCAE3-D88B-012A-ACA0-7DBFE19DE9F9}"/>
              </a:ext>
            </a:extLst>
          </p:cNvPr>
          <p:cNvSpPr/>
          <p:nvPr/>
        </p:nvSpPr>
        <p:spPr>
          <a:xfrm>
            <a:off x="4381500" y="1895475"/>
            <a:ext cx="401638" cy="400050"/>
          </a:xfrm>
          <a:prstGeom prst="arc">
            <a:avLst>
              <a:gd name="adj1" fmla="val 19119095"/>
              <a:gd name="adj2" fmla="val 271932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F78315B-4178-C993-FFB5-B8C5F9C2A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748" y="2402546"/>
            <a:ext cx="1090612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658026D6-406F-D644-D849-B9FA6C26C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0085" y="3266146"/>
            <a:ext cx="865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/>
              <a:t>?</a:t>
            </a:r>
            <a:r>
              <a:rPr lang="zh-CN" altLang="en-US" sz="2400" b="1"/>
              <a:t>角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70A04A7-30B5-B65D-2CCB-7E533EDCE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7210" y="3266146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0066FF"/>
                </a:solidFill>
              </a:rPr>
              <a:t>锐</a:t>
            </a:r>
            <a:r>
              <a:rPr lang="zh-CN" altLang="en-US" sz="2400" b="1"/>
              <a:t>角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352F9FA5-4F77-EF23-A5EB-E3DB383D9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 rot="16200000">
            <a:off x="2749550" y="2101850"/>
            <a:ext cx="3622675" cy="4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F2619BF-E9BB-E257-3E12-3EA05D1A7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849" t="723" r="-23161" b="-99420"/>
          <a:stretch>
            <a:fillRect/>
          </a:stretch>
        </p:blipFill>
        <p:spPr bwMode="auto">
          <a:xfrm rot="2700000">
            <a:off x="4538663" y="317500"/>
            <a:ext cx="46037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椭圆 30">
            <a:extLst>
              <a:ext uri="{FF2B5EF4-FFF2-40B4-BE49-F238E27FC236}">
                <a16:creationId xmlns:a16="http://schemas.microsoft.com/office/drawing/2014/main" id="{AC73ADC4-76AA-4F11-4710-281CB9521CF2}"/>
              </a:ext>
            </a:extLst>
          </p:cNvPr>
          <p:cNvSpPr/>
          <p:nvPr/>
        </p:nvSpPr>
        <p:spPr>
          <a:xfrm>
            <a:off x="4524375" y="2090738"/>
            <a:ext cx="71438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/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F061A4B4-2211-154C-1746-9E75AB826DA6}"/>
              </a:ext>
            </a:extLst>
          </p:cNvPr>
          <p:cNvSpPr/>
          <p:nvPr/>
        </p:nvSpPr>
        <p:spPr>
          <a:xfrm>
            <a:off x="4573588" y="1954213"/>
            <a:ext cx="160337" cy="153987"/>
          </a:xfrm>
          <a:custGeom>
            <a:avLst/>
            <a:gdLst>
              <a:gd name="connsiteX0" fmla="*/ 0 w 173831"/>
              <a:gd name="connsiteY0" fmla="*/ 0 h 166687"/>
              <a:gd name="connsiteX1" fmla="*/ 0 w 173831"/>
              <a:gd name="connsiteY1" fmla="*/ 0 h 166687"/>
              <a:gd name="connsiteX2" fmla="*/ 173831 w 173831"/>
              <a:gd name="connsiteY2" fmla="*/ 0 h 166687"/>
              <a:gd name="connsiteX3" fmla="*/ 173831 w 173831"/>
              <a:gd name="connsiteY3" fmla="*/ 166687 h 16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831" h="166687">
                <a:moveTo>
                  <a:pt x="0" y="0"/>
                </a:moveTo>
                <a:lnTo>
                  <a:pt x="0" y="0"/>
                </a:lnTo>
                <a:lnTo>
                  <a:pt x="173831" y="0"/>
                </a:lnTo>
                <a:lnTo>
                  <a:pt x="173831" y="166687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弧形 32">
            <a:extLst>
              <a:ext uri="{FF2B5EF4-FFF2-40B4-BE49-F238E27FC236}">
                <a16:creationId xmlns:a16="http://schemas.microsoft.com/office/drawing/2014/main" id="{3CCA9FE2-5D16-EE39-187D-D4C3675E1470}"/>
              </a:ext>
            </a:extLst>
          </p:cNvPr>
          <p:cNvSpPr/>
          <p:nvPr/>
        </p:nvSpPr>
        <p:spPr>
          <a:xfrm>
            <a:off x="4332288" y="1890713"/>
            <a:ext cx="455612" cy="457200"/>
          </a:xfrm>
          <a:prstGeom prst="arc">
            <a:avLst>
              <a:gd name="adj1" fmla="val 13657079"/>
              <a:gd name="adj2" fmla="val 21481741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7EA8EAFB-2CF0-3644-C864-52AF84BD9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304" y="2473984"/>
            <a:ext cx="9255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58897F5A-848E-72D0-9C71-0908447C7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766" y="3266146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/>
              <a:t>?</a:t>
            </a:r>
            <a:r>
              <a:rPr lang="zh-CN" altLang="en-US" sz="2400" b="1"/>
              <a:t>角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5123AB8-E237-76A9-3A73-CEFD170F3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304" y="3266146"/>
            <a:ext cx="8651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0066FF"/>
                </a:solidFill>
              </a:rPr>
              <a:t>直</a:t>
            </a:r>
            <a:r>
              <a:rPr lang="zh-CN" altLang="en-US" sz="2400" b="1"/>
              <a:t>角</a:t>
            </a: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252553E1-C904-1710-4FDF-0F5F6FA32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701" y="2645434"/>
            <a:ext cx="10906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B5405169-8743-1472-DEA4-A1017147C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4251" y="3266146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/>
              <a:t>?</a:t>
            </a:r>
            <a:r>
              <a:rPr lang="zh-CN" altLang="en-US" sz="2400" b="1"/>
              <a:t>角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1F1D701-D280-F0E2-91DE-BA5D9C9EA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9789" y="3266146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0066FF"/>
                </a:solidFill>
              </a:rPr>
              <a:t>钝</a:t>
            </a:r>
            <a:r>
              <a:rPr lang="zh-CN" altLang="en-US" sz="2400" b="1"/>
              <a:t>角</a:t>
            </a:r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C09952E6-E7B2-D5B3-4B18-CA62AABB775C}"/>
              </a:ext>
            </a:extLst>
          </p:cNvPr>
          <p:cNvGrpSpPr/>
          <p:nvPr/>
        </p:nvGrpSpPr>
        <p:grpSpPr>
          <a:xfrm>
            <a:off x="856047" y="3672864"/>
            <a:ext cx="2183764" cy="1133900"/>
            <a:chOff x="1047116" y="3741103"/>
            <a:chExt cx="2183764" cy="1133900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A0236357-816C-5DF5-D910-BA2274D990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7116" y="3741103"/>
              <a:ext cx="2183764" cy="113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b="1" dirty="0">
                  <a:solidFill>
                    <a:srgbClr val="FF0000"/>
                  </a:solidFill>
                </a:rPr>
                <a:t>一条射线绕它的端点旋转    周，形成直角</a:t>
              </a:r>
            </a:p>
          </p:txBody>
        </p:sp>
        <p:graphicFrame>
          <p:nvGraphicFramePr>
            <p:cNvPr id="73" name="对象 72">
              <a:extLst>
                <a:ext uri="{FF2B5EF4-FFF2-40B4-BE49-F238E27FC236}">
                  <a16:creationId xmlns:a16="http://schemas.microsoft.com/office/drawing/2014/main" id="{6AB0B3C6-D150-D7E1-2E51-B3B176F399B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25189788"/>
                </p:ext>
              </p:extLst>
            </p:nvPr>
          </p:nvGraphicFramePr>
          <p:xfrm>
            <a:off x="1849631" y="4050907"/>
            <a:ext cx="186302" cy="540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" name="Equation" r:id="rId11" imgW="139680" imgH="406080" progId="Equation.DSMT4">
                    <p:embed/>
                  </p:oleObj>
                </mc:Choice>
                <mc:Fallback>
                  <p:oleObj name="Equation" r:id="rId11" imgW="139680" imgH="406080" progId="Equation.DSMT4">
                    <p:embed/>
                    <p:pic>
                      <p:nvPicPr>
                        <p:cNvPr id="15" name="对象 14">
                          <a:extLst>
                            <a:ext uri="{FF2B5EF4-FFF2-40B4-BE49-F238E27FC236}">
                              <a16:creationId xmlns:a16="http://schemas.microsoft.com/office/drawing/2014/main" id="{C3D505B6-3D0B-1E92-1BA0-031781EFA22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849631" y="4050907"/>
                          <a:ext cx="186302" cy="5405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2C959030-9745-6078-DF01-BD949E3D9BEF}"/>
              </a:ext>
            </a:extLst>
          </p:cNvPr>
          <p:cNvGrpSpPr/>
          <p:nvPr/>
        </p:nvGrpSpPr>
        <p:grpSpPr>
          <a:xfrm>
            <a:off x="3582385" y="3672864"/>
            <a:ext cx="2143760" cy="1133900"/>
            <a:chOff x="4135120" y="3863023"/>
            <a:chExt cx="2143760" cy="1133900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47A4103-1FBA-9311-BE2B-39C63A6DA2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5120" y="3863023"/>
              <a:ext cx="2143760" cy="113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b="1">
                  <a:solidFill>
                    <a:srgbClr val="FF0000"/>
                  </a:solidFill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dirty="0"/>
                <a:t>一条射线绕它的端点旋转不到     周，形成锐角</a:t>
              </a:r>
            </a:p>
          </p:txBody>
        </p:sp>
        <p:graphicFrame>
          <p:nvGraphicFramePr>
            <p:cNvPr id="75" name="对象 74">
              <a:extLst>
                <a:ext uri="{FF2B5EF4-FFF2-40B4-BE49-F238E27FC236}">
                  <a16:creationId xmlns:a16="http://schemas.microsoft.com/office/drawing/2014/main" id="{EB851B1D-89FD-2CD6-3E63-337E44CB934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5012037"/>
                </p:ext>
              </p:extLst>
            </p:nvPr>
          </p:nvGraphicFramePr>
          <p:xfrm>
            <a:off x="5423218" y="4151948"/>
            <a:ext cx="185737" cy="541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" name="Equation" r:id="rId13" imgW="186134" imgH="541099" progId="Equation.DSMT4">
                    <p:embed/>
                  </p:oleObj>
                </mc:Choice>
                <mc:Fallback>
                  <p:oleObj name="Equation" r:id="rId13" imgW="186134" imgH="541099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5423218" y="4151948"/>
                          <a:ext cx="185737" cy="5413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20BF90C4-1980-4D46-FD83-6D074ADA6CDE}"/>
              </a:ext>
            </a:extLst>
          </p:cNvPr>
          <p:cNvGrpSpPr/>
          <p:nvPr/>
        </p:nvGrpSpPr>
        <p:grpSpPr>
          <a:xfrm>
            <a:off x="6191951" y="3672864"/>
            <a:ext cx="2140007" cy="1188984"/>
            <a:chOff x="6191951" y="3672864"/>
            <a:chExt cx="2140007" cy="1188984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43EB6A6E-1268-B1CB-3FBA-9E990A6E90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91951" y="3672864"/>
              <a:ext cx="2140007" cy="113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b="1">
                  <a:solidFill>
                    <a:srgbClr val="FF0000"/>
                  </a:solidFill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dirty="0"/>
                <a:t>一条射线绕它的端点旋转超过    周，不到    周形成钝角</a:t>
              </a:r>
            </a:p>
          </p:txBody>
        </p:sp>
        <p:graphicFrame>
          <p:nvGraphicFramePr>
            <p:cNvPr id="77" name="对象 76">
              <a:extLst>
                <a:ext uri="{FF2B5EF4-FFF2-40B4-BE49-F238E27FC236}">
                  <a16:creationId xmlns:a16="http://schemas.microsoft.com/office/drawing/2014/main" id="{045E4C31-6AD5-A2E6-F5FA-BD8B63836B0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722599"/>
                </p:ext>
              </p:extLst>
            </p:nvPr>
          </p:nvGraphicFramePr>
          <p:xfrm>
            <a:off x="7438537" y="3970887"/>
            <a:ext cx="185737" cy="541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6" name="Equation" r:id="rId15" imgW="186134" imgH="541099" progId="Equation.DSMT4">
                    <p:embed/>
                  </p:oleObj>
                </mc:Choice>
                <mc:Fallback>
                  <p:oleObj name="Equation" r:id="rId15" imgW="186134" imgH="541099" progId="Equation.DSMT4">
                    <p:embed/>
                    <p:pic>
                      <p:nvPicPr>
                        <p:cNvPr id="75" name="对象 74">
                          <a:extLst>
                            <a:ext uri="{FF2B5EF4-FFF2-40B4-BE49-F238E27FC236}">
                              <a16:creationId xmlns:a16="http://schemas.microsoft.com/office/drawing/2014/main" id="{EB851B1D-89FD-2CD6-3E63-337E44CB934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7438537" y="3970887"/>
                          <a:ext cx="185737" cy="5413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" name="对象 77">
              <a:extLst>
                <a:ext uri="{FF2B5EF4-FFF2-40B4-BE49-F238E27FC236}">
                  <a16:creationId xmlns:a16="http://schemas.microsoft.com/office/drawing/2014/main" id="{C9A2B396-71FD-D765-A2E1-9EBE0C917B5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31419422"/>
                </p:ext>
              </p:extLst>
            </p:nvPr>
          </p:nvGraphicFramePr>
          <p:xfrm>
            <a:off x="6762623" y="4370104"/>
            <a:ext cx="184404" cy="4917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7" name="Equation" r:id="rId16" imgW="152280" imgH="406080" progId="Equation.DSMT4">
                    <p:embed/>
                  </p:oleObj>
                </mc:Choice>
                <mc:Fallback>
                  <p:oleObj name="Equation" r:id="rId16" imgW="152280" imgH="406080" progId="Equation.DSMT4">
                    <p:embed/>
                    <p:pic>
                      <p:nvPicPr>
                        <p:cNvPr id="77" name="对象 76">
                          <a:extLst>
                            <a:ext uri="{FF2B5EF4-FFF2-40B4-BE49-F238E27FC236}">
                              <a16:creationId xmlns:a16="http://schemas.microsoft.com/office/drawing/2014/main" id="{045E4C31-6AD5-A2E6-F5FA-BD8B63836B0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6762623" y="4370104"/>
                          <a:ext cx="184404" cy="49174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1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31" grpId="0" bldLvl="0" animBg="1"/>
      <p:bldP spid="31" grpId="1" bldLvl="0" animBg="1"/>
      <p:bldP spid="32" grpId="0" animBg="1"/>
      <p:bldP spid="37" grpId="0"/>
      <p:bldP spid="37" grpId="1"/>
      <p:bldP spid="38" grpId="0"/>
      <p:bldP spid="41" grpId="0"/>
      <p:bldP spid="41" grpId="1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>
            <a:off x="2747963" y="2269173"/>
            <a:ext cx="3621087" cy="4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>
            <a:off x="2749550" y="2269173"/>
            <a:ext cx="362267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弧形 4"/>
          <p:cNvSpPr/>
          <p:nvPr/>
        </p:nvSpPr>
        <p:spPr>
          <a:xfrm>
            <a:off x="4381500" y="2061210"/>
            <a:ext cx="401638" cy="400050"/>
          </a:xfrm>
          <a:prstGeom prst="arc">
            <a:avLst>
              <a:gd name="adj1" fmla="val 19119095"/>
              <a:gd name="adj2" fmla="val 271932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23" y="2748915"/>
            <a:ext cx="1090612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959485" y="3612515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0066FF"/>
                </a:solidFill>
              </a:rPr>
              <a:t>锐</a:t>
            </a:r>
            <a:r>
              <a:rPr lang="zh-CN" altLang="en-US" sz="2400" b="1"/>
              <a:t>角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54661" y="4181756"/>
            <a:ext cx="2044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F0000"/>
                </a:solidFill>
              </a:rPr>
              <a:t>0°</a:t>
            </a:r>
            <a:r>
              <a:rPr lang="zh-CN" altLang="en-US" b="1" dirty="0">
                <a:solidFill>
                  <a:srgbClr val="FF0000"/>
                </a:solidFill>
              </a:rPr>
              <a:t>＜锐角＜</a:t>
            </a:r>
            <a:r>
              <a:rPr lang="en-US" altLang="zh-CN" b="1" dirty="0">
                <a:solidFill>
                  <a:srgbClr val="FF0000"/>
                </a:solidFill>
              </a:rPr>
              <a:t>90°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18" name="图片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 rot="-2700000">
            <a:off x="2749550" y="2267585"/>
            <a:ext cx="3622675" cy="4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849" t="723" r="-23161" b="-99420"/>
          <a:stretch>
            <a:fillRect/>
          </a:stretch>
        </p:blipFill>
        <p:spPr bwMode="auto">
          <a:xfrm>
            <a:off x="4538663" y="483235"/>
            <a:ext cx="46037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9420" t="-26849" r="723" b="-23161"/>
          <a:stretch>
            <a:fillRect/>
          </a:stretch>
        </p:blipFill>
        <p:spPr bwMode="auto">
          <a:xfrm rot="-8100000">
            <a:off x="2750344" y="2271554"/>
            <a:ext cx="362267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" t="-23161" r="-99420" b="-26849"/>
          <a:stretch>
            <a:fillRect/>
          </a:stretch>
        </p:blipFill>
        <p:spPr bwMode="auto">
          <a:xfrm>
            <a:off x="2749550" y="2269173"/>
            <a:ext cx="3622675" cy="4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椭圆 3"/>
          <p:cNvSpPr/>
          <p:nvPr/>
        </p:nvSpPr>
        <p:spPr>
          <a:xfrm>
            <a:off x="4524375" y="2256473"/>
            <a:ext cx="71438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/>
          </a:p>
        </p:txBody>
      </p:sp>
      <p:sp>
        <p:nvSpPr>
          <p:cNvPr id="26" name="任意多边形: 形状 25"/>
          <p:cNvSpPr/>
          <p:nvPr/>
        </p:nvSpPr>
        <p:spPr>
          <a:xfrm>
            <a:off x="4573588" y="2119948"/>
            <a:ext cx="160337" cy="153987"/>
          </a:xfrm>
          <a:custGeom>
            <a:avLst/>
            <a:gdLst>
              <a:gd name="connsiteX0" fmla="*/ 0 w 173831"/>
              <a:gd name="connsiteY0" fmla="*/ 0 h 166687"/>
              <a:gd name="connsiteX1" fmla="*/ 0 w 173831"/>
              <a:gd name="connsiteY1" fmla="*/ 0 h 166687"/>
              <a:gd name="connsiteX2" fmla="*/ 173831 w 173831"/>
              <a:gd name="connsiteY2" fmla="*/ 0 h 166687"/>
              <a:gd name="connsiteX3" fmla="*/ 173831 w 173831"/>
              <a:gd name="connsiteY3" fmla="*/ 166687 h 16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831" h="166687">
                <a:moveTo>
                  <a:pt x="0" y="0"/>
                </a:moveTo>
                <a:lnTo>
                  <a:pt x="0" y="0"/>
                </a:lnTo>
                <a:lnTo>
                  <a:pt x="173831" y="0"/>
                </a:lnTo>
                <a:lnTo>
                  <a:pt x="173831" y="166687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" name="弧形 26"/>
          <p:cNvSpPr/>
          <p:nvPr/>
        </p:nvSpPr>
        <p:spPr>
          <a:xfrm>
            <a:off x="4332288" y="2056448"/>
            <a:ext cx="455612" cy="457200"/>
          </a:xfrm>
          <a:prstGeom prst="arc">
            <a:avLst>
              <a:gd name="adj1" fmla="val 13657079"/>
              <a:gd name="adj2" fmla="val 21481741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" name="弧形 27"/>
          <p:cNvSpPr/>
          <p:nvPr/>
        </p:nvSpPr>
        <p:spPr>
          <a:xfrm>
            <a:off x="4332288" y="2056448"/>
            <a:ext cx="455612" cy="457200"/>
          </a:xfrm>
          <a:prstGeom prst="arc">
            <a:avLst>
              <a:gd name="adj1" fmla="val 10815584"/>
              <a:gd name="adj2" fmla="val 21486426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弧形 28"/>
          <p:cNvSpPr/>
          <p:nvPr/>
        </p:nvSpPr>
        <p:spPr>
          <a:xfrm>
            <a:off x="4332288" y="2056448"/>
            <a:ext cx="455612" cy="457200"/>
          </a:xfrm>
          <a:prstGeom prst="arc">
            <a:avLst>
              <a:gd name="adj1" fmla="val 337561"/>
              <a:gd name="adj2" fmla="val 21484563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0" name="图片 2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773" y="2820353"/>
            <a:ext cx="9255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2497773" y="3612515"/>
            <a:ext cx="8651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0066FF"/>
                </a:solidFill>
              </a:rPr>
              <a:t>直</a:t>
            </a:r>
            <a:r>
              <a:rPr lang="zh-CN" altLang="en-US" sz="2400" b="1"/>
              <a:t>角</a:t>
            </a: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2426335" y="4181756"/>
            <a:ext cx="124650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 dirty="0">
                <a:solidFill>
                  <a:srgbClr val="FF0000"/>
                </a:solidFill>
              </a:rPr>
              <a:t>直角</a:t>
            </a:r>
            <a:r>
              <a:rPr lang="en-US" altLang="zh-CN" b="1" dirty="0">
                <a:solidFill>
                  <a:srgbClr val="FF0000"/>
                </a:solidFill>
              </a:rPr>
              <a:t>=90°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34" name="图片 3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610" y="2991803"/>
            <a:ext cx="109061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4056698" y="3612515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0066FF"/>
                </a:solidFill>
              </a:rPr>
              <a:t>钝</a:t>
            </a:r>
            <a:r>
              <a:rPr lang="zh-CN" altLang="en-US" sz="2400" b="1"/>
              <a:t>角</a:t>
            </a: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3578860" y="4181756"/>
            <a:ext cx="2223951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F0000"/>
                </a:solidFill>
              </a:rPr>
              <a:t>90°</a:t>
            </a:r>
            <a:r>
              <a:rPr lang="zh-CN" altLang="en-US" b="1">
                <a:solidFill>
                  <a:srgbClr val="FF0000"/>
                </a:solidFill>
              </a:rPr>
              <a:t>＜钝角＜</a:t>
            </a:r>
            <a:r>
              <a:rPr lang="en-US" altLang="zh-CN" b="1" dirty="0">
                <a:solidFill>
                  <a:srgbClr val="FF0000"/>
                </a:solidFill>
              </a:rPr>
              <a:t>180°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38" name="图片 3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260" y="3085465"/>
            <a:ext cx="10890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5793423" y="3606165"/>
            <a:ext cx="8651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0066FF"/>
                </a:solidFill>
              </a:rPr>
              <a:t>平</a:t>
            </a:r>
            <a:r>
              <a:rPr lang="zh-CN" altLang="en-US" sz="2400" b="1"/>
              <a:t>角</a:t>
            </a: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5737861" y="4181756"/>
            <a:ext cx="1531619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>
                <a:solidFill>
                  <a:srgbClr val="FF0000"/>
                </a:solidFill>
              </a:rPr>
              <a:t>平角</a:t>
            </a:r>
            <a:r>
              <a:rPr lang="en-US" altLang="zh-CN" b="1" dirty="0">
                <a:solidFill>
                  <a:srgbClr val="FF0000"/>
                </a:solidFill>
              </a:rPr>
              <a:t>=180°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42" name="图片 4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748" y="2798128"/>
            <a:ext cx="109061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7299960" y="3604578"/>
            <a:ext cx="865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solidFill>
                  <a:srgbClr val="0066FF"/>
                </a:solidFill>
              </a:rPr>
              <a:t>周</a:t>
            </a:r>
            <a:r>
              <a:rPr lang="zh-CN" altLang="en-US" sz="2400" b="1" dirty="0"/>
              <a:t>角</a:t>
            </a:r>
          </a:p>
        </p:txBody>
      </p: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7322186" y="4176993"/>
            <a:ext cx="153161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>
                <a:solidFill>
                  <a:srgbClr val="FF0000"/>
                </a:solidFill>
              </a:rPr>
              <a:t>周角</a:t>
            </a:r>
            <a:r>
              <a:rPr lang="en-US" altLang="zh-CN" b="1" dirty="0">
                <a:solidFill>
                  <a:srgbClr val="FF0000"/>
                </a:solidFill>
              </a:rPr>
              <a:t>=360°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7" name="文本框 15"/>
          <p:cNvSpPr txBox="1">
            <a:spLocks noChangeArrowheads="1"/>
          </p:cNvSpPr>
          <p:nvPr/>
        </p:nvSpPr>
        <p:spPr bwMode="auto">
          <a:xfrm>
            <a:off x="369006" y="577533"/>
            <a:ext cx="7792355" cy="48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200" b="1" dirty="0"/>
              <a:t>了解这五种角的位置关系，你们能表示它们的大小关系吗？</a:t>
            </a:r>
          </a:p>
        </p:txBody>
      </p:sp>
      <p:grpSp>
        <p:nvGrpSpPr>
          <p:cNvPr id="57" name="组合 56"/>
          <p:cNvGrpSpPr/>
          <p:nvPr/>
        </p:nvGrpSpPr>
        <p:grpSpPr bwMode="auto">
          <a:xfrm>
            <a:off x="2124075" y="1467168"/>
            <a:ext cx="5113338" cy="461962"/>
            <a:chOff x="519748" y="3109053"/>
            <a:chExt cx="5113312" cy="461665"/>
          </a:xfrm>
        </p:grpSpPr>
        <p:sp>
          <p:nvSpPr>
            <p:cNvPr id="22574" name="文本框 47"/>
            <p:cNvSpPr txBox="1">
              <a:spLocks noChangeArrowheads="1"/>
            </p:cNvSpPr>
            <p:nvPr/>
          </p:nvSpPr>
          <p:spPr bwMode="auto">
            <a:xfrm>
              <a:off x="519748" y="3109053"/>
              <a:ext cx="11525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sz="2400" b="1"/>
                <a:t>锐角</a:t>
              </a:r>
            </a:p>
          </p:txBody>
        </p:sp>
        <p:sp>
          <p:nvSpPr>
            <p:cNvPr id="22575" name="文本框 48"/>
            <p:cNvSpPr txBox="1">
              <a:spLocks noChangeArrowheads="1"/>
            </p:cNvSpPr>
            <p:nvPr/>
          </p:nvSpPr>
          <p:spPr bwMode="auto">
            <a:xfrm>
              <a:off x="1509951" y="3109053"/>
              <a:ext cx="11525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sz="2400" b="1"/>
                <a:t>直角</a:t>
              </a:r>
            </a:p>
          </p:txBody>
        </p:sp>
        <p:sp>
          <p:nvSpPr>
            <p:cNvPr id="22576" name="文本框 49"/>
            <p:cNvSpPr txBox="1">
              <a:spLocks noChangeArrowheads="1"/>
            </p:cNvSpPr>
            <p:nvPr/>
          </p:nvSpPr>
          <p:spPr bwMode="auto">
            <a:xfrm>
              <a:off x="2500154" y="3109053"/>
              <a:ext cx="11525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sz="2400" b="1"/>
                <a:t>钝角</a:t>
              </a:r>
            </a:p>
          </p:txBody>
        </p:sp>
        <p:sp>
          <p:nvSpPr>
            <p:cNvPr id="22577" name="文本框 50"/>
            <p:cNvSpPr txBox="1">
              <a:spLocks noChangeArrowheads="1"/>
            </p:cNvSpPr>
            <p:nvPr/>
          </p:nvSpPr>
          <p:spPr bwMode="auto">
            <a:xfrm>
              <a:off x="4480560" y="3109053"/>
              <a:ext cx="11525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sz="2400" b="1"/>
                <a:t>周角</a:t>
              </a:r>
            </a:p>
          </p:txBody>
        </p:sp>
        <p:sp>
          <p:nvSpPr>
            <p:cNvPr id="22578" name="文本框 51"/>
            <p:cNvSpPr txBox="1">
              <a:spLocks noChangeArrowheads="1"/>
            </p:cNvSpPr>
            <p:nvPr/>
          </p:nvSpPr>
          <p:spPr bwMode="auto">
            <a:xfrm>
              <a:off x="3490357" y="3109053"/>
              <a:ext cx="11525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sz="2400" b="1"/>
                <a:t>平角</a:t>
              </a:r>
            </a:p>
          </p:txBody>
        </p:sp>
        <p:sp>
          <p:nvSpPr>
            <p:cNvPr id="53" name="椭圆 52"/>
            <p:cNvSpPr/>
            <p:nvPr/>
          </p:nvSpPr>
          <p:spPr>
            <a:xfrm>
              <a:off x="1234119" y="3167752"/>
              <a:ext cx="358773" cy="360131"/>
            </a:xfrm>
            <a:prstGeom prst="ellipse">
              <a:avLst/>
            </a:prstGeom>
            <a:noFill/>
            <a:ln w="19050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/>
            </a:p>
          </p:txBody>
        </p:sp>
        <p:sp>
          <p:nvSpPr>
            <p:cNvPr id="54" name="椭圆 53"/>
            <p:cNvSpPr/>
            <p:nvPr/>
          </p:nvSpPr>
          <p:spPr>
            <a:xfrm>
              <a:off x="2223127" y="3167752"/>
              <a:ext cx="360360" cy="360131"/>
            </a:xfrm>
            <a:prstGeom prst="ellipse">
              <a:avLst/>
            </a:prstGeom>
            <a:noFill/>
            <a:ln w="19050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/>
            </a:p>
          </p:txBody>
        </p:sp>
        <p:sp>
          <p:nvSpPr>
            <p:cNvPr id="55" name="椭圆 54"/>
            <p:cNvSpPr/>
            <p:nvPr/>
          </p:nvSpPr>
          <p:spPr>
            <a:xfrm>
              <a:off x="3213722" y="3167752"/>
              <a:ext cx="360360" cy="360131"/>
            </a:xfrm>
            <a:prstGeom prst="ellipse">
              <a:avLst/>
            </a:prstGeom>
            <a:noFill/>
            <a:ln w="19050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/>
            </a:p>
          </p:txBody>
        </p:sp>
        <p:sp>
          <p:nvSpPr>
            <p:cNvPr id="56" name="椭圆 55"/>
            <p:cNvSpPr/>
            <p:nvPr/>
          </p:nvSpPr>
          <p:spPr>
            <a:xfrm>
              <a:off x="4204317" y="3167752"/>
              <a:ext cx="360360" cy="360131"/>
            </a:xfrm>
            <a:prstGeom prst="ellipse">
              <a:avLst/>
            </a:prstGeom>
            <a:noFill/>
            <a:ln w="19050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/>
            </a:p>
          </p:txBody>
        </p:sp>
      </p:grpSp>
      <p:sp>
        <p:nvSpPr>
          <p:cNvPr id="58" name="文本框 57"/>
          <p:cNvSpPr txBox="1">
            <a:spLocks noChangeArrowheads="1"/>
          </p:cNvSpPr>
          <p:nvPr/>
        </p:nvSpPr>
        <p:spPr bwMode="auto">
          <a:xfrm>
            <a:off x="2754313" y="1467168"/>
            <a:ext cx="649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＜</a:t>
            </a:r>
          </a:p>
        </p:txBody>
      </p:sp>
      <p:sp>
        <p:nvSpPr>
          <p:cNvPr id="59" name="文本框 58"/>
          <p:cNvSpPr txBox="1">
            <a:spLocks noChangeArrowheads="1"/>
          </p:cNvSpPr>
          <p:nvPr/>
        </p:nvSpPr>
        <p:spPr bwMode="auto">
          <a:xfrm>
            <a:off x="3738563" y="1467168"/>
            <a:ext cx="647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＜</a:t>
            </a:r>
          </a:p>
        </p:txBody>
      </p:sp>
      <p:sp>
        <p:nvSpPr>
          <p:cNvPr id="60" name="文本框 59"/>
          <p:cNvSpPr txBox="1">
            <a:spLocks noChangeArrowheads="1"/>
          </p:cNvSpPr>
          <p:nvPr/>
        </p:nvSpPr>
        <p:spPr bwMode="auto">
          <a:xfrm>
            <a:off x="4735513" y="1467168"/>
            <a:ext cx="647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＜</a:t>
            </a:r>
          </a:p>
        </p:txBody>
      </p:sp>
      <p:sp>
        <p:nvSpPr>
          <p:cNvPr id="61" name="文本框 60"/>
          <p:cNvSpPr txBox="1">
            <a:spLocks noChangeArrowheads="1"/>
          </p:cNvSpPr>
          <p:nvPr/>
        </p:nvSpPr>
        <p:spPr bwMode="auto">
          <a:xfrm>
            <a:off x="5743575" y="1467168"/>
            <a:ext cx="647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＜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2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4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64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8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10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0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 bldLvl="0" animBg="1"/>
      <p:bldP spid="4" grpId="1" bldLvl="0" animBg="1"/>
      <p:bldP spid="4" grpId="2" animBg="1"/>
      <p:bldP spid="33" grpId="0"/>
      <p:bldP spid="37" grpId="0"/>
      <p:bldP spid="41" grpId="0"/>
      <p:bldP spid="45" grpId="0"/>
      <p:bldP spid="47" grpId="0"/>
      <p:bldP spid="58" grpId="0"/>
      <p:bldP spid="59" grpId="0"/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4" name="文本框 45"/>
          <p:cNvSpPr txBox="1">
            <a:spLocks noChangeArrowheads="1"/>
          </p:cNvSpPr>
          <p:nvPr/>
        </p:nvSpPr>
        <p:spPr bwMode="auto">
          <a:xfrm>
            <a:off x="953453" y="1152525"/>
            <a:ext cx="31003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0066FF"/>
                </a:solidFill>
              </a:rPr>
              <a:t>1</a:t>
            </a:r>
            <a:r>
              <a:rPr lang="zh-CN" altLang="en-US" sz="2800" b="1" dirty="0">
                <a:solidFill>
                  <a:srgbClr val="0066FF"/>
                </a:solidFill>
              </a:rPr>
              <a:t>周角 </a:t>
            </a:r>
            <a:r>
              <a:rPr lang="en-US" altLang="zh-CN" sz="2800" b="1" dirty="0">
                <a:solidFill>
                  <a:srgbClr val="0066FF"/>
                </a:solidFill>
              </a:rPr>
              <a:t>= _____</a:t>
            </a:r>
            <a:r>
              <a:rPr lang="zh-CN" altLang="en-US" sz="2800" b="1" dirty="0">
                <a:solidFill>
                  <a:srgbClr val="0066FF"/>
                </a:solidFill>
              </a:rPr>
              <a:t>平角</a:t>
            </a:r>
          </a:p>
        </p:txBody>
      </p:sp>
      <p:sp>
        <p:nvSpPr>
          <p:cNvPr id="5" name="文本框 45">
            <a:extLst>
              <a:ext uri="{FF2B5EF4-FFF2-40B4-BE49-F238E27FC236}">
                <a16:creationId xmlns:a16="http://schemas.microsoft.com/office/drawing/2014/main" id="{55FB8478-F372-313E-BC6B-6FC828AE0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453" y="1906905"/>
            <a:ext cx="31003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0066FF"/>
                </a:solidFill>
              </a:rPr>
              <a:t>1</a:t>
            </a:r>
            <a:r>
              <a:rPr lang="zh-CN" altLang="en-US" sz="2800" b="1" dirty="0">
                <a:solidFill>
                  <a:srgbClr val="0066FF"/>
                </a:solidFill>
              </a:rPr>
              <a:t>平角 </a:t>
            </a:r>
            <a:r>
              <a:rPr lang="en-US" altLang="zh-CN" sz="2800" b="1" dirty="0">
                <a:solidFill>
                  <a:srgbClr val="0066FF"/>
                </a:solidFill>
              </a:rPr>
              <a:t>= _____</a:t>
            </a:r>
            <a:r>
              <a:rPr lang="zh-CN" altLang="en-US" sz="2800" b="1" dirty="0">
                <a:solidFill>
                  <a:srgbClr val="0066FF"/>
                </a:solidFill>
              </a:rPr>
              <a:t>直角</a:t>
            </a:r>
          </a:p>
        </p:txBody>
      </p:sp>
      <p:sp>
        <p:nvSpPr>
          <p:cNvPr id="7" name="文本框 45">
            <a:extLst>
              <a:ext uri="{FF2B5EF4-FFF2-40B4-BE49-F238E27FC236}">
                <a16:creationId xmlns:a16="http://schemas.microsoft.com/office/drawing/2014/main" id="{18AB90D6-3BE1-B957-4F1C-7B22EAC9F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3353" y="1152525"/>
            <a:ext cx="31003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0066FF"/>
                </a:solidFill>
              </a:rPr>
              <a:t>= _____</a:t>
            </a:r>
            <a:r>
              <a:rPr lang="zh-CN" altLang="en-US" sz="2800" b="1" dirty="0">
                <a:solidFill>
                  <a:srgbClr val="0066FF"/>
                </a:solidFill>
              </a:rPr>
              <a:t>直角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1301433" y="3760788"/>
            <a:ext cx="865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0066FF"/>
                </a:solidFill>
              </a:rPr>
              <a:t>直</a:t>
            </a:r>
            <a:r>
              <a:rPr lang="zh-CN" altLang="en-US" sz="2400" b="1"/>
              <a:t>角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1229995" y="4227513"/>
            <a:ext cx="15446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 dirty="0">
                <a:solidFill>
                  <a:srgbClr val="FF0000"/>
                </a:solidFill>
              </a:rPr>
              <a:t>直角</a:t>
            </a:r>
            <a:r>
              <a:rPr lang="en-US" altLang="zh-CN" b="1" dirty="0">
                <a:solidFill>
                  <a:srgbClr val="FF0000"/>
                </a:solidFill>
              </a:rPr>
              <a:t>=90°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35" name="图片 3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230" y="3248025"/>
            <a:ext cx="109061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3014980" y="3756025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0066FF"/>
                </a:solidFill>
              </a:rPr>
              <a:t>平</a:t>
            </a:r>
            <a:r>
              <a:rPr lang="zh-CN" altLang="en-US" sz="2400" b="1"/>
              <a:t>角</a:t>
            </a: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2959418" y="4227513"/>
            <a:ext cx="15446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 dirty="0">
                <a:solidFill>
                  <a:srgbClr val="FF0000"/>
                </a:solidFill>
              </a:rPr>
              <a:t>平角</a:t>
            </a:r>
            <a:r>
              <a:rPr lang="en-US" altLang="zh-CN" b="1" dirty="0">
                <a:solidFill>
                  <a:srgbClr val="FF0000"/>
                </a:solidFill>
              </a:rPr>
              <a:t>=180°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pic>
        <p:nvPicPr>
          <p:cNvPr id="39" name="图片 3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105" y="2962275"/>
            <a:ext cx="1089025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4826318" y="3754438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0066FF"/>
                </a:solidFill>
              </a:rPr>
              <a:t>周</a:t>
            </a:r>
            <a:r>
              <a:rPr lang="zh-CN" altLang="en-US" sz="2400" b="1"/>
              <a:t>角</a:t>
            </a: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848543" y="4222750"/>
            <a:ext cx="15446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>
                <a:solidFill>
                  <a:srgbClr val="FF0000"/>
                </a:solidFill>
              </a:rPr>
              <a:t>周角</a:t>
            </a:r>
            <a:r>
              <a:rPr lang="en-US" altLang="zh-CN" b="1" dirty="0">
                <a:solidFill>
                  <a:srgbClr val="FF0000"/>
                </a:solidFill>
              </a:rPr>
              <a:t>=360°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45" name="图片 4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433" y="2982913"/>
            <a:ext cx="925512" cy="92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6" name="文本框 1"/>
          <p:cNvSpPr txBox="1">
            <a:spLocks noChangeArrowheads="1"/>
          </p:cNvSpPr>
          <p:nvPr/>
        </p:nvSpPr>
        <p:spPr bwMode="auto">
          <a:xfrm>
            <a:off x="250825" y="179388"/>
            <a:ext cx="367347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3200" b="1"/>
              <a:t>活动交流</a:t>
            </a:r>
          </a:p>
        </p:txBody>
      </p:sp>
      <p:sp>
        <p:nvSpPr>
          <p:cNvPr id="62" name="文本框 61"/>
          <p:cNvSpPr txBox="1">
            <a:spLocks noChangeArrowheads="1"/>
          </p:cNvSpPr>
          <p:nvPr/>
        </p:nvSpPr>
        <p:spPr bwMode="auto">
          <a:xfrm>
            <a:off x="2606040" y="1190625"/>
            <a:ext cx="579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2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63" name="文本框 62"/>
          <p:cNvSpPr txBox="1">
            <a:spLocks noChangeArrowheads="1"/>
          </p:cNvSpPr>
          <p:nvPr/>
        </p:nvSpPr>
        <p:spPr bwMode="auto">
          <a:xfrm>
            <a:off x="4634865" y="1190625"/>
            <a:ext cx="579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4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36378AD-1DC7-DD3D-AB9A-B457F42C6C9E}"/>
              </a:ext>
            </a:extLst>
          </p:cNvPr>
          <p:cNvGrpSpPr/>
          <p:nvPr/>
        </p:nvGrpSpPr>
        <p:grpSpPr>
          <a:xfrm>
            <a:off x="6759138" y="1585840"/>
            <a:ext cx="1736933" cy="1605226"/>
            <a:chOff x="7963098" y="3848980"/>
            <a:chExt cx="1736933" cy="1605226"/>
          </a:xfrm>
        </p:grpSpPr>
        <p:pic>
          <p:nvPicPr>
            <p:cNvPr id="2" name="Picture 55" descr="三角尺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908612">
              <a:off x="7963098" y="4700596"/>
              <a:ext cx="1489870" cy="753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Picture 56" descr="三角尺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8567593" y="4229294"/>
              <a:ext cx="1512751" cy="752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C067857D-50A8-86DA-7211-595465823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040" y="1945005"/>
            <a:ext cx="579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2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7" name="文本框 1"/>
          <p:cNvSpPr txBox="1">
            <a:spLocks noChangeArrowheads="1"/>
          </p:cNvSpPr>
          <p:nvPr/>
        </p:nvSpPr>
        <p:spPr bwMode="auto">
          <a:xfrm>
            <a:off x="971550" y="179388"/>
            <a:ext cx="467995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/>
              <a:t>三、巩固练习，内化提高</a:t>
            </a:r>
          </a:p>
        </p:txBody>
      </p:sp>
      <p:sp>
        <p:nvSpPr>
          <p:cNvPr id="4" name="文本框 1">
            <a:extLst>
              <a:ext uri="{FF2B5EF4-FFF2-40B4-BE49-F238E27FC236}">
                <a16:creationId xmlns:a16="http://schemas.microsoft.com/office/drawing/2014/main" id="{09D6A37D-4B88-26CC-8CD3-88DA23739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060" y="1219835"/>
            <a:ext cx="690213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latin typeface="黑体" panose="02010609060101010101" pitchFamily="49" charset="-122"/>
              </a:rPr>
              <a:t>下面的角各是哪一种角？写出角的名称。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B299E7E-12F9-ECE2-67E2-70BE8541B4B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2080463"/>
            <a:ext cx="7557025" cy="1820775"/>
          </a:xfrm>
          <a:prstGeom prst="rect">
            <a:avLst/>
          </a:prstGeom>
        </p:spPr>
      </p:pic>
      <p:sp>
        <p:nvSpPr>
          <p:cNvPr id="6" name="文本框 1">
            <a:extLst>
              <a:ext uri="{FF2B5EF4-FFF2-40B4-BE49-F238E27FC236}">
                <a16:creationId xmlns:a16="http://schemas.microsoft.com/office/drawing/2014/main" id="{2CCA8150-04CE-0DBD-2973-37776C8A7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122" y="3330575"/>
            <a:ext cx="662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</a:rPr>
              <a:t>钝</a:t>
            </a:r>
          </a:p>
        </p:txBody>
      </p:sp>
      <p:sp>
        <p:nvSpPr>
          <p:cNvPr id="7" name="文本框 1">
            <a:extLst>
              <a:ext uri="{FF2B5EF4-FFF2-40B4-BE49-F238E27FC236}">
                <a16:creationId xmlns:a16="http://schemas.microsoft.com/office/drawing/2014/main" id="{BCBC2171-43BC-FC79-A8CF-A6F9D8037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2" y="3330575"/>
            <a:ext cx="662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</a:rPr>
              <a:t>直</a:t>
            </a:r>
          </a:p>
        </p:txBody>
      </p:sp>
      <p:sp>
        <p:nvSpPr>
          <p:cNvPr id="8" name="文本框 1">
            <a:extLst>
              <a:ext uri="{FF2B5EF4-FFF2-40B4-BE49-F238E27FC236}">
                <a16:creationId xmlns:a16="http://schemas.microsoft.com/office/drawing/2014/main" id="{743F88DD-846F-8FC2-7504-2A5EDD15F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1122" y="3330575"/>
            <a:ext cx="662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</a:rPr>
              <a:t>平</a:t>
            </a:r>
          </a:p>
        </p:txBody>
      </p:sp>
      <p:sp>
        <p:nvSpPr>
          <p:cNvPr id="9" name="文本框 1">
            <a:extLst>
              <a:ext uri="{FF2B5EF4-FFF2-40B4-BE49-F238E27FC236}">
                <a16:creationId xmlns:a16="http://schemas.microsoft.com/office/drawing/2014/main" id="{11FA067B-09CB-20C8-3323-E4A950C52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2" y="3330575"/>
            <a:ext cx="662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</a:rPr>
              <a:t>锐</a:t>
            </a:r>
          </a:p>
        </p:txBody>
      </p:sp>
      <p:sp>
        <p:nvSpPr>
          <p:cNvPr id="2" name="文本框 26">
            <a:extLst>
              <a:ext uri="{FF2B5EF4-FFF2-40B4-BE49-F238E27FC236}">
                <a16:creationId xmlns:a16="http://schemas.microsoft.com/office/drawing/2014/main" id="{BF8B46FC-90CB-029E-AE80-8CB41C2E9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675" y="827229"/>
            <a:ext cx="23033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dirty="0">
                <a:solidFill>
                  <a:srgbClr val="FF6600"/>
                </a:solidFill>
              </a:rPr>
              <a:t>[</a:t>
            </a:r>
            <a:r>
              <a:rPr lang="zh-CN" altLang="en-US" sz="1400" dirty="0">
                <a:solidFill>
                  <a:srgbClr val="FF6600"/>
                </a:solidFill>
              </a:rPr>
              <a:t>选自教材</a:t>
            </a:r>
            <a:r>
              <a:rPr lang="en-US" altLang="zh-CN" sz="1400" dirty="0">
                <a:solidFill>
                  <a:srgbClr val="FF6600"/>
                </a:solidFill>
              </a:rPr>
              <a:t>P29</a:t>
            </a:r>
            <a:r>
              <a:rPr lang="zh-CN" altLang="en-US" sz="1400" dirty="0">
                <a:solidFill>
                  <a:srgbClr val="FF6600"/>
                </a:solidFill>
              </a:rPr>
              <a:t>页 做一做</a:t>
            </a:r>
            <a:r>
              <a:rPr lang="en-US" altLang="zh-CN" sz="1400" dirty="0">
                <a:solidFill>
                  <a:srgbClr val="FF6600"/>
                </a:solidFill>
              </a:rPr>
              <a:t>]</a:t>
            </a:r>
            <a:endParaRPr lang="zh-CN" altLang="en-US" sz="1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20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813" y="248126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形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2149475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形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3" y="254635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7" name="组合 12"/>
          <p:cNvGrpSpPr/>
          <p:nvPr/>
        </p:nvGrpSpPr>
        <p:grpSpPr bwMode="auto">
          <a:xfrm>
            <a:off x="998538" y="1058863"/>
            <a:ext cx="7269162" cy="2052637"/>
            <a:chOff x="833121" y="1494444"/>
            <a:chExt cx="7267786" cy="2052320"/>
          </a:xfrm>
        </p:grpSpPr>
        <p:sp>
          <p:nvSpPr>
            <p:cNvPr id="6" name="思想气泡: 云 5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32741"/>
                <a:gd name="adj2" fmla="val 57138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680" name="矩形 2"/>
            <p:cNvSpPr>
              <a:spLocks noChangeArrowheads="1"/>
            </p:cNvSpPr>
            <p:nvPr/>
          </p:nvSpPr>
          <p:spPr bwMode="auto">
            <a:xfrm>
              <a:off x="1251797" y="222821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sp>
        <p:nvSpPr>
          <p:cNvPr id="28678" name="矩形 7"/>
          <p:cNvSpPr>
            <a:spLocks noChangeArrowheads="1"/>
          </p:cNvSpPr>
          <p:nvPr/>
        </p:nvSpPr>
        <p:spPr bwMode="auto">
          <a:xfrm>
            <a:off x="900113" y="258763"/>
            <a:ext cx="23487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 dirty="0"/>
              <a:t>四、课堂小结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1"/>
          <p:cNvSpPr txBox="1">
            <a:spLocks noChangeArrowheads="1"/>
          </p:cNvSpPr>
          <p:nvPr/>
        </p:nvSpPr>
        <p:spPr bwMode="auto">
          <a:xfrm>
            <a:off x="971550" y="179388"/>
            <a:ext cx="3744913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 dirty="0"/>
              <a:t>五、巩固练习</a:t>
            </a:r>
          </a:p>
        </p:txBody>
      </p: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900113" y="987425"/>
            <a:ext cx="792003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1.</a:t>
            </a:r>
            <a:r>
              <a:rPr lang="zh-CN" altLang="en-US" sz="2400" b="1" dirty="0">
                <a:latin typeface="+mn-lt"/>
              </a:rPr>
              <a:t>按要求把下面不同的度数分别填在合适的框里。</a:t>
            </a:r>
          </a:p>
        </p:txBody>
      </p:sp>
      <p:sp>
        <p:nvSpPr>
          <p:cNvPr id="6" name="文本框 1"/>
          <p:cNvSpPr txBox="1">
            <a:spLocks noChangeArrowheads="1"/>
          </p:cNvSpPr>
          <p:nvPr/>
        </p:nvSpPr>
        <p:spPr bwMode="auto">
          <a:xfrm>
            <a:off x="685800" y="1604963"/>
            <a:ext cx="8636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30°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7" name="文本框 1"/>
          <p:cNvSpPr txBox="1">
            <a:spLocks noChangeArrowheads="1"/>
          </p:cNvSpPr>
          <p:nvPr/>
        </p:nvSpPr>
        <p:spPr bwMode="auto">
          <a:xfrm>
            <a:off x="1554163" y="1604963"/>
            <a:ext cx="8636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90°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2422525" y="1604963"/>
            <a:ext cx="99695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101°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9" name="文本框 1"/>
          <p:cNvSpPr txBox="1">
            <a:spLocks noChangeArrowheads="1"/>
          </p:cNvSpPr>
          <p:nvPr/>
        </p:nvSpPr>
        <p:spPr bwMode="auto">
          <a:xfrm>
            <a:off x="3290888" y="1604963"/>
            <a:ext cx="8636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60°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10" name="文本框 1"/>
          <p:cNvSpPr txBox="1">
            <a:spLocks noChangeArrowheads="1"/>
          </p:cNvSpPr>
          <p:nvPr/>
        </p:nvSpPr>
        <p:spPr bwMode="auto">
          <a:xfrm>
            <a:off x="4159250" y="1604963"/>
            <a:ext cx="8636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99°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11" name="文本框 1"/>
          <p:cNvSpPr txBox="1">
            <a:spLocks noChangeArrowheads="1"/>
          </p:cNvSpPr>
          <p:nvPr/>
        </p:nvSpPr>
        <p:spPr bwMode="auto">
          <a:xfrm>
            <a:off x="5027613" y="1604963"/>
            <a:ext cx="105727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180°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12" name="文本框 1"/>
          <p:cNvSpPr txBox="1">
            <a:spLocks noChangeArrowheads="1"/>
          </p:cNvSpPr>
          <p:nvPr/>
        </p:nvSpPr>
        <p:spPr bwMode="auto">
          <a:xfrm>
            <a:off x="5895975" y="1604963"/>
            <a:ext cx="979488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150°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13" name="文本框 1"/>
          <p:cNvSpPr txBox="1">
            <a:spLocks noChangeArrowheads="1"/>
          </p:cNvSpPr>
          <p:nvPr/>
        </p:nvSpPr>
        <p:spPr bwMode="auto">
          <a:xfrm>
            <a:off x="6764338" y="1604963"/>
            <a:ext cx="865187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72°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14" name="文本框 1"/>
          <p:cNvSpPr txBox="1">
            <a:spLocks noChangeArrowheads="1"/>
          </p:cNvSpPr>
          <p:nvPr/>
        </p:nvSpPr>
        <p:spPr bwMode="auto">
          <a:xfrm>
            <a:off x="7632700" y="1604963"/>
            <a:ext cx="1042988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360°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15" name="文本框 1"/>
          <p:cNvSpPr txBox="1">
            <a:spLocks noChangeArrowheads="1"/>
          </p:cNvSpPr>
          <p:nvPr/>
        </p:nvSpPr>
        <p:spPr bwMode="auto">
          <a:xfrm>
            <a:off x="827088" y="3435350"/>
            <a:ext cx="86518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+mn-lt"/>
              </a:rPr>
              <a:t>锐角</a:t>
            </a:r>
          </a:p>
        </p:txBody>
      </p:sp>
      <p:pic>
        <p:nvPicPr>
          <p:cNvPr id="29710" name="图片 1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2211388"/>
            <a:ext cx="831215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"/>
          <p:cNvSpPr txBox="1">
            <a:spLocks noChangeArrowheads="1"/>
          </p:cNvSpPr>
          <p:nvPr/>
        </p:nvSpPr>
        <p:spPr bwMode="auto">
          <a:xfrm>
            <a:off x="2555875" y="3435350"/>
            <a:ext cx="863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+mn-lt"/>
              </a:rPr>
              <a:t>钝角</a:t>
            </a:r>
          </a:p>
        </p:txBody>
      </p:sp>
      <p:sp>
        <p:nvSpPr>
          <p:cNvPr id="18" name="文本框 1"/>
          <p:cNvSpPr txBox="1">
            <a:spLocks noChangeArrowheads="1"/>
          </p:cNvSpPr>
          <p:nvPr/>
        </p:nvSpPr>
        <p:spPr bwMode="auto">
          <a:xfrm>
            <a:off x="4140200" y="3435350"/>
            <a:ext cx="863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+mn-lt"/>
              </a:rPr>
              <a:t>直角</a:t>
            </a:r>
          </a:p>
        </p:txBody>
      </p:sp>
      <p:sp>
        <p:nvSpPr>
          <p:cNvPr id="19" name="文本框 1"/>
          <p:cNvSpPr txBox="1">
            <a:spLocks noChangeArrowheads="1"/>
          </p:cNvSpPr>
          <p:nvPr/>
        </p:nvSpPr>
        <p:spPr bwMode="auto">
          <a:xfrm>
            <a:off x="5867400" y="3435350"/>
            <a:ext cx="865188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+mn-lt"/>
              </a:rPr>
              <a:t>平角</a:t>
            </a:r>
          </a:p>
        </p:txBody>
      </p:sp>
      <p:sp>
        <p:nvSpPr>
          <p:cNvPr id="20" name="文本框 1"/>
          <p:cNvSpPr txBox="1">
            <a:spLocks noChangeArrowheads="1"/>
          </p:cNvSpPr>
          <p:nvPr/>
        </p:nvSpPr>
        <p:spPr bwMode="auto">
          <a:xfrm>
            <a:off x="7524750" y="3435350"/>
            <a:ext cx="863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+mn-lt"/>
              </a:rPr>
              <a:t>周角</a:t>
            </a:r>
          </a:p>
        </p:txBody>
      </p:sp>
      <p:sp>
        <p:nvSpPr>
          <p:cNvPr id="22" name="文本框 1"/>
          <p:cNvSpPr txBox="1">
            <a:spLocks noChangeArrowheads="1"/>
          </p:cNvSpPr>
          <p:nvPr/>
        </p:nvSpPr>
        <p:spPr bwMode="auto">
          <a:xfrm>
            <a:off x="684213" y="2341563"/>
            <a:ext cx="863600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30°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3" name="文本框 1"/>
          <p:cNvSpPr txBox="1">
            <a:spLocks noChangeArrowheads="1"/>
          </p:cNvSpPr>
          <p:nvPr/>
        </p:nvSpPr>
        <p:spPr bwMode="auto">
          <a:xfrm>
            <a:off x="1258888" y="2341563"/>
            <a:ext cx="865187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60°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文本框 1"/>
          <p:cNvSpPr txBox="1">
            <a:spLocks noChangeArrowheads="1"/>
          </p:cNvSpPr>
          <p:nvPr/>
        </p:nvSpPr>
        <p:spPr bwMode="auto">
          <a:xfrm>
            <a:off x="755650" y="2787650"/>
            <a:ext cx="863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72°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文本框 1"/>
          <p:cNvSpPr txBox="1">
            <a:spLocks noChangeArrowheads="1"/>
          </p:cNvSpPr>
          <p:nvPr/>
        </p:nvSpPr>
        <p:spPr bwMode="auto">
          <a:xfrm>
            <a:off x="2339975" y="2341563"/>
            <a:ext cx="996950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101°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6" name="文本框 1"/>
          <p:cNvSpPr txBox="1">
            <a:spLocks noChangeArrowheads="1"/>
          </p:cNvSpPr>
          <p:nvPr/>
        </p:nvSpPr>
        <p:spPr bwMode="auto">
          <a:xfrm>
            <a:off x="2987675" y="2355850"/>
            <a:ext cx="863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99°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7" name="文本框 1"/>
          <p:cNvSpPr txBox="1">
            <a:spLocks noChangeArrowheads="1"/>
          </p:cNvSpPr>
          <p:nvPr/>
        </p:nvSpPr>
        <p:spPr bwMode="auto">
          <a:xfrm>
            <a:off x="2339975" y="2787650"/>
            <a:ext cx="979488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150°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文本框 1"/>
          <p:cNvSpPr txBox="1">
            <a:spLocks noChangeArrowheads="1"/>
          </p:cNvSpPr>
          <p:nvPr/>
        </p:nvSpPr>
        <p:spPr bwMode="auto">
          <a:xfrm>
            <a:off x="4284663" y="2571750"/>
            <a:ext cx="863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90°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9" name="文本框 1"/>
          <p:cNvSpPr txBox="1">
            <a:spLocks noChangeArrowheads="1"/>
          </p:cNvSpPr>
          <p:nvPr/>
        </p:nvSpPr>
        <p:spPr bwMode="auto">
          <a:xfrm>
            <a:off x="5867400" y="2544763"/>
            <a:ext cx="105727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180°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文本框 1"/>
          <p:cNvSpPr txBox="1">
            <a:spLocks noChangeArrowheads="1"/>
          </p:cNvSpPr>
          <p:nvPr/>
        </p:nvSpPr>
        <p:spPr bwMode="auto">
          <a:xfrm>
            <a:off x="7489825" y="2544763"/>
            <a:ext cx="1042988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360°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460</Words>
  <Application>Microsoft Office PowerPoint</Application>
  <PresentationFormat>全屏显示(16:9)</PresentationFormat>
  <Paragraphs>109</Paragraphs>
  <Slides>14</Slides>
  <Notes>1</Notes>
  <HiddenSlides>0</HiddenSlides>
  <MMClips>1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等线</vt:lpstr>
      <vt:lpstr>黑体</vt:lpstr>
      <vt:lpstr>楷体</vt:lpstr>
      <vt:lpstr>Arial</vt:lpstr>
      <vt:lpstr>Times New Roman</vt:lpstr>
      <vt:lpstr>自定义设计方案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432</cp:revision>
  <dcterms:created xsi:type="dcterms:W3CDTF">2015-08-27T07:30:00Z</dcterms:created>
  <dcterms:modified xsi:type="dcterms:W3CDTF">2026-06-08T07:58:34Z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