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2" r:id="rId2"/>
    <p:sldId id="368" r:id="rId3"/>
    <p:sldId id="276" r:id="rId4"/>
    <p:sldId id="361" r:id="rId5"/>
    <p:sldId id="288" r:id="rId6"/>
    <p:sldId id="280" r:id="rId7"/>
    <p:sldId id="279" r:id="rId8"/>
    <p:sldId id="281" r:id="rId9"/>
    <p:sldId id="282" r:id="rId10"/>
    <p:sldId id="287" r:id="rId11"/>
    <p:sldId id="294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31">
          <p15:clr>
            <a:srgbClr val="A4A3A4"/>
          </p15:clr>
        </p15:guide>
        <p15:guide id="4" orient="horz" pos="2981">
          <p15:clr>
            <a:srgbClr val="A4A3A4"/>
          </p15:clr>
        </p15:guide>
        <p15:guide id="5" pos="385">
          <p15:clr>
            <a:srgbClr val="A4A3A4"/>
          </p15:clr>
        </p15:guide>
        <p15:guide id="6" pos="5375">
          <p15:clr>
            <a:srgbClr val="A4A3A4"/>
          </p15:clr>
        </p15:guide>
        <p15:guide id="7" orient="horz" pos="1302">
          <p15:clr>
            <a:srgbClr val="A4A3A4"/>
          </p15:clr>
        </p15:guide>
        <p15:guide id="8" orient="horz" pos="1212">
          <p15:clr>
            <a:srgbClr val="A4A3A4"/>
          </p15:clr>
        </p15:guide>
        <p15:guide id="9" pos="1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FFDE4"/>
    <a:srgbClr val="ED525E"/>
    <a:srgbClr val="0066FF"/>
    <a:srgbClr val="EF7B57"/>
    <a:srgbClr val="DF860E"/>
    <a:srgbClr val="F2C207"/>
    <a:srgbClr val="DF850D"/>
    <a:srgbClr val="CEB35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6209" autoAdjust="0"/>
  </p:normalViewPr>
  <p:slideViewPr>
    <p:cSldViewPr>
      <p:cViewPr varScale="1">
        <p:scale>
          <a:sx n="82" d="100"/>
          <a:sy n="82" d="100"/>
        </p:scale>
        <p:origin x="78" y="1152"/>
      </p:cViewPr>
      <p:guideLst>
        <p:guide orient="horz" pos="1620"/>
        <p:guide pos="2880"/>
        <p:guide orient="horz" pos="531"/>
        <p:guide orient="horz" pos="2981"/>
        <p:guide pos="385"/>
        <p:guide pos="5375"/>
        <p:guide orient="horz" pos="1302"/>
        <p:guide orient="horz" pos="1212"/>
        <p:guide pos="174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0A98B32-D03D-4A66-A735-0BC96A7BC089}" type="datetimeFigureOut">
              <a:rPr lang="zh-CN" altLang="en-US"/>
              <a:t>2026/6/8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5DC8B1B-8D2D-4E1E-BA1D-F3810F89A1C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-250825"/>
            <a:ext cx="5643562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319" y="217488"/>
            <a:ext cx="73688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2" b="38054"/>
          <a:stretch>
            <a:fillRect/>
          </a:stretch>
        </p:blipFill>
        <p:spPr bwMode="auto">
          <a:xfrm>
            <a:off x="-36513" y="4373563"/>
            <a:ext cx="3486151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75" y="209550"/>
            <a:ext cx="7368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3940175"/>
            <a:ext cx="159385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1113"/>
            <a:ext cx="941387" cy="94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2" b="38054"/>
          <a:stretch>
            <a:fillRect/>
          </a:stretch>
        </p:blipFill>
        <p:spPr bwMode="auto">
          <a:xfrm>
            <a:off x="-36513" y="4373563"/>
            <a:ext cx="3486151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75" y="209550"/>
            <a:ext cx="7368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3940175"/>
            <a:ext cx="159385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3429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685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0287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330" indent="-227330" algn="l" defTabSz="91313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2"/>
          <p:cNvSpPr>
            <a:spLocks noChangeArrowheads="1"/>
          </p:cNvSpPr>
          <p:nvPr/>
        </p:nvSpPr>
        <p:spPr bwMode="auto">
          <a:xfrm>
            <a:off x="2720975" y="2211710"/>
            <a:ext cx="3702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</a:rPr>
              <a:t>角的度量</a:t>
            </a:r>
          </a:p>
        </p:txBody>
      </p:sp>
      <p:sp>
        <p:nvSpPr>
          <p:cNvPr id="12292" name="副标题 6"/>
          <p:cNvSpPr txBox="1">
            <a:spLocks noChangeArrowheads="1"/>
          </p:cNvSpPr>
          <p:nvPr/>
        </p:nvSpPr>
        <p:spPr bwMode="auto">
          <a:xfrm>
            <a:off x="-180975" y="123825"/>
            <a:ext cx="24225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b="1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四年级上册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B801D289-6762-ABEA-EC9E-19279F4E3430}"/>
              </a:ext>
            </a:extLst>
          </p:cNvPr>
          <p:cNvSpPr/>
          <p:nvPr/>
        </p:nvSpPr>
        <p:spPr>
          <a:xfrm>
            <a:off x="4147226" y="888459"/>
            <a:ext cx="849549" cy="849549"/>
          </a:xfrm>
          <a:prstGeom prst="ellipse">
            <a:avLst/>
          </a:prstGeom>
          <a:solidFill>
            <a:srgbClr val="2FBBD4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二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"/>
          <p:cNvSpPr txBox="1">
            <a:spLocks noChangeArrowheads="1"/>
          </p:cNvSpPr>
          <p:nvPr/>
        </p:nvSpPr>
        <p:spPr bwMode="auto">
          <a:xfrm>
            <a:off x="900113" y="179388"/>
            <a:ext cx="57594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一、借助问题，统一认知</a:t>
            </a:r>
          </a:p>
        </p:txBody>
      </p:sp>
      <p:sp>
        <p:nvSpPr>
          <p:cNvPr id="13315" name="文本框 2"/>
          <p:cNvSpPr txBox="1">
            <a:spLocks noChangeArrowheads="1"/>
          </p:cNvSpPr>
          <p:nvPr/>
        </p:nvSpPr>
        <p:spPr bwMode="auto">
          <a:xfrm>
            <a:off x="1476375" y="842963"/>
            <a:ext cx="53276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/>
              <a:t>下面两个角哪个大？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427538" y="842963"/>
            <a:ext cx="28813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>
                <a:solidFill>
                  <a:srgbClr val="0066FF"/>
                </a:solidFill>
              </a:rPr>
              <a:t>大多少？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763688" y="2427734"/>
            <a:ext cx="2079676" cy="1224136"/>
            <a:chOff x="1763688" y="2427734"/>
            <a:chExt cx="2079676" cy="1224136"/>
          </a:xfrm>
        </p:grpSpPr>
        <p:grpSp>
          <p:nvGrpSpPr>
            <p:cNvPr id="7" name="组合 6"/>
            <p:cNvGrpSpPr/>
            <p:nvPr/>
          </p:nvGrpSpPr>
          <p:grpSpPr>
            <a:xfrm>
              <a:off x="2090074" y="2427734"/>
              <a:ext cx="1753290" cy="922730"/>
              <a:chOff x="4986456" y="2647708"/>
              <a:chExt cx="1753290" cy="922730"/>
            </a:xfrm>
          </p:grpSpPr>
          <p:cxnSp>
            <p:nvCxnSpPr>
              <p:cNvPr id="5" name="直接连接符 4"/>
              <p:cNvCxnSpPr/>
              <p:nvPr/>
            </p:nvCxnSpPr>
            <p:spPr>
              <a:xfrm>
                <a:off x="4986456" y="3569856"/>
                <a:ext cx="175329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>
                <a:cxnSpLocks/>
              </p:cNvCxnSpPr>
              <p:nvPr/>
            </p:nvCxnSpPr>
            <p:spPr>
              <a:xfrm flipV="1">
                <a:off x="4998040" y="2647708"/>
                <a:ext cx="1606246" cy="92273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弧形 11"/>
            <p:cNvSpPr/>
            <p:nvPr/>
          </p:nvSpPr>
          <p:spPr bwMode="auto">
            <a:xfrm>
              <a:off x="1763688" y="3022806"/>
              <a:ext cx="623383" cy="629064"/>
            </a:xfrm>
            <a:prstGeom prst="arc">
              <a:avLst>
                <a:gd name="adj1" fmla="val 20204945"/>
                <a:gd name="adj2" fmla="val 0"/>
              </a:avLst>
            </a:prstGeom>
            <a:ln w="19050">
              <a:solidFill>
                <a:srgbClr val="EB53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332" name="文本框 12"/>
            <p:cNvSpPr txBox="1">
              <a:spLocks noChangeArrowheads="1"/>
            </p:cNvSpPr>
            <p:nvPr/>
          </p:nvSpPr>
          <p:spPr bwMode="auto">
            <a:xfrm>
              <a:off x="2483768" y="3003798"/>
              <a:ext cx="350242" cy="369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13318" name="组合 18"/>
          <p:cNvGrpSpPr/>
          <p:nvPr/>
        </p:nvGrpSpPr>
        <p:grpSpPr bwMode="auto">
          <a:xfrm rot="60000">
            <a:off x="4520006" y="1728256"/>
            <a:ext cx="2381036" cy="2314309"/>
            <a:chOff x="4502952" y="1724675"/>
            <a:chExt cx="2380874" cy="2314482"/>
          </a:xfrm>
        </p:grpSpPr>
        <p:sp>
          <p:nvSpPr>
            <p:cNvPr id="14" name="弧形 13"/>
            <p:cNvSpPr/>
            <p:nvPr/>
          </p:nvSpPr>
          <p:spPr>
            <a:xfrm rot="21073105">
              <a:off x="4502952" y="3124689"/>
              <a:ext cx="914338" cy="914468"/>
            </a:xfrm>
            <a:prstGeom prst="arc">
              <a:avLst>
                <a:gd name="adj1" fmla="val 18936960"/>
                <a:gd name="adj2" fmla="val 20685666"/>
              </a:avLst>
            </a:prstGeom>
            <a:ln w="19050">
              <a:solidFill>
                <a:srgbClr val="EB53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3326" name="组合 16"/>
            <p:cNvGrpSpPr/>
            <p:nvPr/>
          </p:nvGrpSpPr>
          <p:grpSpPr bwMode="auto">
            <a:xfrm>
              <a:off x="5161841" y="1724675"/>
              <a:ext cx="1721985" cy="1689390"/>
              <a:chOff x="5161841" y="1724675"/>
              <a:chExt cx="1721985" cy="1689390"/>
            </a:xfrm>
          </p:grpSpPr>
          <p:sp>
            <p:nvSpPr>
              <p:cNvPr id="10" name="任意多边形: 形状 9"/>
              <p:cNvSpPr/>
              <p:nvPr/>
            </p:nvSpPr>
            <p:spPr>
              <a:xfrm>
                <a:off x="5161841" y="1724675"/>
                <a:ext cx="1721985" cy="1689390"/>
              </a:xfrm>
              <a:custGeom>
                <a:avLst/>
                <a:gdLst>
                  <a:gd name="connsiteX0" fmla="*/ 1717675 w 1717675"/>
                  <a:gd name="connsiteY0" fmla="*/ 1666875 h 1670050"/>
                  <a:gd name="connsiteX1" fmla="*/ 0 w 1717675"/>
                  <a:gd name="connsiteY1" fmla="*/ 1670050 h 1670050"/>
                  <a:gd name="connsiteX2" fmla="*/ 450850 w 1717675"/>
                  <a:gd name="connsiteY2" fmla="*/ 0 h 1670050"/>
                  <a:gd name="connsiteX0-1" fmla="*/ 1731583 w 1731583"/>
                  <a:gd name="connsiteY0-2" fmla="*/ 1666875 h 1694109"/>
                  <a:gd name="connsiteX1-3" fmla="*/ 0 w 1731583"/>
                  <a:gd name="connsiteY1-4" fmla="*/ 1694109 h 1694109"/>
                  <a:gd name="connsiteX2-5" fmla="*/ 464758 w 1731583"/>
                  <a:gd name="connsiteY2-6" fmla="*/ 0 h 1694109"/>
                  <a:gd name="connsiteX0-7" fmla="*/ 1726892 w 1726892"/>
                  <a:gd name="connsiteY0-8" fmla="*/ 1666875 h 1689263"/>
                  <a:gd name="connsiteX1-9" fmla="*/ 0 w 1726892"/>
                  <a:gd name="connsiteY1-10" fmla="*/ 1689263 h 1689263"/>
                  <a:gd name="connsiteX2-11" fmla="*/ 460067 w 1726892"/>
                  <a:gd name="connsiteY2-12" fmla="*/ 0 h 168926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726892" h="1689263">
                    <a:moveTo>
                      <a:pt x="1726892" y="1666875"/>
                    </a:moveTo>
                    <a:lnTo>
                      <a:pt x="0" y="1689263"/>
                    </a:lnTo>
                    <a:cubicBezTo>
                      <a:pt x="150283" y="1132580"/>
                      <a:pt x="309784" y="556683"/>
                      <a:pt x="460067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328" name="文本框 14"/>
              <p:cNvSpPr txBox="1">
                <a:spLocks noChangeArrowheads="1"/>
              </p:cNvSpPr>
              <p:nvPr/>
            </p:nvSpPr>
            <p:spPr bwMode="auto">
              <a:xfrm>
                <a:off x="5337291" y="3003387"/>
                <a:ext cx="43204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dirty="0"/>
                  <a:t>2</a:t>
                </a:r>
                <a:endParaRPr lang="zh-CN" altLang="en-US" dirty="0"/>
              </a:p>
            </p:txBody>
          </p:sp>
        </p:grpSp>
      </p:grpSp>
      <p:pic>
        <p:nvPicPr>
          <p:cNvPr id="21" name="图片 2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94" r="1467"/>
          <a:stretch>
            <a:fillRect/>
          </a:stretch>
        </p:blipFill>
        <p:spPr bwMode="auto">
          <a:xfrm flipH="1">
            <a:off x="775167" y="1446211"/>
            <a:ext cx="1402416" cy="1348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1111250" y="3697288"/>
            <a:ext cx="6921500" cy="10017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sz="2400" b="1" dirty="0"/>
              <a:t>要准确测量一个角的大小，应该用一个合适的角作单位来量。</a:t>
            </a:r>
          </a:p>
        </p:txBody>
      </p:sp>
      <p:pic>
        <p:nvPicPr>
          <p:cNvPr id="23" name="图片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537" y="1822588"/>
            <a:ext cx="269557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879600"/>
            <a:ext cx="2695575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17632">
            <a:off x="5080136" y="824187"/>
            <a:ext cx="1655762" cy="269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57"/>
          <p:cNvSpPr>
            <a:spLocks noChangeArrowheads="1"/>
          </p:cNvSpPr>
          <p:nvPr/>
        </p:nvSpPr>
        <p:spPr bwMode="auto">
          <a:xfrm>
            <a:off x="2084505" y="1339253"/>
            <a:ext cx="4247678" cy="558800"/>
          </a:xfrm>
          <a:prstGeom prst="wedgeRoundRectCallout">
            <a:avLst>
              <a:gd name="adj1" fmla="val -54187"/>
              <a:gd name="adj2" fmla="val 42120"/>
              <a:gd name="adj3" fmla="val 16667"/>
            </a:avLst>
          </a:prstGeom>
          <a:solidFill>
            <a:schemeClr val="bg1"/>
          </a:solidFill>
          <a:ln w="19050">
            <a:solidFill>
              <a:srgbClr val="00B0F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sz="2400" b="1" dirty="0">
                <a:latin typeface="+mj-ea"/>
                <a:ea typeface="+mj-ea"/>
              </a:rPr>
              <a:t>要知道大多少就得准确测量。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图片 68"/>
          <p:cNvPicPr>
            <a:picLocks noChangeAspect="1"/>
          </p:cNvPicPr>
          <p:nvPr/>
        </p:nvPicPr>
        <p:blipFill>
          <a:blip r:embed="rId2"/>
          <a:srcRect l="8419" t="13091" r="10561" b="5856"/>
          <a:stretch>
            <a:fillRect/>
          </a:stretch>
        </p:blipFill>
        <p:spPr>
          <a:xfrm>
            <a:off x="755576" y="716756"/>
            <a:ext cx="4051300" cy="4159250"/>
          </a:xfrm>
          <a:custGeom>
            <a:avLst/>
            <a:gdLst>
              <a:gd name="connsiteX0" fmla="*/ 2084474 w 4168948"/>
              <a:gd name="connsiteY0" fmla="*/ 0 h 4168948"/>
              <a:gd name="connsiteX1" fmla="*/ 4168948 w 4168948"/>
              <a:gd name="connsiteY1" fmla="*/ 2084474 h 4168948"/>
              <a:gd name="connsiteX2" fmla="*/ 2084474 w 4168948"/>
              <a:gd name="connsiteY2" fmla="*/ 4168948 h 4168948"/>
              <a:gd name="connsiteX3" fmla="*/ 0 w 4168948"/>
              <a:gd name="connsiteY3" fmla="*/ 2084474 h 4168948"/>
              <a:gd name="connsiteX4" fmla="*/ 2084474 w 4168948"/>
              <a:gd name="connsiteY4" fmla="*/ 0 h 41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8948" h="4168948">
                <a:moveTo>
                  <a:pt x="2084474" y="0"/>
                </a:moveTo>
                <a:cubicBezTo>
                  <a:pt x="3235697" y="0"/>
                  <a:pt x="4168948" y="933251"/>
                  <a:pt x="4168948" y="2084474"/>
                </a:cubicBezTo>
                <a:cubicBezTo>
                  <a:pt x="4168948" y="3235697"/>
                  <a:pt x="3235697" y="4168948"/>
                  <a:pt x="2084474" y="4168948"/>
                </a:cubicBezTo>
                <a:cubicBezTo>
                  <a:pt x="933251" y="4168948"/>
                  <a:pt x="0" y="3235697"/>
                  <a:pt x="0" y="2084474"/>
                </a:cubicBezTo>
                <a:cubicBezTo>
                  <a:pt x="0" y="933251"/>
                  <a:pt x="933251" y="0"/>
                  <a:pt x="2084474" y="0"/>
                </a:cubicBezTo>
                <a:close/>
              </a:path>
            </a:pathLst>
          </a:custGeom>
        </p:spPr>
      </p:pic>
      <p:cxnSp>
        <p:nvCxnSpPr>
          <p:cNvPr id="64" name="直接连接符 63"/>
          <p:cNvCxnSpPr/>
          <p:nvPr/>
        </p:nvCxnSpPr>
        <p:spPr>
          <a:xfrm>
            <a:off x="4640263" y="2571750"/>
            <a:ext cx="15382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V="1">
            <a:off x="4716463" y="2505075"/>
            <a:ext cx="1462087" cy="285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/>
        </p:nvSpPr>
        <p:spPr>
          <a:xfrm>
            <a:off x="781050" y="755650"/>
            <a:ext cx="3981450" cy="39814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2805113" y="1211262"/>
            <a:ext cx="1228725" cy="15224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2813050" y="2687637"/>
            <a:ext cx="1958975" cy="523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1031875" y="2725737"/>
            <a:ext cx="1790700" cy="10048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 flipV="1">
            <a:off x="827088" y="2384425"/>
            <a:ext cx="1979612" cy="349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813050" y="2735262"/>
            <a:ext cx="1700213" cy="9604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2" idx="0"/>
          </p:cNvCxnSpPr>
          <p:nvPr/>
        </p:nvCxnSpPr>
        <p:spPr>
          <a:xfrm flipH="1" flipV="1">
            <a:off x="2771775" y="755650"/>
            <a:ext cx="33338" cy="19748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endCxn id="2" idx="0"/>
          </p:cNvCxnSpPr>
          <p:nvPr/>
        </p:nvCxnSpPr>
        <p:spPr>
          <a:xfrm>
            <a:off x="2811463" y="2738437"/>
            <a:ext cx="695325" cy="18780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endCxn id="2" idx="0"/>
          </p:cNvCxnSpPr>
          <p:nvPr/>
        </p:nvCxnSpPr>
        <p:spPr>
          <a:xfrm flipV="1">
            <a:off x="2100263" y="2730500"/>
            <a:ext cx="708025" cy="18907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1073150" y="1717675"/>
            <a:ext cx="1749425" cy="1020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 flipV="1">
            <a:off x="919163" y="2041525"/>
            <a:ext cx="1884362" cy="6921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 flipV="1">
            <a:off x="1273175" y="1441450"/>
            <a:ext cx="1530350" cy="12922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endCxn id="2" idx="0"/>
          </p:cNvCxnSpPr>
          <p:nvPr/>
        </p:nvCxnSpPr>
        <p:spPr>
          <a:xfrm flipH="1">
            <a:off x="817563" y="2733675"/>
            <a:ext cx="1992312" cy="349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endCxn id="2" idx="2"/>
          </p:cNvCxnSpPr>
          <p:nvPr/>
        </p:nvCxnSpPr>
        <p:spPr>
          <a:xfrm flipH="1">
            <a:off x="781050" y="2733675"/>
            <a:ext cx="2035175" cy="127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endCxn id="2" idx="2"/>
          </p:cNvCxnSpPr>
          <p:nvPr/>
        </p:nvCxnSpPr>
        <p:spPr>
          <a:xfrm flipH="1">
            <a:off x="908050" y="2733675"/>
            <a:ext cx="1901825" cy="6778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endCxn id="2" idx="2"/>
          </p:cNvCxnSpPr>
          <p:nvPr/>
        </p:nvCxnSpPr>
        <p:spPr>
          <a:xfrm flipH="1">
            <a:off x="1484313" y="2743200"/>
            <a:ext cx="1314450" cy="15351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endCxn id="2" idx="2"/>
          </p:cNvCxnSpPr>
          <p:nvPr/>
        </p:nvCxnSpPr>
        <p:spPr>
          <a:xfrm flipH="1">
            <a:off x="1227138" y="2732087"/>
            <a:ext cx="1581150" cy="12795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2" idx="2"/>
          </p:cNvCxnSpPr>
          <p:nvPr/>
        </p:nvCxnSpPr>
        <p:spPr>
          <a:xfrm flipH="1">
            <a:off x="1789113" y="2733675"/>
            <a:ext cx="1020762" cy="17351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endCxn id="2" idx="4"/>
          </p:cNvCxnSpPr>
          <p:nvPr/>
        </p:nvCxnSpPr>
        <p:spPr>
          <a:xfrm flipH="1">
            <a:off x="2771775" y="2797175"/>
            <a:ext cx="38100" cy="19399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endCxn id="2" idx="4"/>
          </p:cNvCxnSpPr>
          <p:nvPr/>
        </p:nvCxnSpPr>
        <p:spPr>
          <a:xfrm flipH="1">
            <a:off x="2432050" y="2732087"/>
            <a:ext cx="377825" cy="19700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endCxn id="2" idx="4"/>
          </p:cNvCxnSpPr>
          <p:nvPr/>
        </p:nvCxnSpPr>
        <p:spPr>
          <a:xfrm>
            <a:off x="2814638" y="2744787"/>
            <a:ext cx="322262" cy="19573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2787650" y="855662"/>
            <a:ext cx="669925" cy="1905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2794000" y="1006475"/>
            <a:ext cx="976313" cy="1727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2803525" y="781050"/>
            <a:ext cx="325438" cy="19383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endCxn id="2" idx="4"/>
          </p:cNvCxnSpPr>
          <p:nvPr/>
        </p:nvCxnSpPr>
        <p:spPr>
          <a:xfrm>
            <a:off x="2803525" y="2725737"/>
            <a:ext cx="1281113" cy="15144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endCxn id="2" idx="4"/>
          </p:cNvCxnSpPr>
          <p:nvPr/>
        </p:nvCxnSpPr>
        <p:spPr>
          <a:xfrm>
            <a:off x="2803525" y="2725737"/>
            <a:ext cx="1023938" cy="17192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endCxn id="2" idx="4"/>
          </p:cNvCxnSpPr>
          <p:nvPr/>
        </p:nvCxnSpPr>
        <p:spPr>
          <a:xfrm>
            <a:off x="2809875" y="2732087"/>
            <a:ext cx="1527175" cy="12509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803525" y="1717675"/>
            <a:ext cx="1689100" cy="10223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2824163" y="2027237"/>
            <a:ext cx="1817687" cy="7096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2814638" y="1435100"/>
            <a:ext cx="1471612" cy="13033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endCxn id="2" idx="4"/>
          </p:cNvCxnSpPr>
          <p:nvPr/>
        </p:nvCxnSpPr>
        <p:spPr>
          <a:xfrm>
            <a:off x="2809875" y="2733675"/>
            <a:ext cx="1920875" cy="3190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endCxn id="2" idx="4"/>
          </p:cNvCxnSpPr>
          <p:nvPr/>
        </p:nvCxnSpPr>
        <p:spPr>
          <a:xfrm>
            <a:off x="2803525" y="2733675"/>
            <a:ext cx="1863725" cy="6318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754313" y="2727325"/>
            <a:ext cx="20272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2806700" y="2516187"/>
            <a:ext cx="1944688" cy="2238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2801938" y="2374900"/>
            <a:ext cx="1941512" cy="3603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2786063" y="2649537"/>
            <a:ext cx="1984375" cy="952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2816225" y="2619375"/>
            <a:ext cx="1943100" cy="1143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2817813" y="2543175"/>
            <a:ext cx="1944687" cy="1952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2811463" y="2584450"/>
            <a:ext cx="1946275" cy="1492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2805113" y="2481262"/>
            <a:ext cx="1939925" cy="2524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2805113" y="2449512"/>
            <a:ext cx="1946275" cy="2841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2798763" y="2409825"/>
            <a:ext cx="1946275" cy="3238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 flipV="1">
            <a:off x="1527175" y="1201737"/>
            <a:ext cx="1277938" cy="15303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 flipV="1">
            <a:off x="1806575" y="1000125"/>
            <a:ext cx="1003300" cy="17399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 flipV="1">
            <a:off x="2119313" y="868362"/>
            <a:ext cx="682625" cy="18510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 flipV="1">
            <a:off x="2452688" y="781050"/>
            <a:ext cx="330200" cy="19065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4727575" y="733425"/>
            <a:ext cx="38623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000" b="1"/>
              <a:t> </a:t>
            </a:r>
            <a:r>
              <a:rPr lang="zh-CN" altLang="en-US" sz="2000" b="1">
                <a:solidFill>
                  <a:srgbClr val="0066FF"/>
                </a:solidFill>
              </a:rPr>
              <a:t>◆</a:t>
            </a:r>
            <a:r>
              <a:rPr lang="zh-CN" altLang="en-US" sz="2000" b="1"/>
              <a:t>人们将圆平均分成</a:t>
            </a:r>
            <a:r>
              <a:rPr lang="en-US" altLang="zh-CN" sz="2000" b="1"/>
              <a:t>360</a:t>
            </a:r>
            <a:r>
              <a:rPr lang="zh-CN" altLang="en-US" sz="2000" b="1"/>
              <a:t>份，</a:t>
            </a:r>
            <a:endParaRPr lang="en-US" altLang="zh-CN" sz="2000" b="1"/>
          </a:p>
          <a:p>
            <a:r>
              <a:rPr lang="zh-CN" altLang="en-US" sz="2000" b="1"/>
              <a:t> </a:t>
            </a:r>
            <a:r>
              <a:rPr lang="zh-CN" altLang="en-US" sz="2000" b="1">
                <a:solidFill>
                  <a:srgbClr val="0066FF"/>
                </a:solidFill>
              </a:rPr>
              <a:t>◆</a:t>
            </a:r>
            <a:r>
              <a:rPr lang="zh-CN" altLang="en-US" sz="2000" b="1"/>
              <a:t>将其中</a:t>
            </a:r>
            <a:r>
              <a:rPr lang="en-US" altLang="zh-CN" sz="2000" b="1"/>
              <a:t>1</a:t>
            </a:r>
            <a:r>
              <a:rPr lang="zh-CN" altLang="en-US" sz="2000" b="1"/>
              <a:t>份所对的角作为度量角的单位，它的大小就是</a:t>
            </a:r>
            <a:r>
              <a:rPr lang="en-US" altLang="zh-CN" sz="2000" b="1"/>
              <a:t>1</a:t>
            </a:r>
            <a:r>
              <a:rPr lang="zh-CN" altLang="en-US" sz="2000" b="1"/>
              <a:t>度，记作</a:t>
            </a:r>
            <a:r>
              <a:rPr lang="en-US" altLang="zh-CN" sz="2000" b="1"/>
              <a:t>1°</a:t>
            </a:r>
            <a:r>
              <a:rPr lang="zh-CN" altLang="en-US" sz="2000" b="1"/>
              <a:t>。</a:t>
            </a:r>
            <a:endParaRPr lang="zh-CN" altLang="en-US" sz="2000"/>
          </a:p>
        </p:txBody>
      </p:sp>
      <p:sp>
        <p:nvSpPr>
          <p:cNvPr id="70" name="文本框 69"/>
          <p:cNvSpPr txBox="1">
            <a:spLocks noChangeArrowheads="1"/>
          </p:cNvSpPr>
          <p:nvPr/>
        </p:nvSpPr>
        <p:spPr bwMode="auto">
          <a:xfrm>
            <a:off x="6178550" y="2311400"/>
            <a:ext cx="569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/>
              <a:t>1°</a:t>
            </a:r>
            <a:endParaRPr lang="zh-CN" altLang="en-US"/>
          </a:p>
        </p:txBody>
      </p:sp>
      <p:sp>
        <p:nvSpPr>
          <p:cNvPr id="74" name="文本框 57"/>
          <p:cNvSpPr>
            <a:spLocks noChangeArrowheads="1"/>
          </p:cNvSpPr>
          <p:nvPr/>
        </p:nvSpPr>
        <p:spPr bwMode="auto">
          <a:xfrm>
            <a:off x="5222875" y="2881313"/>
            <a:ext cx="2014538" cy="924722"/>
          </a:xfrm>
          <a:prstGeom prst="wedgeRoundRectCallout">
            <a:avLst>
              <a:gd name="adj1" fmla="val 61179"/>
              <a:gd name="adj2" fmla="val 4404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000" b="1" dirty="0">
                <a:latin typeface="+mj-ea"/>
                <a:ea typeface="+mj-ea"/>
              </a:rPr>
              <a:t>每</a:t>
            </a:r>
            <a:r>
              <a:rPr lang="en-US" altLang="zh-CN" sz="2000" b="1" dirty="0">
                <a:latin typeface="+mj-ea"/>
                <a:ea typeface="+mj-ea"/>
              </a:rPr>
              <a:t>1</a:t>
            </a:r>
            <a:r>
              <a:rPr lang="zh-CN" altLang="en-US" sz="2000" b="1" dirty="0">
                <a:latin typeface="+mj-ea"/>
                <a:ea typeface="+mj-ea"/>
              </a:rPr>
              <a:t>份所对的角的大小就是</a:t>
            </a:r>
            <a:r>
              <a:rPr lang="en-US" altLang="zh-CN" sz="2000" b="1" dirty="0">
                <a:latin typeface="+mj-ea"/>
                <a:ea typeface="+mj-ea"/>
              </a:rPr>
              <a:t>1°</a:t>
            </a:r>
            <a:r>
              <a:rPr lang="zh-CN" altLang="en-US" sz="2000" b="1" dirty="0">
                <a:latin typeface="+mj-ea"/>
                <a:ea typeface="+mj-ea"/>
              </a:rPr>
              <a:t>。</a:t>
            </a:r>
          </a:p>
        </p:txBody>
      </p:sp>
      <p:pic>
        <p:nvPicPr>
          <p:cNvPr id="75" name="图片 7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396457" flipH="1">
            <a:off x="7488238" y="2900567"/>
            <a:ext cx="1292225" cy="125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文本框 75"/>
          <p:cNvSpPr txBox="1"/>
          <p:nvPr/>
        </p:nvSpPr>
        <p:spPr>
          <a:xfrm>
            <a:off x="4916488" y="4113213"/>
            <a:ext cx="3673475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000" b="1" dirty="0">
                <a:latin typeface="+mn-ea"/>
                <a:ea typeface="+mn-ea"/>
              </a:rPr>
              <a:t>根据这一原理，人们制作了度量角的工具</a:t>
            </a:r>
            <a:r>
              <a:rPr lang="en-US" altLang="zh-CN" sz="2000" b="1" dirty="0">
                <a:latin typeface="+mn-ea"/>
                <a:ea typeface="+mn-ea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量角器</a:t>
            </a:r>
            <a:r>
              <a:rPr lang="zh-CN" altLang="en-US" sz="2000" b="1" dirty="0">
                <a:latin typeface="+mn-ea"/>
                <a:ea typeface="+mn-ea"/>
              </a:rPr>
              <a:t>。</a:t>
            </a:r>
          </a:p>
        </p:txBody>
      </p:sp>
      <p:pic>
        <p:nvPicPr>
          <p:cNvPr id="107" name="图片 1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2751137"/>
            <a:ext cx="4338638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文本框 57"/>
          <p:cNvSpPr>
            <a:spLocks noChangeArrowheads="1"/>
          </p:cNvSpPr>
          <p:nvPr/>
        </p:nvSpPr>
        <p:spPr bwMode="auto">
          <a:xfrm>
            <a:off x="2071724" y="3274219"/>
            <a:ext cx="2428267" cy="924722"/>
          </a:xfrm>
          <a:prstGeom prst="wedgeRoundRectCallout">
            <a:avLst>
              <a:gd name="adj1" fmla="val -62702"/>
              <a:gd name="adj2" fmla="val 31777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000" b="1" dirty="0">
                <a:latin typeface="+mj-ea"/>
                <a:ea typeface="+mj-ea"/>
              </a:rPr>
              <a:t>量角器是把半圆分成</a:t>
            </a:r>
            <a:r>
              <a:rPr lang="en-US" altLang="zh-CN" sz="2000" b="1" dirty="0">
                <a:latin typeface="+mj-ea"/>
                <a:ea typeface="+mj-ea"/>
              </a:rPr>
              <a:t>180</a:t>
            </a:r>
            <a:r>
              <a:rPr lang="zh-CN" altLang="en-US" sz="2000" b="1" dirty="0">
                <a:latin typeface="+mj-ea"/>
                <a:ea typeface="+mj-ea"/>
              </a:rPr>
              <a:t>等份制成的。</a:t>
            </a:r>
          </a:p>
        </p:txBody>
      </p:sp>
      <p:pic>
        <p:nvPicPr>
          <p:cNvPr id="103" name="图片 10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10" r="3053"/>
          <a:stretch>
            <a:fillRect/>
          </a:stretch>
        </p:blipFill>
        <p:spPr bwMode="auto">
          <a:xfrm flipH="1">
            <a:off x="804420" y="3493748"/>
            <a:ext cx="1250174" cy="1226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05" name="文本框 1"/>
          <p:cNvSpPr txBox="1">
            <a:spLocks noChangeArrowheads="1"/>
          </p:cNvSpPr>
          <p:nvPr/>
        </p:nvSpPr>
        <p:spPr bwMode="auto">
          <a:xfrm>
            <a:off x="827088" y="123825"/>
            <a:ext cx="5761037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 dirty="0"/>
              <a:t>二、探索交流，解决问题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4950809" y="2077928"/>
            <a:ext cx="3706431" cy="646331"/>
          </a:xfrm>
          <a:prstGeom prst="rect">
            <a:avLst/>
          </a:prstGeom>
          <a:solidFill>
            <a:srgbClr val="FFFDE4"/>
          </a:solidFill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易错点：</a:t>
            </a:r>
            <a:r>
              <a:rPr lang="zh-CN" altLang="en-US" b="1" dirty="0">
                <a:solidFill>
                  <a:srgbClr val="FF0000"/>
                </a:solidFill>
                <a:latin typeface="+mj-lt"/>
                <a:ea typeface="+mj-ea"/>
              </a:rPr>
              <a:t>“</a:t>
            </a:r>
            <a:r>
              <a:rPr lang="en-US" altLang="zh-CN" b="1" dirty="0">
                <a:solidFill>
                  <a:srgbClr val="FF0000"/>
                </a:solidFill>
                <a:latin typeface="+mj-lt"/>
                <a:ea typeface="+mj-ea"/>
              </a:rPr>
              <a:t>°</a:t>
            </a:r>
            <a:r>
              <a:rPr lang="zh-CN" altLang="en-US" b="1" dirty="0">
                <a:solidFill>
                  <a:srgbClr val="FF0000"/>
                </a:solidFill>
                <a:latin typeface="+mj-lt"/>
                <a:ea typeface="+mj-ea"/>
              </a:rPr>
              <a:t>”写在数的右上角，不要与“</a:t>
            </a:r>
            <a:r>
              <a:rPr lang="en-US" altLang="zh-CN" b="1" dirty="0">
                <a:solidFill>
                  <a:srgbClr val="FF0000"/>
                </a:solidFill>
                <a:latin typeface="+mj-lt"/>
                <a:ea typeface="+mj-ea"/>
              </a:rPr>
              <a:t>0</a:t>
            </a:r>
            <a:r>
              <a:rPr lang="zh-CN" altLang="en-US" b="1" dirty="0">
                <a:solidFill>
                  <a:srgbClr val="FF0000"/>
                </a:solidFill>
                <a:latin typeface="+mj-lt"/>
                <a:ea typeface="+mj-ea"/>
              </a:rPr>
              <a:t>”和“。”混淆。</a:t>
            </a:r>
          </a:p>
        </p:txBody>
      </p:sp>
      <p:sp>
        <p:nvSpPr>
          <p:cNvPr id="78" name="椭圆 77"/>
          <p:cNvSpPr/>
          <p:nvPr/>
        </p:nvSpPr>
        <p:spPr>
          <a:xfrm>
            <a:off x="2764992" y="2697379"/>
            <a:ext cx="58737" cy="587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7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7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7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7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7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7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7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7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7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7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7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7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7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7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7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7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7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7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7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7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4" dur="7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7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7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7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7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7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7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500"/>
                            </p:stCondLst>
                            <p:childTnLst>
                              <p:par>
                                <p:cTn id="1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0"/>
                            </p:stCondLst>
                            <p:childTnLst>
                              <p:par>
                                <p:cTn id="1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000"/>
                            </p:stCondLst>
                            <p:childTnLst>
                              <p:par>
                                <p:cTn id="1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3500"/>
                            </p:stCondLst>
                            <p:childTnLst>
                              <p:par>
                                <p:cTn id="1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000"/>
                            </p:stCondLst>
                            <p:childTnLst>
                              <p:par>
                                <p:cTn id="1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500"/>
                            </p:stCondLst>
                            <p:childTnLst>
                              <p:par>
                                <p:cTn id="2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500"/>
                            </p:stCondLst>
                            <p:childTnLst>
                              <p:par>
                                <p:cTn id="2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500"/>
                            </p:stCondLst>
                            <p:childTnLst>
                              <p:par>
                                <p:cTn id="3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0" grpId="0"/>
      <p:bldP spid="74" grpId="0" animBg="1"/>
      <p:bldP spid="76" grpId="0"/>
      <p:bldP spid="102" grpId="0" animBg="1"/>
      <p:bldP spid="71" grpId="0" animBg="1"/>
      <p:bldP spid="71" grpId="1" animBg="1"/>
      <p:bldP spid="78" grpId="0" animBg="1"/>
      <p:bldP spid="7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8419" t="13091" r="10561" b="5856"/>
          <a:stretch>
            <a:fillRect/>
          </a:stretch>
        </p:blipFill>
        <p:spPr>
          <a:xfrm>
            <a:off x="2411760" y="771550"/>
            <a:ext cx="4051300" cy="4159250"/>
          </a:xfrm>
          <a:custGeom>
            <a:avLst/>
            <a:gdLst>
              <a:gd name="connsiteX0" fmla="*/ 2084474 w 4168948"/>
              <a:gd name="connsiteY0" fmla="*/ 0 h 4168948"/>
              <a:gd name="connsiteX1" fmla="*/ 4168948 w 4168948"/>
              <a:gd name="connsiteY1" fmla="*/ 2084474 h 4168948"/>
              <a:gd name="connsiteX2" fmla="*/ 2084474 w 4168948"/>
              <a:gd name="connsiteY2" fmla="*/ 4168948 h 4168948"/>
              <a:gd name="connsiteX3" fmla="*/ 0 w 4168948"/>
              <a:gd name="connsiteY3" fmla="*/ 2084474 h 4168948"/>
              <a:gd name="connsiteX4" fmla="*/ 2084474 w 4168948"/>
              <a:gd name="connsiteY4" fmla="*/ 0 h 41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8948" h="4168948">
                <a:moveTo>
                  <a:pt x="2084474" y="0"/>
                </a:moveTo>
                <a:cubicBezTo>
                  <a:pt x="3235697" y="0"/>
                  <a:pt x="4168948" y="933251"/>
                  <a:pt x="4168948" y="2084474"/>
                </a:cubicBezTo>
                <a:cubicBezTo>
                  <a:pt x="4168948" y="3235697"/>
                  <a:pt x="3235697" y="4168948"/>
                  <a:pt x="2084474" y="4168948"/>
                </a:cubicBezTo>
                <a:cubicBezTo>
                  <a:pt x="933251" y="4168948"/>
                  <a:pt x="0" y="3235697"/>
                  <a:pt x="0" y="2084474"/>
                </a:cubicBezTo>
                <a:cubicBezTo>
                  <a:pt x="0" y="933251"/>
                  <a:pt x="933251" y="0"/>
                  <a:pt x="2084474" y="0"/>
                </a:cubicBezTo>
                <a:close/>
              </a:path>
            </a:pathLst>
          </a:custGeom>
        </p:spPr>
      </p:pic>
      <p:cxnSp>
        <p:nvCxnSpPr>
          <p:cNvPr id="3" name="直接箭头连接符 2"/>
          <p:cNvCxnSpPr/>
          <p:nvPr/>
        </p:nvCxnSpPr>
        <p:spPr>
          <a:xfrm flipV="1">
            <a:off x="4449390" y="2851175"/>
            <a:ext cx="0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3987427" y="3472879"/>
            <a:ext cx="923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</a:rPr>
              <a:t>中心</a:t>
            </a:r>
          </a:p>
        </p:txBody>
      </p:sp>
      <p:sp>
        <p:nvSpPr>
          <p:cNvPr id="5" name="椭圆 4"/>
          <p:cNvSpPr/>
          <p:nvPr/>
        </p:nvSpPr>
        <p:spPr>
          <a:xfrm>
            <a:off x="4410498" y="2752751"/>
            <a:ext cx="58737" cy="587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5364088" y="2788035"/>
            <a:ext cx="0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5076056" y="3472879"/>
            <a:ext cx="20669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n-ea"/>
              </a:rPr>
              <a:t>0°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n-ea"/>
              </a:rPr>
              <a:t>刻度线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3351159" y="2786689"/>
            <a:ext cx="2160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>
            <a:off x="2999871" y="2812811"/>
            <a:ext cx="145718" cy="595745"/>
          </a:xfrm>
          <a:custGeom>
            <a:avLst/>
            <a:gdLst>
              <a:gd name="connsiteX0" fmla="*/ 145718 w 145718"/>
              <a:gd name="connsiteY0" fmla="*/ 0 h 595745"/>
              <a:gd name="connsiteX1" fmla="*/ 245 w 145718"/>
              <a:gd name="connsiteY1" fmla="*/ 277091 h 595745"/>
              <a:gd name="connsiteX2" fmla="*/ 118009 w 145718"/>
              <a:gd name="connsiteY2" fmla="*/ 595745 h 595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718" h="595745">
                <a:moveTo>
                  <a:pt x="145718" y="0"/>
                </a:moveTo>
                <a:cubicBezTo>
                  <a:pt x="75290" y="88900"/>
                  <a:pt x="4863" y="177800"/>
                  <a:pt x="245" y="277091"/>
                </a:cubicBezTo>
                <a:cubicBezTo>
                  <a:pt x="-4373" y="376382"/>
                  <a:pt x="56818" y="486063"/>
                  <a:pt x="118009" y="595745"/>
                </a:cubicBezTo>
              </a:path>
            </a:pathLst>
          </a:custGeom>
          <a:noFill/>
          <a:ln w="28575">
            <a:solidFill>
              <a:srgbClr val="0066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弧形 14"/>
          <p:cNvSpPr/>
          <p:nvPr/>
        </p:nvSpPr>
        <p:spPr>
          <a:xfrm>
            <a:off x="3052905" y="1400591"/>
            <a:ext cx="2786376" cy="2786376"/>
          </a:xfrm>
          <a:prstGeom prst="arc">
            <a:avLst>
              <a:gd name="adj1" fmla="val 10825871"/>
              <a:gd name="adj2" fmla="val 0"/>
            </a:avLst>
          </a:prstGeom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246919" y="3369560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内圈读数</a:t>
            </a:r>
            <a:endParaRPr lang="en-US" altLang="zh-CN" sz="24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（逆时针）</a:t>
            </a:r>
          </a:p>
        </p:txBody>
      </p:sp>
      <p:sp>
        <p:nvSpPr>
          <p:cNvPr id="17" name="弧形 16"/>
          <p:cNvSpPr/>
          <p:nvPr/>
        </p:nvSpPr>
        <p:spPr>
          <a:xfrm>
            <a:off x="2674867" y="991793"/>
            <a:ext cx="3531969" cy="3607785"/>
          </a:xfrm>
          <a:prstGeom prst="arc">
            <a:avLst>
              <a:gd name="adj1" fmla="val 10825871"/>
              <a:gd name="adj2" fmla="val 21573069"/>
            </a:avLst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2112818" y="2158197"/>
            <a:ext cx="554182" cy="183221"/>
          </a:xfrm>
          <a:custGeom>
            <a:avLst/>
            <a:gdLst>
              <a:gd name="connsiteX0" fmla="*/ 554182 w 554182"/>
              <a:gd name="connsiteY0" fmla="*/ 183221 h 183221"/>
              <a:gd name="connsiteX1" fmla="*/ 290946 w 554182"/>
              <a:gd name="connsiteY1" fmla="*/ 3112 h 183221"/>
              <a:gd name="connsiteX2" fmla="*/ 0 w 554182"/>
              <a:gd name="connsiteY2" fmla="*/ 86239 h 183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4182" h="183221">
                <a:moveTo>
                  <a:pt x="554182" y="183221"/>
                </a:moveTo>
                <a:cubicBezTo>
                  <a:pt x="468746" y="101248"/>
                  <a:pt x="383310" y="19276"/>
                  <a:pt x="290946" y="3112"/>
                </a:cubicBezTo>
                <a:cubicBezTo>
                  <a:pt x="198582" y="-13052"/>
                  <a:pt x="99291" y="36593"/>
                  <a:pt x="0" y="86239"/>
                </a:cubicBezTo>
              </a:path>
            </a:pathLst>
          </a:custGeom>
          <a:noFill/>
          <a:ln w="28575">
            <a:solidFill>
              <a:srgbClr val="CC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38740" y="1789463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C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外圈读数</a:t>
            </a:r>
            <a:endParaRPr lang="en-US" altLang="zh-CN" sz="2400" b="1" dirty="0">
              <a:solidFill>
                <a:srgbClr val="CC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400" b="1" dirty="0">
                <a:solidFill>
                  <a:srgbClr val="CC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（顺时针）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7" grpId="0"/>
      <p:bldP spid="13" grpId="0" animBg="1"/>
      <p:bldP spid="15" grpId="0" animBg="1"/>
      <p:bldP spid="16" grpId="0"/>
      <p:bldP spid="17" grpId="0" animBg="1"/>
      <p:bldP spid="18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0"/>
          <p:cNvGrpSpPr/>
          <p:nvPr/>
        </p:nvGrpSpPr>
        <p:grpSpPr bwMode="auto">
          <a:xfrm>
            <a:off x="1785938" y="2605088"/>
            <a:ext cx="2641600" cy="1382712"/>
            <a:chOff x="1714500" y="2498725"/>
            <a:chExt cx="2641600" cy="1383332"/>
          </a:xfrm>
        </p:grpSpPr>
        <p:sp>
          <p:nvSpPr>
            <p:cNvPr id="12" name="弧形 11"/>
            <p:cNvSpPr/>
            <p:nvPr/>
          </p:nvSpPr>
          <p:spPr>
            <a:xfrm>
              <a:off x="1714500" y="2967247"/>
              <a:ext cx="914400" cy="914810"/>
            </a:xfrm>
            <a:prstGeom prst="arc">
              <a:avLst>
                <a:gd name="adj1" fmla="val 20250779"/>
                <a:gd name="adj2" fmla="val 0"/>
              </a:avLst>
            </a:prstGeom>
            <a:ln w="19050">
              <a:solidFill>
                <a:srgbClr val="EB53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5388" name="组合 12"/>
            <p:cNvGrpSpPr/>
            <p:nvPr/>
          </p:nvGrpSpPr>
          <p:grpSpPr bwMode="auto">
            <a:xfrm>
              <a:off x="2279650" y="2498725"/>
              <a:ext cx="2076450" cy="958503"/>
              <a:chOff x="2279650" y="2498725"/>
              <a:chExt cx="2076450" cy="958503"/>
            </a:xfrm>
          </p:grpSpPr>
          <p:sp>
            <p:nvSpPr>
              <p:cNvPr id="14" name="任意多边形: 形状 13"/>
              <p:cNvSpPr/>
              <p:nvPr/>
            </p:nvSpPr>
            <p:spPr>
              <a:xfrm>
                <a:off x="2279650" y="2498725"/>
                <a:ext cx="2076450" cy="930693"/>
              </a:xfrm>
              <a:custGeom>
                <a:avLst/>
                <a:gdLst>
                  <a:gd name="connsiteX0" fmla="*/ 2076450 w 2076450"/>
                  <a:gd name="connsiteY0" fmla="*/ 930275 h 930275"/>
                  <a:gd name="connsiteX1" fmla="*/ 0 w 2076450"/>
                  <a:gd name="connsiteY1" fmla="*/ 920750 h 930275"/>
                  <a:gd name="connsiteX2" fmla="*/ 1574800 w 2076450"/>
                  <a:gd name="connsiteY2" fmla="*/ 0 h 930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6450" h="930275">
                    <a:moveTo>
                      <a:pt x="2076450" y="930275"/>
                    </a:moveTo>
                    <a:lnTo>
                      <a:pt x="0" y="920750"/>
                    </a:lnTo>
                    <a:lnTo>
                      <a:pt x="157480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390" name="文本框 14"/>
              <p:cNvSpPr txBox="1">
                <a:spLocks noChangeArrowheads="1"/>
              </p:cNvSpPr>
              <p:nvPr/>
            </p:nvSpPr>
            <p:spPr bwMode="auto">
              <a:xfrm>
                <a:off x="2715195" y="3087896"/>
                <a:ext cx="3502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/>
                  <a:t>1</a:t>
                </a:r>
                <a:endParaRPr lang="zh-CN" altLang="en-US"/>
              </a:p>
            </p:txBody>
          </p:sp>
        </p:grpSp>
      </p:grp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5648325" y="2282825"/>
            <a:ext cx="3171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把量角器的中心与角的</a:t>
            </a:r>
            <a:r>
              <a:rPr lang="en-US" altLang="zh-CN"/>
              <a:t>_____</a:t>
            </a:r>
            <a:r>
              <a:rPr lang="zh-CN" altLang="en-US"/>
              <a:t>重合；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5753100" y="2900363"/>
            <a:ext cx="2779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/>
              <a:t>0°</a:t>
            </a:r>
            <a:r>
              <a:rPr lang="zh-CN" altLang="en-US"/>
              <a:t>刻度线与角的一边</a:t>
            </a:r>
            <a:r>
              <a:rPr lang="en-US" altLang="zh-CN"/>
              <a:t>____</a:t>
            </a:r>
            <a:r>
              <a:rPr lang="zh-CN" altLang="en-US"/>
              <a:t>；</a:t>
            </a: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5724524" y="3579813"/>
            <a:ext cx="29519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hangingPunct="1"/>
            <a:r>
              <a:rPr lang="zh-CN" altLang="en-US" dirty="0"/>
              <a:t>从</a:t>
            </a:r>
            <a:r>
              <a:rPr lang="zh-CN" altLang="en-US" dirty="0">
                <a:solidFill>
                  <a:srgbClr val="FF0000"/>
                </a:solidFill>
              </a:rPr>
              <a:t>零刻度线</a:t>
            </a:r>
            <a:r>
              <a:rPr lang="zh-CN" altLang="en-US" dirty="0"/>
              <a:t>开始数，角的另一条边所对的量角器上的刻度，就是这个角的度数。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5651500" y="1779588"/>
            <a:ext cx="4321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把角放量角器里面；</a:t>
            </a:r>
          </a:p>
        </p:txBody>
      </p:sp>
      <p:sp>
        <p:nvSpPr>
          <p:cNvPr id="11276" name="文本框 26"/>
          <p:cNvSpPr txBox="1">
            <a:spLocks noChangeArrowheads="1"/>
          </p:cNvSpPr>
          <p:nvPr/>
        </p:nvSpPr>
        <p:spPr bwMode="auto">
          <a:xfrm>
            <a:off x="4602163" y="1758950"/>
            <a:ext cx="1150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0066FF"/>
                </a:solidFill>
              </a:rPr>
              <a:t>1.</a:t>
            </a:r>
            <a:r>
              <a:rPr lang="zh-CN" altLang="en-US" sz="2000" b="1">
                <a:solidFill>
                  <a:srgbClr val="0066FF"/>
                </a:solidFill>
              </a:rPr>
              <a:t>找方法</a:t>
            </a: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7994650" y="2251075"/>
            <a:ext cx="7921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>
                <a:solidFill>
                  <a:srgbClr val="FF0000"/>
                </a:solidFill>
              </a:rPr>
              <a:t>顶点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rcRect l="8419" t="13091" r="10561" b="5856"/>
          <a:stretch>
            <a:fillRect/>
          </a:stretch>
        </p:blipFill>
        <p:spPr>
          <a:xfrm rot="2700000">
            <a:off x="-1473287" y="2859592"/>
            <a:ext cx="4168948" cy="4168948"/>
          </a:xfrm>
          <a:custGeom>
            <a:avLst/>
            <a:gdLst>
              <a:gd name="connsiteX0" fmla="*/ 2084474 w 4168948"/>
              <a:gd name="connsiteY0" fmla="*/ 0 h 4168948"/>
              <a:gd name="connsiteX1" fmla="*/ 4168948 w 4168948"/>
              <a:gd name="connsiteY1" fmla="*/ 2084474 h 4168948"/>
              <a:gd name="connsiteX2" fmla="*/ 2084474 w 4168948"/>
              <a:gd name="connsiteY2" fmla="*/ 4168948 h 4168948"/>
              <a:gd name="connsiteX3" fmla="*/ 0 w 4168948"/>
              <a:gd name="connsiteY3" fmla="*/ 2084474 h 4168948"/>
              <a:gd name="connsiteX4" fmla="*/ 2084474 w 4168948"/>
              <a:gd name="connsiteY4" fmla="*/ 0 h 41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8948" h="4168948">
                <a:moveTo>
                  <a:pt x="2084474" y="0"/>
                </a:moveTo>
                <a:cubicBezTo>
                  <a:pt x="3235697" y="0"/>
                  <a:pt x="4168948" y="933251"/>
                  <a:pt x="4168948" y="2084474"/>
                </a:cubicBezTo>
                <a:cubicBezTo>
                  <a:pt x="4168948" y="3235697"/>
                  <a:pt x="3235697" y="4168948"/>
                  <a:pt x="2084474" y="4168948"/>
                </a:cubicBezTo>
                <a:cubicBezTo>
                  <a:pt x="933251" y="4168948"/>
                  <a:pt x="0" y="3235697"/>
                  <a:pt x="0" y="2084474"/>
                </a:cubicBezTo>
                <a:cubicBezTo>
                  <a:pt x="0" y="933251"/>
                  <a:pt x="933251" y="0"/>
                  <a:pt x="2084474" y="0"/>
                </a:cubicBezTo>
                <a:close/>
              </a:path>
            </a:pathLst>
          </a:custGeom>
        </p:spPr>
      </p:pic>
      <p:sp>
        <p:nvSpPr>
          <p:cNvPr id="3" name="椭圆 2"/>
          <p:cNvSpPr/>
          <p:nvPr/>
        </p:nvSpPr>
        <p:spPr>
          <a:xfrm>
            <a:off x="2290763" y="3478213"/>
            <a:ext cx="90487" cy="9048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5683250" y="3167063"/>
            <a:ext cx="792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>
                <a:solidFill>
                  <a:srgbClr val="FF0000"/>
                </a:solidFill>
              </a:rPr>
              <a:t>重合</a:t>
            </a:r>
          </a:p>
        </p:txBody>
      </p:sp>
      <p:sp>
        <p:nvSpPr>
          <p:cNvPr id="6" name="弧形 5"/>
          <p:cNvSpPr/>
          <p:nvPr/>
        </p:nvSpPr>
        <p:spPr>
          <a:xfrm rot="2199339">
            <a:off x="3436938" y="3154363"/>
            <a:ext cx="431800" cy="431800"/>
          </a:xfrm>
          <a:prstGeom prst="arc">
            <a:avLst>
              <a:gd name="adj1" fmla="val 17079793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 rot="794046">
            <a:off x="3390900" y="2963863"/>
            <a:ext cx="433388" cy="431800"/>
          </a:xfrm>
          <a:prstGeom prst="arc">
            <a:avLst>
              <a:gd name="adj1" fmla="val 17079793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弧形 28"/>
          <p:cNvSpPr/>
          <p:nvPr/>
        </p:nvSpPr>
        <p:spPr>
          <a:xfrm>
            <a:off x="3338513" y="2767013"/>
            <a:ext cx="441325" cy="431800"/>
          </a:xfrm>
          <a:prstGeom prst="arc">
            <a:avLst>
              <a:gd name="adj1" fmla="val 17598264"/>
              <a:gd name="adj2" fmla="val 47808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文本框 26"/>
          <p:cNvSpPr txBox="1">
            <a:spLocks noChangeArrowheads="1"/>
          </p:cNvSpPr>
          <p:nvPr/>
        </p:nvSpPr>
        <p:spPr bwMode="auto">
          <a:xfrm>
            <a:off x="4602163" y="2252663"/>
            <a:ext cx="1150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0066FF"/>
                </a:solidFill>
              </a:rPr>
              <a:t>2.</a:t>
            </a:r>
            <a:r>
              <a:rPr lang="zh-CN" altLang="en-US" sz="2000" b="1">
                <a:solidFill>
                  <a:srgbClr val="0066FF"/>
                </a:solidFill>
              </a:rPr>
              <a:t>点重合</a:t>
            </a:r>
          </a:p>
        </p:txBody>
      </p:sp>
      <p:sp>
        <p:nvSpPr>
          <p:cNvPr id="48" name="文本框 26"/>
          <p:cNvSpPr txBox="1">
            <a:spLocks noChangeArrowheads="1"/>
          </p:cNvSpPr>
          <p:nvPr/>
        </p:nvSpPr>
        <p:spPr bwMode="auto">
          <a:xfrm>
            <a:off x="4602163" y="2871788"/>
            <a:ext cx="1150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0066FF"/>
                </a:solidFill>
              </a:rPr>
              <a:t>3.</a:t>
            </a:r>
            <a:r>
              <a:rPr lang="zh-CN" altLang="en-US" sz="2000" b="1">
                <a:solidFill>
                  <a:srgbClr val="0066FF"/>
                </a:solidFill>
              </a:rPr>
              <a:t>边重合</a:t>
            </a:r>
          </a:p>
        </p:txBody>
      </p:sp>
      <p:sp>
        <p:nvSpPr>
          <p:cNvPr id="53" name="文本框 26"/>
          <p:cNvSpPr txBox="1">
            <a:spLocks noChangeArrowheads="1"/>
          </p:cNvSpPr>
          <p:nvPr/>
        </p:nvSpPr>
        <p:spPr bwMode="auto">
          <a:xfrm>
            <a:off x="4579938" y="3581400"/>
            <a:ext cx="1150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0066FF"/>
                </a:solidFill>
              </a:rPr>
              <a:t>4.</a:t>
            </a:r>
            <a:r>
              <a:rPr lang="zh-CN" altLang="en-US" sz="2000" b="1">
                <a:solidFill>
                  <a:srgbClr val="0066FF"/>
                </a:solidFill>
              </a:rPr>
              <a:t>读度数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191125" y="1789113"/>
            <a:ext cx="1439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</a:t>
            </a:r>
          </a:p>
        </p:txBody>
      </p:sp>
      <p:sp>
        <p:nvSpPr>
          <p:cNvPr id="57" name="文本框 56"/>
          <p:cNvSpPr txBox="1">
            <a:spLocks noChangeArrowheads="1"/>
          </p:cNvSpPr>
          <p:nvPr/>
        </p:nvSpPr>
        <p:spPr bwMode="auto">
          <a:xfrm>
            <a:off x="5191125" y="2297113"/>
            <a:ext cx="1439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</a:t>
            </a:r>
          </a:p>
        </p:txBody>
      </p:sp>
      <p:sp>
        <p:nvSpPr>
          <p:cNvPr id="58" name="文本框 57"/>
          <p:cNvSpPr txBox="1">
            <a:spLocks noChangeArrowheads="1"/>
          </p:cNvSpPr>
          <p:nvPr/>
        </p:nvSpPr>
        <p:spPr bwMode="auto">
          <a:xfrm>
            <a:off x="5191125" y="2895600"/>
            <a:ext cx="1439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</a:t>
            </a: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5191125" y="3614738"/>
            <a:ext cx="1439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792288" y="3838575"/>
            <a:ext cx="2233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∠</a:t>
            </a:r>
            <a:r>
              <a:rPr lang="en-US" altLang="zh-CN" sz="2400" b="1">
                <a:solidFill>
                  <a:srgbClr val="FF0000"/>
                </a:solidFill>
              </a:rPr>
              <a:t>1=30°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4594523" y="1223170"/>
            <a:ext cx="220878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量角的步骤：</a:t>
            </a:r>
          </a:p>
        </p:txBody>
      </p:sp>
      <p:cxnSp>
        <p:nvCxnSpPr>
          <p:cNvPr id="30" name="直接连接符 29"/>
          <p:cNvCxnSpPr/>
          <p:nvPr/>
        </p:nvCxnSpPr>
        <p:spPr>
          <a:xfrm flipH="1" flipV="1">
            <a:off x="2381249" y="3524250"/>
            <a:ext cx="2046288" cy="31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85" name="文本框 15"/>
          <p:cNvSpPr txBox="1">
            <a:spLocks noChangeArrowheads="1"/>
          </p:cNvSpPr>
          <p:nvPr/>
        </p:nvSpPr>
        <p:spPr bwMode="auto">
          <a:xfrm>
            <a:off x="1115616" y="566738"/>
            <a:ext cx="648072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 dirty="0"/>
              <a:t>怎样用量角器量出教科书第 </a:t>
            </a:r>
            <a:r>
              <a:rPr lang="en-US" altLang="zh-CN" sz="2400" b="1" dirty="0"/>
              <a:t>29 </a:t>
            </a:r>
            <a:r>
              <a:rPr lang="zh-CN" altLang="en-US" sz="2400" b="1" dirty="0"/>
              <a:t>页∠</a:t>
            </a:r>
            <a:r>
              <a:rPr lang="en-US" altLang="zh-CN" sz="2400" b="1" dirty="0"/>
              <a:t>1 </a:t>
            </a:r>
            <a:r>
              <a:rPr lang="zh-CN" altLang="en-US" sz="2400" b="1" dirty="0"/>
              <a:t>的度数？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585872"/>
            <a:ext cx="494318" cy="495291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1566 -0.2395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30" y="-1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66 -0.23951 L 0.18125 -0.2675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" y="-1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125 -0.26759 L 0.18906 -0.26759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00"/>
                            </p:stCondLst>
                            <p:childTnLst>
                              <p:par>
                                <p:cTn id="1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11276" grpId="0"/>
      <p:bldP spid="31" grpId="0"/>
      <p:bldP spid="3" grpId="0" animBg="1"/>
      <p:bldP spid="3" grpId="1" animBg="1"/>
      <p:bldP spid="27" grpId="0"/>
      <p:bldP spid="43" grpId="0"/>
      <p:bldP spid="48" grpId="0"/>
      <p:bldP spid="53" grpId="0"/>
      <p:bldP spid="15" grpId="0"/>
      <p:bldP spid="15" grpId="1"/>
      <p:bldP spid="57" grpId="0"/>
      <p:bldP spid="57" grpId="1"/>
      <p:bldP spid="58" grpId="0"/>
      <p:bldP spid="58" grpId="1"/>
      <p:bldP spid="59" grpId="0"/>
      <p:bldP spid="59" grpId="1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0"/>
          <p:cNvGrpSpPr/>
          <p:nvPr/>
        </p:nvGrpSpPr>
        <p:grpSpPr bwMode="auto">
          <a:xfrm>
            <a:off x="2196783" y="3047038"/>
            <a:ext cx="894774" cy="763295"/>
            <a:chOff x="1860233" y="2693114"/>
            <a:chExt cx="894774" cy="763637"/>
          </a:xfrm>
        </p:grpSpPr>
        <p:sp>
          <p:nvSpPr>
            <p:cNvPr id="39" name="弧形 38"/>
            <p:cNvSpPr/>
            <p:nvPr/>
          </p:nvSpPr>
          <p:spPr>
            <a:xfrm>
              <a:off x="1860233" y="2852897"/>
              <a:ext cx="603584" cy="603854"/>
            </a:xfrm>
            <a:prstGeom prst="arc">
              <a:avLst>
                <a:gd name="adj1" fmla="val 17034716"/>
                <a:gd name="adj2" fmla="val 21554965"/>
              </a:avLst>
            </a:prstGeom>
            <a:ln w="19050">
              <a:solidFill>
                <a:srgbClr val="EB53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411" name="文本框 14"/>
            <p:cNvSpPr txBox="1">
              <a:spLocks noChangeArrowheads="1"/>
            </p:cNvSpPr>
            <p:nvPr/>
          </p:nvSpPr>
          <p:spPr bwMode="auto">
            <a:xfrm>
              <a:off x="2404765" y="2693114"/>
              <a:ext cx="3502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b="1" dirty="0"/>
                <a:t>2</a:t>
              </a:r>
              <a:endParaRPr lang="zh-CN" altLang="en-US" b="1" dirty="0"/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rcRect l="8419" t="13091" r="10561" b="5856"/>
          <a:stretch>
            <a:fillRect/>
          </a:stretch>
        </p:blipFill>
        <p:spPr>
          <a:xfrm rot="2700000">
            <a:off x="-1320887" y="2867976"/>
            <a:ext cx="4168948" cy="4168948"/>
          </a:xfrm>
          <a:custGeom>
            <a:avLst/>
            <a:gdLst>
              <a:gd name="connsiteX0" fmla="*/ 2084474 w 4168948"/>
              <a:gd name="connsiteY0" fmla="*/ 0 h 4168948"/>
              <a:gd name="connsiteX1" fmla="*/ 4168948 w 4168948"/>
              <a:gd name="connsiteY1" fmla="*/ 2084474 h 4168948"/>
              <a:gd name="connsiteX2" fmla="*/ 2084474 w 4168948"/>
              <a:gd name="connsiteY2" fmla="*/ 4168948 h 4168948"/>
              <a:gd name="connsiteX3" fmla="*/ 0 w 4168948"/>
              <a:gd name="connsiteY3" fmla="*/ 2084474 h 4168948"/>
              <a:gd name="connsiteX4" fmla="*/ 2084474 w 4168948"/>
              <a:gd name="connsiteY4" fmla="*/ 0 h 41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8948" h="4168948">
                <a:moveTo>
                  <a:pt x="2084474" y="0"/>
                </a:moveTo>
                <a:cubicBezTo>
                  <a:pt x="3235697" y="0"/>
                  <a:pt x="4168948" y="933251"/>
                  <a:pt x="4168948" y="2084474"/>
                </a:cubicBezTo>
                <a:cubicBezTo>
                  <a:pt x="4168948" y="3235697"/>
                  <a:pt x="3235697" y="4168948"/>
                  <a:pt x="2084474" y="4168948"/>
                </a:cubicBezTo>
                <a:cubicBezTo>
                  <a:pt x="933251" y="4168948"/>
                  <a:pt x="0" y="3235697"/>
                  <a:pt x="0" y="2084474"/>
                </a:cubicBezTo>
                <a:cubicBezTo>
                  <a:pt x="0" y="933251"/>
                  <a:pt x="933251" y="0"/>
                  <a:pt x="2084474" y="0"/>
                </a:cubicBezTo>
                <a:close/>
              </a:path>
            </a:pathLst>
          </a:custGeom>
        </p:spPr>
      </p:pic>
      <p:sp>
        <p:nvSpPr>
          <p:cNvPr id="44" name="弧形 43"/>
          <p:cNvSpPr/>
          <p:nvPr/>
        </p:nvSpPr>
        <p:spPr>
          <a:xfrm rot="2199339">
            <a:off x="3539787" y="3188773"/>
            <a:ext cx="431800" cy="431800"/>
          </a:xfrm>
          <a:prstGeom prst="arc">
            <a:avLst>
              <a:gd name="adj1" fmla="val 17079793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5" name="弧形 44"/>
          <p:cNvSpPr/>
          <p:nvPr/>
        </p:nvSpPr>
        <p:spPr>
          <a:xfrm rot="794046">
            <a:off x="3517792" y="2998500"/>
            <a:ext cx="433388" cy="431800"/>
          </a:xfrm>
          <a:prstGeom prst="arc">
            <a:avLst>
              <a:gd name="adj1" fmla="val 17079793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弧形 45"/>
          <p:cNvSpPr/>
          <p:nvPr/>
        </p:nvSpPr>
        <p:spPr>
          <a:xfrm>
            <a:off x="3422312" y="2787363"/>
            <a:ext cx="441325" cy="431800"/>
          </a:xfrm>
          <a:prstGeom prst="arc">
            <a:avLst>
              <a:gd name="adj1" fmla="val 17598264"/>
              <a:gd name="adj2" fmla="val 47808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1828023" y="3738810"/>
            <a:ext cx="1944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∠</a:t>
            </a:r>
            <a:r>
              <a:rPr lang="en-US" altLang="zh-CN" sz="2400" b="1" dirty="0">
                <a:solidFill>
                  <a:srgbClr val="FF0000"/>
                </a:solidFill>
              </a:rPr>
              <a:t>2=75°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6394" name="文本框 51"/>
          <p:cNvSpPr txBox="1">
            <a:spLocks noChangeArrowheads="1"/>
          </p:cNvSpPr>
          <p:nvPr/>
        </p:nvSpPr>
        <p:spPr bwMode="auto">
          <a:xfrm>
            <a:off x="5648325" y="2282825"/>
            <a:ext cx="31718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把量角器的中心与角的</a:t>
            </a:r>
            <a:r>
              <a:rPr lang="en-US" altLang="zh-CN"/>
              <a:t>_____</a:t>
            </a:r>
            <a:r>
              <a:rPr lang="zh-CN" altLang="en-US"/>
              <a:t>重合；</a:t>
            </a:r>
          </a:p>
        </p:txBody>
      </p:sp>
      <p:sp>
        <p:nvSpPr>
          <p:cNvPr id="16395" name="文本框 52"/>
          <p:cNvSpPr txBox="1">
            <a:spLocks noChangeArrowheads="1"/>
          </p:cNvSpPr>
          <p:nvPr/>
        </p:nvSpPr>
        <p:spPr bwMode="auto">
          <a:xfrm>
            <a:off x="5753100" y="2900363"/>
            <a:ext cx="27797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/>
              <a:t>0°</a:t>
            </a:r>
            <a:r>
              <a:rPr lang="zh-CN" altLang="en-US"/>
              <a:t>刻度线与角的一边</a:t>
            </a:r>
            <a:r>
              <a:rPr lang="en-US" altLang="zh-CN"/>
              <a:t>____</a:t>
            </a:r>
            <a:r>
              <a:rPr lang="zh-CN" altLang="en-US"/>
              <a:t>；</a:t>
            </a:r>
          </a:p>
        </p:txBody>
      </p:sp>
      <p:sp>
        <p:nvSpPr>
          <p:cNvPr id="16396" name="文本框 53"/>
          <p:cNvSpPr txBox="1">
            <a:spLocks noChangeArrowheads="1"/>
          </p:cNvSpPr>
          <p:nvPr/>
        </p:nvSpPr>
        <p:spPr bwMode="auto">
          <a:xfrm>
            <a:off x="5724524" y="3579813"/>
            <a:ext cx="29519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hangingPunct="1"/>
            <a:r>
              <a:rPr lang="zh-CN" altLang="en-US" dirty="0"/>
              <a:t>从</a:t>
            </a:r>
            <a:r>
              <a:rPr lang="en-US" altLang="zh-CN" dirty="0"/>
              <a:t>________</a:t>
            </a:r>
            <a:r>
              <a:rPr lang="zh-CN" altLang="en-US" dirty="0"/>
              <a:t>开始数，角的另一条边所对的量角器上的刻度，就是这个角的度数。</a:t>
            </a:r>
          </a:p>
        </p:txBody>
      </p:sp>
      <p:sp>
        <p:nvSpPr>
          <p:cNvPr id="16397" name="文本框 54"/>
          <p:cNvSpPr txBox="1">
            <a:spLocks noChangeArrowheads="1"/>
          </p:cNvSpPr>
          <p:nvPr/>
        </p:nvSpPr>
        <p:spPr bwMode="auto">
          <a:xfrm>
            <a:off x="5651500" y="1779588"/>
            <a:ext cx="4321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把角放量角器里面；</a:t>
            </a:r>
          </a:p>
        </p:txBody>
      </p:sp>
      <p:sp>
        <p:nvSpPr>
          <p:cNvPr id="16398" name="文本框 26"/>
          <p:cNvSpPr txBox="1">
            <a:spLocks noChangeArrowheads="1"/>
          </p:cNvSpPr>
          <p:nvPr/>
        </p:nvSpPr>
        <p:spPr bwMode="auto">
          <a:xfrm>
            <a:off x="4602163" y="1758950"/>
            <a:ext cx="1150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0066FF"/>
                </a:solidFill>
              </a:rPr>
              <a:t>1.</a:t>
            </a:r>
            <a:r>
              <a:rPr lang="zh-CN" altLang="en-US" sz="2000" b="1">
                <a:solidFill>
                  <a:srgbClr val="0066FF"/>
                </a:solidFill>
              </a:rPr>
              <a:t>找方法</a:t>
            </a:r>
          </a:p>
        </p:txBody>
      </p:sp>
      <p:sp>
        <p:nvSpPr>
          <p:cNvPr id="16399" name="文本框 26"/>
          <p:cNvSpPr txBox="1">
            <a:spLocks noChangeArrowheads="1"/>
          </p:cNvSpPr>
          <p:nvPr/>
        </p:nvSpPr>
        <p:spPr bwMode="auto">
          <a:xfrm>
            <a:off x="4602163" y="2252663"/>
            <a:ext cx="1150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0066FF"/>
                </a:solidFill>
              </a:rPr>
              <a:t>2.</a:t>
            </a:r>
            <a:r>
              <a:rPr lang="zh-CN" altLang="en-US" sz="2000" b="1">
                <a:solidFill>
                  <a:srgbClr val="0066FF"/>
                </a:solidFill>
              </a:rPr>
              <a:t>点重合</a:t>
            </a:r>
          </a:p>
        </p:txBody>
      </p:sp>
      <p:sp>
        <p:nvSpPr>
          <p:cNvPr id="16400" name="文本框 26"/>
          <p:cNvSpPr txBox="1">
            <a:spLocks noChangeArrowheads="1"/>
          </p:cNvSpPr>
          <p:nvPr/>
        </p:nvSpPr>
        <p:spPr bwMode="auto">
          <a:xfrm>
            <a:off x="4602163" y="2871788"/>
            <a:ext cx="1150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0066FF"/>
                </a:solidFill>
              </a:rPr>
              <a:t>3.</a:t>
            </a:r>
            <a:r>
              <a:rPr lang="zh-CN" altLang="en-US" sz="2000" b="1">
                <a:solidFill>
                  <a:srgbClr val="0066FF"/>
                </a:solidFill>
              </a:rPr>
              <a:t>边重合</a:t>
            </a:r>
          </a:p>
        </p:txBody>
      </p:sp>
      <p:sp>
        <p:nvSpPr>
          <p:cNvPr id="16401" name="文本框 26"/>
          <p:cNvSpPr txBox="1">
            <a:spLocks noChangeArrowheads="1"/>
          </p:cNvSpPr>
          <p:nvPr/>
        </p:nvSpPr>
        <p:spPr bwMode="auto">
          <a:xfrm>
            <a:off x="4579938" y="3581400"/>
            <a:ext cx="1150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0066FF"/>
                </a:solidFill>
              </a:rPr>
              <a:t>4.</a:t>
            </a:r>
            <a:r>
              <a:rPr lang="zh-CN" altLang="en-US" sz="2000" b="1">
                <a:solidFill>
                  <a:srgbClr val="0066FF"/>
                </a:solidFill>
              </a:rPr>
              <a:t>读度数</a:t>
            </a:r>
          </a:p>
        </p:txBody>
      </p: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7994650" y="2251075"/>
            <a:ext cx="7921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顶点</a:t>
            </a: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5724128" y="3167063"/>
            <a:ext cx="792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</a:rPr>
              <a:t>重合</a:t>
            </a:r>
          </a:p>
        </p:txBody>
      </p:sp>
      <p:sp>
        <p:nvSpPr>
          <p:cNvPr id="64" name="文本框 63"/>
          <p:cNvSpPr txBox="1">
            <a:spLocks noChangeArrowheads="1"/>
          </p:cNvSpPr>
          <p:nvPr/>
        </p:nvSpPr>
        <p:spPr bwMode="auto">
          <a:xfrm>
            <a:off x="5945188" y="3581400"/>
            <a:ext cx="1219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>
                <a:solidFill>
                  <a:srgbClr val="FF0000"/>
                </a:solidFill>
              </a:rPr>
              <a:t>零刻度线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4594523" y="1223170"/>
            <a:ext cx="220878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量角的步骤：</a:t>
            </a:r>
          </a:p>
        </p:txBody>
      </p:sp>
      <p:sp>
        <p:nvSpPr>
          <p:cNvPr id="30" name="文本框 15"/>
          <p:cNvSpPr txBox="1">
            <a:spLocks noChangeArrowheads="1"/>
          </p:cNvSpPr>
          <p:nvPr/>
        </p:nvSpPr>
        <p:spPr bwMode="auto">
          <a:xfrm>
            <a:off x="1115616" y="566738"/>
            <a:ext cx="6624736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 dirty="0"/>
              <a:t>用同样的方法量出教科书第 </a:t>
            </a:r>
            <a:r>
              <a:rPr lang="en-US" altLang="zh-CN" sz="2400" b="1" dirty="0"/>
              <a:t>29 </a:t>
            </a:r>
            <a:r>
              <a:rPr lang="zh-CN" altLang="en-US" sz="2400" b="1" dirty="0"/>
              <a:t>页∠ 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的度数。</a:t>
            </a:r>
          </a:p>
        </p:txBody>
      </p:sp>
      <p:sp>
        <p:nvSpPr>
          <p:cNvPr id="2" name="任意多边形: 形状 1"/>
          <p:cNvSpPr/>
          <p:nvPr/>
        </p:nvSpPr>
        <p:spPr>
          <a:xfrm>
            <a:off x="2484120" y="1491630"/>
            <a:ext cx="1447800" cy="2028810"/>
          </a:xfrm>
          <a:custGeom>
            <a:avLst/>
            <a:gdLst>
              <a:gd name="connsiteX0" fmla="*/ 1447800 w 1447800"/>
              <a:gd name="connsiteY0" fmla="*/ 2034540 h 2034540"/>
              <a:gd name="connsiteX1" fmla="*/ 0 w 1447800"/>
              <a:gd name="connsiteY1" fmla="*/ 2034540 h 2034540"/>
              <a:gd name="connsiteX2" fmla="*/ 571500 w 1447800"/>
              <a:gd name="connsiteY2" fmla="*/ 0 h 2034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7800" h="2034540">
                <a:moveTo>
                  <a:pt x="1447800" y="2034540"/>
                </a:moveTo>
                <a:lnTo>
                  <a:pt x="0" y="2034540"/>
                </a:lnTo>
                <a:lnTo>
                  <a:pt x="571500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椭圆 60"/>
          <p:cNvSpPr/>
          <p:nvPr/>
        </p:nvSpPr>
        <p:spPr>
          <a:xfrm>
            <a:off x="2438400" y="3475036"/>
            <a:ext cx="90487" cy="889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弧形 39"/>
          <p:cNvSpPr/>
          <p:nvPr/>
        </p:nvSpPr>
        <p:spPr>
          <a:xfrm rot="21220495">
            <a:off x="3304184" y="2592050"/>
            <a:ext cx="441325" cy="431800"/>
          </a:xfrm>
          <a:prstGeom prst="arc">
            <a:avLst>
              <a:gd name="adj1" fmla="val 17598264"/>
              <a:gd name="adj2" fmla="val 47808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弧形 41"/>
          <p:cNvSpPr/>
          <p:nvPr/>
        </p:nvSpPr>
        <p:spPr>
          <a:xfrm rot="20338686">
            <a:off x="3156228" y="2447511"/>
            <a:ext cx="441325" cy="431800"/>
          </a:xfrm>
          <a:prstGeom prst="arc">
            <a:avLst>
              <a:gd name="adj1" fmla="val 17598266"/>
              <a:gd name="adj2" fmla="val 47808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8" name="弧形 47"/>
          <p:cNvSpPr/>
          <p:nvPr/>
        </p:nvSpPr>
        <p:spPr>
          <a:xfrm rot="19769157">
            <a:off x="2999028" y="2320819"/>
            <a:ext cx="441325" cy="431800"/>
          </a:xfrm>
          <a:prstGeom prst="arc">
            <a:avLst>
              <a:gd name="adj1" fmla="val 17598266"/>
              <a:gd name="adj2" fmla="val 47808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0" name="弧形 49"/>
          <p:cNvSpPr/>
          <p:nvPr/>
        </p:nvSpPr>
        <p:spPr>
          <a:xfrm rot="19769157">
            <a:off x="2782213" y="2213806"/>
            <a:ext cx="441325" cy="431800"/>
          </a:xfrm>
          <a:prstGeom prst="arc">
            <a:avLst>
              <a:gd name="adj1" fmla="val 17598266"/>
              <a:gd name="adj2" fmla="val 47808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CCCFBF5-79E8-6DD5-2500-D53595027B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585872"/>
            <a:ext cx="494318" cy="49529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003A349-8E4D-1A0C-5680-B188D3B4C31E}"/>
              </a:ext>
            </a:extLst>
          </p:cNvPr>
          <p:cNvSpPr txBox="1"/>
          <p:nvPr/>
        </p:nvSpPr>
        <p:spPr>
          <a:xfrm>
            <a:off x="755576" y="4371950"/>
            <a:ext cx="4968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CC00FF"/>
                </a:solidFill>
                <a:effectLst/>
                <a:latin typeface="E-BZ"/>
              </a:rPr>
              <a:t>①</a:t>
            </a:r>
            <a:r>
              <a:rPr lang="zh-CN" altLang="en-US" sz="2000" b="1" dirty="0">
                <a:solidFill>
                  <a:srgbClr val="CC00FF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点点重合</a:t>
            </a:r>
            <a:r>
              <a:rPr lang="zh-CN" altLang="en-US" sz="2000" b="1" dirty="0">
                <a:solidFill>
                  <a:srgbClr val="CC00FF"/>
                </a:solidFill>
                <a:effectLst/>
                <a:latin typeface="E-BZ"/>
              </a:rPr>
              <a:t>　 ②</a:t>
            </a:r>
            <a:r>
              <a:rPr lang="zh-CN" altLang="en-US" sz="2000" b="1" dirty="0">
                <a:solidFill>
                  <a:srgbClr val="CC00FF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线边重合</a:t>
            </a:r>
            <a:r>
              <a:rPr lang="zh-CN" altLang="en-US" sz="2000" b="1" dirty="0">
                <a:solidFill>
                  <a:srgbClr val="CC00FF"/>
                </a:solidFill>
                <a:effectLst/>
                <a:latin typeface="E-BZ"/>
              </a:rPr>
              <a:t>　 ③</a:t>
            </a:r>
            <a:r>
              <a:rPr lang="zh-CN" altLang="en-US" sz="2000" b="1" dirty="0">
                <a:solidFill>
                  <a:srgbClr val="CC00FF"/>
                </a:solidFill>
                <a:effectLst/>
                <a:latin typeface="方正书宋_GBK" panose="03000509000000000000" pitchFamily="65" charset="-122"/>
                <a:ea typeface="方正书宋_GBK" panose="03000509000000000000" pitchFamily="65" charset="-122"/>
              </a:rPr>
              <a:t>读准刻度</a:t>
            </a:r>
            <a:endParaRPr lang="zh-CN" altLang="en-US" sz="2000" b="1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96296E-6 L 0.15659 -0.23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30" y="-11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659 -0.2395 L 0.18125 -0.2675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" y="-1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125 -0.26759 L 0.18906 -0.26759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62" grpId="0"/>
      <p:bldP spid="63" grpId="0"/>
      <p:bldP spid="64" grpId="0"/>
      <p:bldP spid="61" grpId="0" animBg="1"/>
      <p:bldP spid="61" grpId="1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4353" y="1338262"/>
            <a:ext cx="3794125" cy="21930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3642" y="1293897"/>
            <a:ext cx="3521671" cy="2258317"/>
          </a:xfrm>
          <a:prstGeom prst="rect">
            <a:avLst/>
          </a:prstGeom>
        </p:spPr>
      </p:pic>
      <p:sp>
        <p:nvSpPr>
          <p:cNvPr id="17410" name="文本框 7"/>
          <p:cNvSpPr txBox="1">
            <a:spLocks noChangeArrowheads="1"/>
          </p:cNvSpPr>
          <p:nvPr/>
        </p:nvSpPr>
        <p:spPr bwMode="auto">
          <a:xfrm>
            <a:off x="1547665" y="827088"/>
            <a:ext cx="7200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latin typeface="黑体" panose="02010609060101010101" pitchFamily="49" charset="-122"/>
              </a:rPr>
              <a:t>1.</a:t>
            </a:r>
            <a:r>
              <a:rPr lang="zh-CN" altLang="en-US" sz="2400" b="1" dirty="0">
                <a:latin typeface="黑体" panose="02010609060101010101" pitchFamily="49" charset="-122"/>
              </a:rPr>
              <a:t>看量角器上的刻度，填出每个角的度数。</a:t>
            </a:r>
          </a:p>
        </p:txBody>
      </p:sp>
      <p:sp>
        <p:nvSpPr>
          <p:cNvPr id="17413" name="文本框 11"/>
          <p:cNvSpPr txBox="1">
            <a:spLocks noChangeArrowheads="1"/>
          </p:cNvSpPr>
          <p:nvPr/>
        </p:nvSpPr>
        <p:spPr bwMode="auto">
          <a:xfrm>
            <a:off x="1917700" y="3522663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/>
              <a:t>（       ）</a:t>
            </a:r>
          </a:p>
        </p:txBody>
      </p:sp>
      <p:sp>
        <p:nvSpPr>
          <p:cNvPr id="17414" name="文本框 12"/>
          <p:cNvSpPr txBox="1">
            <a:spLocks noChangeArrowheads="1"/>
          </p:cNvSpPr>
          <p:nvPr/>
        </p:nvSpPr>
        <p:spPr bwMode="auto">
          <a:xfrm>
            <a:off x="6156325" y="3522663"/>
            <a:ext cx="1800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/>
              <a:t>（       ）</a:t>
            </a:r>
          </a:p>
        </p:txBody>
      </p:sp>
      <p:sp>
        <p:nvSpPr>
          <p:cNvPr id="20" name="任意多边形: 形状 19"/>
          <p:cNvSpPr/>
          <p:nvPr/>
        </p:nvSpPr>
        <p:spPr>
          <a:xfrm>
            <a:off x="3798887" y="3130331"/>
            <a:ext cx="84138" cy="198438"/>
          </a:xfrm>
          <a:custGeom>
            <a:avLst/>
            <a:gdLst>
              <a:gd name="connsiteX0" fmla="*/ 63998 w 85472"/>
              <a:gd name="connsiteY0" fmla="*/ 0 h 199189"/>
              <a:gd name="connsiteX1" fmla="*/ 82198 w 85472"/>
              <a:gd name="connsiteY1" fmla="*/ 122661 h 199189"/>
              <a:gd name="connsiteX2" fmla="*/ 85472 w 85472"/>
              <a:gd name="connsiteY2" fmla="*/ 199189 h 199189"/>
              <a:gd name="connsiteX3" fmla="*/ 21461 w 85472"/>
              <a:gd name="connsiteY3" fmla="*/ 198968 h 199189"/>
              <a:gd name="connsiteX4" fmla="*/ 18286 w 85472"/>
              <a:gd name="connsiteY4" fmla="*/ 134192 h 199189"/>
              <a:gd name="connsiteX5" fmla="*/ 175 w 85472"/>
              <a:gd name="connsiteY5" fmla="*/ 11948 h 199189"/>
              <a:gd name="connsiteX6" fmla="*/ 0 w 85472"/>
              <a:gd name="connsiteY6" fmla="*/ 11249 h 199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472" h="199189">
                <a:moveTo>
                  <a:pt x="63998" y="0"/>
                </a:moveTo>
                <a:lnTo>
                  <a:pt x="82198" y="122661"/>
                </a:lnTo>
                <a:lnTo>
                  <a:pt x="85472" y="199189"/>
                </a:lnTo>
                <a:lnTo>
                  <a:pt x="21461" y="198968"/>
                </a:lnTo>
                <a:lnTo>
                  <a:pt x="18286" y="134192"/>
                </a:lnTo>
                <a:cubicBezTo>
                  <a:pt x="14205" y="92804"/>
                  <a:pt x="8135" y="52021"/>
                  <a:pt x="175" y="11948"/>
                </a:cubicBezTo>
                <a:lnTo>
                  <a:pt x="0" y="11249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任意多边形: 形状 22"/>
          <p:cNvSpPr/>
          <p:nvPr/>
        </p:nvSpPr>
        <p:spPr>
          <a:xfrm>
            <a:off x="3740149" y="2901156"/>
            <a:ext cx="117475" cy="203200"/>
          </a:xfrm>
          <a:custGeom>
            <a:avLst/>
            <a:gdLst>
              <a:gd name="connsiteX0" fmla="*/ 61019 w 117295"/>
              <a:gd name="connsiteY0" fmla="*/ 0 h 203027"/>
              <a:gd name="connsiteX1" fmla="*/ 88846 w 117295"/>
              <a:gd name="connsiteY1" fmla="*/ 78199 h 203027"/>
              <a:gd name="connsiteX2" fmla="*/ 117295 w 117295"/>
              <a:gd name="connsiteY2" fmla="*/ 192003 h 203027"/>
              <a:gd name="connsiteX3" fmla="*/ 53129 w 117295"/>
              <a:gd name="connsiteY3" fmla="*/ 203027 h 203027"/>
              <a:gd name="connsiteX4" fmla="*/ 26794 w 117295"/>
              <a:gd name="connsiteY4" fmla="*/ 97521 h 203027"/>
              <a:gd name="connsiteX5" fmla="*/ 0 w 117295"/>
              <a:gd name="connsiteY5" fmla="*/ 22108 h 203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295" h="203027">
                <a:moveTo>
                  <a:pt x="61019" y="0"/>
                </a:moveTo>
                <a:lnTo>
                  <a:pt x="88846" y="78199"/>
                </a:lnTo>
                <a:lnTo>
                  <a:pt x="117295" y="192003"/>
                </a:lnTo>
                <a:lnTo>
                  <a:pt x="53129" y="203027"/>
                </a:lnTo>
                <a:lnTo>
                  <a:pt x="26794" y="97521"/>
                </a:lnTo>
                <a:lnTo>
                  <a:pt x="0" y="2210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任意多边形: 形状 25"/>
          <p:cNvSpPr/>
          <p:nvPr/>
        </p:nvSpPr>
        <p:spPr>
          <a:xfrm>
            <a:off x="3647281" y="2710547"/>
            <a:ext cx="141288" cy="198437"/>
          </a:xfrm>
          <a:custGeom>
            <a:avLst/>
            <a:gdLst>
              <a:gd name="connsiteX0" fmla="*/ 56217 w 141109"/>
              <a:gd name="connsiteY0" fmla="*/ 0 h 199203"/>
              <a:gd name="connsiteX1" fmla="*/ 79099 w 141109"/>
              <a:gd name="connsiteY1" fmla="*/ 38741 h 199203"/>
              <a:gd name="connsiteX2" fmla="*/ 132163 w 141109"/>
              <a:gd name="connsiteY2" fmla="*/ 152042 h 199203"/>
              <a:gd name="connsiteX3" fmla="*/ 141109 w 141109"/>
              <a:gd name="connsiteY3" fmla="*/ 177183 h 199203"/>
              <a:gd name="connsiteX4" fmla="*/ 80067 w 141109"/>
              <a:gd name="connsiteY4" fmla="*/ 199203 h 199203"/>
              <a:gd name="connsiteX5" fmla="*/ 72296 w 141109"/>
              <a:gd name="connsiteY5" fmla="*/ 177333 h 199203"/>
              <a:gd name="connsiteX6" fmla="*/ 21968 w 141109"/>
              <a:gd name="connsiteY6" fmla="*/ 69711 h 199203"/>
              <a:gd name="connsiteX7" fmla="*/ 0 w 141109"/>
              <a:gd name="connsiteY7" fmla="*/ 32461 h 199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1109" h="199203">
                <a:moveTo>
                  <a:pt x="56217" y="0"/>
                </a:moveTo>
                <a:lnTo>
                  <a:pt x="79099" y="38741"/>
                </a:lnTo>
                <a:cubicBezTo>
                  <a:pt x="98498" y="75472"/>
                  <a:pt x="116221" y="113275"/>
                  <a:pt x="132163" y="152042"/>
                </a:cubicBezTo>
                <a:lnTo>
                  <a:pt x="141109" y="177183"/>
                </a:lnTo>
                <a:lnTo>
                  <a:pt x="80067" y="199203"/>
                </a:lnTo>
                <a:lnTo>
                  <a:pt x="72296" y="177333"/>
                </a:lnTo>
                <a:cubicBezTo>
                  <a:pt x="57176" y="140509"/>
                  <a:pt x="40367" y="104601"/>
                  <a:pt x="21968" y="69711"/>
                </a:cubicBezTo>
                <a:lnTo>
                  <a:pt x="0" y="32461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任意多边形: 形状 28"/>
          <p:cNvSpPr/>
          <p:nvPr/>
        </p:nvSpPr>
        <p:spPr>
          <a:xfrm>
            <a:off x="3536949" y="2536032"/>
            <a:ext cx="160338" cy="192087"/>
          </a:xfrm>
          <a:custGeom>
            <a:avLst/>
            <a:gdLst>
              <a:gd name="connsiteX0" fmla="*/ 49734 w 160470"/>
              <a:gd name="connsiteY0" fmla="*/ 0 h 192522"/>
              <a:gd name="connsiteX1" fmla="*/ 57286 w 160470"/>
              <a:gd name="connsiteY1" fmla="*/ 8547 h 192522"/>
              <a:gd name="connsiteX2" fmla="*/ 129829 w 160470"/>
              <a:gd name="connsiteY2" fmla="*/ 108329 h 192522"/>
              <a:gd name="connsiteX3" fmla="*/ 160470 w 160470"/>
              <a:gd name="connsiteY3" fmla="*/ 160206 h 192522"/>
              <a:gd name="connsiteX4" fmla="*/ 104182 w 160470"/>
              <a:gd name="connsiteY4" fmla="*/ 192522 h 192522"/>
              <a:gd name="connsiteX5" fmla="*/ 75952 w 160470"/>
              <a:gd name="connsiteY5" fmla="*/ 144656 h 192522"/>
              <a:gd name="connsiteX6" fmla="*/ 7150 w 160470"/>
              <a:gd name="connsiteY6" fmla="*/ 49876 h 192522"/>
              <a:gd name="connsiteX7" fmla="*/ 0 w 160470"/>
              <a:gd name="connsiteY7" fmla="*/ 41772 h 192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0470" h="192522">
                <a:moveTo>
                  <a:pt x="49734" y="0"/>
                </a:moveTo>
                <a:lnTo>
                  <a:pt x="57286" y="8547"/>
                </a:lnTo>
                <a:cubicBezTo>
                  <a:pt x="82967" y="40554"/>
                  <a:pt x="107183" y="73851"/>
                  <a:pt x="129829" y="108329"/>
                </a:cubicBezTo>
                <a:lnTo>
                  <a:pt x="160470" y="160206"/>
                </a:lnTo>
                <a:lnTo>
                  <a:pt x="104182" y="192522"/>
                </a:lnTo>
                <a:lnTo>
                  <a:pt x="75952" y="144656"/>
                </a:lnTo>
                <a:cubicBezTo>
                  <a:pt x="54474" y="111906"/>
                  <a:pt x="31507" y="80279"/>
                  <a:pt x="7150" y="49876"/>
                </a:cubicBezTo>
                <a:lnTo>
                  <a:pt x="0" y="41772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任意多边形: 形状 31"/>
          <p:cNvSpPr/>
          <p:nvPr/>
        </p:nvSpPr>
        <p:spPr>
          <a:xfrm>
            <a:off x="3397249" y="2380151"/>
            <a:ext cx="176213" cy="180975"/>
          </a:xfrm>
          <a:custGeom>
            <a:avLst/>
            <a:gdLst>
              <a:gd name="connsiteX0" fmla="*/ 40971 w 176516"/>
              <a:gd name="connsiteY0" fmla="*/ 0 h 180415"/>
              <a:gd name="connsiteX1" fmla="*/ 119074 w 176516"/>
              <a:gd name="connsiteY1" fmla="*/ 73013 h 180415"/>
              <a:gd name="connsiteX2" fmla="*/ 176516 w 176516"/>
              <a:gd name="connsiteY2" fmla="*/ 138022 h 180415"/>
              <a:gd name="connsiteX3" fmla="*/ 127356 w 176516"/>
              <a:gd name="connsiteY3" fmla="*/ 180415 h 180415"/>
              <a:gd name="connsiteX4" fmla="*/ 73131 w 176516"/>
              <a:gd name="connsiteY4" fmla="*/ 118956 h 180415"/>
              <a:gd name="connsiteX5" fmla="*/ 0 w 176516"/>
              <a:gd name="connsiteY5" fmla="*/ 50487 h 180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516" h="180415">
                <a:moveTo>
                  <a:pt x="40971" y="0"/>
                </a:moveTo>
                <a:lnTo>
                  <a:pt x="119074" y="73013"/>
                </a:lnTo>
                <a:lnTo>
                  <a:pt x="176516" y="138022"/>
                </a:lnTo>
                <a:lnTo>
                  <a:pt x="127356" y="180415"/>
                </a:lnTo>
                <a:lnTo>
                  <a:pt x="73131" y="118956"/>
                </a:lnTo>
                <a:lnTo>
                  <a:pt x="0" y="50487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TextBox 4"/>
          <p:cNvSpPr txBox="1"/>
          <p:nvPr/>
        </p:nvSpPr>
        <p:spPr>
          <a:xfrm>
            <a:off x="2339975" y="3503613"/>
            <a:ext cx="10858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50°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6" name="任意多边形: 形状 35"/>
          <p:cNvSpPr/>
          <p:nvPr/>
        </p:nvSpPr>
        <p:spPr>
          <a:xfrm>
            <a:off x="5076825" y="3057525"/>
            <a:ext cx="90488" cy="258763"/>
          </a:xfrm>
          <a:custGeom>
            <a:avLst/>
            <a:gdLst>
              <a:gd name="connsiteX0" fmla="*/ 6434 w 90863"/>
              <a:gd name="connsiteY0" fmla="*/ 0 h 258169"/>
              <a:gd name="connsiteX1" fmla="*/ 90863 w 90863"/>
              <a:gd name="connsiteY1" fmla="*/ 2505 h 258169"/>
              <a:gd name="connsiteX2" fmla="*/ 84562 w 90863"/>
              <a:gd name="connsiteY2" fmla="*/ 131050 h 258169"/>
              <a:gd name="connsiteX3" fmla="*/ 90249 w 90863"/>
              <a:gd name="connsiteY3" fmla="*/ 247054 h 258169"/>
              <a:gd name="connsiteX4" fmla="*/ 6241 w 90863"/>
              <a:gd name="connsiteY4" fmla="*/ 258169 h 258169"/>
              <a:gd name="connsiteX5" fmla="*/ 0 w 90863"/>
              <a:gd name="connsiteY5" fmla="*/ 131050 h 258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63" h="258169">
                <a:moveTo>
                  <a:pt x="6434" y="0"/>
                </a:moveTo>
                <a:lnTo>
                  <a:pt x="90863" y="2505"/>
                </a:lnTo>
                <a:lnTo>
                  <a:pt x="84562" y="131050"/>
                </a:lnTo>
                <a:lnTo>
                  <a:pt x="90249" y="247054"/>
                </a:lnTo>
                <a:lnTo>
                  <a:pt x="6241" y="258169"/>
                </a:lnTo>
                <a:lnTo>
                  <a:pt x="0" y="13105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任意多边形: 形状 38"/>
          <p:cNvSpPr/>
          <p:nvPr/>
        </p:nvSpPr>
        <p:spPr>
          <a:xfrm rot="619956">
            <a:off x="5100638" y="2778125"/>
            <a:ext cx="90487" cy="258763"/>
          </a:xfrm>
          <a:custGeom>
            <a:avLst/>
            <a:gdLst>
              <a:gd name="connsiteX0" fmla="*/ 6092 w 90548"/>
              <a:gd name="connsiteY0" fmla="*/ 0 h 257328"/>
              <a:gd name="connsiteX1" fmla="*/ 90522 w 90548"/>
              <a:gd name="connsiteY1" fmla="*/ 2505 h 257328"/>
              <a:gd name="connsiteX2" fmla="*/ 84562 w 90548"/>
              <a:gd name="connsiteY2" fmla="*/ 124093 h 257328"/>
              <a:gd name="connsiteX3" fmla="*/ 90548 w 90548"/>
              <a:gd name="connsiteY3" fmla="*/ 246214 h 257328"/>
              <a:gd name="connsiteX4" fmla="*/ 6541 w 90548"/>
              <a:gd name="connsiteY4" fmla="*/ 257328 h 257328"/>
              <a:gd name="connsiteX5" fmla="*/ 0 w 90548"/>
              <a:gd name="connsiteY5" fmla="*/ 124093 h 25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548" h="257328">
                <a:moveTo>
                  <a:pt x="6092" y="0"/>
                </a:moveTo>
                <a:lnTo>
                  <a:pt x="90522" y="2505"/>
                </a:lnTo>
                <a:lnTo>
                  <a:pt x="84562" y="124093"/>
                </a:lnTo>
                <a:lnTo>
                  <a:pt x="90548" y="246214"/>
                </a:lnTo>
                <a:lnTo>
                  <a:pt x="6541" y="257328"/>
                </a:lnTo>
                <a:lnTo>
                  <a:pt x="0" y="12409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任意多边形: 形状 41"/>
          <p:cNvSpPr/>
          <p:nvPr/>
        </p:nvSpPr>
        <p:spPr>
          <a:xfrm>
            <a:off x="5133975" y="2505075"/>
            <a:ext cx="158750" cy="255588"/>
          </a:xfrm>
          <a:custGeom>
            <a:avLst/>
            <a:gdLst>
              <a:gd name="connsiteX0" fmla="*/ 79293 w 158427"/>
              <a:gd name="connsiteY0" fmla="*/ 0 h 254062"/>
              <a:gd name="connsiteX1" fmla="*/ 158427 w 158427"/>
              <a:gd name="connsiteY1" fmla="*/ 30288 h 254062"/>
              <a:gd name="connsiteX2" fmla="*/ 149205 w 158427"/>
              <a:gd name="connsiteY2" fmla="*/ 50007 h 254062"/>
              <a:gd name="connsiteX3" fmla="*/ 96898 w 158427"/>
              <a:gd name="connsiteY3" fmla="*/ 197226 h 254062"/>
              <a:gd name="connsiteX4" fmla="*/ 82711 w 158427"/>
              <a:gd name="connsiteY4" fmla="*/ 254062 h 254062"/>
              <a:gd name="connsiteX5" fmla="*/ 0 w 158427"/>
              <a:gd name="connsiteY5" fmla="*/ 236635 h 254062"/>
              <a:gd name="connsiteX6" fmla="*/ 16138 w 158427"/>
              <a:gd name="connsiteY6" fmla="*/ 172080 h 254062"/>
              <a:gd name="connsiteX7" fmla="*/ 71289 w 158427"/>
              <a:gd name="connsiteY7" fmla="*/ 17092 h 254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427" h="254062">
                <a:moveTo>
                  <a:pt x="79293" y="0"/>
                </a:moveTo>
                <a:lnTo>
                  <a:pt x="158427" y="30288"/>
                </a:lnTo>
                <a:lnTo>
                  <a:pt x="149205" y="50007"/>
                </a:lnTo>
                <a:cubicBezTo>
                  <a:pt x="129527" y="97934"/>
                  <a:pt x="112048" y="147051"/>
                  <a:pt x="96898" y="197226"/>
                </a:cubicBezTo>
                <a:lnTo>
                  <a:pt x="82711" y="254062"/>
                </a:lnTo>
                <a:lnTo>
                  <a:pt x="0" y="236635"/>
                </a:lnTo>
                <a:lnTo>
                  <a:pt x="16138" y="172080"/>
                </a:lnTo>
                <a:cubicBezTo>
                  <a:pt x="32111" y="119258"/>
                  <a:pt x="50540" y="67548"/>
                  <a:pt x="71289" y="17092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5" name="任意多边形: 形状 44"/>
          <p:cNvSpPr/>
          <p:nvPr/>
        </p:nvSpPr>
        <p:spPr>
          <a:xfrm>
            <a:off x="5229225" y="2255838"/>
            <a:ext cx="192088" cy="257175"/>
          </a:xfrm>
          <a:custGeom>
            <a:avLst/>
            <a:gdLst>
              <a:gd name="connsiteX0" fmla="*/ 120313 w 191469"/>
              <a:gd name="connsiteY0" fmla="*/ 0 h 256884"/>
              <a:gd name="connsiteX1" fmla="*/ 191469 w 191469"/>
              <a:gd name="connsiteY1" fmla="*/ 45540 h 256884"/>
              <a:gd name="connsiteX2" fmla="*/ 118775 w 191469"/>
              <a:gd name="connsiteY2" fmla="*/ 168801 h 256884"/>
              <a:gd name="connsiteX3" fmla="*/ 77585 w 191469"/>
              <a:gd name="connsiteY3" fmla="*/ 256884 h 256884"/>
              <a:gd name="connsiteX4" fmla="*/ 0 w 191469"/>
              <a:gd name="connsiteY4" fmla="*/ 223337 h 256884"/>
              <a:gd name="connsiteX5" fmla="*/ 44420 w 191469"/>
              <a:gd name="connsiteY5" fmla="*/ 128494 h 25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469" h="256884">
                <a:moveTo>
                  <a:pt x="120313" y="0"/>
                </a:moveTo>
                <a:lnTo>
                  <a:pt x="191469" y="45540"/>
                </a:lnTo>
                <a:lnTo>
                  <a:pt x="118775" y="168801"/>
                </a:lnTo>
                <a:lnTo>
                  <a:pt x="77585" y="256884"/>
                </a:lnTo>
                <a:lnTo>
                  <a:pt x="0" y="223337"/>
                </a:lnTo>
                <a:lnTo>
                  <a:pt x="44420" y="12849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任意多边形: 形状 47"/>
          <p:cNvSpPr/>
          <p:nvPr/>
        </p:nvSpPr>
        <p:spPr>
          <a:xfrm>
            <a:off x="5357813" y="2028825"/>
            <a:ext cx="220662" cy="246063"/>
          </a:xfrm>
          <a:custGeom>
            <a:avLst/>
            <a:gdLst>
              <a:gd name="connsiteX0" fmla="*/ 157269 w 220022"/>
              <a:gd name="connsiteY0" fmla="*/ 0 h 244753"/>
              <a:gd name="connsiteX1" fmla="*/ 220022 w 220022"/>
              <a:gd name="connsiteY1" fmla="*/ 56502 h 244753"/>
              <a:gd name="connsiteX2" fmla="*/ 151777 w 220022"/>
              <a:gd name="connsiteY2" fmla="*/ 133852 h 244753"/>
              <a:gd name="connsiteX3" fmla="*/ 71272 w 220022"/>
              <a:gd name="connsiteY3" fmla="*/ 244753 h 244753"/>
              <a:gd name="connsiteX4" fmla="*/ 0 w 220022"/>
              <a:gd name="connsiteY4" fmla="*/ 199077 h 244753"/>
              <a:gd name="connsiteX5" fmla="*/ 86525 w 220022"/>
              <a:gd name="connsiteY5" fmla="*/ 80063 h 244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22" h="244753">
                <a:moveTo>
                  <a:pt x="157269" y="0"/>
                </a:moveTo>
                <a:lnTo>
                  <a:pt x="220022" y="56502"/>
                </a:lnTo>
                <a:lnTo>
                  <a:pt x="151777" y="133852"/>
                </a:lnTo>
                <a:lnTo>
                  <a:pt x="71272" y="244753"/>
                </a:lnTo>
                <a:lnTo>
                  <a:pt x="0" y="199077"/>
                </a:lnTo>
                <a:lnTo>
                  <a:pt x="86525" y="80063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1" name="任意多边形: 形状 50"/>
          <p:cNvSpPr/>
          <p:nvPr/>
        </p:nvSpPr>
        <p:spPr>
          <a:xfrm rot="3041636">
            <a:off x="5561013" y="1946275"/>
            <a:ext cx="90487" cy="119063"/>
          </a:xfrm>
          <a:custGeom>
            <a:avLst/>
            <a:gdLst>
              <a:gd name="connsiteX0" fmla="*/ 0 w 89505"/>
              <a:gd name="connsiteY0" fmla="*/ 6196 h 119654"/>
              <a:gd name="connsiteX1" fmla="*/ 84255 w 89505"/>
              <a:gd name="connsiteY1" fmla="*/ 0 h 119654"/>
              <a:gd name="connsiteX2" fmla="*/ 89505 w 89505"/>
              <a:gd name="connsiteY2" fmla="*/ 107118 h 119654"/>
              <a:gd name="connsiteX3" fmla="*/ 5570 w 89505"/>
              <a:gd name="connsiteY3" fmla="*/ 119654 h 11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505" h="119654">
                <a:moveTo>
                  <a:pt x="0" y="6196"/>
                </a:moveTo>
                <a:lnTo>
                  <a:pt x="84255" y="0"/>
                </a:lnTo>
                <a:lnTo>
                  <a:pt x="89505" y="107118"/>
                </a:lnTo>
                <a:lnTo>
                  <a:pt x="5570" y="11965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" name="TextBox 4"/>
          <p:cNvSpPr txBox="1"/>
          <p:nvPr/>
        </p:nvSpPr>
        <p:spPr>
          <a:xfrm>
            <a:off x="6588125" y="3503613"/>
            <a:ext cx="10858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55°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3" name="文本框 57"/>
          <p:cNvSpPr>
            <a:spLocks noChangeArrowheads="1"/>
          </p:cNvSpPr>
          <p:nvPr/>
        </p:nvSpPr>
        <p:spPr bwMode="auto">
          <a:xfrm>
            <a:off x="1690688" y="4084638"/>
            <a:ext cx="5762625" cy="442912"/>
          </a:xfrm>
          <a:prstGeom prst="wedgeRoundRectCallout">
            <a:avLst>
              <a:gd name="adj1" fmla="val 51525"/>
              <a:gd name="adj2" fmla="val 40614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两次读度数，零刻度线位置相同吗</a:t>
            </a:r>
            <a:r>
              <a:rPr lang="en-US" altLang="zh-CN" b="1" dirty="0">
                <a:latin typeface="+mj-ea"/>
                <a:ea typeface="+mj-ea"/>
              </a:rPr>
              <a:t>?</a:t>
            </a:r>
            <a:endParaRPr lang="zh-CN" altLang="en-US" b="1" dirty="0">
              <a:latin typeface="+mj-ea"/>
              <a:ea typeface="+mj-ea"/>
            </a:endParaRPr>
          </a:p>
        </p:txBody>
      </p:sp>
      <p:pic>
        <p:nvPicPr>
          <p:cNvPr id="54" name="图片 5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396457" flipH="1">
            <a:off x="7675105" y="3302004"/>
            <a:ext cx="1008352" cy="178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文本框 54"/>
          <p:cNvSpPr txBox="1"/>
          <p:nvPr/>
        </p:nvSpPr>
        <p:spPr>
          <a:xfrm>
            <a:off x="5318125" y="4133850"/>
            <a:ext cx="23050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b="1" dirty="0">
                <a:solidFill>
                  <a:srgbClr val="0066FF"/>
                </a:solidFill>
                <a:latin typeface="+mj-ea"/>
                <a:ea typeface="+mj-ea"/>
              </a:rPr>
              <a:t>读法有什么不同呢？</a:t>
            </a:r>
          </a:p>
        </p:txBody>
      </p:sp>
      <p:sp>
        <p:nvSpPr>
          <p:cNvPr id="17431" name="文本框 1"/>
          <p:cNvSpPr txBox="1">
            <a:spLocks noChangeArrowheads="1"/>
          </p:cNvSpPr>
          <p:nvPr/>
        </p:nvSpPr>
        <p:spPr bwMode="auto">
          <a:xfrm>
            <a:off x="900113" y="179388"/>
            <a:ext cx="57594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/>
              <a:t>三、巩固练习，内化提高</a:t>
            </a:r>
          </a:p>
        </p:txBody>
      </p:sp>
      <p:sp>
        <p:nvSpPr>
          <p:cNvPr id="17433" name="文本框 26"/>
          <p:cNvSpPr txBox="1">
            <a:spLocks noChangeArrowheads="1"/>
          </p:cNvSpPr>
          <p:nvPr/>
        </p:nvSpPr>
        <p:spPr bwMode="auto">
          <a:xfrm>
            <a:off x="5292080" y="483518"/>
            <a:ext cx="28803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dirty="0">
                <a:solidFill>
                  <a:srgbClr val="FF6600"/>
                </a:solidFill>
              </a:rPr>
              <a:t>[</a:t>
            </a:r>
            <a:r>
              <a:rPr lang="zh-CN" altLang="en-US" sz="1400" dirty="0">
                <a:solidFill>
                  <a:srgbClr val="FF6600"/>
                </a:solidFill>
              </a:rPr>
              <a:t>选自教材</a:t>
            </a:r>
            <a:r>
              <a:rPr lang="en-US" altLang="zh-CN" sz="1400" dirty="0">
                <a:solidFill>
                  <a:srgbClr val="FF6600"/>
                </a:solidFill>
              </a:rPr>
              <a:t>P31</a:t>
            </a:r>
            <a:r>
              <a:rPr lang="zh-CN" altLang="en-US" sz="1400" dirty="0">
                <a:solidFill>
                  <a:srgbClr val="FF6600"/>
                </a:solidFill>
              </a:rPr>
              <a:t>页 做一做 第</a:t>
            </a:r>
            <a:r>
              <a:rPr lang="en-US" altLang="zh-CN" sz="1400" dirty="0">
                <a:solidFill>
                  <a:srgbClr val="FF6600"/>
                </a:solidFill>
              </a:rPr>
              <a:t>1</a:t>
            </a:r>
            <a:r>
              <a:rPr lang="zh-CN" altLang="en-US" sz="1400" dirty="0">
                <a:solidFill>
                  <a:srgbClr val="FF6600"/>
                </a:solidFill>
              </a:rPr>
              <a:t>题</a:t>
            </a:r>
            <a:r>
              <a:rPr lang="en-US" altLang="zh-CN" sz="1400" dirty="0">
                <a:solidFill>
                  <a:srgbClr val="FF6600"/>
                </a:solidFill>
              </a:rPr>
              <a:t>]</a:t>
            </a:r>
            <a:endParaRPr lang="zh-CN" altLang="en-US" sz="1400" dirty="0">
              <a:solidFill>
                <a:srgbClr val="FF66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11187" y="4022506"/>
            <a:ext cx="7011987" cy="646331"/>
          </a:xfrm>
          <a:prstGeom prst="rect">
            <a:avLst/>
          </a:prstGeom>
          <a:solidFill>
            <a:srgbClr val="FFFDE4"/>
          </a:solidFill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</a:rPr>
              <a:t>易错点：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用量角器量角时要分清内圈刻度和外圈刻度，角的起始边与哪一圈的0°刻度线重合，读数时就读那一圈的数。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2" grpId="0"/>
      <p:bldP spid="53" grpId="0" animBg="1"/>
      <p:bldP spid="55" grpId="0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1144042"/>
            <a:ext cx="4164013" cy="416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1144042"/>
            <a:ext cx="4162425" cy="416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文本框 5"/>
          <p:cNvSpPr txBox="1">
            <a:spLocks noChangeArrowheads="1"/>
          </p:cNvSpPr>
          <p:nvPr/>
        </p:nvSpPr>
        <p:spPr bwMode="auto">
          <a:xfrm>
            <a:off x="611188" y="352425"/>
            <a:ext cx="7921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latin typeface="黑体" panose="02010609060101010101" pitchFamily="49" charset="-122"/>
              </a:rPr>
              <a:t>2.</a:t>
            </a:r>
            <a:r>
              <a:rPr lang="zh-CN" altLang="en-US" sz="2400" b="1">
                <a:latin typeface="黑体" panose="02010609060101010101" pitchFamily="49" charset="-122"/>
              </a:rPr>
              <a:t>量出下面两个角的度数，并比较它们的大小。</a:t>
            </a:r>
          </a:p>
        </p:txBody>
      </p:sp>
      <p:sp>
        <p:nvSpPr>
          <p:cNvPr id="21" name="任意多边形: 形状 20"/>
          <p:cNvSpPr/>
          <p:nvPr/>
        </p:nvSpPr>
        <p:spPr>
          <a:xfrm>
            <a:off x="6240463" y="1690142"/>
            <a:ext cx="2057400" cy="1462087"/>
          </a:xfrm>
          <a:custGeom>
            <a:avLst/>
            <a:gdLst>
              <a:gd name="connsiteX0" fmla="*/ 2057400 w 2057400"/>
              <a:gd name="connsiteY0" fmla="*/ 1462087 h 1462087"/>
              <a:gd name="connsiteX1" fmla="*/ 0 w 2057400"/>
              <a:gd name="connsiteY1" fmla="*/ 1462087 h 1462087"/>
              <a:gd name="connsiteX2" fmla="*/ 1462087 w 2057400"/>
              <a:gd name="connsiteY2" fmla="*/ 0 h 1462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7400" h="1462087">
                <a:moveTo>
                  <a:pt x="2057400" y="1462087"/>
                </a:moveTo>
                <a:lnTo>
                  <a:pt x="0" y="1462087"/>
                </a:lnTo>
                <a:lnTo>
                  <a:pt x="1462087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 bwMode="auto">
          <a:xfrm>
            <a:off x="1979613" y="2223542"/>
            <a:ext cx="933450" cy="928687"/>
            <a:chOff x="1978819" y="2008574"/>
            <a:chExt cx="933450" cy="928687"/>
          </a:xfrm>
        </p:grpSpPr>
        <p:sp>
          <p:nvSpPr>
            <p:cNvPr id="13" name="任意多边形: 形状 12"/>
            <p:cNvSpPr/>
            <p:nvPr/>
          </p:nvSpPr>
          <p:spPr>
            <a:xfrm>
              <a:off x="1978819" y="2008574"/>
              <a:ext cx="933450" cy="928687"/>
            </a:xfrm>
            <a:custGeom>
              <a:avLst/>
              <a:gdLst>
                <a:gd name="connsiteX0" fmla="*/ 933450 w 933450"/>
                <a:gd name="connsiteY0" fmla="*/ 928687 h 928687"/>
                <a:gd name="connsiteX1" fmla="*/ 0 w 933450"/>
                <a:gd name="connsiteY1" fmla="*/ 928687 h 928687"/>
                <a:gd name="connsiteX2" fmla="*/ 928687 w 933450"/>
                <a:gd name="connsiteY2" fmla="*/ 0 h 92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450" h="928687">
                  <a:moveTo>
                    <a:pt x="933450" y="928687"/>
                  </a:moveTo>
                  <a:lnTo>
                    <a:pt x="0" y="928687"/>
                  </a:lnTo>
                  <a:lnTo>
                    <a:pt x="928687" y="0"/>
                  </a:lnTo>
                </a:path>
              </a:pathLst>
            </a:custGeom>
            <a:noFill/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3" name="连接符: 曲线 22"/>
            <p:cNvCxnSpPr/>
            <p:nvPr/>
          </p:nvCxnSpPr>
          <p:spPr>
            <a:xfrm rot="16200000" flipH="1">
              <a:off x="2087562" y="2823755"/>
              <a:ext cx="144463" cy="73025"/>
            </a:xfrm>
            <a:prstGeom prst="curvedConnector3">
              <a:avLst>
                <a:gd name="adj1" fmla="val -7871"/>
              </a:avLst>
            </a:prstGeom>
            <a:ln w="28575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任意多边形: 形状 25"/>
          <p:cNvSpPr/>
          <p:nvPr/>
        </p:nvSpPr>
        <p:spPr>
          <a:xfrm>
            <a:off x="6408738" y="2974429"/>
            <a:ext cx="76200" cy="174625"/>
          </a:xfrm>
          <a:custGeom>
            <a:avLst/>
            <a:gdLst>
              <a:gd name="connsiteX0" fmla="*/ 0 w 76200"/>
              <a:gd name="connsiteY0" fmla="*/ 0 h 175260"/>
              <a:gd name="connsiteX1" fmla="*/ 60960 w 76200"/>
              <a:gd name="connsiteY1" fmla="*/ 68580 h 175260"/>
              <a:gd name="connsiteX2" fmla="*/ 76200 w 76200"/>
              <a:gd name="connsiteY2" fmla="*/ 175260 h 175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" h="175260">
                <a:moveTo>
                  <a:pt x="0" y="0"/>
                </a:moveTo>
                <a:cubicBezTo>
                  <a:pt x="24130" y="19685"/>
                  <a:pt x="48260" y="39370"/>
                  <a:pt x="60960" y="68580"/>
                </a:cubicBezTo>
                <a:cubicBezTo>
                  <a:pt x="73660" y="97790"/>
                  <a:pt x="74930" y="136525"/>
                  <a:pt x="76200" y="175260"/>
                </a:cubicBez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8" name="直接连接符 27"/>
          <p:cNvCxnSpPr>
            <a:stCxn id="13" idx="0"/>
          </p:cNvCxnSpPr>
          <p:nvPr/>
        </p:nvCxnSpPr>
        <p:spPr>
          <a:xfrm flipV="1">
            <a:off x="2913063" y="3147467"/>
            <a:ext cx="1227137" cy="47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2900363" y="1642517"/>
            <a:ext cx="584200" cy="588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/>
        </p:nvSpPr>
        <p:spPr>
          <a:xfrm>
            <a:off x="2339975" y="3363367"/>
            <a:ext cx="10858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45°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" name="TextBox 4"/>
          <p:cNvSpPr txBox="1"/>
          <p:nvPr/>
        </p:nvSpPr>
        <p:spPr>
          <a:xfrm>
            <a:off x="6659563" y="3363367"/>
            <a:ext cx="10858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45°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1042988" y="3752305"/>
            <a:ext cx="6842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latin typeface="黑体" panose="02010609060101010101" pitchFamily="49" charset="-122"/>
              </a:rPr>
              <a:t>你发现了什么？</a:t>
            </a:r>
          </a:p>
        </p:txBody>
      </p:sp>
      <p:sp>
        <p:nvSpPr>
          <p:cNvPr id="34" name="矩形 33"/>
          <p:cNvSpPr/>
          <p:nvPr/>
        </p:nvSpPr>
        <p:spPr>
          <a:xfrm>
            <a:off x="1547813" y="4299992"/>
            <a:ext cx="6264275" cy="4603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CN" altLang="en-US" sz="2400" b="1" dirty="0">
                <a:latin typeface="黑体" panose="02010609060101010101" pitchFamily="49" charset="-122"/>
              </a:rPr>
              <a:t>角的大小只和度数有关，和边的长短无关。</a:t>
            </a:r>
          </a:p>
        </p:txBody>
      </p:sp>
      <p:sp>
        <p:nvSpPr>
          <p:cNvPr id="2" name="文本框 26">
            <a:extLst>
              <a:ext uri="{FF2B5EF4-FFF2-40B4-BE49-F238E27FC236}">
                <a16:creationId xmlns:a16="http://schemas.microsoft.com/office/drawing/2014/main" id="{0DA5824F-9C43-18DA-2C77-F76126BCB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080" y="771550"/>
            <a:ext cx="28803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dirty="0">
                <a:solidFill>
                  <a:srgbClr val="FF6600"/>
                </a:solidFill>
              </a:rPr>
              <a:t>[</a:t>
            </a:r>
            <a:r>
              <a:rPr lang="zh-CN" altLang="en-US" sz="1400" dirty="0">
                <a:solidFill>
                  <a:srgbClr val="FF6600"/>
                </a:solidFill>
              </a:rPr>
              <a:t>选自教材</a:t>
            </a:r>
            <a:r>
              <a:rPr lang="en-US" altLang="zh-CN" sz="1400" dirty="0">
                <a:solidFill>
                  <a:srgbClr val="FF6600"/>
                </a:solidFill>
              </a:rPr>
              <a:t>P31</a:t>
            </a:r>
            <a:r>
              <a:rPr lang="zh-CN" altLang="en-US" sz="1400" dirty="0">
                <a:solidFill>
                  <a:srgbClr val="FF6600"/>
                </a:solidFill>
              </a:rPr>
              <a:t>页 做一做 第</a:t>
            </a:r>
            <a:r>
              <a:rPr lang="en-US" altLang="zh-CN" sz="1400" dirty="0">
                <a:solidFill>
                  <a:srgbClr val="FF6600"/>
                </a:solidFill>
              </a:rPr>
              <a:t>2</a:t>
            </a:r>
            <a:r>
              <a:rPr lang="zh-CN" altLang="en-US" sz="1400" dirty="0">
                <a:solidFill>
                  <a:srgbClr val="FF6600"/>
                </a:solidFill>
              </a:rPr>
              <a:t>题</a:t>
            </a:r>
            <a:r>
              <a:rPr lang="en-US" altLang="zh-CN" sz="1400" dirty="0">
                <a:solidFill>
                  <a:srgbClr val="FF6600"/>
                </a:solidFill>
              </a:rPr>
              <a:t>]</a:t>
            </a:r>
            <a:endParaRPr lang="zh-CN" altLang="en-US" sz="1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8.64198E-7 L 0.46875 -8.64198E-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63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46875 -8.64198E-7 L -4.72222E-6 -8.64198E-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文本框 3"/>
          <p:cNvSpPr txBox="1">
            <a:spLocks noChangeArrowheads="1"/>
          </p:cNvSpPr>
          <p:nvPr/>
        </p:nvSpPr>
        <p:spPr bwMode="auto">
          <a:xfrm>
            <a:off x="683568" y="525611"/>
            <a:ext cx="7921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latin typeface="黑体" panose="02010609060101010101" pitchFamily="49" charset="-122"/>
              </a:rPr>
              <a:t>3.</a:t>
            </a:r>
            <a:r>
              <a:rPr lang="zh-CN" altLang="en-US" sz="2400" b="1" dirty="0">
                <a:latin typeface="黑体" panose="02010609060101010101" pitchFamily="49" charset="-122"/>
              </a:rPr>
              <a:t>量出下面各个角的度数。</a:t>
            </a:r>
          </a:p>
        </p:txBody>
      </p:sp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00252">
            <a:off x="2538413" y="1267669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4"/>
          <p:cNvSpPr txBox="1"/>
          <p:nvPr/>
        </p:nvSpPr>
        <p:spPr>
          <a:xfrm>
            <a:off x="1685925" y="3436194"/>
            <a:ext cx="10858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20°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9462" name="组合 24"/>
          <p:cNvGrpSpPr/>
          <p:nvPr/>
        </p:nvGrpSpPr>
        <p:grpSpPr bwMode="auto">
          <a:xfrm>
            <a:off x="1362075" y="2809131"/>
            <a:ext cx="1416050" cy="479425"/>
            <a:chOff x="1362075" y="2305050"/>
            <a:chExt cx="1416050" cy="479425"/>
          </a:xfrm>
        </p:grpSpPr>
        <p:sp>
          <p:nvSpPr>
            <p:cNvPr id="8" name="任意多边形: 形状 7"/>
            <p:cNvSpPr/>
            <p:nvPr/>
          </p:nvSpPr>
          <p:spPr>
            <a:xfrm>
              <a:off x="1362075" y="2305050"/>
              <a:ext cx="1416050" cy="479425"/>
            </a:xfrm>
            <a:custGeom>
              <a:avLst/>
              <a:gdLst>
                <a:gd name="connsiteX0" fmla="*/ 0 w 1416050"/>
                <a:gd name="connsiteY0" fmla="*/ 479425 h 479425"/>
                <a:gd name="connsiteX1" fmla="*/ 1416050 w 1416050"/>
                <a:gd name="connsiteY1" fmla="*/ 479425 h 479425"/>
                <a:gd name="connsiteX2" fmla="*/ 95250 w 1416050"/>
                <a:gd name="connsiteY2" fmla="*/ 0 h 479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6050" h="479425">
                  <a:moveTo>
                    <a:pt x="0" y="479425"/>
                  </a:moveTo>
                  <a:lnTo>
                    <a:pt x="1416050" y="479425"/>
                  </a:lnTo>
                  <a:lnTo>
                    <a:pt x="95250" y="0"/>
                  </a:lnTo>
                </a:path>
              </a:pathLst>
            </a:custGeom>
            <a:noFill/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2393950" y="2662238"/>
              <a:ext cx="44450" cy="114300"/>
            </a:xfrm>
            <a:custGeom>
              <a:avLst/>
              <a:gdLst>
                <a:gd name="connsiteX0" fmla="*/ 44438 w 44438"/>
                <a:gd name="connsiteY0" fmla="*/ 0 h 114300"/>
                <a:gd name="connsiteX1" fmla="*/ 3957 w 44438"/>
                <a:gd name="connsiteY1" fmla="*/ 47625 h 114300"/>
                <a:gd name="connsiteX2" fmla="*/ 3957 w 44438"/>
                <a:gd name="connsiteY2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438" h="114300">
                  <a:moveTo>
                    <a:pt x="44438" y="0"/>
                  </a:moveTo>
                  <a:cubicBezTo>
                    <a:pt x="27571" y="14287"/>
                    <a:pt x="10704" y="28575"/>
                    <a:pt x="3957" y="47625"/>
                  </a:cubicBezTo>
                  <a:cubicBezTo>
                    <a:pt x="-2790" y="66675"/>
                    <a:pt x="385" y="99616"/>
                    <a:pt x="3957" y="114300"/>
                  </a:cubicBezTo>
                </a:path>
              </a:pathLst>
            </a:custGeom>
            <a:noFill/>
            <a:ln w="19050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9463" name="组合 20"/>
          <p:cNvGrpSpPr/>
          <p:nvPr/>
        </p:nvGrpSpPr>
        <p:grpSpPr bwMode="auto">
          <a:xfrm>
            <a:off x="3624263" y="2159844"/>
            <a:ext cx="2022475" cy="1133475"/>
            <a:chOff x="3624263" y="1654969"/>
            <a:chExt cx="2021681" cy="1133475"/>
          </a:xfrm>
        </p:grpSpPr>
        <p:sp>
          <p:nvSpPr>
            <p:cNvPr id="15" name="任意多边形: 形状 14"/>
            <p:cNvSpPr/>
            <p:nvPr/>
          </p:nvSpPr>
          <p:spPr>
            <a:xfrm>
              <a:off x="3624263" y="1654969"/>
              <a:ext cx="2021681" cy="1133475"/>
            </a:xfrm>
            <a:custGeom>
              <a:avLst/>
              <a:gdLst>
                <a:gd name="connsiteX0" fmla="*/ 0 w 2021681"/>
                <a:gd name="connsiteY0" fmla="*/ 0 h 1133475"/>
                <a:gd name="connsiteX1" fmla="*/ 957262 w 2021681"/>
                <a:gd name="connsiteY1" fmla="*/ 1133475 h 1133475"/>
                <a:gd name="connsiteX2" fmla="*/ 2021681 w 2021681"/>
                <a:gd name="connsiteY2" fmla="*/ 240506 h 113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1681" h="1133475">
                  <a:moveTo>
                    <a:pt x="0" y="0"/>
                  </a:moveTo>
                  <a:lnTo>
                    <a:pt x="957262" y="1133475"/>
                  </a:lnTo>
                  <a:lnTo>
                    <a:pt x="2021681" y="240506"/>
                  </a:lnTo>
                </a:path>
              </a:pathLst>
            </a:custGeom>
            <a:noFill/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4471655" y="2599531"/>
              <a:ext cx="257074" cy="66675"/>
            </a:xfrm>
            <a:custGeom>
              <a:avLst/>
              <a:gdLst>
                <a:gd name="connsiteX0" fmla="*/ 0 w 257175"/>
                <a:gd name="connsiteY0" fmla="*/ 66677 h 66677"/>
                <a:gd name="connsiteX1" fmla="*/ 133350 w 257175"/>
                <a:gd name="connsiteY1" fmla="*/ 2 h 66677"/>
                <a:gd name="connsiteX2" fmla="*/ 257175 w 257175"/>
                <a:gd name="connsiteY2" fmla="*/ 64296 h 6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75" h="66677">
                  <a:moveTo>
                    <a:pt x="0" y="66677"/>
                  </a:moveTo>
                  <a:cubicBezTo>
                    <a:pt x="45244" y="33538"/>
                    <a:pt x="90488" y="399"/>
                    <a:pt x="133350" y="2"/>
                  </a:cubicBezTo>
                  <a:cubicBezTo>
                    <a:pt x="176212" y="-395"/>
                    <a:pt x="234156" y="40880"/>
                    <a:pt x="257175" y="64296"/>
                  </a:cubicBezTo>
                </a:path>
              </a:pathLst>
            </a:custGeom>
            <a:noFill/>
            <a:ln w="19050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TextBox 4"/>
          <p:cNvSpPr txBox="1"/>
          <p:nvPr/>
        </p:nvSpPr>
        <p:spPr>
          <a:xfrm>
            <a:off x="4284663" y="3436194"/>
            <a:ext cx="10858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90°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9465" name="组合 31"/>
          <p:cNvGrpSpPr/>
          <p:nvPr/>
        </p:nvGrpSpPr>
        <p:grpSpPr bwMode="auto">
          <a:xfrm rot="-988678">
            <a:off x="6191250" y="2170956"/>
            <a:ext cx="2074863" cy="1017588"/>
            <a:chOff x="6149974" y="1404067"/>
            <a:chExt cx="2074874" cy="1018457"/>
          </a:xfrm>
        </p:grpSpPr>
        <p:sp>
          <p:nvSpPr>
            <p:cNvPr id="23" name="任意多边形: 形状 22"/>
            <p:cNvSpPr/>
            <p:nvPr/>
          </p:nvSpPr>
          <p:spPr>
            <a:xfrm>
              <a:off x="7428943" y="2311122"/>
              <a:ext cx="171451" cy="87387"/>
            </a:xfrm>
            <a:custGeom>
              <a:avLst/>
              <a:gdLst>
                <a:gd name="connsiteX0" fmla="*/ 0 w 171450"/>
                <a:gd name="connsiteY0" fmla="*/ 88088 h 88088"/>
                <a:gd name="connsiteX1" fmla="*/ 73818 w 171450"/>
                <a:gd name="connsiteY1" fmla="*/ 11888 h 88088"/>
                <a:gd name="connsiteX2" fmla="*/ 171450 w 171450"/>
                <a:gd name="connsiteY2" fmla="*/ 4744 h 8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0" h="88088">
                  <a:moveTo>
                    <a:pt x="0" y="88088"/>
                  </a:moveTo>
                  <a:cubicBezTo>
                    <a:pt x="22621" y="56933"/>
                    <a:pt x="45243" y="25779"/>
                    <a:pt x="73818" y="11888"/>
                  </a:cubicBezTo>
                  <a:cubicBezTo>
                    <a:pt x="102393" y="-2003"/>
                    <a:pt x="164306" y="-2797"/>
                    <a:pt x="171450" y="4744"/>
                  </a:cubicBezTo>
                </a:path>
              </a:pathLst>
            </a:custGeom>
            <a:noFill/>
            <a:ln w="19050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6149974" y="1404067"/>
              <a:ext cx="2074874" cy="1018457"/>
            </a:xfrm>
            <a:custGeom>
              <a:avLst/>
              <a:gdLst>
                <a:gd name="connsiteX0" fmla="*/ 2098675 w 2098675"/>
                <a:gd name="connsiteY0" fmla="*/ 0 h 1219200"/>
                <a:gd name="connsiteX1" fmla="*/ 1406525 w 2098675"/>
                <a:gd name="connsiteY1" fmla="*/ 1219200 h 1219200"/>
                <a:gd name="connsiteX2" fmla="*/ 0 w 2098675"/>
                <a:gd name="connsiteY2" fmla="*/ 110490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98675" h="1219200">
                  <a:moveTo>
                    <a:pt x="2098675" y="0"/>
                  </a:moveTo>
                  <a:lnTo>
                    <a:pt x="1406525" y="1219200"/>
                  </a:lnTo>
                  <a:lnTo>
                    <a:pt x="0" y="1104900"/>
                  </a:lnTo>
                </a:path>
              </a:pathLst>
            </a:custGeom>
            <a:noFill/>
            <a:ln w="28575">
              <a:solidFill>
                <a:srgbClr val="00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33" name="TextBox 4"/>
          <p:cNvSpPr txBox="1"/>
          <p:nvPr/>
        </p:nvSpPr>
        <p:spPr>
          <a:xfrm>
            <a:off x="7019925" y="3436194"/>
            <a:ext cx="10858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120°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1275606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8" y="1275606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4"/>
          <p:cNvSpPr txBox="1"/>
          <p:nvPr/>
        </p:nvSpPr>
        <p:spPr>
          <a:xfrm>
            <a:off x="4356100" y="3436194"/>
            <a:ext cx="10858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?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86933">
            <a:off x="5643563" y="1045419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26">
            <a:extLst>
              <a:ext uri="{FF2B5EF4-FFF2-40B4-BE49-F238E27FC236}">
                <a16:creationId xmlns:a16="http://schemas.microsoft.com/office/drawing/2014/main" id="{F865E315-05D1-F5F7-7E1F-68BC52118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511" y="656704"/>
            <a:ext cx="28803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dirty="0">
                <a:solidFill>
                  <a:srgbClr val="FF6600"/>
                </a:solidFill>
              </a:rPr>
              <a:t>[</a:t>
            </a:r>
            <a:r>
              <a:rPr lang="zh-CN" altLang="en-US" sz="1400" dirty="0">
                <a:solidFill>
                  <a:srgbClr val="FF6600"/>
                </a:solidFill>
              </a:rPr>
              <a:t>选自教材</a:t>
            </a:r>
            <a:r>
              <a:rPr lang="en-US" altLang="zh-CN" sz="1400" dirty="0">
                <a:solidFill>
                  <a:srgbClr val="FF6600"/>
                </a:solidFill>
              </a:rPr>
              <a:t>P32</a:t>
            </a:r>
            <a:r>
              <a:rPr lang="zh-CN" altLang="en-US" sz="1400" dirty="0">
                <a:solidFill>
                  <a:srgbClr val="FF6600"/>
                </a:solidFill>
              </a:rPr>
              <a:t>页 做一做 第</a:t>
            </a:r>
            <a:r>
              <a:rPr lang="en-US" altLang="zh-CN" sz="1400" dirty="0">
                <a:solidFill>
                  <a:srgbClr val="FF6600"/>
                </a:solidFill>
              </a:rPr>
              <a:t>3</a:t>
            </a:r>
            <a:r>
              <a:rPr lang="zh-CN" altLang="en-US" sz="1400" dirty="0">
                <a:solidFill>
                  <a:srgbClr val="FF6600"/>
                </a:solidFill>
              </a:rPr>
              <a:t>题</a:t>
            </a:r>
            <a:r>
              <a:rPr lang="en-US" altLang="zh-CN" sz="1400" dirty="0">
                <a:solidFill>
                  <a:srgbClr val="FF6600"/>
                </a:solidFill>
              </a:rPr>
              <a:t>]</a:t>
            </a:r>
            <a:endParaRPr lang="zh-CN" altLang="en-US" sz="14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0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7" grpId="0"/>
      <p:bldP spid="33" grpId="0"/>
      <p:bldP spid="38" grpId="0"/>
      <p:bldP spid="3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813" y="248126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14947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254635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533" name="组合 12"/>
          <p:cNvGrpSpPr/>
          <p:nvPr/>
        </p:nvGrpSpPr>
        <p:grpSpPr bwMode="auto">
          <a:xfrm>
            <a:off x="998538" y="1058863"/>
            <a:ext cx="7269162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32741"/>
                <a:gd name="adj2" fmla="val 57138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536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22534" name="矩形 7"/>
          <p:cNvSpPr>
            <a:spLocks noChangeArrowheads="1"/>
          </p:cNvSpPr>
          <p:nvPr/>
        </p:nvSpPr>
        <p:spPr bwMode="auto">
          <a:xfrm>
            <a:off x="827088" y="258763"/>
            <a:ext cx="41520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 dirty="0"/>
              <a:t>四、课堂小结，畅谈收获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900113" y="179388"/>
            <a:ext cx="57594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/>
              <a:t>五、巩固练习</a:t>
            </a:r>
          </a:p>
        </p:txBody>
      </p:sp>
      <p:sp>
        <p:nvSpPr>
          <p:cNvPr id="23555" name="文本框 1"/>
          <p:cNvSpPr txBox="1">
            <a:spLocks noChangeArrowheads="1"/>
          </p:cNvSpPr>
          <p:nvPr/>
        </p:nvSpPr>
        <p:spPr bwMode="auto">
          <a:xfrm>
            <a:off x="611188" y="987425"/>
            <a:ext cx="741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latin typeface="黑体" panose="02010609060101010101" pitchFamily="49" charset="-122"/>
              </a:rPr>
              <a:t>1.</a:t>
            </a:r>
            <a:r>
              <a:rPr lang="zh-CN" altLang="en-US" sz="2400" b="1">
                <a:latin typeface="黑体" panose="02010609060101010101" pitchFamily="49" charset="-122"/>
              </a:rPr>
              <a:t>看量角器上的刻度</a:t>
            </a:r>
            <a:r>
              <a:rPr lang="en-US" altLang="zh-CN" sz="2400" b="1">
                <a:latin typeface="黑体" panose="02010609060101010101" pitchFamily="49" charset="-122"/>
              </a:rPr>
              <a:t>,</a:t>
            </a:r>
            <a:r>
              <a:rPr lang="zh-CN" altLang="en-US" sz="2400" b="1">
                <a:latin typeface="黑体" panose="02010609060101010101" pitchFamily="49" charset="-122"/>
              </a:rPr>
              <a:t>填出每个角的度数。</a:t>
            </a:r>
          </a:p>
        </p:txBody>
      </p:sp>
      <p:pic>
        <p:nvPicPr>
          <p:cNvPr id="23556" name="图片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35125"/>
            <a:ext cx="4075112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图片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38" y="1563688"/>
            <a:ext cx="4202112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文本框 36"/>
          <p:cNvSpPr txBox="1">
            <a:spLocks noChangeArrowheads="1"/>
          </p:cNvSpPr>
          <p:nvPr/>
        </p:nvSpPr>
        <p:spPr bwMode="auto">
          <a:xfrm>
            <a:off x="1619250" y="3867150"/>
            <a:ext cx="23034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/>
              <a:t>∠</a:t>
            </a:r>
            <a:r>
              <a:rPr lang="en-US" altLang="zh-CN" sz="2400" b="1"/>
              <a:t>1=</a:t>
            </a:r>
            <a:r>
              <a:rPr lang="zh-CN" altLang="en-US" sz="2400" b="1"/>
              <a:t>（       ）</a:t>
            </a:r>
            <a:endParaRPr lang="en-US" altLang="zh-CN" sz="2400" b="1"/>
          </a:p>
        </p:txBody>
      </p:sp>
      <p:sp>
        <p:nvSpPr>
          <p:cNvPr id="23559" name="文本框 36"/>
          <p:cNvSpPr txBox="1">
            <a:spLocks noChangeArrowheads="1"/>
          </p:cNvSpPr>
          <p:nvPr/>
        </p:nvSpPr>
        <p:spPr bwMode="auto">
          <a:xfrm>
            <a:off x="5724525" y="3867150"/>
            <a:ext cx="23034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/>
              <a:t>∠</a:t>
            </a:r>
            <a:r>
              <a:rPr lang="en-US" altLang="zh-CN" sz="2400" b="1"/>
              <a:t>2=</a:t>
            </a:r>
            <a:r>
              <a:rPr lang="zh-CN" altLang="en-US" sz="2400" b="1"/>
              <a:t>（        ）</a:t>
            </a:r>
            <a:endParaRPr lang="en-US" altLang="zh-CN" sz="2400" b="1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627313" y="3940175"/>
            <a:ext cx="936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60°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804025" y="3940175"/>
            <a:ext cx="9366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85°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3562" name="文本框 10"/>
          <p:cNvSpPr txBox="1">
            <a:spLocks noChangeArrowheads="1"/>
          </p:cNvSpPr>
          <p:nvPr/>
        </p:nvSpPr>
        <p:spPr bwMode="auto">
          <a:xfrm>
            <a:off x="5220072" y="555526"/>
            <a:ext cx="3313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dirty="0">
                <a:solidFill>
                  <a:srgbClr val="FF6600"/>
                </a:solidFill>
              </a:rPr>
              <a:t>[</a:t>
            </a:r>
            <a:r>
              <a:rPr lang="zh-CN" altLang="en-US" dirty="0">
                <a:solidFill>
                  <a:srgbClr val="FF6600"/>
                </a:solidFill>
              </a:rPr>
              <a:t>选自</a:t>
            </a:r>
            <a:r>
              <a:rPr lang="en-US" altLang="zh-CN" dirty="0">
                <a:solidFill>
                  <a:srgbClr val="FF6600"/>
                </a:solidFill>
              </a:rPr>
              <a:t>《</a:t>
            </a:r>
            <a:r>
              <a:rPr lang="zh-CN" altLang="en-US" dirty="0">
                <a:solidFill>
                  <a:srgbClr val="FF6600"/>
                </a:solidFill>
              </a:rPr>
              <a:t>状元作业本</a:t>
            </a:r>
            <a:r>
              <a:rPr lang="en-US" altLang="zh-CN" dirty="0">
                <a:solidFill>
                  <a:srgbClr val="FF6600"/>
                </a:solidFill>
              </a:rPr>
              <a:t>》 ]</a:t>
            </a:r>
            <a:endParaRPr lang="zh-CN" altLang="en-US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624</Words>
  <Application>Microsoft Office PowerPoint</Application>
  <PresentationFormat>全屏显示(16:9)</PresentationFormat>
  <Paragraphs>89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E-BZ</vt:lpstr>
      <vt:lpstr>等线</vt:lpstr>
      <vt:lpstr>方正书宋_GBK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468</cp:revision>
  <dcterms:created xsi:type="dcterms:W3CDTF">2015-08-27T07:30:00Z</dcterms:created>
  <dcterms:modified xsi:type="dcterms:W3CDTF">2026-06-08T08:52:36Z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