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2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276" r:id="rId10"/>
    <p:sldId id="288" r:id="rId11"/>
    <p:sldId id="287" r:id="rId12"/>
    <p:sldId id="302" r:id="rId13"/>
    <p:sldId id="304" r:id="rId14"/>
    <p:sldId id="305" r:id="rId15"/>
    <p:sldId id="306" r:id="rId16"/>
    <p:sldId id="307" r:id="rId17"/>
    <p:sldId id="280" r:id="rId18"/>
    <p:sldId id="308" r:id="rId19"/>
    <p:sldId id="309" r:id="rId20"/>
    <p:sldId id="310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31">
          <p15:clr>
            <a:srgbClr val="A4A3A4"/>
          </p15:clr>
        </p15:guide>
        <p15:guide id="4" orient="horz" pos="2981">
          <p15:clr>
            <a:srgbClr val="A4A3A4"/>
          </p15:clr>
        </p15:guide>
        <p15:guide id="5" pos="385">
          <p15:clr>
            <a:srgbClr val="A4A3A4"/>
          </p15:clr>
        </p15:guide>
        <p15:guide id="6" pos="5375">
          <p15:clr>
            <a:srgbClr val="A4A3A4"/>
          </p15:clr>
        </p15:guide>
        <p15:guide id="7" orient="horz" pos="1302">
          <p15:clr>
            <a:srgbClr val="A4A3A4"/>
          </p15:clr>
        </p15:guide>
        <p15:guide id="8" orient="horz" pos="1212">
          <p15:clr>
            <a:srgbClr val="A4A3A4"/>
          </p15:clr>
        </p15:guide>
        <p15:guide id="9" orient="horz" pos="23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FDE4"/>
    <a:srgbClr val="0066FF"/>
    <a:srgbClr val="99FFCC"/>
    <a:srgbClr val="CCFFFF"/>
    <a:srgbClr val="B7F7F7"/>
    <a:srgbClr val="FFFFCC"/>
    <a:srgbClr val="F5F8DA"/>
    <a:srgbClr val="F5BC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6209" autoAdjust="0"/>
  </p:normalViewPr>
  <p:slideViewPr>
    <p:cSldViewPr snapToGrid="0">
      <p:cViewPr varScale="1">
        <p:scale>
          <a:sx n="149" d="100"/>
          <a:sy n="149" d="100"/>
        </p:scale>
        <p:origin x="546" y="108"/>
      </p:cViewPr>
      <p:guideLst>
        <p:guide orient="horz" pos="1620"/>
        <p:guide pos="2880"/>
        <p:guide orient="horz" pos="531"/>
        <p:guide orient="horz" pos="2981"/>
        <p:guide pos="385"/>
        <p:guide pos="5375"/>
        <p:guide orient="horz" pos="1302"/>
        <p:guide orient="horz" pos="1212"/>
        <p:guide orient="horz" pos="23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583DAF5-A6E2-4C91-ADB6-C9B76680FD1C}" type="datetimeFigureOut">
              <a:rPr lang="zh-CN" altLang="en-US"/>
              <a:t>2026/6/8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A87FD7E-6EAD-45AF-AF8C-C043F72E66D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013" y="-250825"/>
            <a:ext cx="5643562" cy="564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319" y="217488"/>
            <a:ext cx="73688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1113"/>
            <a:ext cx="941387" cy="94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83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2" b="38054"/>
          <a:stretch>
            <a:fillRect/>
          </a:stretch>
        </p:blipFill>
        <p:spPr bwMode="auto">
          <a:xfrm>
            <a:off x="-36513" y="4373563"/>
            <a:ext cx="3486151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36525" y="160338"/>
            <a:ext cx="8870950" cy="4824412"/>
          </a:xfrm>
          <a:prstGeom prst="rect">
            <a:avLst/>
          </a:prstGeom>
          <a:solidFill>
            <a:srgbClr val="FEF6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5" name="矩形 4"/>
          <p:cNvSpPr/>
          <p:nvPr userDrawn="1"/>
        </p:nvSpPr>
        <p:spPr>
          <a:xfrm>
            <a:off x="214313" y="206375"/>
            <a:ext cx="8715375" cy="4730750"/>
          </a:xfrm>
          <a:prstGeom prst="rect">
            <a:avLst/>
          </a:prstGeom>
          <a:noFill/>
          <a:ln w="12700">
            <a:solidFill>
              <a:srgbClr val="E8333C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175" y="209550"/>
            <a:ext cx="7368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3940175"/>
            <a:ext cx="1593850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313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3429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6858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0287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371600" algn="l" defTabSz="913130" rtl="0" fontAlgn="base">
        <a:lnSpc>
          <a:spcPct val="90000"/>
        </a:lnSpc>
        <a:spcBef>
          <a:spcPct val="0"/>
        </a:spcBef>
        <a:spcAft>
          <a:spcPct val="0"/>
        </a:spcAft>
        <a:defRPr sz="435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330" indent="-227330" algn="l" defTabSz="91313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defTabSz="91313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3.png"/><Relationship Id="rId10" Type="http://schemas.openxmlformats.org/officeDocument/2006/relationships/image" Target="../media/image26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7.xml"/><Relationship Id="rId5" Type="http://schemas.openxmlformats.org/officeDocument/2006/relationships/slide" Target="slide16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slide" Target="slide17.xml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6.png"/><Relationship Id="rId9" Type="http://schemas.openxmlformats.org/officeDocument/2006/relationships/image" Target="../media/image32.png"/><Relationship Id="rId1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4.png"/><Relationship Id="rId12" Type="http://schemas.openxmlformats.org/officeDocument/2006/relationships/image" Target="../media/image4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openxmlformats.org/officeDocument/2006/relationships/image" Target="../media/image43.png"/><Relationship Id="rId5" Type="http://schemas.openxmlformats.org/officeDocument/2006/relationships/image" Target="../media/image32.png"/><Relationship Id="rId10" Type="http://schemas.openxmlformats.org/officeDocument/2006/relationships/image" Target="../media/image42.png"/><Relationship Id="rId4" Type="http://schemas.openxmlformats.org/officeDocument/2006/relationships/image" Target="../media/image39.png"/><Relationship Id="rId9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>
            <a:spLocks noChangeArrowheads="1"/>
          </p:cNvSpPr>
          <p:nvPr/>
        </p:nvSpPr>
        <p:spPr bwMode="auto">
          <a:xfrm>
            <a:off x="2537637" y="2197418"/>
            <a:ext cx="40687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</a:rPr>
              <a:t>画指定度数的角</a:t>
            </a:r>
          </a:p>
        </p:txBody>
      </p:sp>
      <p:sp>
        <p:nvSpPr>
          <p:cNvPr id="12291" name="副标题 6"/>
          <p:cNvSpPr txBox="1">
            <a:spLocks noChangeArrowheads="1"/>
          </p:cNvSpPr>
          <p:nvPr/>
        </p:nvSpPr>
        <p:spPr bwMode="auto">
          <a:xfrm>
            <a:off x="-180975" y="123825"/>
            <a:ext cx="24225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b="1">
                <a:solidFill>
                  <a:srgbClr val="00000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四年级上册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60361879-6389-EA72-1A32-CB8957470548}"/>
              </a:ext>
            </a:extLst>
          </p:cNvPr>
          <p:cNvSpPr/>
          <p:nvPr/>
        </p:nvSpPr>
        <p:spPr>
          <a:xfrm>
            <a:off x="4147226" y="888459"/>
            <a:ext cx="849549" cy="849549"/>
          </a:xfrm>
          <a:prstGeom prst="ellipse">
            <a:avLst/>
          </a:prstGeom>
          <a:solidFill>
            <a:srgbClr val="2FBBD4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二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6" descr="三角尺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058493" y="1805339"/>
            <a:ext cx="2679931" cy="133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5" descr="三角尺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8612">
            <a:off x="4298597" y="2588162"/>
            <a:ext cx="2639396" cy="133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一、提出问题，感知用量角器画角的必要性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05756" y="1972323"/>
            <a:ext cx="3744416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同学们，还记得三角尺中各个角的度数吗？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187476" y="367958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45°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48346" y="162211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45°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2666" y="3664586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90°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76256" y="987574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30°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05909" y="3555362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60°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45495" y="3763952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90°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6" descr="三角尺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796255" y="1661322"/>
            <a:ext cx="2679931" cy="133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一、提出问题，感知用量角器画角的必要性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40620" y="1643618"/>
            <a:ext cx="3744416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你能尝试画出一个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60°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的角吗？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778470" y="3098859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60°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406879" y="3560524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12" idx="7"/>
          </p:cNvCxnSpPr>
          <p:nvPr/>
        </p:nvCxnSpPr>
        <p:spPr>
          <a:xfrm flipV="1">
            <a:off x="5508892" y="2063750"/>
            <a:ext cx="745858" cy="15142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466637" y="3633643"/>
            <a:ext cx="1401523" cy="3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弧形 21"/>
          <p:cNvSpPr/>
          <p:nvPr/>
        </p:nvSpPr>
        <p:spPr>
          <a:xfrm>
            <a:off x="5292080" y="3243575"/>
            <a:ext cx="504056" cy="504056"/>
          </a:xfrm>
          <a:prstGeom prst="arc">
            <a:avLst>
              <a:gd name="adj1" fmla="val 17586792"/>
              <a:gd name="adj2" fmla="val 200448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5317108" y="2047304"/>
            <a:ext cx="1484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5323062" y="2034604"/>
            <a:ext cx="1484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93827E-7 L 0.08872 -0.2870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7" y="-1435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0.15208 0.0111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4" y="55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6" descr="三角尺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74518" y="1805339"/>
            <a:ext cx="2679931" cy="133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5" descr="三角尺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8612">
            <a:off x="4514622" y="2588162"/>
            <a:ext cx="2639396" cy="133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: 圆角 12"/>
          <p:cNvSpPr/>
          <p:nvPr/>
        </p:nvSpPr>
        <p:spPr>
          <a:xfrm>
            <a:off x="3347864" y="1852951"/>
            <a:ext cx="530716" cy="39494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一、提出问题，感知用量角器画角的必要性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947840" y="1330386"/>
            <a:ext cx="1663389" cy="461665"/>
            <a:chOff x="2850344" y="1313042"/>
            <a:chExt cx="1663389" cy="461665"/>
          </a:xfrm>
        </p:grpSpPr>
        <p:sp>
          <p:nvSpPr>
            <p:cNvPr id="7" name="文本框 6"/>
            <p:cNvSpPr txBox="1"/>
            <p:nvPr/>
          </p:nvSpPr>
          <p:spPr>
            <a:xfrm>
              <a:off x="2850344" y="1313042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45°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25587" y="1313042"/>
              <a:ext cx="1188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＋ </a:t>
              </a:r>
              <a:r>
                <a:rPr lang="en-US" altLang="zh-CN" sz="2400" b="1" dirty="0">
                  <a:solidFill>
                    <a:srgbClr val="FF0000"/>
                  </a:solidFill>
                </a:rPr>
                <a:t>30°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69874" y="1696464"/>
            <a:ext cx="3744416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再尝试画出一个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75°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的角和一个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105°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10" y="2377190"/>
            <a:ext cx="1942935" cy="19429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86041">
            <a:off x="4818395" y="1658740"/>
            <a:ext cx="988450" cy="1983318"/>
          </a:xfrm>
          <a:prstGeom prst="rect">
            <a:avLst/>
          </a:prstGeom>
        </p:spPr>
      </p:pic>
      <p:sp>
        <p:nvSpPr>
          <p:cNvPr id="23" name="矩形: 圆角 22"/>
          <p:cNvSpPr/>
          <p:nvPr/>
        </p:nvSpPr>
        <p:spPr>
          <a:xfrm>
            <a:off x="2363692" y="2482610"/>
            <a:ext cx="800218" cy="39494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3347864" y="1852951"/>
            <a:ext cx="530716" cy="39494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一、提出问题，感知用量角器画角的必要性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947840" y="1330386"/>
            <a:ext cx="1663389" cy="461665"/>
            <a:chOff x="2850344" y="1313042"/>
            <a:chExt cx="1663389" cy="461665"/>
          </a:xfrm>
        </p:grpSpPr>
        <p:sp>
          <p:nvSpPr>
            <p:cNvPr id="7" name="文本框 6"/>
            <p:cNvSpPr txBox="1"/>
            <p:nvPr/>
          </p:nvSpPr>
          <p:spPr>
            <a:xfrm>
              <a:off x="2850344" y="1313042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45°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25587" y="1313042"/>
              <a:ext cx="1188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＋ </a:t>
              </a:r>
              <a:r>
                <a:rPr lang="en-US" altLang="zh-CN" sz="2400" b="1" dirty="0">
                  <a:solidFill>
                    <a:srgbClr val="FF0000"/>
                  </a:solidFill>
                </a:rPr>
                <a:t>30°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69874" y="1696464"/>
            <a:ext cx="3744416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再尝试画出一个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75°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的角和一个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105°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280894" y="3137352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75°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907077" y="3599017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4936294" y="1995686"/>
            <a:ext cx="571810" cy="16764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966835" y="3672136"/>
            <a:ext cx="1401523" cy="3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4840792" y="2088843"/>
            <a:ext cx="1484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4821060" y="2088843"/>
            <a:ext cx="1484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弧形 21"/>
          <p:cNvSpPr/>
          <p:nvPr/>
        </p:nvSpPr>
        <p:spPr>
          <a:xfrm>
            <a:off x="4792278" y="3282068"/>
            <a:ext cx="504056" cy="504056"/>
          </a:xfrm>
          <a:prstGeom prst="arc">
            <a:avLst>
              <a:gd name="adj1" fmla="val 15979651"/>
              <a:gd name="adj2" fmla="val 200448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131727" y="2998116"/>
            <a:ext cx="1663389" cy="461665"/>
            <a:chOff x="2850344" y="1313042"/>
            <a:chExt cx="1663389" cy="461665"/>
          </a:xfrm>
        </p:grpSpPr>
        <p:sp>
          <p:nvSpPr>
            <p:cNvPr id="25" name="文本框 24"/>
            <p:cNvSpPr txBox="1"/>
            <p:nvPr/>
          </p:nvSpPr>
          <p:spPr>
            <a:xfrm>
              <a:off x="2850344" y="1313042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60°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325587" y="1313042"/>
              <a:ext cx="1188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＋ </a:t>
              </a:r>
              <a:r>
                <a:rPr lang="en-US" altLang="zh-CN" sz="2400" b="1" dirty="0">
                  <a:solidFill>
                    <a:srgbClr val="FF0000"/>
                  </a:solidFill>
                </a:rPr>
                <a:t>45°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32099E-6 L 0.04305 -0.3376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3" y="-1688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32099E-6 L 0.1533 0.0117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58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6" grpId="0"/>
      <p:bldP spid="17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/>
          <p:cNvSpPr/>
          <p:nvPr/>
        </p:nvSpPr>
        <p:spPr>
          <a:xfrm>
            <a:off x="2363692" y="2482610"/>
            <a:ext cx="800218" cy="39494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3347864" y="1852951"/>
            <a:ext cx="530716" cy="39494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一、提出问题，感知用量角器画角的必要性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947840" y="1330386"/>
            <a:ext cx="1663389" cy="461665"/>
            <a:chOff x="2850344" y="1313042"/>
            <a:chExt cx="1663389" cy="461665"/>
          </a:xfrm>
        </p:grpSpPr>
        <p:sp>
          <p:nvSpPr>
            <p:cNvPr id="7" name="文本框 6"/>
            <p:cNvSpPr txBox="1"/>
            <p:nvPr/>
          </p:nvSpPr>
          <p:spPr>
            <a:xfrm>
              <a:off x="2850344" y="1313042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45°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25587" y="1313042"/>
              <a:ext cx="1188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＋ </a:t>
              </a:r>
              <a:r>
                <a:rPr lang="en-US" altLang="zh-CN" sz="2400" b="1" dirty="0">
                  <a:solidFill>
                    <a:srgbClr val="FF0000"/>
                  </a:solidFill>
                </a:rPr>
                <a:t>30°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69874" y="1696464"/>
            <a:ext cx="3744416" cy="1198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再尝试画出一个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75°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的角和一个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105°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66" y="2384867"/>
            <a:ext cx="1942935" cy="19429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69222">
            <a:off x="7161296" y="1350082"/>
            <a:ext cx="1315627" cy="2639797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131727" y="2998116"/>
            <a:ext cx="1663389" cy="461665"/>
            <a:chOff x="2850344" y="1313042"/>
            <a:chExt cx="1663389" cy="461665"/>
          </a:xfrm>
        </p:grpSpPr>
        <p:sp>
          <p:nvSpPr>
            <p:cNvPr id="25" name="文本框 24"/>
            <p:cNvSpPr txBox="1"/>
            <p:nvPr/>
          </p:nvSpPr>
          <p:spPr>
            <a:xfrm>
              <a:off x="2850344" y="1313042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</a:rPr>
                <a:t>60°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325587" y="1313042"/>
              <a:ext cx="11881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</a:rPr>
                <a:t>＋ </a:t>
              </a:r>
              <a:r>
                <a:rPr lang="en-US" altLang="zh-CN" sz="2400" b="1" dirty="0">
                  <a:solidFill>
                    <a:srgbClr val="FF0000"/>
                  </a:solidFill>
                </a:rPr>
                <a:t>45°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7012273" y="294861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105°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758072" y="3614257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 flipH="1" flipV="1">
            <a:off x="6372200" y="2427734"/>
            <a:ext cx="415089" cy="125964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817830" y="3687376"/>
            <a:ext cx="1401523" cy="3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弧形 30"/>
          <p:cNvSpPr/>
          <p:nvPr/>
        </p:nvSpPr>
        <p:spPr>
          <a:xfrm>
            <a:off x="6643273" y="3297308"/>
            <a:ext cx="504056" cy="504056"/>
          </a:xfrm>
          <a:prstGeom prst="arc">
            <a:avLst>
              <a:gd name="adj1" fmla="val 13193184"/>
              <a:gd name="adj2" fmla="val 200448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5280894" y="3137352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75°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907077" y="3599017"/>
            <a:ext cx="119516" cy="1195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4936294" y="1995686"/>
            <a:ext cx="571810" cy="16764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4966835" y="3672136"/>
            <a:ext cx="1401523" cy="36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弧形 48"/>
          <p:cNvSpPr/>
          <p:nvPr/>
        </p:nvSpPr>
        <p:spPr>
          <a:xfrm>
            <a:off x="4792278" y="3282068"/>
            <a:ext cx="504056" cy="504056"/>
          </a:xfrm>
          <a:prstGeom prst="arc">
            <a:avLst>
              <a:gd name="adj1" fmla="val 16556919"/>
              <a:gd name="adj2" fmla="val 2004487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一、提出问题，感知用量角器画角的必要性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03648" y="1362554"/>
            <a:ext cx="4682246" cy="598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你们能画出一个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40°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的角吗？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7154" y="2283718"/>
            <a:ext cx="1012286" cy="228701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56"/>
          <a:stretch>
            <a:fillRect/>
          </a:stretch>
        </p:blipFill>
        <p:spPr bwMode="auto">
          <a:xfrm>
            <a:off x="2123728" y="2427733"/>
            <a:ext cx="3440021" cy="189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339502"/>
            <a:ext cx="727280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600" b="1" dirty="0"/>
              <a:t>二、实践交流，提炼用量角器画角的步骤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75656" y="1059582"/>
            <a:ext cx="3456384" cy="598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尝试画出 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60°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的角。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423272" y="1703263"/>
            <a:ext cx="3557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）画射线；</a:t>
            </a:r>
          </a:p>
        </p:txBody>
      </p:sp>
      <p:sp>
        <p:nvSpPr>
          <p:cNvPr id="5" name="文本框 57"/>
          <p:cNvSpPr>
            <a:spLocks noChangeArrowheads="1"/>
          </p:cNvSpPr>
          <p:nvPr/>
        </p:nvSpPr>
        <p:spPr bwMode="auto">
          <a:xfrm>
            <a:off x="5679765" y="3418071"/>
            <a:ext cx="1729044" cy="841375"/>
          </a:xfrm>
          <a:prstGeom prst="wedgeRoundRectCallout">
            <a:avLst>
              <a:gd name="adj1" fmla="val 67349"/>
              <a:gd name="adj2" fmla="val 12348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要画一个</a:t>
            </a:r>
            <a:r>
              <a:rPr lang="en-US" altLang="zh-CN" b="1" dirty="0">
                <a:latin typeface="+mj-ea"/>
                <a:ea typeface="+mj-ea"/>
              </a:rPr>
              <a:t>60°</a:t>
            </a:r>
            <a:r>
              <a:rPr lang="zh-CN" altLang="en-US" b="1" dirty="0">
                <a:latin typeface="+mj-ea"/>
                <a:ea typeface="+mj-ea"/>
              </a:rPr>
              <a:t>角先画什么？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96457" flipH="1">
            <a:off x="7696101" y="3361412"/>
            <a:ext cx="850789" cy="1506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471449" y="1149826"/>
            <a:ext cx="221258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</a:rPr>
              <a:t>画角的步骤：</a:t>
            </a:r>
          </a:p>
        </p:txBody>
      </p:sp>
      <p:sp>
        <p:nvSpPr>
          <p:cNvPr id="8" name="文本框 57"/>
          <p:cNvSpPr>
            <a:spLocks noChangeArrowheads="1"/>
          </p:cNvSpPr>
          <p:nvPr/>
        </p:nvSpPr>
        <p:spPr bwMode="auto">
          <a:xfrm>
            <a:off x="5235647" y="3571691"/>
            <a:ext cx="2160588" cy="444500"/>
          </a:xfrm>
          <a:prstGeom prst="wedgeRoundRectCallout">
            <a:avLst>
              <a:gd name="adj1" fmla="val 61179"/>
              <a:gd name="adj2" fmla="val 440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徒手画得出来吗？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423272" y="2085851"/>
            <a:ext cx="3557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）点重合、边重合；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423272" y="2458913"/>
            <a:ext cx="3557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）找度数、描点；</a:t>
            </a: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55726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弧形 11"/>
          <p:cNvSpPr/>
          <p:nvPr/>
        </p:nvSpPr>
        <p:spPr>
          <a:xfrm rot="2199339">
            <a:off x="3480172" y="3390776"/>
            <a:ext cx="431800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 rot="1144828">
            <a:off x="3445247" y="3189163"/>
            <a:ext cx="433388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 rot="170903">
            <a:off x="3357935" y="2971676"/>
            <a:ext cx="441325" cy="431800"/>
          </a:xfrm>
          <a:prstGeom prst="arc">
            <a:avLst>
              <a:gd name="adj1" fmla="val 17598264"/>
              <a:gd name="adj2" fmla="val 44750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弧形 14"/>
          <p:cNvSpPr/>
          <p:nvPr/>
        </p:nvSpPr>
        <p:spPr>
          <a:xfrm rot="427009">
            <a:off x="3030909" y="2714500"/>
            <a:ext cx="674688" cy="674688"/>
          </a:xfrm>
          <a:prstGeom prst="arc">
            <a:avLst>
              <a:gd name="adj1" fmla="val 17556393"/>
              <a:gd name="adj2" fmla="val 20470329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3261520" y="421949"/>
            <a:ext cx="1484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5423272" y="2846263"/>
            <a:ext cx="3557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4</a:t>
            </a:r>
            <a:r>
              <a:rPr lang="zh-CN" altLang="en-US"/>
              <a:t>）连线；</a:t>
            </a:r>
          </a:p>
        </p:txBody>
      </p:sp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39376">
            <a:off x="536114" y="-299501"/>
            <a:ext cx="5438776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接连接符 21"/>
          <p:cNvCxnSpPr>
            <a:cxnSpLocks/>
          </p:cNvCxnSpPr>
          <p:nvPr/>
        </p:nvCxnSpPr>
        <p:spPr>
          <a:xfrm flipH="1">
            <a:off x="2410197" y="1452563"/>
            <a:ext cx="1304553" cy="2247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397497" y="3724151"/>
            <a:ext cx="23764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2362572" y="3686051"/>
            <a:ext cx="71438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>
            <a:off x="2121272" y="3428876"/>
            <a:ext cx="576263" cy="576262"/>
          </a:xfrm>
          <a:prstGeom prst="arc">
            <a:avLst>
              <a:gd name="adj1" fmla="val 18097382"/>
              <a:gd name="adj2" fmla="val 215440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文本框 57"/>
          <p:cNvSpPr>
            <a:spLocks noChangeArrowheads="1"/>
          </p:cNvSpPr>
          <p:nvPr/>
        </p:nvSpPr>
        <p:spPr bwMode="auto">
          <a:xfrm>
            <a:off x="5235647" y="3573720"/>
            <a:ext cx="2160588" cy="442912"/>
          </a:xfrm>
          <a:prstGeom prst="wedgeRoundRectCallout">
            <a:avLst>
              <a:gd name="adj1" fmla="val 61179"/>
              <a:gd name="adj2" fmla="val 440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画角要用铅笔哟！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83965" y="4298766"/>
            <a:ext cx="6833395" cy="400110"/>
          </a:xfrm>
          <a:prstGeom prst="rect">
            <a:avLst/>
          </a:prstGeom>
          <a:solidFill>
            <a:srgbClr val="FFFDE4"/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+mn-ea"/>
                <a:ea typeface="+mn-ea"/>
              </a:rPr>
              <a:t>易错点</a:t>
            </a:r>
            <a:r>
              <a:rPr lang="zh-CN" altLang="en-US" sz="2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：画角时起始边与量角器内外圈度数的对应处理。</a:t>
            </a:r>
          </a:p>
        </p:txBody>
      </p:sp>
      <p:sp>
        <p:nvSpPr>
          <p:cNvPr id="32" name="椭圆 31"/>
          <p:cNvSpPr/>
          <p:nvPr/>
        </p:nvSpPr>
        <p:spPr>
          <a:xfrm>
            <a:off x="3377824" y="1970312"/>
            <a:ext cx="46037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2268657" y="2131039"/>
            <a:ext cx="14827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646834" y="3314874"/>
            <a:ext cx="1079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60°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30" name="弧形 29">
            <a:extLst>
              <a:ext uri="{FF2B5EF4-FFF2-40B4-BE49-F238E27FC236}">
                <a16:creationId xmlns:a16="http://schemas.microsoft.com/office/drawing/2014/main" id="{AC40ADDB-641F-A34B-A831-FB2A6C908655}"/>
              </a:ext>
            </a:extLst>
          </p:cNvPr>
          <p:cNvSpPr/>
          <p:nvPr/>
        </p:nvSpPr>
        <p:spPr>
          <a:xfrm>
            <a:off x="2885653" y="2521618"/>
            <a:ext cx="674688" cy="674688"/>
          </a:xfrm>
          <a:prstGeom prst="arc">
            <a:avLst>
              <a:gd name="adj1" fmla="val 17556393"/>
              <a:gd name="adj2" fmla="val 20470329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弧形 30">
            <a:extLst>
              <a:ext uri="{FF2B5EF4-FFF2-40B4-BE49-F238E27FC236}">
                <a16:creationId xmlns:a16="http://schemas.microsoft.com/office/drawing/2014/main" id="{16F05F2E-39AD-B2B4-3D26-942B24BF5B20}"/>
              </a:ext>
            </a:extLst>
          </p:cNvPr>
          <p:cNvSpPr/>
          <p:nvPr/>
        </p:nvSpPr>
        <p:spPr>
          <a:xfrm>
            <a:off x="2714203" y="2319212"/>
            <a:ext cx="674688" cy="674688"/>
          </a:xfrm>
          <a:prstGeom prst="arc">
            <a:avLst>
              <a:gd name="adj1" fmla="val 17556393"/>
              <a:gd name="adj2" fmla="val 20470329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32099E-6 L -0.03229 -0.124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-6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5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6" presetClass="emph" presetSubtype="0" repeatCount="3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000"/>
                            </p:stCondLst>
                            <p:childTnLst>
                              <p:par>
                                <p:cTn id="15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0"/>
                            </p:stCondLst>
                            <p:childTnLst>
                              <p:par>
                                <p:cTn id="1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9.87654E-7 L 0.12847 -0.39908 " pathEditMode="relative" rAng="0" ptsTypes="AA">
                                      <p:cBhvr>
                                        <p:cTn id="16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4" y="-1996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500"/>
                            </p:stCondLst>
                            <p:childTnLst>
                              <p:par>
                                <p:cTn id="17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5" grpId="1" animBg="1"/>
      <p:bldP spid="7" grpId="0"/>
      <p:bldP spid="8" grpId="0" animBg="1"/>
      <p:bldP spid="8" grpId="1" animBg="1"/>
      <p:bldP spid="9" grpId="0"/>
      <p:bldP spid="10" grpId="0"/>
      <p:bldP spid="19" grpId="0"/>
      <p:bldP spid="24" grpId="0" animBg="1"/>
      <p:bldP spid="24" grpId="1" animBg="1"/>
      <p:bldP spid="24" grpId="2" animBg="1"/>
      <p:bldP spid="24" grpId="3" animBg="1"/>
      <p:bldP spid="27" grpId="0" animBg="1"/>
      <p:bldP spid="28" grpId="0" animBg="1"/>
      <p:bldP spid="32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1938338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7"/>
          <p:cNvSpPr txBox="1">
            <a:spLocks noChangeArrowheads="1"/>
          </p:cNvSpPr>
          <p:nvPr/>
        </p:nvSpPr>
        <p:spPr bwMode="auto">
          <a:xfrm>
            <a:off x="611188" y="1355725"/>
            <a:ext cx="7921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latin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黑体" panose="02010609060101010101" pitchFamily="49" charset="-122"/>
              </a:rPr>
              <a:t> 分别画出</a:t>
            </a:r>
            <a:r>
              <a:rPr lang="en-US" altLang="zh-CN" sz="2400" b="1" dirty="0">
                <a:latin typeface="黑体" panose="02010609060101010101" pitchFamily="49" charset="-122"/>
              </a:rPr>
              <a:t>75°</a:t>
            </a:r>
            <a:r>
              <a:rPr lang="zh-CN" altLang="en-US" sz="2400" b="1" dirty="0">
                <a:latin typeface="黑体" panose="02010609060101010101" pitchFamily="49" charset="-122"/>
              </a:rPr>
              <a:t>、</a:t>
            </a:r>
            <a:r>
              <a:rPr lang="en-US" altLang="zh-CN" sz="2400" b="1" dirty="0">
                <a:latin typeface="黑体" panose="02010609060101010101" pitchFamily="49" charset="-122"/>
              </a:rPr>
              <a:t>105°</a:t>
            </a:r>
            <a:r>
              <a:rPr lang="zh-CN" altLang="en-US" sz="2400" b="1" dirty="0">
                <a:latin typeface="黑体" panose="02010609060101010101" pitchFamily="49" charset="-122"/>
              </a:rPr>
              <a:t>的角。</a:t>
            </a:r>
          </a:p>
        </p:txBody>
      </p:sp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938338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" name="直接连接符 34"/>
          <p:cNvCxnSpPr/>
          <p:nvPr/>
        </p:nvCxnSpPr>
        <p:spPr>
          <a:xfrm>
            <a:off x="2605088" y="3962400"/>
            <a:ext cx="21828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2568575" y="3925888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5435600" y="3962400"/>
            <a:ext cx="2184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583488" y="3925888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文本框 57"/>
          <p:cNvSpPr>
            <a:spLocks noChangeArrowheads="1"/>
          </p:cNvSpPr>
          <p:nvPr/>
        </p:nvSpPr>
        <p:spPr bwMode="auto">
          <a:xfrm>
            <a:off x="4787900" y="1790700"/>
            <a:ext cx="2449513" cy="842963"/>
          </a:xfrm>
          <a:prstGeom prst="wedgeRoundRectCallout">
            <a:avLst>
              <a:gd name="adj1" fmla="val 61179"/>
              <a:gd name="adj2" fmla="val 440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左边的射线和右边的射线有什么不同？</a:t>
            </a:r>
          </a:p>
        </p:txBody>
      </p:sp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96457" flipH="1">
            <a:off x="7367188" y="1382133"/>
            <a:ext cx="944994" cy="177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本框 57"/>
          <p:cNvSpPr>
            <a:spLocks noChangeArrowheads="1"/>
          </p:cNvSpPr>
          <p:nvPr/>
        </p:nvSpPr>
        <p:spPr bwMode="auto">
          <a:xfrm>
            <a:off x="4787900" y="1787525"/>
            <a:ext cx="2449513" cy="842963"/>
          </a:xfrm>
          <a:prstGeom prst="wedgeRoundRectCallout">
            <a:avLst>
              <a:gd name="adj1" fmla="val 61179"/>
              <a:gd name="adj2" fmla="val 440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用量角器画角的时候方法有区别吗？</a:t>
            </a:r>
          </a:p>
        </p:txBody>
      </p:sp>
      <p:sp>
        <p:nvSpPr>
          <p:cNvPr id="46" name="椭圆 45"/>
          <p:cNvSpPr/>
          <p:nvPr/>
        </p:nvSpPr>
        <p:spPr>
          <a:xfrm>
            <a:off x="3116263" y="1993900"/>
            <a:ext cx="46037" cy="46038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8" name="直接连接符 47"/>
          <p:cNvCxnSpPr>
            <a:stCxn id="36" idx="0"/>
          </p:cNvCxnSpPr>
          <p:nvPr/>
        </p:nvCxnSpPr>
        <p:spPr>
          <a:xfrm flipV="1">
            <a:off x="2605088" y="1787525"/>
            <a:ext cx="598487" cy="2138363"/>
          </a:xfrm>
          <a:prstGeom prst="line">
            <a:avLst/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弧形 51"/>
          <p:cNvSpPr/>
          <p:nvPr/>
        </p:nvSpPr>
        <p:spPr>
          <a:xfrm>
            <a:off x="2238375" y="3665538"/>
            <a:ext cx="576263" cy="574675"/>
          </a:xfrm>
          <a:prstGeom prst="arc">
            <a:avLst>
              <a:gd name="adj1" fmla="val 18070179"/>
              <a:gd name="adj2" fmla="val 215440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2833688" y="3441700"/>
            <a:ext cx="1079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</a:rPr>
              <a:t>75°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8128000" y="1976438"/>
            <a:ext cx="46038" cy="46037"/>
          </a:xfrm>
          <a:prstGeom prst="ellipse">
            <a:avLst/>
          </a:prstGeom>
          <a:solidFill>
            <a:srgbClr val="0066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55" name="直接连接符 54"/>
          <p:cNvCxnSpPr>
            <a:stCxn id="41" idx="0"/>
          </p:cNvCxnSpPr>
          <p:nvPr/>
        </p:nvCxnSpPr>
        <p:spPr>
          <a:xfrm flipV="1">
            <a:off x="7620000" y="1800225"/>
            <a:ext cx="587375" cy="2125663"/>
          </a:xfrm>
          <a:prstGeom prst="line">
            <a:avLst/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弧形 57"/>
          <p:cNvSpPr/>
          <p:nvPr/>
        </p:nvSpPr>
        <p:spPr>
          <a:xfrm>
            <a:off x="7383463" y="3665538"/>
            <a:ext cx="574675" cy="574675"/>
          </a:xfrm>
          <a:prstGeom prst="arc">
            <a:avLst>
              <a:gd name="adj1" fmla="val 10868934"/>
              <a:gd name="adj2" fmla="val 163755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6659563" y="3444875"/>
            <a:ext cx="1081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</a:rPr>
              <a:t>105°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14356" name="矩形 7"/>
          <p:cNvSpPr>
            <a:spLocks noChangeArrowheads="1"/>
          </p:cNvSpPr>
          <p:nvPr/>
        </p:nvSpPr>
        <p:spPr bwMode="auto">
          <a:xfrm>
            <a:off x="954088" y="372815"/>
            <a:ext cx="66246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400" b="1" dirty="0"/>
              <a:t>三、巩固练习，强化用量角器画角的技能</a:t>
            </a:r>
          </a:p>
        </p:txBody>
      </p:sp>
      <p:sp>
        <p:nvSpPr>
          <p:cNvPr id="14358" name="文本框 23"/>
          <p:cNvSpPr txBox="1">
            <a:spLocks noChangeArrowheads="1"/>
          </p:cNvSpPr>
          <p:nvPr/>
        </p:nvSpPr>
        <p:spPr bwMode="auto">
          <a:xfrm>
            <a:off x="2195513" y="987425"/>
            <a:ext cx="38163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600" dirty="0">
                <a:solidFill>
                  <a:srgbClr val="FF6600"/>
                </a:solidFill>
              </a:rPr>
              <a:t>[</a:t>
            </a:r>
            <a:r>
              <a:rPr lang="zh-CN" altLang="en-US" sz="1600" dirty="0">
                <a:solidFill>
                  <a:srgbClr val="FF6600"/>
                </a:solidFill>
              </a:rPr>
              <a:t>选自教材</a:t>
            </a:r>
            <a:r>
              <a:rPr lang="en-US" altLang="zh-CN" sz="1600" dirty="0">
                <a:solidFill>
                  <a:srgbClr val="FF6600"/>
                </a:solidFill>
              </a:rPr>
              <a:t>P32</a:t>
            </a:r>
            <a:r>
              <a:rPr lang="zh-CN" altLang="en-US" sz="1600" dirty="0">
                <a:solidFill>
                  <a:srgbClr val="FF6600"/>
                </a:solidFill>
              </a:rPr>
              <a:t>页 做一做 第</a:t>
            </a:r>
            <a:r>
              <a:rPr lang="en-US" altLang="zh-CN" sz="1600" dirty="0">
                <a:solidFill>
                  <a:srgbClr val="FF6600"/>
                </a:solidFill>
              </a:rPr>
              <a:t>1</a:t>
            </a:r>
            <a:r>
              <a:rPr lang="zh-CN" altLang="en-US" sz="1600" dirty="0">
                <a:solidFill>
                  <a:srgbClr val="FF6600"/>
                </a:solidFill>
              </a:rPr>
              <a:t>题</a:t>
            </a:r>
            <a:r>
              <a:rPr lang="en-US" altLang="zh-CN" sz="1600" dirty="0">
                <a:solidFill>
                  <a:srgbClr val="FF6600"/>
                </a:solidFill>
              </a:rPr>
              <a:t>]</a:t>
            </a:r>
            <a:endParaRPr lang="zh-CN" altLang="en-US" sz="16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6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1" grpId="0" animBg="1"/>
      <p:bldP spid="43" grpId="0" animBg="1"/>
      <p:bldP spid="43" grpId="1" animBg="1"/>
      <p:bldP spid="43" grpId="2" animBg="1"/>
      <p:bldP spid="45" grpId="0" animBg="1"/>
      <p:bldP spid="45" grpId="1" animBg="1"/>
      <p:bldP spid="46" grpId="0" animBg="1"/>
      <p:bldP spid="53" grpId="0"/>
      <p:bldP spid="54" grpId="0" animBg="1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00"/>
          <p:cNvSpPr txBox="1">
            <a:spLocks noChangeArrowheads="1"/>
          </p:cNvSpPr>
          <p:nvPr/>
        </p:nvSpPr>
        <p:spPr bwMode="auto">
          <a:xfrm>
            <a:off x="1187450" y="98742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20°</a:t>
            </a:r>
            <a:endParaRPr lang="zh-CN" altLang="en-US" sz="2400" b="1"/>
          </a:p>
        </p:txBody>
      </p:sp>
      <p:sp>
        <p:nvSpPr>
          <p:cNvPr id="15363" name="文本框 101"/>
          <p:cNvSpPr txBox="1">
            <a:spLocks noChangeArrowheads="1"/>
          </p:cNvSpPr>
          <p:nvPr/>
        </p:nvSpPr>
        <p:spPr bwMode="auto">
          <a:xfrm>
            <a:off x="2555875" y="98742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30°</a:t>
            </a:r>
            <a:endParaRPr lang="zh-CN" altLang="en-US" sz="2400" b="1"/>
          </a:p>
        </p:txBody>
      </p:sp>
      <p:sp>
        <p:nvSpPr>
          <p:cNvPr id="15364" name="文本框 102"/>
          <p:cNvSpPr txBox="1">
            <a:spLocks noChangeArrowheads="1"/>
          </p:cNvSpPr>
          <p:nvPr/>
        </p:nvSpPr>
        <p:spPr bwMode="auto">
          <a:xfrm>
            <a:off x="3851275" y="987425"/>
            <a:ext cx="865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85°</a:t>
            </a:r>
            <a:endParaRPr lang="zh-CN" altLang="en-US" sz="2400" b="1"/>
          </a:p>
        </p:txBody>
      </p:sp>
      <p:grpSp>
        <p:nvGrpSpPr>
          <p:cNvPr id="15365" name="组合 16"/>
          <p:cNvGrpSpPr/>
          <p:nvPr/>
        </p:nvGrpSpPr>
        <p:grpSpPr bwMode="auto">
          <a:xfrm>
            <a:off x="955675" y="2554288"/>
            <a:ext cx="1023938" cy="34925"/>
            <a:chOff x="954933" y="2553750"/>
            <a:chExt cx="1024779" cy="3600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970821" y="2571749"/>
              <a:ext cx="100889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954933" y="2553750"/>
              <a:ext cx="36543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4" name="图片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013" y="555625"/>
            <a:ext cx="4162426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椭圆 34"/>
          <p:cNvSpPr/>
          <p:nvPr/>
        </p:nvSpPr>
        <p:spPr>
          <a:xfrm>
            <a:off x="2878138" y="1844675"/>
            <a:ext cx="34925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7" name="图片 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71649">
            <a:off x="-1200150" y="-312738"/>
            <a:ext cx="6096000" cy="419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直接连接符 38"/>
          <p:cNvCxnSpPr/>
          <p:nvPr/>
        </p:nvCxnSpPr>
        <p:spPr>
          <a:xfrm flipV="1">
            <a:off x="971550" y="2211388"/>
            <a:ext cx="1008063" cy="360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弧形 40"/>
          <p:cNvSpPr/>
          <p:nvPr/>
        </p:nvSpPr>
        <p:spPr>
          <a:xfrm>
            <a:off x="684213" y="2284413"/>
            <a:ext cx="574675" cy="574675"/>
          </a:xfrm>
          <a:prstGeom prst="arc">
            <a:avLst>
              <a:gd name="adj1" fmla="val 20534476"/>
              <a:gd name="adj2" fmla="val 21529320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1331913" y="2271713"/>
            <a:ext cx="1079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20°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372" name="文本框 7"/>
          <p:cNvSpPr txBox="1">
            <a:spLocks noChangeArrowheads="1"/>
          </p:cNvSpPr>
          <p:nvPr/>
        </p:nvSpPr>
        <p:spPr bwMode="auto">
          <a:xfrm>
            <a:off x="611188" y="381000"/>
            <a:ext cx="7921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latin typeface="黑体" panose="02010609060101010101" pitchFamily="49" charset="-122"/>
              </a:rPr>
              <a:t>2.</a:t>
            </a:r>
            <a:r>
              <a:rPr lang="zh-CN" altLang="en-US" sz="2400" b="1" dirty="0">
                <a:latin typeface="黑体" panose="02010609060101010101" pitchFamily="49" charset="-122"/>
              </a:rPr>
              <a:t> 画出下面的角。</a:t>
            </a:r>
          </a:p>
        </p:txBody>
      </p:sp>
      <p:sp>
        <p:nvSpPr>
          <p:cNvPr id="15373" name="文本框 97"/>
          <p:cNvSpPr txBox="1">
            <a:spLocks noChangeArrowheads="1"/>
          </p:cNvSpPr>
          <p:nvPr/>
        </p:nvSpPr>
        <p:spPr bwMode="auto">
          <a:xfrm>
            <a:off x="5076825" y="98742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90°</a:t>
            </a:r>
            <a:endParaRPr lang="zh-CN" altLang="en-US" sz="2400" b="1"/>
          </a:p>
        </p:txBody>
      </p:sp>
      <p:sp>
        <p:nvSpPr>
          <p:cNvPr id="15374" name="文本框 98"/>
          <p:cNvSpPr txBox="1">
            <a:spLocks noChangeArrowheads="1"/>
          </p:cNvSpPr>
          <p:nvPr/>
        </p:nvSpPr>
        <p:spPr bwMode="auto">
          <a:xfrm>
            <a:off x="6410325" y="987425"/>
            <a:ext cx="1001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120°</a:t>
            </a:r>
            <a:endParaRPr lang="zh-CN" altLang="en-US" sz="2400" b="1"/>
          </a:p>
        </p:txBody>
      </p:sp>
      <p:sp>
        <p:nvSpPr>
          <p:cNvPr id="15375" name="文本框 99"/>
          <p:cNvSpPr txBox="1">
            <a:spLocks noChangeArrowheads="1"/>
          </p:cNvSpPr>
          <p:nvPr/>
        </p:nvSpPr>
        <p:spPr bwMode="auto">
          <a:xfrm>
            <a:off x="7661275" y="987425"/>
            <a:ext cx="1279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135°</a:t>
            </a:r>
            <a:endParaRPr lang="zh-CN" altLang="en-US" sz="2400" b="1"/>
          </a:p>
        </p:txBody>
      </p:sp>
      <p:grpSp>
        <p:nvGrpSpPr>
          <p:cNvPr id="15376" name="组合 103"/>
          <p:cNvGrpSpPr/>
          <p:nvPr/>
        </p:nvGrpSpPr>
        <p:grpSpPr bwMode="auto">
          <a:xfrm>
            <a:off x="2251075" y="2554288"/>
            <a:ext cx="1025525" cy="34925"/>
            <a:chOff x="954933" y="2553750"/>
            <a:chExt cx="1024779" cy="36000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972383" y="2571749"/>
              <a:ext cx="10073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椭圆 105"/>
            <p:cNvSpPr/>
            <p:nvPr/>
          </p:nvSpPr>
          <p:spPr>
            <a:xfrm>
              <a:off x="954933" y="2553750"/>
              <a:ext cx="36486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07" name="图片 1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55625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" name="椭圆 107"/>
          <p:cNvSpPr/>
          <p:nvPr/>
        </p:nvSpPr>
        <p:spPr>
          <a:xfrm>
            <a:off x="4006850" y="1527175"/>
            <a:ext cx="36513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9" name="图片 10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75" y="14288"/>
            <a:ext cx="6096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0" name="直接连接符 109"/>
          <p:cNvCxnSpPr/>
          <p:nvPr/>
        </p:nvCxnSpPr>
        <p:spPr>
          <a:xfrm flipV="1">
            <a:off x="2266950" y="2066925"/>
            <a:ext cx="865188" cy="5048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弧形 110"/>
          <p:cNvSpPr/>
          <p:nvPr/>
        </p:nvSpPr>
        <p:spPr>
          <a:xfrm>
            <a:off x="1979613" y="2284413"/>
            <a:ext cx="576262" cy="574675"/>
          </a:xfrm>
          <a:prstGeom prst="arc">
            <a:avLst>
              <a:gd name="adj1" fmla="val 19865197"/>
              <a:gd name="adj2" fmla="val 21529320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" name="文本框 111"/>
          <p:cNvSpPr txBox="1">
            <a:spLocks noChangeArrowheads="1"/>
          </p:cNvSpPr>
          <p:nvPr/>
        </p:nvSpPr>
        <p:spPr bwMode="auto">
          <a:xfrm>
            <a:off x="2627313" y="2271713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30°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5383" name="组合 112"/>
          <p:cNvGrpSpPr/>
          <p:nvPr/>
        </p:nvGrpSpPr>
        <p:grpSpPr bwMode="auto">
          <a:xfrm>
            <a:off x="3582988" y="2554288"/>
            <a:ext cx="1025525" cy="34925"/>
            <a:chOff x="954933" y="2553750"/>
            <a:chExt cx="1024779" cy="36000"/>
          </a:xfrm>
        </p:grpSpPr>
        <p:cxnSp>
          <p:nvCxnSpPr>
            <p:cNvPr id="114" name="直接连接符 113"/>
            <p:cNvCxnSpPr/>
            <p:nvPr/>
          </p:nvCxnSpPr>
          <p:spPr>
            <a:xfrm>
              <a:off x="972382" y="2571749"/>
              <a:ext cx="100733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椭圆 114"/>
            <p:cNvSpPr/>
            <p:nvPr/>
          </p:nvSpPr>
          <p:spPr>
            <a:xfrm>
              <a:off x="954933" y="2553750"/>
              <a:ext cx="36485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16" name="图片 1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555625"/>
            <a:ext cx="4164013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椭圆 116"/>
          <p:cNvSpPr/>
          <p:nvPr/>
        </p:nvSpPr>
        <p:spPr>
          <a:xfrm>
            <a:off x="3757613" y="546100"/>
            <a:ext cx="36512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18" name="图片 1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14959">
            <a:off x="142081" y="172244"/>
            <a:ext cx="60944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9" name="直接连接符 118"/>
          <p:cNvCxnSpPr/>
          <p:nvPr/>
        </p:nvCxnSpPr>
        <p:spPr>
          <a:xfrm flipV="1">
            <a:off x="3600450" y="1492250"/>
            <a:ext cx="107950" cy="1079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弧形 119"/>
          <p:cNvSpPr/>
          <p:nvPr/>
        </p:nvSpPr>
        <p:spPr>
          <a:xfrm>
            <a:off x="3311525" y="2284413"/>
            <a:ext cx="576263" cy="574675"/>
          </a:xfrm>
          <a:prstGeom prst="arc">
            <a:avLst>
              <a:gd name="adj1" fmla="val 16560721"/>
              <a:gd name="adj2" fmla="val 21529320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1" name="文本框 120"/>
          <p:cNvSpPr txBox="1">
            <a:spLocks noChangeArrowheads="1"/>
          </p:cNvSpPr>
          <p:nvPr/>
        </p:nvSpPr>
        <p:spPr bwMode="auto">
          <a:xfrm>
            <a:off x="3779838" y="2139950"/>
            <a:ext cx="1079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85°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15390" name="组合 133"/>
          <p:cNvGrpSpPr/>
          <p:nvPr/>
        </p:nvGrpSpPr>
        <p:grpSpPr bwMode="auto">
          <a:xfrm>
            <a:off x="4922838" y="2554288"/>
            <a:ext cx="1025525" cy="34925"/>
            <a:chOff x="954933" y="2553750"/>
            <a:chExt cx="1024779" cy="36000"/>
          </a:xfrm>
        </p:grpSpPr>
        <p:cxnSp>
          <p:nvCxnSpPr>
            <p:cNvPr id="135" name="直接连接符 134"/>
            <p:cNvCxnSpPr/>
            <p:nvPr/>
          </p:nvCxnSpPr>
          <p:spPr>
            <a:xfrm>
              <a:off x="972382" y="2571749"/>
              <a:ext cx="100733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椭圆 135"/>
            <p:cNvSpPr/>
            <p:nvPr/>
          </p:nvSpPr>
          <p:spPr>
            <a:xfrm>
              <a:off x="954933" y="2553750"/>
              <a:ext cx="36485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37" name="图片 1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738" y="555625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" name="椭圆 137"/>
          <p:cNvSpPr/>
          <p:nvPr/>
        </p:nvSpPr>
        <p:spPr>
          <a:xfrm>
            <a:off x="4922838" y="541338"/>
            <a:ext cx="34925" cy="36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9" name="图片 1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73761">
            <a:off x="1453356" y="172244"/>
            <a:ext cx="60944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0" name="直接连接符 139"/>
          <p:cNvCxnSpPr/>
          <p:nvPr/>
        </p:nvCxnSpPr>
        <p:spPr>
          <a:xfrm flipV="1">
            <a:off x="4940300" y="1492250"/>
            <a:ext cx="0" cy="1079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文本框 140"/>
          <p:cNvSpPr txBox="1">
            <a:spLocks noChangeArrowheads="1"/>
          </p:cNvSpPr>
          <p:nvPr/>
        </p:nvSpPr>
        <p:spPr bwMode="auto">
          <a:xfrm>
            <a:off x="5119688" y="2139950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90°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2" name="任意多边形: 形状 141"/>
          <p:cNvSpPr/>
          <p:nvPr/>
        </p:nvSpPr>
        <p:spPr>
          <a:xfrm>
            <a:off x="4949825" y="2306638"/>
            <a:ext cx="246063" cy="263525"/>
          </a:xfrm>
          <a:custGeom>
            <a:avLst/>
            <a:gdLst>
              <a:gd name="connsiteX0" fmla="*/ 0 w 245269"/>
              <a:gd name="connsiteY0" fmla="*/ 0 h 261938"/>
              <a:gd name="connsiteX1" fmla="*/ 245269 w 245269"/>
              <a:gd name="connsiteY1" fmla="*/ 0 h 261938"/>
              <a:gd name="connsiteX2" fmla="*/ 245269 w 245269"/>
              <a:gd name="connsiteY2" fmla="*/ 261938 h 261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269" h="261938">
                <a:moveTo>
                  <a:pt x="0" y="0"/>
                </a:moveTo>
                <a:lnTo>
                  <a:pt x="245269" y="0"/>
                </a:lnTo>
                <a:lnTo>
                  <a:pt x="245269" y="261938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5397" name="组合 142"/>
          <p:cNvGrpSpPr/>
          <p:nvPr/>
        </p:nvGrpSpPr>
        <p:grpSpPr bwMode="auto">
          <a:xfrm>
            <a:off x="6207125" y="2554288"/>
            <a:ext cx="1023938" cy="34925"/>
            <a:chOff x="954933" y="2553750"/>
            <a:chExt cx="1024779" cy="36000"/>
          </a:xfrm>
        </p:grpSpPr>
        <p:cxnSp>
          <p:nvCxnSpPr>
            <p:cNvPr id="144" name="直接连接符 143"/>
            <p:cNvCxnSpPr/>
            <p:nvPr/>
          </p:nvCxnSpPr>
          <p:spPr>
            <a:xfrm>
              <a:off x="970821" y="2571749"/>
              <a:ext cx="100889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椭圆 144"/>
            <p:cNvSpPr/>
            <p:nvPr/>
          </p:nvSpPr>
          <p:spPr>
            <a:xfrm>
              <a:off x="954933" y="2553750"/>
              <a:ext cx="36543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46" name="图片 1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8" y="555625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" name="椭圆 146"/>
          <p:cNvSpPr/>
          <p:nvPr/>
        </p:nvSpPr>
        <p:spPr>
          <a:xfrm>
            <a:off x="5176838" y="795338"/>
            <a:ext cx="36512" cy="36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8" name="图片 1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60000">
            <a:off x="2271712" y="-195262"/>
            <a:ext cx="6094413" cy="418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9" name="直接连接符 148"/>
          <p:cNvCxnSpPr/>
          <p:nvPr/>
        </p:nvCxnSpPr>
        <p:spPr>
          <a:xfrm flipH="1" flipV="1">
            <a:off x="5724525" y="1708150"/>
            <a:ext cx="498475" cy="863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文本框 149"/>
          <p:cNvSpPr txBox="1">
            <a:spLocks noChangeArrowheads="1"/>
          </p:cNvSpPr>
          <p:nvPr/>
        </p:nvSpPr>
        <p:spPr bwMode="auto">
          <a:xfrm>
            <a:off x="6227763" y="2066925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120°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1" name="弧形 150"/>
          <p:cNvSpPr/>
          <p:nvPr/>
        </p:nvSpPr>
        <p:spPr>
          <a:xfrm>
            <a:off x="6016625" y="2346325"/>
            <a:ext cx="431800" cy="431800"/>
          </a:xfrm>
          <a:prstGeom prst="arc">
            <a:avLst>
              <a:gd name="adj1" fmla="val 14383183"/>
              <a:gd name="adj2" fmla="val 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5404" name="组合 160"/>
          <p:cNvGrpSpPr/>
          <p:nvPr/>
        </p:nvGrpSpPr>
        <p:grpSpPr bwMode="auto">
          <a:xfrm>
            <a:off x="7508875" y="2554288"/>
            <a:ext cx="1025525" cy="34925"/>
            <a:chOff x="954933" y="2553750"/>
            <a:chExt cx="1024779" cy="36000"/>
          </a:xfrm>
        </p:grpSpPr>
        <p:cxnSp>
          <p:nvCxnSpPr>
            <p:cNvPr id="162" name="直接连接符 161"/>
            <p:cNvCxnSpPr/>
            <p:nvPr/>
          </p:nvCxnSpPr>
          <p:spPr>
            <a:xfrm>
              <a:off x="972383" y="2571749"/>
              <a:ext cx="10073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椭圆 162"/>
            <p:cNvSpPr/>
            <p:nvPr/>
          </p:nvSpPr>
          <p:spPr>
            <a:xfrm>
              <a:off x="954933" y="2553750"/>
              <a:ext cx="36486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64" name="图片 1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188" y="555625"/>
            <a:ext cx="4164012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" name="椭圆 164"/>
          <p:cNvSpPr/>
          <p:nvPr/>
        </p:nvSpPr>
        <p:spPr>
          <a:xfrm>
            <a:off x="6057900" y="1119188"/>
            <a:ext cx="34925" cy="36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66" name="图片 1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60000">
            <a:off x="3575050" y="198437"/>
            <a:ext cx="6094413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7" name="直接连接符 166"/>
          <p:cNvCxnSpPr/>
          <p:nvPr/>
        </p:nvCxnSpPr>
        <p:spPr>
          <a:xfrm flipH="1" flipV="1">
            <a:off x="6804025" y="1851025"/>
            <a:ext cx="722313" cy="72072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弧形 167"/>
          <p:cNvSpPr/>
          <p:nvPr/>
        </p:nvSpPr>
        <p:spPr>
          <a:xfrm>
            <a:off x="7237413" y="2284413"/>
            <a:ext cx="576262" cy="574675"/>
          </a:xfrm>
          <a:prstGeom prst="arc">
            <a:avLst>
              <a:gd name="adj1" fmla="val 13586626"/>
              <a:gd name="adj2" fmla="val 21529320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9" name="文本框 168"/>
          <p:cNvSpPr txBox="1">
            <a:spLocks noChangeArrowheads="1"/>
          </p:cNvSpPr>
          <p:nvPr/>
        </p:nvSpPr>
        <p:spPr bwMode="auto">
          <a:xfrm>
            <a:off x="7451725" y="1924050"/>
            <a:ext cx="10810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135°</a:t>
            </a:r>
            <a:endParaRPr lang="zh-CN" altLang="en-US">
              <a:solidFill>
                <a:srgbClr val="FF0000"/>
              </a:solidFill>
            </a:endParaRPr>
          </a:p>
        </p:txBody>
      </p:sp>
      <p:grpSp>
        <p:nvGrpSpPr>
          <p:cNvPr id="236" name="组合 235"/>
          <p:cNvGrpSpPr/>
          <p:nvPr/>
        </p:nvGrpSpPr>
        <p:grpSpPr bwMode="auto">
          <a:xfrm>
            <a:off x="4535488" y="4295775"/>
            <a:ext cx="1025525" cy="36513"/>
            <a:chOff x="954933" y="2553750"/>
            <a:chExt cx="1024779" cy="36000"/>
          </a:xfrm>
        </p:grpSpPr>
        <p:cxnSp>
          <p:nvCxnSpPr>
            <p:cNvPr id="237" name="直接连接符 236"/>
            <p:cNvCxnSpPr/>
            <p:nvPr/>
          </p:nvCxnSpPr>
          <p:spPr>
            <a:xfrm>
              <a:off x="972382" y="2572532"/>
              <a:ext cx="100733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8" name="椭圆 237"/>
            <p:cNvSpPr/>
            <p:nvPr/>
          </p:nvSpPr>
          <p:spPr>
            <a:xfrm>
              <a:off x="954933" y="2553750"/>
              <a:ext cx="36485" cy="36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239" name="图片 2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2298700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" name="图片 23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1520000">
            <a:off x="1596463" y="1723019"/>
            <a:ext cx="6095238" cy="4190476"/>
          </a:xfrm>
          <a:custGeom>
            <a:avLst/>
            <a:gdLst>
              <a:gd name="connsiteX0" fmla="*/ 0 w 6095238"/>
              <a:gd name="connsiteY0" fmla="*/ 3264484 h 4190476"/>
              <a:gd name="connsiteX1" fmla="*/ 5513874 w 6095238"/>
              <a:gd name="connsiteY1" fmla="*/ 0 h 4190476"/>
              <a:gd name="connsiteX2" fmla="*/ 5706594 w 6095238"/>
              <a:gd name="connsiteY2" fmla="*/ 0 h 4190476"/>
              <a:gd name="connsiteX3" fmla="*/ 6095238 w 6095238"/>
              <a:gd name="connsiteY3" fmla="*/ 656438 h 4190476"/>
              <a:gd name="connsiteX4" fmla="*/ 6095238 w 6095238"/>
              <a:gd name="connsiteY4" fmla="*/ 898777 h 4190476"/>
              <a:gd name="connsiteX5" fmla="*/ 535397 w 6095238"/>
              <a:gd name="connsiteY5" fmla="*/ 4190476 h 4190476"/>
              <a:gd name="connsiteX6" fmla="*/ 358074 w 6095238"/>
              <a:gd name="connsiteY6" fmla="*/ 4190476 h 4190476"/>
              <a:gd name="connsiteX7" fmla="*/ 0 w 6095238"/>
              <a:gd name="connsiteY7" fmla="*/ 3585671 h 419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238" h="4190476">
                <a:moveTo>
                  <a:pt x="0" y="3264484"/>
                </a:moveTo>
                <a:lnTo>
                  <a:pt x="5513874" y="0"/>
                </a:lnTo>
                <a:lnTo>
                  <a:pt x="5706594" y="0"/>
                </a:lnTo>
                <a:lnTo>
                  <a:pt x="6095238" y="656438"/>
                </a:lnTo>
                <a:lnTo>
                  <a:pt x="6095238" y="898777"/>
                </a:lnTo>
                <a:lnTo>
                  <a:pt x="535397" y="4190476"/>
                </a:lnTo>
                <a:lnTo>
                  <a:pt x="358074" y="4190476"/>
                </a:lnTo>
                <a:lnTo>
                  <a:pt x="0" y="3585671"/>
                </a:lnTo>
                <a:close/>
              </a:path>
            </a:pathLst>
          </a:custGeom>
        </p:spPr>
      </p:pic>
      <p:sp>
        <p:nvSpPr>
          <p:cNvPr id="241" name="椭圆 240"/>
          <p:cNvSpPr/>
          <p:nvPr/>
        </p:nvSpPr>
        <p:spPr>
          <a:xfrm>
            <a:off x="4703763" y="2289175"/>
            <a:ext cx="36512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2" name="椭圆 241"/>
          <p:cNvSpPr/>
          <p:nvPr/>
        </p:nvSpPr>
        <p:spPr>
          <a:xfrm>
            <a:off x="4538663" y="2274888"/>
            <a:ext cx="36512" cy="36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3" name="椭圆 242"/>
          <p:cNvSpPr/>
          <p:nvPr/>
        </p:nvSpPr>
        <p:spPr>
          <a:xfrm>
            <a:off x="3506788" y="2536825"/>
            <a:ext cx="34925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>
            <a:off x="3082925" y="2851150"/>
            <a:ext cx="36513" cy="365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5" name="任意多边形: 形状 244"/>
          <p:cNvSpPr/>
          <p:nvPr/>
        </p:nvSpPr>
        <p:spPr>
          <a:xfrm>
            <a:off x="4548188" y="3951288"/>
            <a:ext cx="1006475" cy="361950"/>
          </a:xfrm>
          <a:custGeom>
            <a:avLst/>
            <a:gdLst>
              <a:gd name="connsiteX0" fmla="*/ 0 w 1007268"/>
              <a:gd name="connsiteY0" fmla="*/ 361950 h 361950"/>
              <a:gd name="connsiteX1" fmla="*/ 1007268 w 1007268"/>
              <a:gd name="connsiteY1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7268" h="361950">
                <a:moveTo>
                  <a:pt x="0" y="361950"/>
                </a:moveTo>
                <a:lnTo>
                  <a:pt x="1007268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6" name="任意多边形: 形状 245"/>
          <p:cNvSpPr/>
          <p:nvPr/>
        </p:nvSpPr>
        <p:spPr>
          <a:xfrm>
            <a:off x="4548188" y="3784600"/>
            <a:ext cx="923925" cy="528638"/>
          </a:xfrm>
          <a:custGeom>
            <a:avLst/>
            <a:gdLst>
              <a:gd name="connsiteX0" fmla="*/ 0 w 923925"/>
              <a:gd name="connsiteY0" fmla="*/ 528637 h 528637"/>
              <a:gd name="connsiteX1" fmla="*/ 923925 w 923925"/>
              <a:gd name="connsiteY1" fmla="*/ 0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3925" h="528637">
                <a:moveTo>
                  <a:pt x="0" y="528637"/>
                </a:moveTo>
                <a:lnTo>
                  <a:pt x="923925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7" name="任意多边形: 形状 246"/>
          <p:cNvSpPr/>
          <p:nvPr/>
        </p:nvSpPr>
        <p:spPr>
          <a:xfrm>
            <a:off x="4568825" y="3260725"/>
            <a:ext cx="93663" cy="1055688"/>
          </a:xfrm>
          <a:custGeom>
            <a:avLst/>
            <a:gdLst>
              <a:gd name="connsiteX0" fmla="*/ 0 w 92868"/>
              <a:gd name="connsiteY0" fmla="*/ 1054894 h 1054894"/>
              <a:gd name="connsiteX1" fmla="*/ 92868 w 92868"/>
              <a:gd name="connsiteY1" fmla="*/ 0 h 105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868" h="1054894">
                <a:moveTo>
                  <a:pt x="0" y="1054894"/>
                </a:moveTo>
                <a:lnTo>
                  <a:pt x="92868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8" name="任意多边形: 形状 247"/>
          <p:cNvSpPr/>
          <p:nvPr/>
        </p:nvSpPr>
        <p:spPr>
          <a:xfrm>
            <a:off x="4559300" y="3259138"/>
            <a:ext cx="3175" cy="1057275"/>
          </a:xfrm>
          <a:custGeom>
            <a:avLst/>
            <a:gdLst>
              <a:gd name="connsiteX0" fmla="*/ 2381 w 2381"/>
              <a:gd name="connsiteY0" fmla="*/ 1057275 h 1057275"/>
              <a:gd name="connsiteX1" fmla="*/ 0 w 2381"/>
              <a:gd name="connsiteY1" fmla="*/ 0 h 105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81" h="1057275">
                <a:moveTo>
                  <a:pt x="2381" y="1057275"/>
                </a:moveTo>
                <a:cubicBezTo>
                  <a:pt x="1587" y="704850"/>
                  <a:pt x="794" y="352425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9" name="任意多边形: 形状 248"/>
          <p:cNvSpPr/>
          <p:nvPr/>
        </p:nvSpPr>
        <p:spPr>
          <a:xfrm>
            <a:off x="4019550" y="3406775"/>
            <a:ext cx="531813" cy="904875"/>
          </a:xfrm>
          <a:custGeom>
            <a:avLst/>
            <a:gdLst>
              <a:gd name="connsiteX0" fmla="*/ 531019 w 531019"/>
              <a:gd name="connsiteY0" fmla="*/ 904875 h 904875"/>
              <a:gd name="connsiteX1" fmla="*/ 0 w 531019"/>
              <a:gd name="connsiteY1" fmla="*/ 0 h 904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1019" h="904875">
                <a:moveTo>
                  <a:pt x="531019" y="9048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0" name="任意多边形: 形状 249"/>
          <p:cNvSpPr/>
          <p:nvPr/>
        </p:nvSpPr>
        <p:spPr>
          <a:xfrm>
            <a:off x="3808413" y="3575050"/>
            <a:ext cx="742950" cy="738188"/>
          </a:xfrm>
          <a:custGeom>
            <a:avLst/>
            <a:gdLst>
              <a:gd name="connsiteX0" fmla="*/ 742950 w 742950"/>
              <a:gd name="connsiteY0" fmla="*/ 738187 h 738187"/>
              <a:gd name="connsiteX1" fmla="*/ 0 w 742950"/>
              <a:gd name="connsiteY1" fmla="*/ 0 h 738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50" h="738187">
                <a:moveTo>
                  <a:pt x="742950" y="738187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1" name="椭圆 250"/>
          <p:cNvSpPr/>
          <p:nvPr/>
        </p:nvSpPr>
        <p:spPr>
          <a:xfrm>
            <a:off x="6462713" y="3589338"/>
            <a:ext cx="36512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2" name="椭圆 251"/>
          <p:cNvSpPr/>
          <p:nvPr/>
        </p:nvSpPr>
        <p:spPr>
          <a:xfrm>
            <a:off x="6303963" y="3275013"/>
            <a:ext cx="34925" cy="365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53" name="图片 25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0860000">
            <a:off x="1385934" y="1785511"/>
            <a:ext cx="6095238" cy="4190476"/>
          </a:xfrm>
          <a:custGeom>
            <a:avLst/>
            <a:gdLst>
              <a:gd name="connsiteX0" fmla="*/ 0 w 6095238"/>
              <a:gd name="connsiteY0" fmla="*/ 3264484 h 4190476"/>
              <a:gd name="connsiteX1" fmla="*/ 5513874 w 6095238"/>
              <a:gd name="connsiteY1" fmla="*/ 0 h 4190476"/>
              <a:gd name="connsiteX2" fmla="*/ 5706594 w 6095238"/>
              <a:gd name="connsiteY2" fmla="*/ 0 h 4190476"/>
              <a:gd name="connsiteX3" fmla="*/ 6095238 w 6095238"/>
              <a:gd name="connsiteY3" fmla="*/ 656438 h 4190476"/>
              <a:gd name="connsiteX4" fmla="*/ 6095238 w 6095238"/>
              <a:gd name="connsiteY4" fmla="*/ 898777 h 4190476"/>
              <a:gd name="connsiteX5" fmla="*/ 535397 w 6095238"/>
              <a:gd name="connsiteY5" fmla="*/ 4190476 h 4190476"/>
              <a:gd name="connsiteX6" fmla="*/ 358074 w 6095238"/>
              <a:gd name="connsiteY6" fmla="*/ 4190476 h 4190476"/>
              <a:gd name="connsiteX7" fmla="*/ 0 w 6095238"/>
              <a:gd name="connsiteY7" fmla="*/ 3585671 h 419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238" h="4190476">
                <a:moveTo>
                  <a:pt x="0" y="3264484"/>
                </a:moveTo>
                <a:lnTo>
                  <a:pt x="5513874" y="0"/>
                </a:lnTo>
                <a:lnTo>
                  <a:pt x="5706594" y="0"/>
                </a:lnTo>
                <a:lnTo>
                  <a:pt x="6095238" y="656438"/>
                </a:lnTo>
                <a:lnTo>
                  <a:pt x="6095238" y="898777"/>
                </a:lnTo>
                <a:lnTo>
                  <a:pt x="535397" y="4190476"/>
                </a:lnTo>
                <a:lnTo>
                  <a:pt x="358074" y="4190476"/>
                </a:lnTo>
                <a:lnTo>
                  <a:pt x="0" y="3585671"/>
                </a:lnTo>
                <a:close/>
              </a:path>
            </a:pathLst>
          </a:custGeom>
        </p:spPr>
      </p:pic>
      <p:pic>
        <p:nvPicPr>
          <p:cNvPr id="254" name="图片 25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509808">
            <a:off x="1122308" y="1875487"/>
            <a:ext cx="6095238" cy="4190476"/>
          </a:xfrm>
          <a:custGeom>
            <a:avLst/>
            <a:gdLst>
              <a:gd name="connsiteX0" fmla="*/ 0 w 6095238"/>
              <a:gd name="connsiteY0" fmla="*/ 3264484 h 4190476"/>
              <a:gd name="connsiteX1" fmla="*/ 5513874 w 6095238"/>
              <a:gd name="connsiteY1" fmla="*/ 0 h 4190476"/>
              <a:gd name="connsiteX2" fmla="*/ 5706594 w 6095238"/>
              <a:gd name="connsiteY2" fmla="*/ 0 h 4190476"/>
              <a:gd name="connsiteX3" fmla="*/ 6095238 w 6095238"/>
              <a:gd name="connsiteY3" fmla="*/ 656438 h 4190476"/>
              <a:gd name="connsiteX4" fmla="*/ 6095238 w 6095238"/>
              <a:gd name="connsiteY4" fmla="*/ 898777 h 4190476"/>
              <a:gd name="connsiteX5" fmla="*/ 535397 w 6095238"/>
              <a:gd name="connsiteY5" fmla="*/ 4190476 h 4190476"/>
              <a:gd name="connsiteX6" fmla="*/ 358074 w 6095238"/>
              <a:gd name="connsiteY6" fmla="*/ 4190476 h 4190476"/>
              <a:gd name="connsiteX7" fmla="*/ 0 w 6095238"/>
              <a:gd name="connsiteY7" fmla="*/ 3585671 h 419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238" h="4190476">
                <a:moveTo>
                  <a:pt x="0" y="3264484"/>
                </a:moveTo>
                <a:lnTo>
                  <a:pt x="5513874" y="0"/>
                </a:lnTo>
                <a:lnTo>
                  <a:pt x="5706594" y="0"/>
                </a:lnTo>
                <a:lnTo>
                  <a:pt x="6095238" y="656438"/>
                </a:lnTo>
                <a:lnTo>
                  <a:pt x="6095238" y="898777"/>
                </a:lnTo>
                <a:lnTo>
                  <a:pt x="535397" y="4190476"/>
                </a:lnTo>
                <a:lnTo>
                  <a:pt x="358074" y="4190476"/>
                </a:lnTo>
                <a:lnTo>
                  <a:pt x="0" y="3585671"/>
                </a:lnTo>
                <a:close/>
              </a:path>
            </a:pathLst>
          </a:custGeom>
        </p:spPr>
      </p:pic>
      <p:pic>
        <p:nvPicPr>
          <p:cNvPr id="255" name="图片 25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7299635">
            <a:off x="1055547" y="1655892"/>
            <a:ext cx="6095238" cy="4190476"/>
          </a:xfrm>
          <a:custGeom>
            <a:avLst/>
            <a:gdLst>
              <a:gd name="connsiteX0" fmla="*/ 0 w 6095238"/>
              <a:gd name="connsiteY0" fmla="*/ 3264484 h 4190476"/>
              <a:gd name="connsiteX1" fmla="*/ 5513874 w 6095238"/>
              <a:gd name="connsiteY1" fmla="*/ 0 h 4190476"/>
              <a:gd name="connsiteX2" fmla="*/ 5706594 w 6095238"/>
              <a:gd name="connsiteY2" fmla="*/ 0 h 4190476"/>
              <a:gd name="connsiteX3" fmla="*/ 6095238 w 6095238"/>
              <a:gd name="connsiteY3" fmla="*/ 656438 h 4190476"/>
              <a:gd name="connsiteX4" fmla="*/ 6095238 w 6095238"/>
              <a:gd name="connsiteY4" fmla="*/ 898777 h 4190476"/>
              <a:gd name="connsiteX5" fmla="*/ 535397 w 6095238"/>
              <a:gd name="connsiteY5" fmla="*/ 4190476 h 4190476"/>
              <a:gd name="connsiteX6" fmla="*/ 358074 w 6095238"/>
              <a:gd name="connsiteY6" fmla="*/ 4190476 h 4190476"/>
              <a:gd name="connsiteX7" fmla="*/ 0 w 6095238"/>
              <a:gd name="connsiteY7" fmla="*/ 3585671 h 419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238" h="4190476">
                <a:moveTo>
                  <a:pt x="0" y="3264484"/>
                </a:moveTo>
                <a:lnTo>
                  <a:pt x="5513874" y="0"/>
                </a:lnTo>
                <a:lnTo>
                  <a:pt x="5706594" y="0"/>
                </a:lnTo>
                <a:lnTo>
                  <a:pt x="6095238" y="656438"/>
                </a:lnTo>
                <a:lnTo>
                  <a:pt x="6095238" y="898777"/>
                </a:lnTo>
                <a:lnTo>
                  <a:pt x="535397" y="4190476"/>
                </a:lnTo>
                <a:lnTo>
                  <a:pt x="358074" y="4190476"/>
                </a:lnTo>
                <a:lnTo>
                  <a:pt x="0" y="3585671"/>
                </a:lnTo>
                <a:close/>
              </a:path>
            </a:pathLst>
          </a:custGeom>
        </p:spPr>
      </p:pic>
      <p:pic>
        <p:nvPicPr>
          <p:cNvPr id="256" name="图片 25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60000">
            <a:off x="888441" y="2037412"/>
            <a:ext cx="6095238" cy="4190476"/>
          </a:xfrm>
          <a:custGeom>
            <a:avLst/>
            <a:gdLst>
              <a:gd name="connsiteX0" fmla="*/ 0 w 6095238"/>
              <a:gd name="connsiteY0" fmla="*/ 3264484 h 4190476"/>
              <a:gd name="connsiteX1" fmla="*/ 5513874 w 6095238"/>
              <a:gd name="connsiteY1" fmla="*/ 0 h 4190476"/>
              <a:gd name="connsiteX2" fmla="*/ 5706594 w 6095238"/>
              <a:gd name="connsiteY2" fmla="*/ 0 h 4190476"/>
              <a:gd name="connsiteX3" fmla="*/ 6095238 w 6095238"/>
              <a:gd name="connsiteY3" fmla="*/ 656438 h 4190476"/>
              <a:gd name="connsiteX4" fmla="*/ 6095238 w 6095238"/>
              <a:gd name="connsiteY4" fmla="*/ 898777 h 4190476"/>
              <a:gd name="connsiteX5" fmla="*/ 535397 w 6095238"/>
              <a:gd name="connsiteY5" fmla="*/ 4190476 h 4190476"/>
              <a:gd name="connsiteX6" fmla="*/ 358074 w 6095238"/>
              <a:gd name="connsiteY6" fmla="*/ 4190476 h 4190476"/>
              <a:gd name="connsiteX7" fmla="*/ 0 w 6095238"/>
              <a:gd name="connsiteY7" fmla="*/ 3585671 h 419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238" h="4190476">
                <a:moveTo>
                  <a:pt x="0" y="3264484"/>
                </a:moveTo>
                <a:lnTo>
                  <a:pt x="5513874" y="0"/>
                </a:lnTo>
                <a:lnTo>
                  <a:pt x="5706594" y="0"/>
                </a:lnTo>
                <a:lnTo>
                  <a:pt x="6095238" y="656438"/>
                </a:lnTo>
                <a:lnTo>
                  <a:pt x="6095238" y="898777"/>
                </a:lnTo>
                <a:lnTo>
                  <a:pt x="535397" y="4190476"/>
                </a:lnTo>
                <a:lnTo>
                  <a:pt x="358074" y="4190476"/>
                </a:lnTo>
                <a:lnTo>
                  <a:pt x="0" y="3585671"/>
                </a:lnTo>
                <a:close/>
              </a:path>
            </a:pathLst>
          </a:custGeom>
        </p:spPr>
      </p:pic>
      <p:pic>
        <p:nvPicPr>
          <p:cNvPr id="257" name="图片 25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4593576">
            <a:off x="845513" y="2209932"/>
            <a:ext cx="6095238" cy="4190476"/>
          </a:xfrm>
          <a:custGeom>
            <a:avLst/>
            <a:gdLst>
              <a:gd name="connsiteX0" fmla="*/ 0 w 6095238"/>
              <a:gd name="connsiteY0" fmla="*/ 3264484 h 4190476"/>
              <a:gd name="connsiteX1" fmla="*/ 5513874 w 6095238"/>
              <a:gd name="connsiteY1" fmla="*/ 0 h 4190476"/>
              <a:gd name="connsiteX2" fmla="*/ 5706594 w 6095238"/>
              <a:gd name="connsiteY2" fmla="*/ 0 h 4190476"/>
              <a:gd name="connsiteX3" fmla="*/ 6095238 w 6095238"/>
              <a:gd name="connsiteY3" fmla="*/ 656438 h 4190476"/>
              <a:gd name="connsiteX4" fmla="*/ 6095238 w 6095238"/>
              <a:gd name="connsiteY4" fmla="*/ 898777 h 4190476"/>
              <a:gd name="connsiteX5" fmla="*/ 535397 w 6095238"/>
              <a:gd name="connsiteY5" fmla="*/ 4190476 h 4190476"/>
              <a:gd name="connsiteX6" fmla="*/ 358074 w 6095238"/>
              <a:gd name="connsiteY6" fmla="*/ 4190476 h 4190476"/>
              <a:gd name="connsiteX7" fmla="*/ 0 w 6095238"/>
              <a:gd name="connsiteY7" fmla="*/ 3585671 h 4190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5238" h="4190476">
                <a:moveTo>
                  <a:pt x="0" y="3264484"/>
                </a:moveTo>
                <a:lnTo>
                  <a:pt x="5513874" y="0"/>
                </a:lnTo>
                <a:lnTo>
                  <a:pt x="5706594" y="0"/>
                </a:lnTo>
                <a:lnTo>
                  <a:pt x="6095238" y="656438"/>
                </a:lnTo>
                <a:lnTo>
                  <a:pt x="6095238" y="898777"/>
                </a:lnTo>
                <a:lnTo>
                  <a:pt x="535397" y="4190476"/>
                </a:lnTo>
                <a:lnTo>
                  <a:pt x="358074" y="4190476"/>
                </a:lnTo>
                <a:lnTo>
                  <a:pt x="0" y="3585671"/>
                </a:lnTo>
                <a:close/>
              </a:path>
            </a:pathLst>
          </a:custGeom>
        </p:spPr>
      </p:pic>
      <p:sp>
        <p:nvSpPr>
          <p:cNvPr id="258" name="弧形 257"/>
          <p:cNvSpPr/>
          <p:nvPr/>
        </p:nvSpPr>
        <p:spPr>
          <a:xfrm>
            <a:off x="4211638" y="4030663"/>
            <a:ext cx="576262" cy="576262"/>
          </a:xfrm>
          <a:prstGeom prst="arc">
            <a:avLst>
              <a:gd name="adj1" fmla="val 20648649"/>
              <a:gd name="adj2" fmla="val 21529320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9" name="文本框 258"/>
          <p:cNvSpPr txBox="1">
            <a:spLocks noChangeArrowheads="1"/>
          </p:cNvSpPr>
          <p:nvPr/>
        </p:nvSpPr>
        <p:spPr bwMode="auto">
          <a:xfrm>
            <a:off x="4835525" y="4089400"/>
            <a:ext cx="10810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FF0000"/>
                </a:solidFill>
              </a:rPr>
              <a:t>20°</a:t>
            </a: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260" name="弧形 259"/>
          <p:cNvSpPr/>
          <p:nvPr/>
        </p:nvSpPr>
        <p:spPr>
          <a:xfrm>
            <a:off x="4251325" y="4030663"/>
            <a:ext cx="574675" cy="576262"/>
          </a:xfrm>
          <a:prstGeom prst="arc">
            <a:avLst>
              <a:gd name="adj1" fmla="val 19865475"/>
              <a:gd name="adj2" fmla="val 21529320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1" name="文本框 260"/>
          <p:cNvSpPr txBox="1">
            <a:spLocks noChangeArrowheads="1"/>
          </p:cNvSpPr>
          <p:nvPr/>
        </p:nvSpPr>
        <p:spPr bwMode="auto">
          <a:xfrm>
            <a:off x="4902200" y="3941763"/>
            <a:ext cx="10795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>
                <a:solidFill>
                  <a:srgbClr val="FF0000"/>
                </a:solidFill>
              </a:rPr>
              <a:t>30°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62" name="弧形 261"/>
          <p:cNvSpPr/>
          <p:nvPr/>
        </p:nvSpPr>
        <p:spPr>
          <a:xfrm>
            <a:off x="4284663" y="4016375"/>
            <a:ext cx="574675" cy="576263"/>
          </a:xfrm>
          <a:prstGeom prst="arc">
            <a:avLst>
              <a:gd name="adj1" fmla="val 16603656"/>
              <a:gd name="adj2" fmla="val 42657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3" name="文本框 262"/>
          <p:cNvSpPr txBox="1">
            <a:spLocks noChangeArrowheads="1"/>
          </p:cNvSpPr>
          <p:nvPr/>
        </p:nvSpPr>
        <p:spPr bwMode="auto">
          <a:xfrm>
            <a:off x="4918075" y="3770313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>
                <a:solidFill>
                  <a:srgbClr val="FF0000"/>
                </a:solidFill>
              </a:rPr>
              <a:t>85°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64" name="文本框 263"/>
          <p:cNvSpPr txBox="1">
            <a:spLocks noChangeArrowheads="1"/>
          </p:cNvSpPr>
          <p:nvPr/>
        </p:nvSpPr>
        <p:spPr bwMode="auto">
          <a:xfrm>
            <a:off x="4783138" y="3609975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>
                <a:solidFill>
                  <a:srgbClr val="FF0000"/>
                </a:solidFill>
              </a:rPr>
              <a:t>90°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65" name="任意多边形: 形状 264"/>
          <p:cNvSpPr/>
          <p:nvPr/>
        </p:nvSpPr>
        <p:spPr>
          <a:xfrm>
            <a:off x="4560888" y="4092575"/>
            <a:ext cx="239712" cy="219075"/>
          </a:xfrm>
          <a:custGeom>
            <a:avLst/>
            <a:gdLst>
              <a:gd name="connsiteX0" fmla="*/ 0 w 240506"/>
              <a:gd name="connsiteY0" fmla="*/ 0 h 219075"/>
              <a:gd name="connsiteX1" fmla="*/ 240506 w 240506"/>
              <a:gd name="connsiteY1" fmla="*/ 0 h 219075"/>
              <a:gd name="connsiteX2" fmla="*/ 240506 w 240506"/>
              <a:gd name="connsiteY2" fmla="*/ 219075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0506" h="219075">
                <a:moveTo>
                  <a:pt x="0" y="0"/>
                </a:moveTo>
                <a:lnTo>
                  <a:pt x="240506" y="0"/>
                </a:lnTo>
                <a:lnTo>
                  <a:pt x="240506" y="219075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6" name="弧形 265"/>
          <p:cNvSpPr/>
          <p:nvPr/>
        </p:nvSpPr>
        <p:spPr>
          <a:xfrm>
            <a:off x="4240213" y="3981450"/>
            <a:ext cx="647700" cy="647700"/>
          </a:xfrm>
          <a:prstGeom prst="arc">
            <a:avLst>
              <a:gd name="adj1" fmla="val 14256597"/>
              <a:gd name="adj2" fmla="val 89684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7" name="文本框 266"/>
          <p:cNvSpPr txBox="1">
            <a:spLocks noChangeArrowheads="1"/>
          </p:cNvSpPr>
          <p:nvPr/>
        </p:nvSpPr>
        <p:spPr bwMode="auto">
          <a:xfrm>
            <a:off x="4346575" y="3543300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>
                <a:solidFill>
                  <a:srgbClr val="FF0000"/>
                </a:solidFill>
              </a:rPr>
              <a:t>120°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68" name="弧形 267"/>
          <p:cNvSpPr/>
          <p:nvPr/>
        </p:nvSpPr>
        <p:spPr>
          <a:xfrm>
            <a:off x="4221163" y="3946525"/>
            <a:ext cx="684212" cy="682625"/>
          </a:xfrm>
          <a:prstGeom prst="arc">
            <a:avLst>
              <a:gd name="adj1" fmla="val 13305960"/>
              <a:gd name="adj2" fmla="val 207707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9" name="文本框 268"/>
          <p:cNvSpPr txBox="1">
            <a:spLocks noChangeArrowheads="1"/>
          </p:cNvSpPr>
          <p:nvPr/>
        </p:nvSpPr>
        <p:spPr bwMode="auto">
          <a:xfrm>
            <a:off x="3989388" y="3514725"/>
            <a:ext cx="1079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>
                <a:solidFill>
                  <a:srgbClr val="FF0000"/>
                </a:solidFill>
              </a:rPr>
              <a:t>135°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2" name="文本框 23">
            <a:extLst>
              <a:ext uri="{FF2B5EF4-FFF2-40B4-BE49-F238E27FC236}">
                <a16:creationId xmlns:a16="http://schemas.microsoft.com/office/drawing/2014/main" id="{B669837B-74D1-1189-403F-7BFD3DED1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4113" y="352425"/>
            <a:ext cx="34026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600" dirty="0">
                <a:solidFill>
                  <a:srgbClr val="FF6600"/>
                </a:solidFill>
              </a:rPr>
              <a:t>[</a:t>
            </a:r>
            <a:r>
              <a:rPr lang="zh-CN" altLang="en-US" sz="1600" dirty="0">
                <a:solidFill>
                  <a:srgbClr val="FF6600"/>
                </a:solidFill>
              </a:rPr>
              <a:t>选自教材</a:t>
            </a:r>
            <a:r>
              <a:rPr lang="en-US" altLang="zh-CN" sz="1600" dirty="0">
                <a:solidFill>
                  <a:srgbClr val="FF6600"/>
                </a:solidFill>
              </a:rPr>
              <a:t>P32</a:t>
            </a:r>
            <a:r>
              <a:rPr lang="zh-CN" altLang="en-US" sz="1600" dirty="0">
                <a:solidFill>
                  <a:srgbClr val="FF6600"/>
                </a:solidFill>
              </a:rPr>
              <a:t>页 做一做 第</a:t>
            </a:r>
            <a:r>
              <a:rPr lang="en-US" altLang="zh-CN" sz="1600" dirty="0">
                <a:solidFill>
                  <a:srgbClr val="FF6600"/>
                </a:solidFill>
              </a:rPr>
              <a:t>2</a:t>
            </a:r>
            <a:r>
              <a:rPr lang="zh-CN" altLang="en-US" sz="1600" dirty="0">
                <a:solidFill>
                  <a:srgbClr val="FF6600"/>
                </a:solidFill>
              </a:rPr>
              <a:t>题</a:t>
            </a:r>
            <a:r>
              <a:rPr lang="en-US" altLang="zh-CN" sz="1600" dirty="0">
                <a:solidFill>
                  <a:srgbClr val="FF6600"/>
                </a:solidFill>
              </a:rPr>
              <a:t>]</a:t>
            </a:r>
            <a:endParaRPr lang="zh-CN" altLang="en-US" sz="16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000"/>
                            </p:stCondLst>
                            <p:childTnLst>
                              <p:par>
                                <p:cTn id="12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9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4000"/>
                            </p:stCondLst>
                            <p:childTnLst>
                              <p:par>
                                <p:cTn id="17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0"/>
                            </p:stCondLst>
                            <p:childTnLst>
                              <p:par>
                                <p:cTn id="1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500"/>
                            </p:stCondLst>
                            <p:childTnLst>
                              <p:par>
                                <p:cTn id="1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6000"/>
                            </p:stCondLst>
                            <p:childTnLst>
                              <p:par>
                                <p:cTn id="18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900" decel="100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500"/>
                            </p:stCondLst>
                            <p:childTnLst>
                              <p:par>
                                <p:cTn id="20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500"/>
                            </p:stCondLst>
                            <p:childTnLst>
                              <p:par>
                                <p:cTn id="2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4000"/>
                            </p:stCondLst>
                            <p:childTnLst>
                              <p:par>
                                <p:cTn id="21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000"/>
                            </p:stCondLst>
                            <p:childTnLst>
                              <p:par>
                                <p:cTn id="23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900" decel="100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500"/>
                            </p:stCondLst>
                            <p:childTnLst>
                              <p:par>
                                <p:cTn id="24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500"/>
                            </p:stCondLst>
                            <p:childTnLst>
                              <p:par>
                                <p:cTn id="2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3500"/>
                            </p:stCondLst>
                            <p:childTnLst>
                              <p:par>
                                <p:cTn id="2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4000"/>
                            </p:stCondLst>
                            <p:childTnLst>
                              <p:par>
                                <p:cTn id="26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5000"/>
                            </p:stCondLst>
                            <p:childTnLst>
                              <p:par>
                                <p:cTn id="2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5500"/>
                            </p:stCondLst>
                            <p:childTnLst>
                              <p:par>
                                <p:cTn id="2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6000"/>
                            </p:stCondLst>
                            <p:childTnLst>
                              <p:par>
                                <p:cTn id="27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900" decel="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1000"/>
                            </p:stCondLst>
                            <p:childTnLst>
                              <p:par>
                                <p:cTn id="2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500"/>
                            </p:stCondLst>
                            <p:childTnLst>
                              <p:par>
                                <p:cTn id="2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000"/>
                            </p:stCondLst>
                            <p:childTnLst>
                              <p:par>
                                <p:cTn id="3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2500"/>
                            </p:stCondLst>
                            <p:childTnLst>
                              <p:par>
                                <p:cTn id="3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000"/>
                            </p:stCondLst>
                            <p:childTnLst>
                              <p:par>
                                <p:cTn id="3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3500"/>
                            </p:stCondLst>
                            <p:childTnLst>
                              <p:par>
                                <p:cTn id="3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4000"/>
                            </p:stCondLst>
                            <p:childTnLst>
                              <p:par>
                                <p:cTn id="31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000"/>
                            </p:stCondLst>
                            <p:childTnLst>
                              <p:par>
                                <p:cTn id="3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6000"/>
                            </p:stCondLst>
                            <p:childTnLst>
                              <p:par>
                                <p:cTn id="3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7500"/>
                            </p:stCondLst>
                            <p:childTnLst>
                              <p:par>
                                <p:cTn id="3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8000"/>
                            </p:stCondLst>
                            <p:childTnLst>
                              <p:par>
                                <p:cTn id="3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9000"/>
                            </p:stCondLst>
                            <p:childTnLst>
                              <p:par>
                                <p:cTn id="3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9500"/>
                            </p:stCondLst>
                            <p:childTnLst>
                              <p:par>
                                <p:cTn id="3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6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3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15500"/>
                            </p:stCondLst>
                            <p:childTnLst>
                              <p:par>
                                <p:cTn id="4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7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0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1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4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4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2" grpId="0"/>
      <p:bldP spid="108" grpId="0" animBg="1"/>
      <p:bldP spid="108" grpId="1" animBg="1"/>
      <p:bldP spid="112" grpId="0"/>
      <p:bldP spid="117" grpId="0" animBg="1"/>
      <p:bldP spid="117" grpId="1" animBg="1"/>
      <p:bldP spid="121" grpId="0"/>
      <p:bldP spid="138" grpId="0" animBg="1"/>
      <p:bldP spid="138" grpId="1" animBg="1"/>
      <p:bldP spid="141" grpId="0"/>
      <p:bldP spid="147" grpId="0" animBg="1"/>
      <p:bldP spid="147" grpId="1" animBg="1"/>
      <p:bldP spid="150" grpId="0"/>
      <p:bldP spid="165" grpId="0" animBg="1"/>
      <p:bldP spid="165" grpId="1" animBg="1"/>
      <p:bldP spid="169" grpId="0"/>
      <p:bldP spid="241" grpId="0" animBg="1"/>
      <p:bldP spid="241" grpId="1" animBg="1"/>
      <p:bldP spid="242" grpId="0" animBg="1"/>
      <p:bldP spid="242" grpId="1" animBg="1"/>
      <p:bldP spid="243" grpId="0" animBg="1"/>
      <p:bldP spid="243" grpId="1" animBg="1"/>
      <p:bldP spid="244" grpId="0" animBg="1"/>
      <p:bldP spid="244" grpId="1" animBg="1"/>
      <p:bldP spid="251" grpId="0" animBg="1"/>
      <p:bldP spid="251" grpId="1" animBg="1"/>
      <p:bldP spid="252" grpId="0" animBg="1"/>
      <p:bldP spid="252" grpId="1" animBg="1"/>
      <p:bldP spid="259" grpId="0"/>
      <p:bldP spid="261" grpId="0"/>
      <p:bldP spid="263" grpId="0"/>
      <p:bldP spid="264" grpId="0"/>
      <p:bldP spid="267" grpId="0"/>
      <p:bldP spid="2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813" y="248126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14947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54635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5" name="组合 12"/>
          <p:cNvGrpSpPr/>
          <p:nvPr/>
        </p:nvGrpSpPr>
        <p:grpSpPr bwMode="auto">
          <a:xfrm>
            <a:off x="998538" y="1058863"/>
            <a:ext cx="7269162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32741"/>
                <a:gd name="adj2" fmla="val 57138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608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25606" name="矩形 7"/>
          <p:cNvSpPr>
            <a:spLocks noChangeArrowheads="1"/>
          </p:cNvSpPr>
          <p:nvPr/>
        </p:nvSpPr>
        <p:spPr bwMode="auto">
          <a:xfrm>
            <a:off x="827088" y="258763"/>
            <a:ext cx="4151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/>
              <a:t>四、课堂小结，畅谈收获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7"/>
          <p:cNvSpPr>
            <a:spLocks noChangeArrowheads="1"/>
          </p:cNvSpPr>
          <p:nvPr/>
        </p:nvSpPr>
        <p:spPr bwMode="auto">
          <a:xfrm>
            <a:off x="827088" y="258763"/>
            <a:ext cx="2349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/>
              <a:t>五、巩固练习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11188" y="869950"/>
            <a:ext cx="7921625" cy="830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</a:rPr>
              <a:t>1.</a:t>
            </a:r>
            <a:r>
              <a:rPr lang="zh-CN" altLang="en-US" sz="2400" b="1" dirty="0">
                <a:latin typeface="+mn-lt"/>
              </a:rPr>
              <a:t>分别以点</a:t>
            </a:r>
            <a:r>
              <a:rPr lang="en-US" altLang="zh-CN" sz="2400" b="1" i="1" dirty="0">
                <a:latin typeface="+mn-lt"/>
              </a:rPr>
              <a:t>A</a:t>
            </a:r>
            <a:r>
              <a:rPr lang="zh-CN" altLang="en-US" sz="2400" b="1" dirty="0">
                <a:latin typeface="+mn-lt"/>
              </a:rPr>
              <a:t>和</a:t>
            </a:r>
            <a:r>
              <a:rPr lang="en-US" altLang="zh-CN" sz="2400" b="1" i="1" dirty="0">
                <a:latin typeface="+mn-lt"/>
              </a:rPr>
              <a:t>B</a:t>
            </a:r>
            <a:r>
              <a:rPr lang="zh-CN" altLang="en-US" sz="2400" b="1" dirty="0">
                <a:latin typeface="+mn-lt"/>
              </a:rPr>
              <a:t>为顶点，画出两个</a:t>
            </a:r>
            <a:r>
              <a:rPr lang="en-US" altLang="zh-CN" sz="2400" b="1" dirty="0">
                <a:latin typeface="+mn-lt"/>
              </a:rPr>
              <a:t>60°</a:t>
            </a:r>
            <a:r>
              <a:rPr lang="zh-CN" altLang="en-US" sz="2400" b="1" dirty="0">
                <a:latin typeface="+mn-lt"/>
              </a:rPr>
              <a:t>的角，组成一个三角形。你能量出这个三角形第三个角的度数吗</a:t>
            </a:r>
            <a:r>
              <a:rPr lang="en-US" altLang="zh-CN" sz="2400" b="1" dirty="0">
                <a:latin typeface="+mn-lt"/>
              </a:rPr>
              <a:t>?</a:t>
            </a:r>
          </a:p>
        </p:txBody>
      </p:sp>
      <p:pic>
        <p:nvPicPr>
          <p:cNvPr id="26628" name="图片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825" y="3867150"/>
            <a:ext cx="27098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37"/>
          <a:stretch>
            <a:fillRect/>
          </a:stretch>
        </p:blipFill>
        <p:spPr bwMode="auto">
          <a:xfrm rot="3600000">
            <a:off x="3735388" y="2933700"/>
            <a:ext cx="27098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37"/>
          <a:stretch>
            <a:fillRect/>
          </a:stretch>
        </p:blipFill>
        <p:spPr bwMode="auto">
          <a:xfrm rot="18000000" flipV="1">
            <a:off x="2696369" y="3055144"/>
            <a:ext cx="271145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弧形 9"/>
          <p:cNvSpPr/>
          <p:nvPr/>
        </p:nvSpPr>
        <p:spPr bwMode="auto">
          <a:xfrm rot="606660">
            <a:off x="3311525" y="3770313"/>
            <a:ext cx="452438" cy="452437"/>
          </a:xfrm>
          <a:prstGeom prst="arc">
            <a:avLst>
              <a:gd name="adj1" fmla="val 17806545"/>
              <a:gd name="adj2" fmla="val 2126336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3779838" y="367506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60°</a:t>
            </a:r>
            <a:endParaRPr lang="zh-CN" altLang="en-US"/>
          </a:p>
        </p:txBody>
      </p:sp>
      <p:sp>
        <p:nvSpPr>
          <p:cNvPr id="12" name="文本框 25"/>
          <p:cNvSpPr txBox="1">
            <a:spLocks noChangeArrowheads="1"/>
          </p:cNvSpPr>
          <p:nvPr/>
        </p:nvSpPr>
        <p:spPr bwMode="auto">
          <a:xfrm>
            <a:off x="4932363" y="367506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60°</a:t>
            </a:r>
            <a:endParaRPr lang="zh-CN" altLang="en-US"/>
          </a:p>
        </p:txBody>
      </p:sp>
      <p:sp>
        <p:nvSpPr>
          <p:cNvPr id="13" name="弧形 12"/>
          <p:cNvSpPr/>
          <p:nvPr/>
        </p:nvSpPr>
        <p:spPr bwMode="auto">
          <a:xfrm rot="20993340" flipH="1">
            <a:off x="5408613" y="3775075"/>
            <a:ext cx="452437" cy="452438"/>
          </a:xfrm>
          <a:prstGeom prst="arc">
            <a:avLst>
              <a:gd name="adj1" fmla="val 17806545"/>
              <a:gd name="adj2" fmla="val 21330073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25"/>
          <p:cNvSpPr txBox="1">
            <a:spLocks noChangeArrowheads="1"/>
          </p:cNvSpPr>
          <p:nvPr/>
        </p:nvSpPr>
        <p:spPr bwMode="auto">
          <a:xfrm>
            <a:off x="4287838" y="2565400"/>
            <a:ext cx="936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60°</a:t>
            </a:r>
            <a:endParaRPr lang="zh-CN" altLang="en-US" sz="2400" b="1"/>
          </a:p>
        </p:txBody>
      </p:sp>
      <p:sp>
        <p:nvSpPr>
          <p:cNvPr id="15" name="弧形 14"/>
          <p:cNvSpPr/>
          <p:nvPr/>
        </p:nvSpPr>
        <p:spPr bwMode="auto">
          <a:xfrm rot="20993340" flipH="1">
            <a:off x="4344988" y="2082800"/>
            <a:ext cx="454025" cy="452438"/>
          </a:xfrm>
          <a:prstGeom prst="arc">
            <a:avLst>
              <a:gd name="adj1" fmla="val 2626544"/>
              <a:gd name="adj2" fmla="val 7400025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2720975" y="2211388"/>
            <a:ext cx="3702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</a:rPr>
              <a:t>拓展 用三角尺画角</a:t>
            </a: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2720975" y="2859088"/>
            <a:ext cx="3702050" cy="369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</a:rPr>
              <a:t>【1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</a:rPr>
              <a:t>课时根据需求选择是否拓展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黑体" panose="02010609060101010101" pitchFamily="49" charset="-122"/>
              </a:rPr>
              <a:t>】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57"/>
          <p:cNvSpPr>
            <a:spLocks noChangeArrowheads="1"/>
          </p:cNvSpPr>
          <p:nvPr/>
        </p:nvSpPr>
        <p:spPr bwMode="auto">
          <a:xfrm>
            <a:off x="2555875" y="842963"/>
            <a:ext cx="4032250" cy="842962"/>
          </a:xfrm>
          <a:prstGeom prst="wedgeRoundRectCallout">
            <a:avLst>
              <a:gd name="adj1" fmla="val -55921"/>
              <a:gd name="adj2" fmla="val 48199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上节课，我们是用什么工具画角？</a:t>
            </a:r>
            <a:endParaRPr lang="en-US" altLang="zh-CN" b="1" dirty="0">
              <a:latin typeface="+mj-ea"/>
              <a:ea typeface="+mj-ea"/>
            </a:endParaRPr>
          </a:p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画角的步骤是怎样的？</a:t>
            </a: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7363" y="971550"/>
            <a:ext cx="1130061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2493963"/>
            <a:ext cx="4162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弧形 4"/>
          <p:cNvSpPr/>
          <p:nvPr/>
        </p:nvSpPr>
        <p:spPr>
          <a:xfrm rot="2199339">
            <a:off x="5200650" y="3529013"/>
            <a:ext cx="431800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1144828">
            <a:off x="5165725" y="3325813"/>
            <a:ext cx="433388" cy="431800"/>
          </a:xfrm>
          <a:prstGeom prst="arc">
            <a:avLst>
              <a:gd name="adj1" fmla="val 17079793"/>
              <a:gd name="adj2" fmla="val 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70903">
            <a:off x="5078413" y="3109913"/>
            <a:ext cx="441325" cy="431800"/>
          </a:xfrm>
          <a:prstGeom prst="arc">
            <a:avLst>
              <a:gd name="adj1" fmla="val 17598264"/>
              <a:gd name="adj2" fmla="val 447500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 rot="427009">
            <a:off x="4746625" y="2847975"/>
            <a:ext cx="674688" cy="674688"/>
          </a:xfrm>
          <a:prstGeom prst="arc">
            <a:avLst>
              <a:gd name="adj1" fmla="val 17556393"/>
              <a:gd name="adj2" fmla="val 20470329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91507">
            <a:off x="4619625" y="2701925"/>
            <a:ext cx="674688" cy="671513"/>
          </a:xfrm>
          <a:prstGeom prst="arc">
            <a:avLst>
              <a:gd name="adj1" fmla="val 17079793"/>
              <a:gd name="adj2" fmla="val 19917593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20933523">
            <a:off x="4414838" y="2579688"/>
            <a:ext cx="736600" cy="719137"/>
          </a:xfrm>
          <a:prstGeom prst="arc">
            <a:avLst>
              <a:gd name="adj1" fmla="val 17426895"/>
              <a:gd name="adj2" fmla="val 19980453"/>
            </a:avLst>
          </a:prstGeom>
          <a:noFill/>
          <a:ln w="28575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204339">
            <a:off x="4981575" y="552450"/>
            <a:ext cx="1484313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椭圆 11"/>
          <p:cNvSpPr/>
          <p:nvPr/>
        </p:nvSpPr>
        <p:spPr>
          <a:xfrm>
            <a:off x="5097463" y="2101850"/>
            <a:ext cx="46037" cy="4603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0078">
            <a:off x="1533525" y="963613"/>
            <a:ext cx="5438775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204339">
            <a:off x="3962400" y="2297113"/>
            <a:ext cx="1484313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接连接符 14"/>
          <p:cNvCxnSpPr/>
          <p:nvPr/>
        </p:nvCxnSpPr>
        <p:spPr>
          <a:xfrm flipH="1">
            <a:off x="4130675" y="1831975"/>
            <a:ext cx="1169988" cy="20066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117975" y="3862388"/>
            <a:ext cx="23764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4083050" y="3824288"/>
            <a:ext cx="71438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弧形 17"/>
          <p:cNvSpPr/>
          <p:nvPr/>
        </p:nvSpPr>
        <p:spPr>
          <a:xfrm>
            <a:off x="3841750" y="3567113"/>
            <a:ext cx="576263" cy="576262"/>
          </a:xfrm>
          <a:prstGeom prst="arc">
            <a:avLst>
              <a:gd name="adj1" fmla="val 18070179"/>
              <a:gd name="adj2" fmla="val 2154408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437063" y="3344863"/>
            <a:ext cx="1079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>
                <a:solidFill>
                  <a:srgbClr val="FF0000"/>
                </a:solidFill>
              </a:rPr>
              <a:t>60°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28692" name="文本框 19"/>
          <p:cNvSpPr txBox="1">
            <a:spLocks noChangeArrowheads="1"/>
          </p:cNvSpPr>
          <p:nvPr/>
        </p:nvSpPr>
        <p:spPr bwMode="auto">
          <a:xfrm>
            <a:off x="900113" y="179388"/>
            <a:ext cx="302418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一、复习导入</a:t>
            </a:r>
          </a:p>
        </p:txBody>
      </p:sp>
      <p:sp>
        <p:nvSpPr>
          <p:cNvPr id="22" name="文本框 57"/>
          <p:cNvSpPr>
            <a:spLocks noChangeArrowheads="1"/>
          </p:cNvSpPr>
          <p:nvPr/>
        </p:nvSpPr>
        <p:spPr bwMode="auto">
          <a:xfrm>
            <a:off x="2771775" y="830263"/>
            <a:ext cx="4968875" cy="842962"/>
          </a:xfrm>
          <a:prstGeom prst="wedgeRoundRectCallout">
            <a:avLst>
              <a:gd name="adj1" fmla="val -61933"/>
              <a:gd name="adj2" fmla="val 496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像</a:t>
            </a:r>
            <a:r>
              <a:rPr lang="en-US" altLang="zh-CN" b="1" dirty="0">
                <a:latin typeface="+mj-ea"/>
                <a:ea typeface="+mj-ea"/>
              </a:rPr>
              <a:t>30°</a:t>
            </a:r>
            <a:r>
              <a:rPr lang="zh-CN" altLang="en-US" b="1" dirty="0">
                <a:latin typeface="+mj-ea"/>
                <a:ea typeface="+mj-ea"/>
              </a:rPr>
              <a:t>、</a:t>
            </a:r>
            <a:r>
              <a:rPr lang="en-US" altLang="zh-CN" b="1" dirty="0">
                <a:latin typeface="+mj-ea"/>
                <a:ea typeface="+mj-ea"/>
              </a:rPr>
              <a:t>45°</a:t>
            </a:r>
            <a:r>
              <a:rPr lang="zh-CN" altLang="en-US" b="1" dirty="0">
                <a:latin typeface="+mj-ea"/>
                <a:ea typeface="+mj-ea"/>
              </a:rPr>
              <a:t>、</a:t>
            </a:r>
            <a:r>
              <a:rPr lang="en-US" altLang="zh-CN" b="1" dirty="0">
                <a:latin typeface="+mj-ea"/>
                <a:ea typeface="+mj-ea"/>
              </a:rPr>
              <a:t>60°</a:t>
            </a:r>
            <a:r>
              <a:rPr lang="zh-CN" altLang="en-US" b="1" dirty="0">
                <a:latin typeface="+mj-ea"/>
                <a:ea typeface="+mj-ea"/>
              </a:rPr>
              <a:t>、</a:t>
            </a:r>
            <a:r>
              <a:rPr lang="en-US" altLang="zh-CN" b="1" dirty="0">
                <a:latin typeface="+mj-ea"/>
                <a:ea typeface="+mj-ea"/>
              </a:rPr>
              <a:t>90°</a:t>
            </a:r>
            <a:r>
              <a:rPr lang="zh-CN" altLang="en-US" b="1" dirty="0">
                <a:latin typeface="+mj-ea"/>
                <a:ea typeface="+mj-ea"/>
              </a:rPr>
              <a:t>的角除了可以用量角器画还可以用什么画？</a:t>
            </a:r>
          </a:p>
        </p:txBody>
      </p:sp>
      <p:pic>
        <p:nvPicPr>
          <p:cNvPr id="24" name="图片 2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2268538" y="2336800"/>
            <a:ext cx="2257425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图片 2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1795463"/>
            <a:ext cx="172878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82716E-6 L -0.03229 -0.12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-6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26" presetClass="emph" presetSubtype="0" repeatCount="3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58025E-6 L 0.125 -0.38118 " pathEditMode="relative" rAng="0" ptsTypes="AA">
                                      <p:cBhvr>
                                        <p:cTn id="11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-1907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  <p:bldP spid="17" grpId="3" animBg="1"/>
      <p:bldP spid="17" grpId="4" animBg="1"/>
      <p:bldP spid="19" grpId="0"/>
      <p:bldP spid="19" grpId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11188" y="250825"/>
            <a:ext cx="302418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直接画：</a:t>
            </a:r>
          </a:p>
        </p:txBody>
      </p:sp>
      <p:pic>
        <p:nvPicPr>
          <p:cNvPr id="29699" name="图片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2268538" y="2336800"/>
            <a:ext cx="2257425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图片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1795463"/>
            <a:ext cx="172878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7363" y="971550"/>
            <a:ext cx="1130061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本框 57"/>
          <p:cNvSpPr>
            <a:spLocks noChangeArrowheads="1"/>
          </p:cNvSpPr>
          <p:nvPr/>
        </p:nvSpPr>
        <p:spPr bwMode="auto">
          <a:xfrm>
            <a:off x="2771775" y="830263"/>
            <a:ext cx="4968875" cy="842962"/>
          </a:xfrm>
          <a:prstGeom prst="wedgeRoundRectCallout">
            <a:avLst>
              <a:gd name="adj1" fmla="val -61933"/>
              <a:gd name="adj2" fmla="val 496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像</a:t>
            </a:r>
            <a:r>
              <a:rPr lang="en-US" altLang="zh-CN" b="1" dirty="0">
                <a:latin typeface="+mj-ea"/>
                <a:ea typeface="+mj-ea"/>
              </a:rPr>
              <a:t>30°</a:t>
            </a:r>
            <a:r>
              <a:rPr lang="zh-CN" altLang="en-US" b="1" dirty="0">
                <a:latin typeface="+mj-ea"/>
                <a:ea typeface="+mj-ea"/>
              </a:rPr>
              <a:t>、</a:t>
            </a:r>
            <a:r>
              <a:rPr lang="en-US" altLang="zh-CN" b="1" dirty="0">
                <a:latin typeface="+mj-ea"/>
                <a:ea typeface="+mj-ea"/>
              </a:rPr>
              <a:t>45°</a:t>
            </a:r>
            <a:r>
              <a:rPr lang="zh-CN" altLang="en-US" b="1" dirty="0">
                <a:latin typeface="+mj-ea"/>
                <a:ea typeface="+mj-ea"/>
              </a:rPr>
              <a:t>、</a:t>
            </a:r>
            <a:r>
              <a:rPr lang="en-US" altLang="zh-CN" b="1" dirty="0">
                <a:latin typeface="+mj-ea"/>
                <a:ea typeface="+mj-ea"/>
              </a:rPr>
              <a:t>60°</a:t>
            </a:r>
            <a:r>
              <a:rPr lang="zh-CN" altLang="en-US" b="1" dirty="0">
                <a:latin typeface="+mj-ea"/>
                <a:ea typeface="+mj-ea"/>
              </a:rPr>
              <a:t>、</a:t>
            </a:r>
            <a:r>
              <a:rPr lang="en-US" altLang="zh-CN" b="1" dirty="0">
                <a:latin typeface="+mj-ea"/>
                <a:ea typeface="+mj-ea"/>
              </a:rPr>
              <a:t>90°</a:t>
            </a:r>
            <a:r>
              <a:rPr lang="zh-CN" altLang="en-US" b="1" dirty="0">
                <a:latin typeface="+mj-ea"/>
                <a:ea typeface="+mj-ea"/>
              </a:rPr>
              <a:t>的角除了可以用量角器画还可以用什么画？</a:t>
            </a:r>
          </a:p>
        </p:txBody>
      </p:sp>
      <p:sp>
        <p:nvSpPr>
          <p:cNvPr id="31" name="任意多边形: 形状 30"/>
          <p:cNvSpPr/>
          <p:nvPr/>
        </p:nvSpPr>
        <p:spPr>
          <a:xfrm>
            <a:off x="2354263" y="3640138"/>
            <a:ext cx="1136650" cy="893762"/>
          </a:xfrm>
          <a:custGeom>
            <a:avLst/>
            <a:gdLst>
              <a:gd name="connsiteX0" fmla="*/ 892969 w 1135857"/>
              <a:gd name="connsiteY0" fmla="*/ 0 h 892969"/>
              <a:gd name="connsiteX1" fmla="*/ 892969 w 1135857"/>
              <a:gd name="connsiteY1" fmla="*/ 0 h 892969"/>
              <a:gd name="connsiteX2" fmla="*/ 0 w 1135857"/>
              <a:gd name="connsiteY2" fmla="*/ 892969 h 892969"/>
              <a:gd name="connsiteX3" fmla="*/ 1135857 w 1135857"/>
              <a:gd name="connsiteY3" fmla="*/ 892969 h 892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857" h="892969">
                <a:moveTo>
                  <a:pt x="892969" y="0"/>
                </a:moveTo>
                <a:lnTo>
                  <a:pt x="892969" y="0"/>
                </a:lnTo>
                <a:lnTo>
                  <a:pt x="0" y="892969"/>
                </a:lnTo>
                <a:lnTo>
                  <a:pt x="1135857" y="892969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332038" y="4506913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任意多边形: 形状 32"/>
          <p:cNvSpPr/>
          <p:nvPr/>
        </p:nvSpPr>
        <p:spPr>
          <a:xfrm>
            <a:off x="5481638" y="3752850"/>
            <a:ext cx="771525" cy="773113"/>
          </a:xfrm>
          <a:custGeom>
            <a:avLst/>
            <a:gdLst>
              <a:gd name="connsiteX0" fmla="*/ 0 w 771525"/>
              <a:gd name="connsiteY0" fmla="*/ 773906 h 773906"/>
              <a:gd name="connsiteX1" fmla="*/ 771525 w 771525"/>
              <a:gd name="connsiteY1" fmla="*/ 771525 h 773906"/>
              <a:gd name="connsiteX2" fmla="*/ 319087 w 771525"/>
              <a:gd name="connsiteY2" fmla="*/ 0 h 773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773906">
                <a:moveTo>
                  <a:pt x="0" y="773906"/>
                </a:moveTo>
                <a:lnTo>
                  <a:pt x="771525" y="771525"/>
                </a:lnTo>
                <a:lnTo>
                  <a:pt x="319087" y="0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4714875" y="1885950"/>
            <a:ext cx="436563" cy="800100"/>
          </a:xfrm>
          <a:custGeom>
            <a:avLst/>
            <a:gdLst>
              <a:gd name="connsiteX0" fmla="*/ 435769 w 435769"/>
              <a:gd name="connsiteY0" fmla="*/ 742950 h 800100"/>
              <a:gd name="connsiteX1" fmla="*/ 0 w 435769"/>
              <a:gd name="connsiteY1" fmla="*/ 0 h 800100"/>
              <a:gd name="connsiteX2" fmla="*/ 4763 w 435769"/>
              <a:gd name="connsiteY2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5769" h="800100">
                <a:moveTo>
                  <a:pt x="435769" y="742950"/>
                </a:moveTo>
                <a:lnTo>
                  <a:pt x="0" y="0"/>
                </a:lnTo>
                <a:cubicBezTo>
                  <a:pt x="1588" y="266700"/>
                  <a:pt x="3175" y="533400"/>
                  <a:pt x="4763" y="800100"/>
                </a:cubicBez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691063" y="1858963"/>
            <a:ext cx="46037" cy="460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227763" y="4492625"/>
            <a:ext cx="46037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弧形 38"/>
          <p:cNvSpPr/>
          <p:nvPr/>
        </p:nvSpPr>
        <p:spPr>
          <a:xfrm>
            <a:off x="2268538" y="4371975"/>
            <a:ext cx="287337" cy="288925"/>
          </a:xfrm>
          <a:prstGeom prst="arc">
            <a:avLst>
              <a:gd name="adj1" fmla="val 18425383"/>
              <a:gd name="adj2" fmla="val 283384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任意多边形: 形状 39"/>
          <p:cNvSpPr/>
          <p:nvPr/>
        </p:nvSpPr>
        <p:spPr>
          <a:xfrm>
            <a:off x="3652838" y="2473325"/>
            <a:ext cx="769937" cy="1014413"/>
          </a:xfrm>
          <a:custGeom>
            <a:avLst/>
            <a:gdLst>
              <a:gd name="connsiteX0" fmla="*/ 0 w 769144"/>
              <a:gd name="connsiteY0" fmla="*/ 757237 h 1014412"/>
              <a:gd name="connsiteX1" fmla="*/ 757237 w 769144"/>
              <a:gd name="connsiteY1" fmla="*/ 0 h 1014412"/>
              <a:gd name="connsiteX2" fmla="*/ 769144 w 769144"/>
              <a:gd name="connsiteY2" fmla="*/ 1014412 h 101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9144" h="1014412">
                <a:moveTo>
                  <a:pt x="0" y="757237"/>
                </a:moveTo>
                <a:lnTo>
                  <a:pt x="757237" y="0"/>
                </a:lnTo>
                <a:lnTo>
                  <a:pt x="769144" y="1014412"/>
                </a:lnTo>
              </a:path>
            </a:pathLst>
          </a:custGeom>
          <a:noFill/>
          <a:ln w="1270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 rot="10800000" flipV="1">
            <a:off x="4384675" y="2451100"/>
            <a:ext cx="46038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任意多边形: 形状 40"/>
          <p:cNvSpPr/>
          <p:nvPr/>
        </p:nvSpPr>
        <p:spPr>
          <a:xfrm>
            <a:off x="4722813" y="3829050"/>
            <a:ext cx="1587" cy="693738"/>
          </a:xfrm>
          <a:custGeom>
            <a:avLst/>
            <a:gdLst>
              <a:gd name="connsiteX0" fmla="*/ 0 w 2381"/>
              <a:gd name="connsiteY0" fmla="*/ 0 h 692944"/>
              <a:gd name="connsiteX1" fmla="*/ 2381 w 2381"/>
              <a:gd name="connsiteY1" fmla="*/ 692944 h 69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81" h="692944">
                <a:moveTo>
                  <a:pt x="0" y="0"/>
                </a:moveTo>
                <a:cubicBezTo>
                  <a:pt x="794" y="230981"/>
                  <a:pt x="1587" y="461963"/>
                  <a:pt x="2381" y="692944"/>
                </a:cubicBez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9" name="任意多边形: 形状 48"/>
          <p:cNvSpPr/>
          <p:nvPr/>
        </p:nvSpPr>
        <p:spPr>
          <a:xfrm>
            <a:off x="4416425" y="3829050"/>
            <a:ext cx="1588" cy="693738"/>
          </a:xfrm>
          <a:custGeom>
            <a:avLst/>
            <a:gdLst>
              <a:gd name="connsiteX0" fmla="*/ 0 w 2381"/>
              <a:gd name="connsiteY0" fmla="*/ 0 h 692944"/>
              <a:gd name="connsiteX1" fmla="*/ 2381 w 2381"/>
              <a:gd name="connsiteY1" fmla="*/ 692944 h 692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81" h="692944">
                <a:moveTo>
                  <a:pt x="0" y="0"/>
                </a:moveTo>
                <a:cubicBezTo>
                  <a:pt x="794" y="230981"/>
                  <a:pt x="1587" y="461963"/>
                  <a:pt x="2381" y="692944"/>
                </a:cubicBez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>
            <a:off x="3886200" y="4532313"/>
            <a:ext cx="534988" cy="0"/>
          </a:xfrm>
          <a:custGeom>
            <a:avLst/>
            <a:gdLst>
              <a:gd name="connsiteX0" fmla="*/ 0 w 535781"/>
              <a:gd name="connsiteY0" fmla="*/ 0 h 0"/>
              <a:gd name="connsiteX1" fmla="*/ 535781 w 53578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5781">
                <a:moveTo>
                  <a:pt x="0" y="0"/>
                </a:moveTo>
                <a:lnTo>
                  <a:pt x="535781" y="0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: 形状 51"/>
          <p:cNvSpPr/>
          <p:nvPr/>
        </p:nvSpPr>
        <p:spPr>
          <a:xfrm>
            <a:off x="4721225" y="4532313"/>
            <a:ext cx="534988" cy="0"/>
          </a:xfrm>
          <a:custGeom>
            <a:avLst/>
            <a:gdLst>
              <a:gd name="connsiteX0" fmla="*/ 0 w 535781"/>
              <a:gd name="connsiteY0" fmla="*/ 0 h 0"/>
              <a:gd name="connsiteX1" fmla="*/ 535781 w 53578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35781">
                <a:moveTo>
                  <a:pt x="0" y="0"/>
                </a:moveTo>
                <a:lnTo>
                  <a:pt x="535781" y="0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rot="10800000" flipV="1">
            <a:off x="4702175" y="4508500"/>
            <a:ext cx="46038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4394200" y="4508500"/>
            <a:ext cx="46038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536825" y="4208463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45°</a:t>
            </a:r>
            <a:endParaRPr lang="zh-CN" altLang="en-US" b="1"/>
          </a:p>
        </p:txBody>
      </p:sp>
      <p:sp>
        <p:nvSpPr>
          <p:cNvPr id="54" name="弧形 53"/>
          <p:cNvSpPr/>
          <p:nvPr/>
        </p:nvSpPr>
        <p:spPr>
          <a:xfrm>
            <a:off x="4257675" y="2395538"/>
            <a:ext cx="288925" cy="288925"/>
          </a:xfrm>
          <a:prstGeom prst="arc">
            <a:avLst>
              <a:gd name="adj1" fmla="val 5222825"/>
              <a:gd name="adj2" fmla="val 8991555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3995738" y="2716213"/>
            <a:ext cx="720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45°</a:t>
            </a:r>
            <a:endParaRPr lang="zh-CN" altLang="en-US" b="1"/>
          </a:p>
        </p:txBody>
      </p:sp>
      <p:sp>
        <p:nvSpPr>
          <p:cNvPr id="58" name="弧形 57"/>
          <p:cNvSpPr/>
          <p:nvPr/>
        </p:nvSpPr>
        <p:spPr>
          <a:xfrm>
            <a:off x="4572000" y="1851025"/>
            <a:ext cx="288925" cy="288925"/>
          </a:xfrm>
          <a:prstGeom prst="arc">
            <a:avLst>
              <a:gd name="adj1" fmla="val 2442491"/>
              <a:gd name="adj2" fmla="val 547174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4643438" y="2284413"/>
            <a:ext cx="720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30°</a:t>
            </a:r>
            <a:endParaRPr lang="zh-CN" altLang="en-US" b="1"/>
          </a:p>
        </p:txBody>
      </p:sp>
      <p:sp>
        <p:nvSpPr>
          <p:cNvPr id="60" name="弧形 59"/>
          <p:cNvSpPr/>
          <p:nvPr/>
        </p:nvSpPr>
        <p:spPr>
          <a:xfrm>
            <a:off x="6057900" y="4340225"/>
            <a:ext cx="288925" cy="288925"/>
          </a:xfrm>
          <a:prstGeom prst="arc">
            <a:avLst>
              <a:gd name="adj1" fmla="val 10088618"/>
              <a:gd name="adj2" fmla="val 14763118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5580063" y="415607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60°</a:t>
            </a:r>
            <a:endParaRPr lang="zh-CN" altLang="en-US" b="1"/>
          </a:p>
        </p:txBody>
      </p:sp>
      <p:sp>
        <p:nvSpPr>
          <p:cNvPr id="53" name="任意多边形: 形状 52"/>
          <p:cNvSpPr/>
          <p:nvPr/>
        </p:nvSpPr>
        <p:spPr>
          <a:xfrm>
            <a:off x="4733925" y="4443413"/>
            <a:ext cx="77788" cy="80962"/>
          </a:xfrm>
          <a:custGeom>
            <a:avLst/>
            <a:gdLst>
              <a:gd name="connsiteX0" fmla="*/ 0 w 78581"/>
              <a:gd name="connsiteY0" fmla="*/ 0 h 80962"/>
              <a:gd name="connsiteX1" fmla="*/ 78581 w 78581"/>
              <a:gd name="connsiteY1" fmla="*/ 0 h 80962"/>
              <a:gd name="connsiteX2" fmla="*/ 78581 w 78581"/>
              <a:gd name="connsiteY2" fmla="*/ 80962 h 8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81" h="80962">
                <a:moveTo>
                  <a:pt x="0" y="0"/>
                </a:moveTo>
                <a:lnTo>
                  <a:pt x="78581" y="0"/>
                </a:lnTo>
                <a:lnTo>
                  <a:pt x="78581" y="80962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4787900" y="415607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90°</a:t>
            </a:r>
            <a:endParaRPr lang="zh-CN" altLang="en-US" b="1"/>
          </a:p>
        </p:txBody>
      </p:sp>
      <p:sp>
        <p:nvSpPr>
          <p:cNvPr id="65" name="任意多边形: 形状 64"/>
          <p:cNvSpPr/>
          <p:nvPr/>
        </p:nvSpPr>
        <p:spPr>
          <a:xfrm flipH="1">
            <a:off x="4329113" y="4443413"/>
            <a:ext cx="79375" cy="80962"/>
          </a:xfrm>
          <a:custGeom>
            <a:avLst/>
            <a:gdLst>
              <a:gd name="connsiteX0" fmla="*/ 0 w 78581"/>
              <a:gd name="connsiteY0" fmla="*/ 0 h 80962"/>
              <a:gd name="connsiteX1" fmla="*/ 78581 w 78581"/>
              <a:gd name="connsiteY1" fmla="*/ 0 h 80962"/>
              <a:gd name="connsiteX2" fmla="*/ 78581 w 78581"/>
              <a:gd name="connsiteY2" fmla="*/ 80962 h 8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81" h="80962">
                <a:moveTo>
                  <a:pt x="0" y="0"/>
                </a:moveTo>
                <a:lnTo>
                  <a:pt x="78581" y="0"/>
                </a:lnTo>
                <a:lnTo>
                  <a:pt x="78581" y="80962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66" name="文本框 65"/>
          <p:cNvSpPr txBox="1">
            <a:spLocks noChangeArrowheads="1"/>
          </p:cNvSpPr>
          <p:nvPr/>
        </p:nvSpPr>
        <p:spPr bwMode="auto">
          <a:xfrm>
            <a:off x="3779838" y="4156075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90°</a:t>
            </a:r>
            <a:endParaRPr lang="zh-CN" altLang="en-US" b="1"/>
          </a:p>
        </p:txBody>
      </p:sp>
      <p:sp>
        <p:nvSpPr>
          <p:cNvPr id="63" name="椭圆 62"/>
          <p:cNvSpPr/>
          <p:nvPr/>
        </p:nvSpPr>
        <p:spPr>
          <a:xfrm>
            <a:off x="2124075" y="4227513"/>
            <a:ext cx="503238" cy="504825"/>
          </a:xfrm>
          <a:prstGeom prst="ellipse">
            <a:avLst/>
          </a:prstGeom>
          <a:solidFill>
            <a:srgbClr val="FFFFFF">
              <a:alpha val="1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4067175" y="4227513"/>
            <a:ext cx="504825" cy="504825"/>
          </a:xfrm>
          <a:prstGeom prst="ellipse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4132263" y="2227263"/>
            <a:ext cx="504825" cy="503237"/>
          </a:xfrm>
          <a:prstGeom prst="ellipse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4572000" y="1708150"/>
            <a:ext cx="504825" cy="503238"/>
          </a:xfrm>
          <a:prstGeom prst="ellipse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5981700" y="4227513"/>
            <a:ext cx="504825" cy="504825"/>
          </a:xfrm>
          <a:prstGeom prst="ellipse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4591050" y="4227513"/>
            <a:ext cx="503238" cy="504825"/>
          </a:xfrm>
          <a:prstGeom prst="ellipse">
            <a:avLst/>
          </a:prstGeom>
          <a:solidFill>
            <a:srgbClr val="FFFFFF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2051050" y="365125"/>
            <a:ext cx="3960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30°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45°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60°</a:t>
            </a:r>
            <a:r>
              <a:rPr lang="zh-CN" altLang="en-US" sz="2400" b="1">
                <a:solidFill>
                  <a:srgbClr val="FF0000"/>
                </a:solidFill>
              </a:rPr>
              <a:t>、</a:t>
            </a:r>
            <a:r>
              <a:rPr lang="en-US" altLang="zh-CN" sz="2400" b="1">
                <a:solidFill>
                  <a:srgbClr val="FF0000"/>
                </a:solidFill>
              </a:rPr>
              <a:t>90°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80" name="图片 7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7363" y="971550"/>
            <a:ext cx="1130061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文本框 57"/>
          <p:cNvSpPr>
            <a:spLocks noChangeArrowheads="1"/>
          </p:cNvSpPr>
          <p:nvPr/>
        </p:nvSpPr>
        <p:spPr bwMode="auto">
          <a:xfrm>
            <a:off x="2771775" y="839788"/>
            <a:ext cx="4968875" cy="842962"/>
          </a:xfrm>
          <a:prstGeom prst="wedgeRoundRectCallout">
            <a:avLst>
              <a:gd name="adj1" fmla="val -61933"/>
              <a:gd name="adj2" fmla="val 49646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用一副三角板除了直接画的方法，还有没有其他方法画出其他度数的角呢？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199112" y="4649886"/>
            <a:ext cx="36387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400" dirty="0">
                <a:solidFill>
                  <a:schemeClr val="bg2">
                    <a:lumMod val="75000"/>
                  </a:schemeClr>
                </a:solidFill>
              </a:rPr>
              <a:t>【</a:t>
            </a:r>
            <a:r>
              <a:rPr lang="zh-CN" altLang="en-US" sz="1400" dirty="0">
                <a:solidFill>
                  <a:schemeClr val="bg2">
                    <a:lumMod val="75000"/>
                  </a:schemeClr>
                </a:solidFill>
              </a:rPr>
              <a:t>提示：点击三角尺的角出出示对应度数</a:t>
            </a:r>
            <a:r>
              <a:rPr lang="en-US" altLang="zh-CN" sz="1400" dirty="0">
                <a:solidFill>
                  <a:schemeClr val="bg2">
                    <a:lumMod val="75000"/>
                  </a:schemeClr>
                </a:solidFill>
              </a:rPr>
              <a:t>】</a:t>
            </a:r>
            <a:endParaRPr lang="zh-CN" altLang="en-US" sz="14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3" name="文本框 82">
            <a:hlinkClick r:id="rId5" action="ppaction://hlinksldjump"/>
          </p:cNvPr>
          <p:cNvSpPr txBox="1"/>
          <p:nvPr/>
        </p:nvSpPr>
        <p:spPr>
          <a:xfrm>
            <a:off x="7125188" y="3116263"/>
            <a:ext cx="2016273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/>
              <a:t>点击</a:t>
            </a:r>
            <a:r>
              <a:rPr lang="zh-CN" altLang="en-US" sz="2800" dirty="0"/>
              <a:t>☛</a:t>
            </a: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</a:rPr>
              <a:t>跳转拼着画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4" name="文本框 83">
            <a:hlinkClick r:id="rId6" action="ppaction://hlinksldjump"/>
          </p:cNvPr>
          <p:cNvSpPr txBox="1"/>
          <p:nvPr/>
        </p:nvSpPr>
        <p:spPr>
          <a:xfrm>
            <a:off x="7125188" y="3562668"/>
            <a:ext cx="2016273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prstClr val="black"/>
                </a:solidFill>
              </a:rPr>
              <a:t>点击</a:t>
            </a:r>
            <a:r>
              <a:rPr lang="zh-CN" altLang="en-US" sz="2800" dirty="0">
                <a:solidFill>
                  <a:prstClr val="black"/>
                </a:solidFill>
              </a:rPr>
              <a:t>☚</a:t>
            </a: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</a:rPr>
              <a:t>跳转拆着画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</p:childTnLst>
        </p:cTn>
      </p:par>
    </p:tnLst>
    <p:bldLst>
      <p:bldP spid="2" grpId="0"/>
      <p:bldP spid="24" grpId="0" animBg="1"/>
      <p:bldP spid="17" grpId="0" animBg="1"/>
      <p:bldP spid="35" grpId="0" animBg="1"/>
      <p:bldP spid="36" grpId="0" animBg="1"/>
      <p:bldP spid="44" grpId="0" animBg="1"/>
      <p:bldP spid="46" grpId="0" animBg="1"/>
      <p:bldP spid="34" grpId="0" animBg="1"/>
      <p:bldP spid="48" grpId="0"/>
      <p:bldP spid="55" grpId="0"/>
      <p:bldP spid="59" grpId="0"/>
      <p:bldP spid="61" grpId="0"/>
      <p:bldP spid="64" grpId="0"/>
      <p:bldP spid="66" grpId="0"/>
      <p:bldP spid="67" grpId="0"/>
      <p:bldP spid="8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11188" y="250825"/>
            <a:ext cx="302418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拼着画：</a:t>
            </a:r>
          </a:p>
        </p:txBody>
      </p:sp>
      <p:pic>
        <p:nvPicPr>
          <p:cNvPr id="92" name="图片 9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4572000" y="1182688"/>
            <a:ext cx="22590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图片 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233488"/>
            <a:ext cx="172878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弧形 93"/>
          <p:cNvSpPr/>
          <p:nvPr/>
        </p:nvSpPr>
        <p:spPr>
          <a:xfrm>
            <a:off x="6535738" y="1198563"/>
            <a:ext cx="358775" cy="360362"/>
          </a:xfrm>
          <a:prstGeom prst="arc">
            <a:avLst>
              <a:gd name="adj1" fmla="val 5430822"/>
              <a:gd name="adj2" fmla="val 8793241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5" name="文本框 94"/>
          <p:cNvSpPr txBox="1">
            <a:spLocks noChangeArrowheads="1"/>
          </p:cNvSpPr>
          <p:nvPr/>
        </p:nvSpPr>
        <p:spPr bwMode="auto">
          <a:xfrm>
            <a:off x="6283325" y="1558925"/>
            <a:ext cx="719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45°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96" name="弧形 95"/>
          <p:cNvSpPr/>
          <p:nvPr/>
        </p:nvSpPr>
        <p:spPr>
          <a:xfrm>
            <a:off x="6535738" y="1198563"/>
            <a:ext cx="358775" cy="360362"/>
          </a:xfrm>
          <a:prstGeom prst="arc">
            <a:avLst>
              <a:gd name="adj1" fmla="val 3065781"/>
              <a:gd name="adj2" fmla="val 5281506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7" name="文本框 96"/>
          <p:cNvSpPr txBox="1">
            <a:spLocks noChangeArrowheads="1"/>
          </p:cNvSpPr>
          <p:nvPr/>
        </p:nvSpPr>
        <p:spPr bwMode="auto">
          <a:xfrm>
            <a:off x="6643688" y="1558925"/>
            <a:ext cx="719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30°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98" name="弧形 97"/>
          <p:cNvSpPr/>
          <p:nvPr/>
        </p:nvSpPr>
        <p:spPr>
          <a:xfrm>
            <a:off x="6461125" y="1108075"/>
            <a:ext cx="503238" cy="503238"/>
          </a:xfrm>
          <a:prstGeom prst="arc">
            <a:avLst>
              <a:gd name="adj1" fmla="val 3305711"/>
              <a:gd name="adj2" fmla="val 8316985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9" name="文本框 98"/>
          <p:cNvSpPr txBox="1">
            <a:spLocks noChangeArrowheads="1"/>
          </p:cNvSpPr>
          <p:nvPr/>
        </p:nvSpPr>
        <p:spPr bwMode="auto">
          <a:xfrm>
            <a:off x="6427788" y="1790700"/>
            <a:ext cx="7191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75°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6678613" y="1271588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1" name="任意多边形: 形状 100"/>
          <p:cNvSpPr/>
          <p:nvPr/>
        </p:nvSpPr>
        <p:spPr>
          <a:xfrm>
            <a:off x="5694363" y="1319213"/>
            <a:ext cx="1730375" cy="1228725"/>
          </a:xfrm>
          <a:custGeom>
            <a:avLst/>
            <a:gdLst>
              <a:gd name="connsiteX0" fmla="*/ 0 w 1731169"/>
              <a:gd name="connsiteY0" fmla="*/ 1023937 h 1228725"/>
              <a:gd name="connsiteX1" fmla="*/ 1016794 w 1731169"/>
              <a:gd name="connsiteY1" fmla="*/ 0 h 1228725"/>
              <a:gd name="connsiteX2" fmla="*/ 1731169 w 1731169"/>
              <a:gd name="connsiteY2" fmla="*/ 1228725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1169" h="1228725">
                <a:moveTo>
                  <a:pt x="0" y="1023937"/>
                </a:moveTo>
                <a:lnTo>
                  <a:pt x="1016794" y="0"/>
                </a:lnTo>
                <a:lnTo>
                  <a:pt x="1731169" y="1228725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" name="文本框 101"/>
          <p:cNvSpPr txBox="1">
            <a:spLocks noChangeArrowheads="1"/>
          </p:cNvSpPr>
          <p:nvPr/>
        </p:nvSpPr>
        <p:spPr bwMode="auto">
          <a:xfrm>
            <a:off x="563563" y="881063"/>
            <a:ext cx="3024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30°+45°=</a:t>
            </a:r>
            <a:r>
              <a:rPr lang="en-US" altLang="zh-CN" sz="2400" b="1">
                <a:solidFill>
                  <a:srgbClr val="FF0000"/>
                </a:solidFill>
              </a:rPr>
              <a:t>75°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-2339975" y="925513"/>
            <a:ext cx="33829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       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45°+30°=75°    </a:t>
            </a:r>
            <a:r>
              <a:rPr lang="en-US" altLang="zh-CN" dirty="0">
                <a:solidFill>
                  <a:srgbClr val="FFC000"/>
                </a:solidFill>
              </a:rPr>
              <a:t> 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4" name="图片 10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069267">
            <a:off x="2829719" y="413544"/>
            <a:ext cx="1273175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图片 1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5562600" y="1401763"/>
            <a:ext cx="2259013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图片 1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00000">
            <a:off x="5868194" y="1075531"/>
            <a:ext cx="1728788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弧形 106"/>
          <p:cNvSpPr/>
          <p:nvPr/>
        </p:nvSpPr>
        <p:spPr>
          <a:xfrm rot="10800000">
            <a:off x="5508625" y="3405188"/>
            <a:ext cx="360363" cy="358775"/>
          </a:xfrm>
          <a:prstGeom prst="arc">
            <a:avLst>
              <a:gd name="adj1" fmla="val 7930246"/>
              <a:gd name="adj2" fmla="val 10888277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8" name="文本框 107"/>
          <p:cNvSpPr txBox="1">
            <a:spLocks noChangeArrowheads="1"/>
          </p:cNvSpPr>
          <p:nvPr/>
        </p:nvSpPr>
        <p:spPr bwMode="auto">
          <a:xfrm>
            <a:off x="5902325" y="3240088"/>
            <a:ext cx="719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45°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109" name="弧形 108"/>
          <p:cNvSpPr/>
          <p:nvPr/>
        </p:nvSpPr>
        <p:spPr>
          <a:xfrm>
            <a:off x="5508625" y="3405188"/>
            <a:ext cx="360363" cy="360362"/>
          </a:xfrm>
          <a:prstGeom prst="arc">
            <a:avLst>
              <a:gd name="adj1" fmla="val 14930949"/>
              <a:gd name="adj2" fmla="val 18634514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0" name="文本框 109"/>
          <p:cNvSpPr txBox="1">
            <a:spLocks noChangeArrowheads="1"/>
          </p:cNvSpPr>
          <p:nvPr/>
        </p:nvSpPr>
        <p:spPr bwMode="auto">
          <a:xfrm>
            <a:off x="5553075" y="3005138"/>
            <a:ext cx="719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60°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111" name="弧形 110"/>
          <p:cNvSpPr/>
          <p:nvPr/>
        </p:nvSpPr>
        <p:spPr>
          <a:xfrm>
            <a:off x="5430838" y="3359150"/>
            <a:ext cx="503237" cy="503238"/>
          </a:xfrm>
          <a:prstGeom prst="arc">
            <a:avLst>
              <a:gd name="adj1" fmla="val 15150996"/>
              <a:gd name="adj2" fmla="val 2134600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" name="文本框 111"/>
          <p:cNvSpPr txBox="1">
            <a:spLocks noChangeArrowheads="1"/>
          </p:cNvSpPr>
          <p:nvPr/>
        </p:nvSpPr>
        <p:spPr bwMode="auto">
          <a:xfrm>
            <a:off x="5840413" y="2860675"/>
            <a:ext cx="107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105°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5638800" y="3552825"/>
            <a:ext cx="71438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4" name="任意多边形: 形状 113"/>
          <p:cNvSpPr/>
          <p:nvPr/>
        </p:nvSpPr>
        <p:spPr>
          <a:xfrm>
            <a:off x="5667375" y="3590925"/>
            <a:ext cx="1360488" cy="3175"/>
          </a:xfrm>
          <a:custGeom>
            <a:avLst/>
            <a:gdLst>
              <a:gd name="connsiteX0" fmla="*/ 0 w 1359694"/>
              <a:gd name="connsiteY0" fmla="*/ 0 h 2382"/>
              <a:gd name="connsiteX1" fmla="*/ 1359694 w 1359694"/>
              <a:gd name="connsiteY1" fmla="*/ 2382 h 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9694" h="2382">
                <a:moveTo>
                  <a:pt x="0" y="0"/>
                </a:moveTo>
                <a:lnTo>
                  <a:pt x="1359694" y="2382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5" name="任意多边形: 形状 114"/>
          <p:cNvSpPr/>
          <p:nvPr/>
        </p:nvSpPr>
        <p:spPr>
          <a:xfrm>
            <a:off x="5386388" y="2574925"/>
            <a:ext cx="280987" cy="1014413"/>
          </a:xfrm>
          <a:custGeom>
            <a:avLst/>
            <a:gdLst>
              <a:gd name="connsiteX0" fmla="*/ 280987 w 280987"/>
              <a:gd name="connsiteY0" fmla="*/ 1014412 h 1014412"/>
              <a:gd name="connsiteX1" fmla="*/ 0 w 280987"/>
              <a:gd name="connsiteY1" fmla="*/ 0 h 101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0987" h="1014412">
                <a:moveTo>
                  <a:pt x="280987" y="1014412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-2339975" y="1565275"/>
            <a:ext cx="33766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45°+60°=105°</a:t>
            </a:r>
            <a:r>
              <a:rPr lang="en-US" altLang="zh-CN" dirty="0">
                <a:solidFill>
                  <a:srgbClr val="FFC000"/>
                </a:solidFill>
              </a:rPr>
              <a:t>    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17" name="文本框 116"/>
          <p:cNvSpPr txBox="1">
            <a:spLocks noChangeArrowheads="1"/>
          </p:cNvSpPr>
          <p:nvPr/>
        </p:nvSpPr>
        <p:spPr bwMode="auto">
          <a:xfrm>
            <a:off x="563563" y="1557338"/>
            <a:ext cx="3024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60°+45°=</a:t>
            </a:r>
            <a:r>
              <a:rPr lang="en-US" altLang="zh-CN" sz="2400" b="1">
                <a:solidFill>
                  <a:srgbClr val="FF0000"/>
                </a:solidFill>
              </a:rPr>
              <a:t>105°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118" name="图片 1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1184275"/>
            <a:ext cx="882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图片 11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2" t="45956" r="16699" b="5026"/>
          <a:stretch>
            <a:fillRect/>
          </a:stretch>
        </p:blipFill>
        <p:spPr bwMode="auto">
          <a:xfrm>
            <a:off x="4576763" y="1179513"/>
            <a:ext cx="2322512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图片 1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1192213"/>
            <a:ext cx="172878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文本框 199"/>
          <p:cNvSpPr txBox="1">
            <a:spLocks noChangeArrowheads="1"/>
          </p:cNvSpPr>
          <p:nvPr/>
        </p:nvSpPr>
        <p:spPr bwMode="auto">
          <a:xfrm>
            <a:off x="6180138" y="141922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90°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01" name="弧形 200"/>
          <p:cNvSpPr/>
          <p:nvPr/>
        </p:nvSpPr>
        <p:spPr>
          <a:xfrm>
            <a:off x="6577013" y="1131888"/>
            <a:ext cx="358775" cy="360362"/>
          </a:xfrm>
          <a:prstGeom prst="arc">
            <a:avLst>
              <a:gd name="adj1" fmla="val 3065781"/>
              <a:gd name="adj2" fmla="val 5148728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2" name="弧形 201"/>
          <p:cNvSpPr/>
          <p:nvPr/>
        </p:nvSpPr>
        <p:spPr>
          <a:xfrm>
            <a:off x="6502400" y="1041400"/>
            <a:ext cx="503238" cy="503238"/>
          </a:xfrm>
          <a:prstGeom prst="arc">
            <a:avLst>
              <a:gd name="adj1" fmla="val 3305711"/>
              <a:gd name="adj2" fmla="val 10720506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3" name="文本框 202"/>
          <p:cNvSpPr txBox="1">
            <a:spLocks noChangeArrowheads="1"/>
          </p:cNvSpPr>
          <p:nvPr/>
        </p:nvSpPr>
        <p:spPr bwMode="auto">
          <a:xfrm>
            <a:off x="6180138" y="1636713"/>
            <a:ext cx="863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120°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04" name="任意多边形: 形状 203"/>
          <p:cNvSpPr/>
          <p:nvPr/>
        </p:nvSpPr>
        <p:spPr>
          <a:xfrm>
            <a:off x="5815013" y="1284288"/>
            <a:ext cx="946150" cy="3175"/>
          </a:xfrm>
          <a:custGeom>
            <a:avLst/>
            <a:gdLst>
              <a:gd name="connsiteX0" fmla="*/ 945357 w 945357"/>
              <a:gd name="connsiteY0" fmla="*/ 0 h 4762"/>
              <a:gd name="connsiteX1" fmla="*/ 0 w 945357"/>
              <a:gd name="connsiteY1" fmla="*/ 4762 h 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45357" h="4762">
                <a:moveTo>
                  <a:pt x="945357" y="0"/>
                </a:moveTo>
                <a:lnTo>
                  <a:pt x="0" y="4762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5" name="任意多边形: 形状 204"/>
          <p:cNvSpPr/>
          <p:nvPr/>
        </p:nvSpPr>
        <p:spPr>
          <a:xfrm>
            <a:off x="6761163" y="1285875"/>
            <a:ext cx="514350" cy="866775"/>
          </a:xfrm>
          <a:custGeom>
            <a:avLst/>
            <a:gdLst>
              <a:gd name="connsiteX0" fmla="*/ 0 w 514350"/>
              <a:gd name="connsiteY0" fmla="*/ 0 h 866775"/>
              <a:gd name="connsiteX1" fmla="*/ 514350 w 514350"/>
              <a:gd name="connsiteY1" fmla="*/ 866775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4350" h="866775">
                <a:moveTo>
                  <a:pt x="0" y="0"/>
                </a:moveTo>
                <a:lnTo>
                  <a:pt x="514350" y="866775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719888" y="1239838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7" name="文本框 206"/>
          <p:cNvSpPr txBox="1">
            <a:spLocks noChangeArrowheads="1"/>
          </p:cNvSpPr>
          <p:nvPr/>
        </p:nvSpPr>
        <p:spPr bwMode="auto">
          <a:xfrm>
            <a:off x="6684963" y="1492250"/>
            <a:ext cx="719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30°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08" name="任意多边形: 形状 207"/>
          <p:cNvSpPr/>
          <p:nvPr/>
        </p:nvSpPr>
        <p:spPr>
          <a:xfrm>
            <a:off x="6599238" y="1296988"/>
            <a:ext cx="166687" cy="150812"/>
          </a:xfrm>
          <a:custGeom>
            <a:avLst/>
            <a:gdLst>
              <a:gd name="connsiteX0" fmla="*/ 0 w 166687"/>
              <a:gd name="connsiteY0" fmla="*/ 0 h 150019"/>
              <a:gd name="connsiteX1" fmla="*/ 0 w 166687"/>
              <a:gd name="connsiteY1" fmla="*/ 150019 h 150019"/>
              <a:gd name="connsiteX2" fmla="*/ 166687 w 166687"/>
              <a:gd name="connsiteY2" fmla="*/ 150019 h 15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687" h="150019">
                <a:moveTo>
                  <a:pt x="0" y="0"/>
                </a:moveTo>
                <a:lnTo>
                  <a:pt x="0" y="150019"/>
                </a:lnTo>
                <a:lnTo>
                  <a:pt x="166687" y="150019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9" name="文本框 208"/>
          <p:cNvSpPr txBox="1"/>
          <p:nvPr/>
        </p:nvSpPr>
        <p:spPr>
          <a:xfrm>
            <a:off x="-2339975" y="2271713"/>
            <a:ext cx="33766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90°+30°=120°   </a:t>
            </a:r>
            <a:r>
              <a:rPr lang="en-US" altLang="zh-CN" dirty="0">
                <a:solidFill>
                  <a:srgbClr val="FFC000"/>
                </a:solidFill>
              </a:rPr>
              <a:t> 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0" name="文本框 209"/>
          <p:cNvSpPr txBox="1">
            <a:spLocks noChangeArrowheads="1"/>
          </p:cNvSpPr>
          <p:nvPr/>
        </p:nvSpPr>
        <p:spPr bwMode="auto">
          <a:xfrm>
            <a:off x="563563" y="2230438"/>
            <a:ext cx="3024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90°+30°=</a:t>
            </a:r>
            <a:r>
              <a:rPr lang="en-US" altLang="zh-CN" sz="2400" b="1">
                <a:solidFill>
                  <a:srgbClr val="FF0000"/>
                </a:solidFill>
              </a:rPr>
              <a:t>120°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211" name="图片 2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035175"/>
            <a:ext cx="115252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2" name="图片 2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 rot="8100000">
            <a:off x="5592763" y="1230313"/>
            <a:ext cx="2259012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3" name="图片 2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093788"/>
            <a:ext cx="172878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4" name="文本框 213"/>
          <p:cNvSpPr txBox="1">
            <a:spLocks noChangeArrowheads="1"/>
          </p:cNvSpPr>
          <p:nvPr/>
        </p:nvSpPr>
        <p:spPr bwMode="auto">
          <a:xfrm>
            <a:off x="6862763" y="3454400"/>
            <a:ext cx="719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90°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15" name="弧形 214"/>
          <p:cNvSpPr/>
          <p:nvPr/>
        </p:nvSpPr>
        <p:spPr>
          <a:xfrm>
            <a:off x="6554788" y="3638550"/>
            <a:ext cx="358775" cy="360363"/>
          </a:xfrm>
          <a:prstGeom prst="arc">
            <a:avLst>
              <a:gd name="adj1" fmla="val 13358400"/>
              <a:gd name="adj2" fmla="val 16149971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6" name="文本框 215"/>
          <p:cNvSpPr txBox="1">
            <a:spLocks noChangeArrowheads="1"/>
          </p:cNvSpPr>
          <p:nvPr/>
        </p:nvSpPr>
        <p:spPr bwMode="auto">
          <a:xfrm>
            <a:off x="6357938" y="3309938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45°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17" name="弧形 216"/>
          <p:cNvSpPr/>
          <p:nvPr/>
        </p:nvSpPr>
        <p:spPr>
          <a:xfrm>
            <a:off x="6475413" y="3592513"/>
            <a:ext cx="504825" cy="503237"/>
          </a:xfrm>
          <a:prstGeom prst="arc">
            <a:avLst>
              <a:gd name="adj1" fmla="val 13703214"/>
              <a:gd name="adj2" fmla="val 2134600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8" name="文本框 217"/>
          <p:cNvSpPr txBox="1">
            <a:spLocks noChangeArrowheads="1"/>
          </p:cNvSpPr>
          <p:nvPr/>
        </p:nvSpPr>
        <p:spPr bwMode="auto">
          <a:xfrm>
            <a:off x="6646863" y="3094038"/>
            <a:ext cx="107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135°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19" name="椭圆 218"/>
          <p:cNvSpPr/>
          <p:nvPr/>
        </p:nvSpPr>
        <p:spPr>
          <a:xfrm>
            <a:off x="6683375" y="3786188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0" name="任意多边形: 形状 219"/>
          <p:cNvSpPr/>
          <p:nvPr/>
        </p:nvSpPr>
        <p:spPr>
          <a:xfrm>
            <a:off x="6711950" y="3824288"/>
            <a:ext cx="1360488" cy="3175"/>
          </a:xfrm>
          <a:custGeom>
            <a:avLst/>
            <a:gdLst>
              <a:gd name="connsiteX0" fmla="*/ 0 w 1359694"/>
              <a:gd name="connsiteY0" fmla="*/ 0 h 2382"/>
              <a:gd name="connsiteX1" fmla="*/ 1359694 w 1359694"/>
              <a:gd name="connsiteY1" fmla="*/ 2382 h 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9694" h="2382">
                <a:moveTo>
                  <a:pt x="0" y="0"/>
                </a:moveTo>
                <a:lnTo>
                  <a:pt x="1359694" y="2382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1" name="任意多边形: 形状 220"/>
          <p:cNvSpPr/>
          <p:nvPr/>
        </p:nvSpPr>
        <p:spPr>
          <a:xfrm>
            <a:off x="5926138" y="3022600"/>
            <a:ext cx="785812" cy="800100"/>
          </a:xfrm>
          <a:custGeom>
            <a:avLst/>
            <a:gdLst>
              <a:gd name="connsiteX0" fmla="*/ 280987 w 280987"/>
              <a:gd name="connsiteY0" fmla="*/ 1014412 h 1014412"/>
              <a:gd name="connsiteX1" fmla="*/ 0 w 280987"/>
              <a:gd name="connsiteY1" fmla="*/ 0 h 101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0987" h="1014412">
                <a:moveTo>
                  <a:pt x="280987" y="101441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2" name="任意多边形: 形状 221"/>
          <p:cNvSpPr/>
          <p:nvPr/>
        </p:nvSpPr>
        <p:spPr>
          <a:xfrm>
            <a:off x="6732588" y="3698875"/>
            <a:ext cx="136525" cy="112713"/>
          </a:xfrm>
          <a:custGeom>
            <a:avLst/>
            <a:gdLst>
              <a:gd name="connsiteX0" fmla="*/ 0 w 135731"/>
              <a:gd name="connsiteY0" fmla="*/ 0 h 111919"/>
              <a:gd name="connsiteX1" fmla="*/ 135731 w 135731"/>
              <a:gd name="connsiteY1" fmla="*/ 0 h 111919"/>
              <a:gd name="connsiteX2" fmla="*/ 135731 w 135731"/>
              <a:gd name="connsiteY2" fmla="*/ 111919 h 11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731" h="111919">
                <a:moveTo>
                  <a:pt x="0" y="0"/>
                </a:moveTo>
                <a:lnTo>
                  <a:pt x="135731" y="0"/>
                </a:lnTo>
                <a:lnTo>
                  <a:pt x="135731" y="111919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3" name="文本框 222"/>
          <p:cNvSpPr txBox="1"/>
          <p:nvPr/>
        </p:nvSpPr>
        <p:spPr>
          <a:xfrm>
            <a:off x="-2339975" y="2908300"/>
            <a:ext cx="33829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90°+45°=135°</a:t>
            </a:r>
            <a:r>
              <a:rPr lang="en-US" altLang="zh-CN" dirty="0">
                <a:solidFill>
                  <a:srgbClr val="FFC000"/>
                </a:solidFill>
              </a:rPr>
              <a:t>    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4" name="文本框 223"/>
          <p:cNvSpPr txBox="1">
            <a:spLocks noChangeArrowheads="1"/>
          </p:cNvSpPr>
          <p:nvPr/>
        </p:nvSpPr>
        <p:spPr bwMode="auto">
          <a:xfrm>
            <a:off x="563563" y="2903538"/>
            <a:ext cx="3024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90°+45°=</a:t>
            </a:r>
            <a:r>
              <a:rPr lang="en-US" altLang="zh-CN" sz="2400" b="1">
                <a:solidFill>
                  <a:srgbClr val="FF0000"/>
                </a:solidFill>
              </a:rPr>
              <a:t>135°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225" name="图片 22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838" y="2598738"/>
            <a:ext cx="10969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" name="图片 2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4583113" y="1390650"/>
            <a:ext cx="2259012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7" name="图片 22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38" y="1924050"/>
            <a:ext cx="2814637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8" name="文本框 227"/>
          <p:cNvSpPr txBox="1">
            <a:spLocks noChangeArrowheads="1"/>
          </p:cNvSpPr>
          <p:nvPr/>
        </p:nvSpPr>
        <p:spPr bwMode="auto">
          <a:xfrm>
            <a:off x="6165850" y="3167063"/>
            <a:ext cx="720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90°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29" name="弧形 228"/>
          <p:cNvSpPr/>
          <p:nvPr/>
        </p:nvSpPr>
        <p:spPr>
          <a:xfrm>
            <a:off x="6578600" y="3397250"/>
            <a:ext cx="358775" cy="360363"/>
          </a:xfrm>
          <a:prstGeom prst="arc">
            <a:avLst>
              <a:gd name="adj1" fmla="val 15833894"/>
              <a:gd name="adj2" fmla="val 19644480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0" name="文本框 229"/>
          <p:cNvSpPr txBox="1">
            <a:spLocks noChangeArrowheads="1"/>
          </p:cNvSpPr>
          <p:nvPr/>
        </p:nvSpPr>
        <p:spPr bwMode="auto">
          <a:xfrm>
            <a:off x="6742113" y="3094038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60°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31" name="弧形 230"/>
          <p:cNvSpPr/>
          <p:nvPr/>
        </p:nvSpPr>
        <p:spPr>
          <a:xfrm>
            <a:off x="6499225" y="3351213"/>
            <a:ext cx="504825" cy="503237"/>
          </a:xfrm>
          <a:prstGeom prst="arc">
            <a:avLst>
              <a:gd name="adj1" fmla="val 11124050"/>
              <a:gd name="adj2" fmla="val 19369735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2" name="文本框 231"/>
          <p:cNvSpPr txBox="1">
            <a:spLocks noChangeArrowheads="1"/>
          </p:cNvSpPr>
          <p:nvPr/>
        </p:nvSpPr>
        <p:spPr bwMode="auto">
          <a:xfrm>
            <a:off x="6310313" y="2878138"/>
            <a:ext cx="107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150°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33" name="椭圆 232"/>
          <p:cNvSpPr/>
          <p:nvPr/>
        </p:nvSpPr>
        <p:spPr>
          <a:xfrm>
            <a:off x="6707188" y="3544888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4" name="任意多边形: 形状 233"/>
          <p:cNvSpPr/>
          <p:nvPr/>
        </p:nvSpPr>
        <p:spPr>
          <a:xfrm rot="21540000" flipV="1">
            <a:off x="6735763" y="2938463"/>
            <a:ext cx="1158875" cy="633412"/>
          </a:xfrm>
          <a:custGeom>
            <a:avLst/>
            <a:gdLst>
              <a:gd name="connsiteX0" fmla="*/ 0 w 1359694"/>
              <a:gd name="connsiteY0" fmla="*/ 0 h 2382"/>
              <a:gd name="connsiteX1" fmla="*/ 1359694 w 1359694"/>
              <a:gd name="connsiteY1" fmla="*/ 2382 h 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9694" h="2382">
                <a:moveTo>
                  <a:pt x="0" y="0"/>
                </a:moveTo>
                <a:lnTo>
                  <a:pt x="1359694" y="2382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5" name="任意多边形: 形状 234"/>
          <p:cNvSpPr/>
          <p:nvPr/>
        </p:nvSpPr>
        <p:spPr>
          <a:xfrm rot="120000" flipV="1">
            <a:off x="5734050" y="3562350"/>
            <a:ext cx="1001713" cy="46038"/>
          </a:xfrm>
          <a:custGeom>
            <a:avLst/>
            <a:gdLst>
              <a:gd name="connsiteX0" fmla="*/ 280987 w 280987"/>
              <a:gd name="connsiteY0" fmla="*/ 1014412 h 1014412"/>
              <a:gd name="connsiteX1" fmla="*/ 0 w 280987"/>
              <a:gd name="connsiteY1" fmla="*/ 0 h 101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0987" h="1014412">
                <a:moveTo>
                  <a:pt x="280987" y="101441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6" name="任意多边形: 形状 235"/>
          <p:cNvSpPr/>
          <p:nvPr/>
        </p:nvSpPr>
        <p:spPr>
          <a:xfrm flipH="1">
            <a:off x="6605588" y="3467100"/>
            <a:ext cx="125412" cy="111125"/>
          </a:xfrm>
          <a:custGeom>
            <a:avLst/>
            <a:gdLst>
              <a:gd name="connsiteX0" fmla="*/ 0 w 135731"/>
              <a:gd name="connsiteY0" fmla="*/ 0 h 111919"/>
              <a:gd name="connsiteX1" fmla="*/ 135731 w 135731"/>
              <a:gd name="connsiteY1" fmla="*/ 0 h 111919"/>
              <a:gd name="connsiteX2" fmla="*/ 135731 w 135731"/>
              <a:gd name="connsiteY2" fmla="*/ 111919 h 11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731" h="111919">
                <a:moveTo>
                  <a:pt x="0" y="0"/>
                </a:moveTo>
                <a:lnTo>
                  <a:pt x="135731" y="0"/>
                </a:lnTo>
                <a:lnTo>
                  <a:pt x="135731" y="111919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7" name="文本框 236"/>
          <p:cNvSpPr txBox="1"/>
          <p:nvPr/>
        </p:nvSpPr>
        <p:spPr>
          <a:xfrm>
            <a:off x="-2339975" y="3638550"/>
            <a:ext cx="338296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90°+60°=150°</a:t>
            </a:r>
            <a:r>
              <a:rPr lang="en-US" altLang="zh-CN" dirty="0">
                <a:solidFill>
                  <a:srgbClr val="FFC000"/>
                </a:solidFill>
              </a:rPr>
              <a:t>    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8" name="文本框 237"/>
          <p:cNvSpPr txBox="1">
            <a:spLocks noChangeArrowheads="1"/>
          </p:cNvSpPr>
          <p:nvPr/>
        </p:nvSpPr>
        <p:spPr bwMode="auto">
          <a:xfrm>
            <a:off x="563563" y="3576638"/>
            <a:ext cx="3024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90°+60°=</a:t>
            </a:r>
            <a:r>
              <a:rPr lang="en-US" altLang="zh-CN" sz="2400" b="1">
                <a:solidFill>
                  <a:srgbClr val="FF0000"/>
                </a:solidFill>
              </a:rPr>
              <a:t>150°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239" name="图片 23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511550"/>
            <a:ext cx="15128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0" name="图片 2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4557713" y="1381125"/>
            <a:ext cx="2259012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1" name="图片 2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75" y="849313"/>
            <a:ext cx="1728788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2" name="文本框 241"/>
          <p:cNvSpPr txBox="1">
            <a:spLocks noChangeArrowheads="1"/>
          </p:cNvSpPr>
          <p:nvPr/>
        </p:nvSpPr>
        <p:spPr bwMode="auto">
          <a:xfrm>
            <a:off x="6862763" y="3200400"/>
            <a:ext cx="719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90°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43" name="文本框 242"/>
          <p:cNvSpPr txBox="1">
            <a:spLocks noChangeArrowheads="1"/>
          </p:cNvSpPr>
          <p:nvPr/>
        </p:nvSpPr>
        <p:spPr bwMode="auto">
          <a:xfrm>
            <a:off x="6070600" y="3200400"/>
            <a:ext cx="9350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90°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44" name="弧形 243"/>
          <p:cNvSpPr/>
          <p:nvPr/>
        </p:nvSpPr>
        <p:spPr>
          <a:xfrm>
            <a:off x="6475413" y="3338513"/>
            <a:ext cx="504825" cy="503237"/>
          </a:xfrm>
          <a:prstGeom prst="arc">
            <a:avLst>
              <a:gd name="adj1" fmla="val 11294816"/>
              <a:gd name="adj2" fmla="val 21346004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5" name="文本框 244"/>
          <p:cNvSpPr txBox="1">
            <a:spLocks noChangeArrowheads="1"/>
          </p:cNvSpPr>
          <p:nvPr/>
        </p:nvSpPr>
        <p:spPr bwMode="auto">
          <a:xfrm>
            <a:off x="6430963" y="2840038"/>
            <a:ext cx="1079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</a:rPr>
              <a:t>180°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6683375" y="3532188"/>
            <a:ext cx="73025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7" name="任意多边形: 形状 246"/>
          <p:cNvSpPr/>
          <p:nvPr/>
        </p:nvSpPr>
        <p:spPr>
          <a:xfrm>
            <a:off x="6711950" y="3570288"/>
            <a:ext cx="1360488" cy="3175"/>
          </a:xfrm>
          <a:custGeom>
            <a:avLst/>
            <a:gdLst>
              <a:gd name="connsiteX0" fmla="*/ 0 w 1359694"/>
              <a:gd name="connsiteY0" fmla="*/ 0 h 2382"/>
              <a:gd name="connsiteX1" fmla="*/ 1359694 w 1359694"/>
              <a:gd name="connsiteY1" fmla="*/ 2382 h 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9694" h="2382">
                <a:moveTo>
                  <a:pt x="0" y="0"/>
                </a:moveTo>
                <a:lnTo>
                  <a:pt x="1359694" y="2382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8" name="任意多边形: 形状 247"/>
          <p:cNvSpPr/>
          <p:nvPr/>
        </p:nvSpPr>
        <p:spPr>
          <a:xfrm rot="120000" flipV="1">
            <a:off x="5494338" y="3549650"/>
            <a:ext cx="1216025" cy="46038"/>
          </a:xfrm>
          <a:custGeom>
            <a:avLst/>
            <a:gdLst>
              <a:gd name="connsiteX0" fmla="*/ 280987 w 280987"/>
              <a:gd name="connsiteY0" fmla="*/ 1014412 h 1014412"/>
              <a:gd name="connsiteX1" fmla="*/ 0 w 280987"/>
              <a:gd name="connsiteY1" fmla="*/ 0 h 1014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0987" h="1014412">
                <a:moveTo>
                  <a:pt x="280987" y="101441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9" name="任意多边形: 形状 248"/>
          <p:cNvSpPr/>
          <p:nvPr/>
        </p:nvSpPr>
        <p:spPr>
          <a:xfrm>
            <a:off x="6711950" y="3460750"/>
            <a:ext cx="134938" cy="111125"/>
          </a:xfrm>
          <a:custGeom>
            <a:avLst/>
            <a:gdLst>
              <a:gd name="connsiteX0" fmla="*/ 0 w 135731"/>
              <a:gd name="connsiteY0" fmla="*/ 0 h 111919"/>
              <a:gd name="connsiteX1" fmla="*/ 135731 w 135731"/>
              <a:gd name="connsiteY1" fmla="*/ 0 h 111919"/>
              <a:gd name="connsiteX2" fmla="*/ 135731 w 135731"/>
              <a:gd name="connsiteY2" fmla="*/ 111919 h 11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731" h="111919">
                <a:moveTo>
                  <a:pt x="0" y="0"/>
                </a:moveTo>
                <a:lnTo>
                  <a:pt x="135731" y="0"/>
                </a:lnTo>
                <a:lnTo>
                  <a:pt x="135731" y="111919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0" name="任意多边形: 形状 249"/>
          <p:cNvSpPr/>
          <p:nvPr/>
        </p:nvSpPr>
        <p:spPr>
          <a:xfrm flipH="1">
            <a:off x="6559550" y="3460750"/>
            <a:ext cx="144463" cy="111125"/>
          </a:xfrm>
          <a:custGeom>
            <a:avLst/>
            <a:gdLst>
              <a:gd name="connsiteX0" fmla="*/ 0 w 135731"/>
              <a:gd name="connsiteY0" fmla="*/ 0 h 111919"/>
              <a:gd name="connsiteX1" fmla="*/ 135731 w 135731"/>
              <a:gd name="connsiteY1" fmla="*/ 0 h 111919"/>
              <a:gd name="connsiteX2" fmla="*/ 135731 w 135731"/>
              <a:gd name="connsiteY2" fmla="*/ 111919 h 111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731" h="111919">
                <a:moveTo>
                  <a:pt x="0" y="0"/>
                </a:moveTo>
                <a:lnTo>
                  <a:pt x="135731" y="0"/>
                </a:lnTo>
                <a:lnTo>
                  <a:pt x="135731" y="111919"/>
                </a:lnTo>
              </a:path>
            </a:pathLst>
          </a:custGeom>
          <a:noFill/>
          <a:ln w="19050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1" name="文本框 250"/>
          <p:cNvSpPr txBox="1">
            <a:spLocks noChangeArrowheads="1"/>
          </p:cNvSpPr>
          <p:nvPr/>
        </p:nvSpPr>
        <p:spPr bwMode="auto">
          <a:xfrm>
            <a:off x="563563" y="4251325"/>
            <a:ext cx="3024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90°+90°=</a:t>
            </a:r>
            <a:r>
              <a:rPr lang="en-US" altLang="zh-CN" sz="2400" b="1">
                <a:solidFill>
                  <a:srgbClr val="FF0000"/>
                </a:solidFill>
              </a:rPr>
              <a:t>180°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-2339975" y="4287838"/>
            <a:ext cx="338296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 90°+90°=180°</a:t>
            </a:r>
            <a:r>
              <a:rPr lang="en-US" altLang="zh-CN" dirty="0">
                <a:solidFill>
                  <a:srgbClr val="FFC000"/>
                </a:solidFill>
              </a:rPr>
              <a:t>   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53" name="图片 252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133850"/>
            <a:ext cx="1008063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4" name="文本框 253">
            <a:hlinkClick r:id="rId13" action="ppaction://hlinksldjump"/>
          </p:cNvPr>
          <p:cNvSpPr txBox="1"/>
          <p:nvPr/>
        </p:nvSpPr>
        <p:spPr>
          <a:xfrm>
            <a:off x="7222331" y="3866514"/>
            <a:ext cx="1921669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100" dirty="0"/>
              <a:t>点击</a:t>
            </a:r>
            <a:r>
              <a:rPr lang="zh-CN" altLang="en-US" sz="2800" dirty="0"/>
              <a:t>☛ 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</a:rPr>
              <a:t>跳转拆着画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5" name="文本框 254">
            <a:hlinkClick r:id="rId14" action="ppaction://hlinksldjump"/>
          </p:cNvPr>
          <p:cNvSpPr txBox="1"/>
          <p:nvPr/>
        </p:nvSpPr>
        <p:spPr>
          <a:xfrm>
            <a:off x="7219474" y="4189723"/>
            <a:ext cx="1814165" cy="523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100" dirty="0">
                <a:solidFill>
                  <a:prstClr val="black"/>
                </a:solidFill>
              </a:rPr>
              <a:t>点击</a:t>
            </a:r>
            <a:r>
              <a:rPr lang="zh-CN" altLang="en-US" sz="2800" dirty="0">
                <a:solidFill>
                  <a:prstClr val="black"/>
                </a:solidFill>
              </a:rPr>
              <a:t>☚ 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</a:rPr>
              <a:t>跳转直接画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4118082" y="4653273"/>
            <a:ext cx="48397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【</a:t>
            </a: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</a:rPr>
              <a:t>提示：左侧五角星为触发器，点击出现画角方法，再点击消失画角痕迹</a:t>
            </a: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</a:rPr>
              <a:t>】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00"/>
                            </p:stCondLst>
                            <p:childTnLst>
                              <p:par>
                                <p:cTn id="1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500"/>
                            </p:stCondLst>
                            <p:childTnLst>
                              <p:par>
                                <p:cTn id="1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000"/>
                            </p:stCondLst>
                            <p:childTnLst>
                              <p:par>
                                <p:cTn id="1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2500"/>
                            </p:stCondLst>
                            <p:childTnLst>
                              <p:par>
                                <p:cTn id="1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3500"/>
                            </p:stCondLst>
                            <p:childTnLst>
                              <p:par>
                                <p:cTn id="2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50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2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500"/>
                            </p:stCondLst>
                            <p:childTnLst>
                              <p:par>
                                <p:cTn id="2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2000"/>
                            </p:stCondLst>
                            <p:childTnLst>
                              <p:par>
                                <p:cTn id="2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500"/>
                            </p:stCondLst>
                            <p:childTnLst>
                              <p:par>
                                <p:cTn id="27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1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3000"/>
                            </p:stCondLst>
                            <p:childTnLst>
                              <p:par>
                                <p:cTn id="2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3500"/>
                            </p:stCondLst>
                            <p:childTnLst>
                              <p:par>
                                <p:cTn id="29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4000"/>
                            </p:stCondLst>
                            <p:childTnLst>
                              <p:par>
                                <p:cTn id="2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9"/>
                  </p:tgtEl>
                </p:cond>
              </p:nextCondLst>
            </p:seq>
            <p:seq concurrent="1" nextAc="seek">
              <p:cTn id="326" restart="whenNotActive" fill="hold" evtFilter="cancelBubble" nodeType="interactiveSeq">
                <p:stCondLst>
                  <p:cond evt="onClick" delay="0">
                    <p:tgtEl>
                      <p:spTgt spid="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7" fill="hold">
                      <p:stCondLst>
                        <p:cond delay="0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2000"/>
                            </p:stCondLst>
                            <p:childTnLst>
                              <p:par>
                                <p:cTn id="3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2500"/>
                            </p:stCondLst>
                            <p:childTnLst>
                              <p:par>
                                <p:cTn id="3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3000"/>
                            </p:stCondLst>
                            <p:childTnLst>
                              <p:par>
                                <p:cTn id="3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3500"/>
                            </p:stCondLst>
                            <p:childTnLst>
                              <p:par>
                                <p:cTn id="3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4000"/>
                            </p:stCondLst>
                            <p:childTnLst>
                              <p:par>
                                <p:cTn id="37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4500"/>
                            </p:stCondLst>
                            <p:childTnLst>
                              <p:par>
                                <p:cTn id="3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2" fill="hold">
                      <p:stCondLst>
                        <p:cond delay="indefinite"/>
                      </p:stCondLst>
                      <p:childTnLst>
                        <p:par>
                          <p:cTn id="383" fill="hold">
                            <p:stCondLst>
                              <p:cond delay="0"/>
                            </p:stCondLst>
                            <p:childTnLst>
                              <p:par>
                                <p:cTn id="3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3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3" fill="hold">
                            <p:stCondLst>
                              <p:cond delay="500"/>
                            </p:stCondLst>
                            <p:childTnLst>
                              <p:par>
                                <p:cTn id="4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7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500"/>
                            </p:stCondLst>
                            <p:childTnLst>
                              <p:par>
                                <p:cTn id="4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5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>
                            <p:stCondLst>
                              <p:cond delay="2500"/>
                            </p:stCondLst>
                            <p:childTnLst>
                              <p:par>
                                <p:cTn id="4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6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3500"/>
                            </p:stCondLst>
                            <p:childTnLst>
                              <p:par>
                                <p:cTn id="4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4000"/>
                            </p:stCondLst>
                            <p:childTnLst>
                              <p:par>
                                <p:cTn id="4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2" fill="hold">
                      <p:stCondLst>
                        <p:cond delay="indefinite"/>
                      </p:stCondLst>
                      <p:childTnLst>
                        <p:par>
                          <p:cTn id="463" fill="hold">
                            <p:stCondLst>
                              <p:cond delay="0"/>
                            </p:stCondLst>
                            <p:childTnLst>
                              <p:par>
                                <p:cTn id="4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2"/>
                  </p:tgtEl>
                </p:cond>
              </p:nextCondLst>
            </p:seq>
          </p:childTnLst>
        </p:cTn>
      </p:par>
    </p:tnLst>
    <p:bldLst>
      <p:bldP spid="2" grpId="0"/>
      <p:bldP spid="95" grpId="0"/>
      <p:bldP spid="95" grpId="1"/>
      <p:bldP spid="97" grpId="0"/>
      <p:bldP spid="97" grpId="1"/>
      <p:bldP spid="99" grpId="0"/>
      <p:bldP spid="99" grpId="1"/>
      <p:bldP spid="100" grpId="0" animBg="1"/>
      <p:bldP spid="100" grpId="1" animBg="1"/>
      <p:bldP spid="102" grpId="0"/>
      <p:bldP spid="108" grpId="0"/>
      <p:bldP spid="108" grpId="1"/>
      <p:bldP spid="110" grpId="0"/>
      <p:bldP spid="110" grpId="1"/>
      <p:bldP spid="112" grpId="0"/>
      <p:bldP spid="112" grpId="1"/>
      <p:bldP spid="113" grpId="0" animBg="1"/>
      <p:bldP spid="113" grpId="1" animBg="1"/>
      <p:bldP spid="117" grpId="0"/>
      <p:bldP spid="200" grpId="0"/>
      <p:bldP spid="200" grpId="1"/>
      <p:bldP spid="203" grpId="0"/>
      <p:bldP spid="203" grpId="1"/>
      <p:bldP spid="206" grpId="0" animBg="1"/>
      <p:bldP spid="206" grpId="1" animBg="1"/>
      <p:bldP spid="207" grpId="0"/>
      <p:bldP spid="207" grpId="1"/>
      <p:bldP spid="210" grpId="0"/>
      <p:bldP spid="214" grpId="0"/>
      <p:bldP spid="214" grpId="1"/>
      <p:bldP spid="216" grpId="0"/>
      <p:bldP spid="216" grpId="1"/>
      <p:bldP spid="218" grpId="0"/>
      <p:bldP spid="218" grpId="1"/>
      <p:bldP spid="219" grpId="0" animBg="1"/>
      <p:bldP spid="219" grpId="1" animBg="1"/>
      <p:bldP spid="224" grpId="0"/>
      <p:bldP spid="228" grpId="0"/>
      <p:bldP spid="228" grpId="1"/>
      <p:bldP spid="230" grpId="0"/>
      <p:bldP spid="230" grpId="1"/>
      <p:bldP spid="232" grpId="0"/>
      <p:bldP spid="232" grpId="1"/>
      <p:bldP spid="233" grpId="0" animBg="1"/>
      <p:bldP spid="233" grpId="1" animBg="1"/>
      <p:bldP spid="238" grpId="0"/>
      <p:bldP spid="242" grpId="0"/>
      <p:bldP spid="242" grpId="1"/>
      <p:bldP spid="243" grpId="0"/>
      <p:bldP spid="243" grpId="1"/>
      <p:bldP spid="245" grpId="0"/>
      <p:bldP spid="245" grpId="1"/>
      <p:bldP spid="246" grpId="0" animBg="1"/>
      <p:bldP spid="246" grpId="1" animBg="1"/>
      <p:bldP spid="2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2339975" y="895350"/>
            <a:ext cx="32385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   45°-30°=15°    </a:t>
            </a:r>
            <a:r>
              <a:rPr lang="en-US" altLang="zh-CN" dirty="0">
                <a:solidFill>
                  <a:srgbClr val="FFC000"/>
                </a:solidFill>
              </a:rPr>
              <a:t>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2341563" y="1577975"/>
            <a:ext cx="3240088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FC000"/>
                </a:solidFill>
              </a:rPr>
              <a:t>☆</a:t>
            </a:r>
            <a:r>
              <a:rPr lang="en-US" altLang="zh-CN" dirty="0">
                <a:solidFill>
                  <a:schemeClr val="bg2">
                    <a:lumMod val="75000"/>
                  </a:schemeClr>
                </a:solidFill>
              </a:rPr>
              <a:t>         60°-45°=15°    </a:t>
            </a:r>
            <a:r>
              <a:rPr lang="en-US" altLang="zh-CN" dirty="0">
                <a:solidFill>
                  <a:srgbClr val="FFC000"/>
                </a:solidFill>
              </a:rPr>
              <a:t>☆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11188" y="231775"/>
            <a:ext cx="3024187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/>
              <a:t>拆着画</a:t>
            </a:r>
            <a:r>
              <a:rPr lang="en-US" altLang="zh-CN" sz="2800" b="1"/>
              <a:t>:</a:t>
            </a:r>
            <a:endParaRPr lang="zh-CN" altLang="en-US" sz="2800" b="1"/>
          </a:p>
        </p:txBody>
      </p:sp>
      <p:pic>
        <p:nvPicPr>
          <p:cNvPr id="9" name="图片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>
            <a:off x="1941513" y="1354138"/>
            <a:ext cx="2257425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287725">
            <a:off x="2265363" y="1087438"/>
            <a:ext cx="1728787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任意多边形: 形状 4"/>
          <p:cNvSpPr/>
          <p:nvPr/>
        </p:nvSpPr>
        <p:spPr>
          <a:xfrm>
            <a:off x="2041525" y="2517775"/>
            <a:ext cx="1025525" cy="1019175"/>
          </a:xfrm>
          <a:custGeom>
            <a:avLst/>
            <a:gdLst>
              <a:gd name="connsiteX0" fmla="*/ 0 w 1026319"/>
              <a:gd name="connsiteY0" fmla="*/ 1019175 h 1019175"/>
              <a:gd name="connsiteX1" fmla="*/ 1026319 w 1026319"/>
              <a:gd name="connsiteY1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26319" h="1019175">
                <a:moveTo>
                  <a:pt x="0" y="1019175"/>
                </a:moveTo>
                <a:lnTo>
                  <a:pt x="1026319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2032000" y="3541713"/>
            <a:ext cx="1349375" cy="0"/>
          </a:xfrm>
          <a:custGeom>
            <a:avLst/>
            <a:gdLst>
              <a:gd name="connsiteX0" fmla="*/ 0 w 1350169"/>
              <a:gd name="connsiteY0" fmla="*/ 0 h 0"/>
              <a:gd name="connsiteX1" fmla="*/ 1350169 w 13501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0169">
                <a:moveTo>
                  <a:pt x="0" y="0"/>
                </a:moveTo>
                <a:lnTo>
                  <a:pt x="1350169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1903413" y="3389313"/>
            <a:ext cx="287337" cy="288925"/>
          </a:xfrm>
          <a:prstGeom prst="arc">
            <a:avLst>
              <a:gd name="adj1" fmla="val 19041725"/>
              <a:gd name="adj2" fmla="val 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任意多边形: 形状 12"/>
          <p:cNvSpPr/>
          <p:nvPr/>
        </p:nvSpPr>
        <p:spPr>
          <a:xfrm>
            <a:off x="2051050" y="3178175"/>
            <a:ext cx="1330325" cy="358775"/>
          </a:xfrm>
          <a:custGeom>
            <a:avLst/>
            <a:gdLst>
              <a:gd name="connsiteX0" fmla="*/ 0 w 1331119"/>
              <a:gd name="connsiteY0" fmla="*/ 359569 h 359569"/>
              <a:gd name="connsiteX1" fmla="*/ 1331119 w 1331119"/>
              <a:gd name="connsiteY1" fmla="*/ 0 h 35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1119" h="359569">
                <a:moveTo>
                  <a:pt x="0" y="359569"/>
                </a:moveTo>
                <a:lnTo>
                  <a:pt x="1331119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2044700" y="2514600"/>
            <a:ext cx="1025525" cy="1019175"/>
          </a:xfrm>
          <a:custGeom>
            <a:avLst/>
            <a:gdLst>
              <a:gd name="connsiteX0" fmla="*/ 0 w 1026319"/>
              <a:gd name="connsiteY0" fmla="*/ 1019175 h 1019175"/>
              <a:gd name="connsiteX1" fmla="*/ 1026319 w 1026319"/>
              <a:gd name="connsiteY1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26319" h="1019175">
                <a:moveTo>
                  <a:pt x="0" y="1019175"/>
                </a:moveTo>
                <a:lnTo>
                  <a:pt x="1026319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278063" y="316706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45°</a:t>
            </a:r>
            <a:endParaRPr lang="zh-CN" altLang="en-US"/>
          </a:p>
        </p:txBody>
      </p:sp>
      <p:sp>
        <p:nvSpPr>
          <p:cNvPr id="19" name="弧形 18"/>
          <p:cNvSpPr/>
          <p:nvPr/>
        </p:nvSpPr>
        <p:spPr>
          <a:xfrm>
            <a:off x="1884363" y="3349625"/>
            <a:ext cx="350837" cy="352425"/>
          </a:xfrm>
          <a:prstGeom prst="arc">
            <a:avLst>
              <a:gd name="adj1" fmla="val 19041725"/>
              <a:gd name="adj2" fmla="val 20967331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2444750" y="29575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30°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1" name="任意多边形: 形状 20"/>
          <p:cNvSpPr/>
          <p:nvPr/>
        </p:nvSpPr>
        <p:spPr>
          <a:xfrm>
            <a:off x="2051050" y="3178175"/>
            <a:ext cx="1330325" cy="358775"/>
          </a:xfrm>
          <a:custGeom>
            <a:avLst/>
            <a:gdLst>
              <a:gd name="connsiteX0" fmla="*/ 0 w 1331119"/>
              <a:gd name="connsiteY0" fmla="*/ 359569 h 359569"/>
              <a:gd name="connsiteX1" fmla="*/ 1331119 w 1331119"/>
              <a:gd name="connsiteY1" fmla="*/ 0 h 35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1119" h="359569">
                <a:moveTo>
                  <a:pt x="0" y="359569"/>
                </a:moveTo>
                <a:lnTo>
                  <a:pt x="1331119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2033588" y="3544888"/>
            <a:ext cx="1349375" cy="0"/>
          </a:xfrm>
          <a:custGeom>
            <a:avLst/>
            <a:gdLst>
              <a:gd name="connsiteX0" fmla="*/ 0 w 1350169"/>
              <a:gd name="connsiteY0" fmla="*/ 0 h 0"/>
              <a:gd name="connsiteX1" fmla="*/ 1350169 w 13501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0169">
                <a:moveTo>
                  <a:pt x="0" y="0"/>
                </a:moveTo>
                <a:lnTo>
                  <a:pt x="1350169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>
            <a:off x="1747838" y="3219450"/>
            <a:ext cx="576262" cy="576263"/>
          </a:xfrm>
          <a:prstGeom prst="arc">
            <a:avLst>
              <a:gd name="adj1" fmla="val 21088715"/>
              <a:gd name="adj2" fmla="val 355626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2709863" y="324485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997075" y="3497263"/>
            <a:ext cx="71438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2288" name="图片 1228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1517650"/>
            <a:ext cx="105251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88" y="827088"/>
            <a:ext cx="1728787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图片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" t="32872" r="45956" b="16699"/>
          <a:stretch>
            <a:fillRect/>
          </a:stretch>
        </p:blipFill>
        <p:spPr bwMode="auto">
          <a:xfrm rot="-900000">
            <a:off x="5364163" y="1136650"/>
            <a:ext cx="2257425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任意多边形: 形状 47"/>
          <p:cNvSpPr/>
          <p:nvPr/>
        </p:nvSpPr>
        <p:spPr>
          <a:xfrm>
            <a:off x="5775325" y="2236788"/>
            <a:ext cx="741363" cy="1300162"/>
          </a:xfrm>
          <a:custGeom>
            <a:avLst/>
            <a:gdLst>
              <a:gd name="connsiteX0" fmla="*/ 0 w 1026319"/>
              <a:gd name="connsiteY0" fmla="*/ 1019175 h 1019175"/>
              <a:gd name="connsiteX1" fmla="*/ 1026319 w 1026319"/>
              <a:gd name="connsiteY1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26319" h="1019175">
                <a:moveTo>
                  <a:pt x="0" y="1019175"/>
                </a:moveTo>
                <a:lnTo>
                  <a:pt x="1026319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9" name="任意多边形: 形状 48"/>
          <p:cNvSpPr/>
          <p:nvPr/>
        </p:nvSpPr>
        <p:spPr>
          <a:xfrm>
            <a:off x="5765800" y="3541713"/>
            <a:ext cx="1350963" cy="0"/>
          </a:xfrm>
          <a:custGeom>
            <a:avLst/>
            <a:gdLst>
              <a:gd name="connsiteX0" fmla="*/ 0 w 1350169"/>
              <a:gd name="connsiteY0" fmla="*/ 0 h 0"/>
              <a:gd name="connsiteX1" fmla="*/ 1350169 w 13501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0169">
                <a:moveTo>
                  <a:pt x="0" y="0"/>
                </a:moveTo>
                <a:lnTo>
                  <a:pt x="1350169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0" name="弧形 49"/>
          <p:cNvSpPr/>
          <p:nvPr/>
        </p:nvSpPr>
        <p:spPr>
          <a:xfrm>
            <a:off x="5637213" y="3389313"/>
            <a:ext cx="288925" cy="288925"/>
          </a:xfrm>
          <a:prstGeom prst="arc">
            <a:avLst>
              <a:gd name="adj1" fmla="val 18123128"/>
              <a:gd name="adj2" fmla="val 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" name="任意多边形: 形状 50"/>
          <p:cNvSpPr/>
          <p:nvPr/>
        </p:nvSpPr>
        <p:spPr>
          <a:xfrm>
            <a:off x="5784850" y="3178175"/>
            <a:ext cx="1331913" cy="358775"/>
          </a:xfrm>
          <a:custGeom>
            <a:avLst/>
            <a:gdLst>
              <a:gd name="connsiteX0" fmla="*/ 0 w 1331119"/>
              <a:gd name="connsiteY0" fmla="*/ 359569 h 359569"/>
              <a:gd name="connsiteX1" fmla="*/ 1331119 w 1331119"/>
              <a:gd name="connsiteY1" fmla="*/ 0 h 35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1119" h="359569">
                <a:moveTo>
                  <a:pt x="0" y="359569"/>
                </a:moveTo>
                <a:lnTo>
                  <a:pt x="1331119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: 形状 51"/>
          <p:cNvSpPr/>
          <p:nvPr/>
        </p:nvSpPr>
        <p:spPr>
          <a:xfrm>
            <a:off x="5778500" y="2236788"/>
            <a:ext cx="738188" cy="1296987"/>
          </a:xfrm>
          <a:custGeom>
            <a:avLst/>
            <a:gdLst>
              <a:gd name="connsiteX0" fmla="*/ 0 w 1026319"/>
              <a:gd name="connsiteY0" fmla="*/ 1019175 h 1019175"/>
              <a:gd name="connsiteX1" fmla="*/ 1026319 w 1026319"/>
              <a:gd name="connsiteY1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26319" h="1019175">
                <a:moveTo>
                  <a:pt x="0" y="1019175"/>
                </a:moveTo>
                <a:lnTo>
                  <a:pt x="1026319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6011863" y="316706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/>
              <a:t>60°</a:t>
            </a:r>
            <a:endParaRPr lang="zh-CN" altLang="en-US"/>
          </a:p>
        </p:txBody>
      </p:sp>
      <p:sp>
        <p:nvSpPr>
          <p:cNvPr id="54" name="弧形 53"/>
          <p:cNvSpPr/>
          <p:nvPr/>
        </p:nvSpPr>
        <p:spPr>
          <a:xfrm>
            <a:off x="5618163" y="3349625"/>
            <a:ext cx="352425" cy="352425"/>
          </a:xfrm>
          <a:prstGeom prst="arc">
            <a:avLst>
              <a:gd name="adj1" fmla="val 18136292"/>
              <a:gd name="adj2" fmla="val 20967331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6178550" y="2957513"/>
            <a:ext cx="647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0066FF"/>
                </a:solidFill>
              </a:rPr>
              <a:t>45°</a:t>
            </a: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56" name="任意多边形: 形状 55"/>
          <p:cNvSpPr/>
          <p:nvPr/>
        </p:nvSpPr>
        <p:spPr>
          <a:xfrm>
            <a:off x="5784850" y="3178175"/>
            <a:ext cx="1331913" cy="358775"/>
          </a:xfrm>
          <a:custGeom>
            <a:avLst/>
            <a:gdLst>
              <a:gd name="connsiteX0" fmla="*/ 0 w 1331119"/>
              <a:gd name="connsiteY0" fmla="*/ 359569 h 359569"/>
              <a:gd name="connsiteX1" fmla="*/ 1331119 w 1331119"/>
              <a:gd name="connsiteY1" fmla="*/ 0 h 359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31119" h="359569">
                <a:moveTo>
                  <a:pt x="0" y="359569"/>
                </a:moveTo>
                <a:lnTo>
                  <a:pt x="1331119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>
            <a:off x="5767388" y="3544888"/>
            <a:ext cx="1350962" cy="0"/>
          </a:xfrm>
          <a:custGeom>
            <a:avLst/>
            <a:gdLst>
              <a:gd name="connsiteX0" fmla="*/ 0 w 1350169"/>
              <a:gd name="connsiteY0" fmla="*/ 0 h 0"/>
              <a:gd name="connsiteX1" fmla="*/ 1350169 w 135016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0169">
                <a:moveTo>
                  <a:pt x="0" y="0"/>
                </a:moveTo>
                <a:lnTo>
                  <a:pt x="1350169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弧形 57"/>
          <p:cNvSpPr/>
          <p:nvPr/>
        </p:nvSpPr>
        <p:spPr>
          <a:xfrm>
            <a:off x="5483225" y="3219450"/>
            <a:ext cx="574675" cy="576263"/>
          </a:xfrm>
          <a:prstGeom prst="arc">
            <a:avLst>
              <a:gd name="adj1" fmla="val 21088715"/>
              <a:gd name="adj2" fmla="val 355626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66FF"/>
              </a:solidFill>
            </a:endParaRP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6443663" y="3244850"/>
            <a:ext cx="649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730875" y="3497263"/>
            <a:ext cx="73025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1" name="图片 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250950"/>
            <a:ext cx="105251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1908175" y="981075"/>
            <a:ext cx="3024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45°- </a:t>
            </a:r>
            <a:r>
              <a:rPr lang="en-US" altLang="zh-CN" sz="2400" b="1">
                <a:solidFill>
                  <a:srgbClr val="0066FF"/>
                </a:solidFill>
              </a:rPr>
              <a:t>30°=</a:t>
            </a:r>
            <a:r>
              <a:rPr lang="en-US" altLang="zh-CN" sz="2400" b="1">
                <a:solidFill>
                  <a:srgbClr val="FF0000"/>
                </a:solidFill>
              </a:rPr>
              <a:t>15°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5508625" y="987425"/>
            <a:ext cx="3024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60°- </a:t>
            </a:r>
            <a:r>
              <a:rPr lang="en-US" altLang="zh-CN" sz="2400" b="1">
                <a:solidFill>
                  <a:srgbClr val="0066FF"/>
                </a:solidFill>
              </a:rPr>
              <a:t>45°=</a:t>
            </a:r>
            <a:r>
              <a:rPr lang="en-US" altLang="zh-CN" sz="2400" b="1">
                <a:solidFill>
                  <a:srgbClr val="FF0000"/>
                </a:solidFill>
              </a:rPr>
              <a:t>15°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65" name="文本框 64">
            <a:hlinkClick r:id="rId6" action="ppaction://hlinksldjump"/>
          </p:cNvPr>
          <p:cNvSpPr txBox="1"/>
          <p:nvPr/>
        </p:nvSpPr>
        <p:spPr>
          <a:xfrm>
            <a:off x="6191930" y="4456113"/>
            <a:ext cx="26638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/>
              <a:t>点击</a:t>
            </a:r>
            <a:r>
              <a:rPr lang="zh-CN" altLang="en-US" sz="2800" dirty="0"/>
              <a:t>☛</a:t>
            </a:r>
            <a:r>
              <a:rPr lang="zh-CN" altLang="en-US" sz="1200" dirty="0">
                <a:solidFill>
                  <a:schemeClr val="bg2">
                    <a:lumMod val="75000"/>
                  </a:schemeClr>
                </a:solidFill>
              </a:rPr>
              <a:t>跳转拼着画</a:t>
            </a:r>
            <a:endParaRPr lang="zh-CN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6" name="图片 6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1396457" flipH="1">
            <a:off x="7569044" y="3152035"/>
            <a:ext cx="870579" cy="1631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文本框 57"/>
          <p:cNvSpPr>
            <a:spLocks noChangeArrowheads="1"/>
          </p:cNvSpPr>
          <p:nvPr/>
        </p:nvSpPr>
        <p:spPr bwMode="auto">
          <a:xfrm>
            <a:off x="2339975" y="4011613"/>
            <a:ext cx="4824413" cy="444500"/>
          </a:xfrm>
          <a:prstGeom prst="wedgeRoundRectCallout">
            <a:avLst>
              <a:gd name="adj1" fmla="val 55453"/>
              <a:gd name="adj2" fmla="val -35324"/>
              <a:gd name="adj3" fmla="val 16667"/>
            </a:avLst>
          </a:prstGeom>
          <a:noFill/>
          <a:ln w="19050">
            <a:solidFill>
              <a:srgbClr val="00B0F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b="1" dirty="0">
                <a:latin typeface="+mj-ea"/>
                <a:ea typeface="+mj-ea"/>
              </a:rPr>
              <a:t>你能用拆着画的方法画出其它度数的角呢？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34568E-6 L -0.10469 0.1537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43" y="7685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2" presetClass="exit" presetSubtype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2" presetClass="exit" presetSubtype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12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2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"/>
                            </p:stCondLst>
                            <p:childTnLst>
                              <p:par>
                                <p:cTn id="1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500"/>
                            </p:stCondLst>
                            <p:childTnLst>
                              <p:par>
                                <p:cTn id="1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00"/>
                            </p:stCondLst>
                            <p:childTnLst>
                              <p:par>
                                <p:cTn id="16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500"/>
                            </p:stCondLst>
                            <p:childTnLst>
                              <p:par>
                                <p:cTn id="1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500"/>
                            </p:stCondLst>
                            <p:childTnLst>
                              <p:par>
                                <p:cTn id="1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3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500"/>
                            </p:stCondLst>
                            <p:childTnLst>
                              <p:par>
                                <p:cTn id="1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60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7500"/>
                            </p:stCondLst>
                            <p:childTnLst>
                              <p:par>
                                <p:cTn id="20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8000"/>
                            </p:stCondLst>
                            <p:childTnLst>
                              <p:par>
                                <p:cTn id="2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8500"/>
                            </p:stCondLst>
                            <p:childTnLst>
                              <p:par>
                                <p:cTn id="2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-0.08828 L -0.06528 0.19166 " pathEditMode="relative" rAng="0" ptsTypes="AA">
                                      <p:cBhvr>
                                        <p:cTn id="23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" y="13981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2" presetClass="exit" presetSubtype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22" presetClass="exit" presetSubtype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1" grpId="1"/>
      <p:bldP spid="20" grpId="0"/>
      <p:bldP spid="20" grpId="1"/>
      <p:bldP spid="24" grpId="0"/>
      <p:bldP spid="4" grpId="0" animBg="1"/>
      <p:bldP spid="4" grpId="1" animBg="1"/>
      <p:bldP spid="4" grpId="2" animBg="1"/>
      <p:bldP spid="53" grpId="0"/>
      <p:bldP spid="53" grpId="1"/>
      <p:bldP spid="55" grpId="0"/>
      <p:bldP spid="55" grpId="1"/>
      <p:bldP spid="59" grpId="0"/>
      <p:bldP spid="60" grpId="0" animBg="1"/>
      <p:bldP spid="60" grpId="1" animBg="1"/>
      <p:bldP spid="60" grpId="2" animBg="1"/>
      <p:bldP spid="62" grpId="0"/>
      <p:bldP spid="63" grpId="0"/>
      <p:bldP spid="6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11188" y="231775"/>
            <a:ext cx="52562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我们已经画出了哪些不同的角</a:t>
            </a:r>
            <a:r>
              <a:rPr lang="en-US" altLang="zh-CN" sz="2400" b="1"/>
              <a:t>:</a:t>
            </a:r>
            <a:endParaRPr lang="zh-CN" altLang="en-US" sz="2400" b="1"/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11188" y="749300"/>
            <a:ext cx="1439862" cy="520700"/>
          </a:xfrm>
          <a:prstGeom prst="rect">
            <a:avLst/>
          </a:prstGeom>
          <a:solidFill>
            <a:srgbClr val="00C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直接画：</a:t>
            </a: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84213" y="1276350"/>
            <a:ext cx="10080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30°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987675" y="749300"/>
            <a:ext cx="1584325" cy="520700"/>
          </a:xfrm>
          <a:prstGeom prst="rect">
            <a:avLst/>
          </a:prstGeom>
          <a:solidFill>
            <a:srgbClr val="FFA7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拼着画：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2940050" y="1152525"/>
            <a:ext cx="3024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30°+45°=</a:t>
            </a:r>
            <a:r>
              <a:rPr lang="en-US" altLang="zh-CN" sz="2400" b="1">
                <a:solidFill>
                  <a:srgbClr val="FF0000"/>
                </a:solidFill>
              </a:rPr>
              <a:t>75°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2940050" y="1693863"/>
            <a:ext cx="3024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60°+45°=</a:t>
            </a:r>
            <a:r>
              <a:rPr lang="en-US" altLang="zh-CN" sz="2400" b="1">
                <a:solidFill>
                  <a:srgbClr val="FF0000"/>
                </a:solidFill>
              </a:rPr>
              <a:t>105°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940050" y="2284413"/>
            <a:ext cx="3024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90°+30°=</a:t>
            </a:r>
            <a:r>
              <a:rPr lang="en-US" altLang="zh-CN" sz="2400" b="1">
                <a:solidFill>
                  <a:srgbClr val="FF0000"/>
                </a:solidFill>
              </a:rPr>
              <a:t>120°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2940050" y="2932113"/>
            <a:ext cx="3024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90°+45°=</a:t>
            </a:r>
            <a:r>
              <a:rPr lang="en-US" altLang="zh-CN" sz="2400" b="1">
                <a:solidFill>
                  <a:srgbClr val="FF0000"/>
                </a:solidFill>
              </a:rPr>
              <a:t>135°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2940050" y="3598863"/>
            <a:ext cx="3024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90°+60°=</a:t>
            </a:r>
            <a:r>
              <a:rPr lang="en-US" altLang="zh-CN" sz="2400" b="1">
                <a:solidFill>
                  <a:srgbClr val="FF0000"/>
                </a:solidFill>
              </a:rPr>
              <a:t>150°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2940050" y="4271963"/>
            <a:ext cx="3024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0066FF"/>
                </a:solidFill>
              </a:rPr>
              <a:t>90°+90°=</a:t>
            </a:r>
            <a:r>
              <a:rPr lang="en-US" altLang="zh-CN" sz="2400" b="1">
                <a:solidFill>
                  <a:srgbClr val="FF0000"/>
                </a:solidFill>
              </a:rPr>
              <a:t>180°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6516688" y="749300"/>
            <a:ext cx="1368425" cy="520700"/>
          </a:xfrm>
          <a:prstGeom prst="rect">
            <a:avLst/>
          </a:prstGeom>
          <a:solidFill>
            <a:srgbClr val="F3EE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拆着画</a:t>
            </a:r>
            <a:r>
              <a:rPr lang="en-US" altLang="zh-CN" sz="2400" b="1"/>
              <a:t>:</a:t>
            </a:r>
            <a:endParaRPr lang="zh-CN" altLang="en-US" sz="2400" b="1"/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6516688" y="1423988"/>
            <a:ext cx="3024187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45°- </a:t>
            </a:r>
            <a:r>
              <a:rPr lang="en-US" altLang="zh-CN" sz="2400" b="1">
                <a:solidFill>
                  <a:srgbClr val="0066FF"/>
                </a:solidFill>
              </a:rPr>
              <a:t>30°=</a:t>
            </a:r>
            <a:r>
              <a:rPr lang="en-US" altLang="zh-CN" sz="2400" b="1">
                <a:solidFill>
                  <a:srgbClr val="FF0000"/>
                </a:solidFill>
              </a:rPr>
              <a:t>15°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516688" y="2159000"/>
            <a:ext cx="3024187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/>
              <a:t>60°- </a:t>
            </a:r>
            <a:r>
              <a:rPr lang="en-US" altLang="zh-CN" sz="2400" b="1">
                <a:solidFill>
                  <a:srgbClr val="0066FF"/>
                </a:solidFill>
              </a:rPr>
              <a:t>45°=</a:t>
            </a:r>
            <a:r>
              <a:rPr lang="en-US" altLang="zh-CN" sz="2400" b="1">
                <a:solidFill>
                  <a:srgbClr val="FF0000"/>
                </a:solidFill>
              </a:rPr>
              <a:t>15°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pic>
        <p:nvPicPr>
          <p:cNvPr id="39" name="图片 3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069267">
            <a:off x="5061744" y="554832"/>
            <a:ext cx="1273175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图片 3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1247775"/>
            <a:ext cx="8826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030413"/>
            <a:ext cx="1150938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图片 4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863" y="2587625"/>
            <a:ext cx="10985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图片 4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170363"/>
            <a:ext cx="1008063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3556000"/>
            <a:ext cx="15128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635125"/>
            <a:ext cx="719138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图片 4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058863"/>
            <a:ext cx="1008063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355850"/>
            <a:ext cx="57626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图片 4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363913"/>
            <a:ext cx="606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684213" y="1924050"/>
            <a:ext cx="1008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45°</a:t>
            </a:r>
          </a:p>
        </p:txBody>
      </p: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684213" y="2716213"/>
            <a:ext cx="1008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60°</a:t>
            </a:r>
          </a:p>
        </p:txBody>
      </p: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684213" y="3556000"/>
            <a:ext cx="1008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90°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700" y="2676525"/>
            <a:ext cx="923925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138" y="2932113"/>
            <a:ext cx="1217612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 animBg="1"/>
      <p:bldP spid="28" grpId="0"/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/>
      <p:bldP spid="38" grpId="0"/>
      <p:bldP spid="50" grpId="0"/>
      <p:bldP spid="51" grpId="0"/>
      <p:bldP spid="5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矩形 100"/>
          <p:cNvSpPr/>
          <p:nvPr/>
        </p:nvSpPr>
        <p:spPr>
          <a:xfrm>
            <a:off x="984250" y="862013"/>
            <a:ext cx="7175500" cy="341312"/>
          </a:xfrm>
          <a:prstGeom prst="rect">
            <a:avLst/>
          </a:prstGeom>
          <a:solidFill>
            <a:srgbClr val="00C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94" name="矩形 93"/>
          <p:cNvSpPr/>
          <p:nvPr/>
        </p:nvSpPr>
        <p:spPr>
          <a:xfrm>
            <a:off x="984250" y="2716213"/>
            <a:ext cx="1071563" cy="304800"/>
          </a:xfrm>
          <a:prstGeom prst="rect">
            <a:avLst/>
          </a:prstGeom>
          <a:solidFill>
            <a:srgbClr val="F3E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984250" y="3341688"/>
            <a:ext cx="1071563" cy="306387"/>
          </a:xfrm>
          <a:prstGeom prst="rect">
            <a:avLst/>
          </a:prstGeom>
          <a:solidFill>
            <a:srgbClr val="F3E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984250" y="3659188"/>
            <a:ext cx="1071563" cy="295275"/>
          </a:xfrm>
          <a:prstGeom prst="rect">
            <a:avLst/>
          </a:prstGeom>
          <a:solidFill>
            <a:srgbClr val="F3E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7" name="矩形 96"/>
          <p:cNvSpPr/>
          <p:nvPr/>
        </p:nvSpPr>
        <p:spPr>
          <a:xfrm>
            <a:off x="984250" y="3976688"/>
            <a:ext cx="1071563" cy="288925"/>
          </a:xfrm>
          <a:prstGeom prst="rect">
            <a:avLst/>
          </a:prstGeom>
          <a:solidFill>
            <a:srgbClr val="F3E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>
            <a:off x="984250" y="4287838"/>
            <a:ext cx="1071563" cy="292100"/>
          </a:xfrm>
          <a:prstGeom prst="rect">
            <a:avLst/>
          </a:prstGeom>
          <a:solidFill>
            <a:srgbClr val="F3E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984250" y="4589463"/>
            <a:ext cx="1071563" cy="287337"/>
          </a:xfrm>
          <a:prstGeom prst="rect">
            <a:avLst/>
          </a:prstGeom>
          <a:solidFill>
            <a:srgbClr val="F3EE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984250" y="1779588"/>
            <a:ext cx="1071563" cy="306387"/>
          </a:xfrm>
          <a:prstGeom prst="rect">
            <a:avLst/>
          </a:prstGeom>
          <a:solidFill>
            <a:srgbClr val="FFA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984250" y="2095500"/>
            <a:ext cx="1071563" cy="306388"/>
          </a:xfrm>
          <a:prstGeom prst="rect">
            <a:avLst/>
          </a:prstGeom>
          <a:solidFill>
            <a:srgbClr val="FFA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984250" y="2411413"/>
            <a:ext cx="1071563" cy="306387"/>
          </a:xfrm>
          <a:prstGeom prst="rect">
            <a:avLst/>
          </a:prstGeom>
          <a:solidFill>
            <a:srgbClr val="FFA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984250" y="3033713"/>
            <a:ext cx="1071563" cy="306387"/>
          </a:xfrm>
          <a:prstGeom prst="rect">
            <a:avLst/>
          </a:prstGeom>
          <a:solidFill>
            <a:srgbClr val="FFA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87425" y="1203325"/>
            <a:ext cx="1079500" cy="576263"/>
          </a:xfrm>
          <a:prstGeom prst="rect">
            <a:avLst/>
          </a:prstGeom>
          <a:solidFill>
            <a:srgbClr val="C2F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3806" name="组合 46"/>
          <p:cNvGrpSpPr/>
          <p:nvPr/>
        </p:nvGrpSpPr>
        <p:grpSpPr bwMode="auto">
          <a:xfrm>
            <a:off x="971550" y="852488"/>
            <a:ext cx="7200900" cy="4025900"/>
            <a:chOff x="1524000" y="708660"/>
            <a:chExt cx="6614160" cy="4025265"/>
          </a:xfrm>
        </p:grpSpPr>
        <p:sp>
          <p:nvSpPr>
            <p:cNvPr id="30" name="任意多边形: 形状 29"/>
            <p:cNvSpPr/>
            <p:nvPr/>
          </p:nvSpPr>
          <p:spPr>
            <a:xfrm>
              <a:off x="1524000" y="715009"/>
              <a:ext cx="6611244" cy="4018916"/>
            </a:xfrm>
            <a:custGeom>
              <a:avLst/>
              <a:gdLst>
                <a:gd name="connsiteX0" fmla="*/ 9525 w 6610350"/>
                <a:gd name="connsiteY0" fmla="*/ 0 h 4019550"/>
                <a:gd name="connsiteX1" fmla="*/ 6610350 w 6610350"/>
                <a:gd name="connsiteY1" fmla="*/ 0 h 4019550"/>
                <a:gd name="connsiteX2" fmla="*/ 6610350 w 6610350"/>
                <a:gd name="connsiteY2" fmla="*/ 4019550 h 4019550"/>
                <a:gd name="connsiteX3" fmla="*/ 0 w 6610350"/>
                <a:gd name="connsiteY3" fmla="*/ 4019550 h 4019550"/>
                <a:gd name="connsiteX4" fmla="*/ 9525 w 6610350"/>
                <a:gd name="connsiteY4" fmla="*/ 0 h 401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10350" h="4019550">
                  <a:moveTo>
                    <a:pt x="9525" y="0"/>
                  </a:moveTo>
                  <a:lnTo>
                    <a:pt x="6610350" y="0"/>
                  </a:lnTo>
                  <a:lnTo>
                    <a:pt x="6610350" y="4019550"/>
                  </a:lnTo>
                  <a:lnTo>
                    <a:pt x="0" y="4019550"/>
                  </a:lnTo>
                  <a:lnTo>
                    <a:pt x="9525" y="0"/>
                  </a:lnTo>
                  <a:close/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1524000" y="1059442"/>
              <a:ext cx="6614160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1524000" y="1635614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1524000" y="1948301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1524000" y="2259402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1524000" y="2572091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1524000" y="2883192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1524000" y="3195880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1524000" y="3508568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2" name="任意多边形: 形状 41"/>
            <p:cNvSpPr/>
            <p:nvPr/>
          </p:nvSpPr>
          <p:spPr>
            <a:xfrm>
              <a:off x="1524000" y="3819669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1524000" y="4132357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1524000" y="4443458"/>
              <a:ext cx="3059195" cy="0"/>
            </a:xfrm>
            <a:custGeom>
              <a:avLst/>
              <a:gdLst>
                <a:gd name="connsiteX0" fmla="*/ 0 w 6614160"/>
                <a:gd name="connsiteY0" fmla="*/ 0 h 0"/>
                <a:gd name="connsiteX1" fmla="*/ 6614160 w 66141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160">
                  <a:moveTo>
                    <a:pt x="0" y="0"/>
                  </a:moveTo>
                  <a:lnTo>
                    <a:pt x="6614160" y="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任意多边形: 形状 44"/>
            <p:cNvSpPr/>
            <p:nvPr/>
          </p:nvSpPr>
          <p:spPr>
            <a:xfrm>
              <a:off x="2530122" y="708660"/>
              <a:ext cx="0" cy="4023677"/>
            </a:xfrm>
            <a:custGeom>
              <a:avLst/>
              <a:gdLst>
                <a:gd name="connsiteX0" fmla="*/ 0 w 0"/>
                <a:gd name="connsiteY0" fmla="*/ 0 h 4023360"/>
                <a:gd name="connsiteX1" fmla="*/ 0 w 0"/>
                <a:gd name="connsiteY1" fmla="*/ 4023360 h 402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023360">
                  <a:moveTo>
                    <a:pt x="0" y="0"/>
                  </a:moveTo>
                  <a:lnTo>
                    <a:pt x="0" y="402336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4572988" y="716596"/>
              <a:ext cx="0" cy="4015742"/>
            </a:xfrm>
            <a:custGeom>
              <a:avLst/>
              <a:gdLst>
                <a:gd name="connsiteX0" fmla="*/ 0 w 0"/>
                <a:gd name="connsiteY0" fmla="*/ 0 h 4015740"/>
                <a:gd name="connsiteX1" fmla="*/ 0 w 0"/>
                <a:gd name="connsiteY1" fmla="*/ 4015740 h 401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015740">
                  <a:moveTo>
                    <a:pt x="0" y="0"/>
                  </a:moveTo>
                  <a:lnTo>
                    <a:pt x="0" y="4015740"/>
                  </a:lnTo>
                </a:path>
              </a:pathLst>
            </a:custGeom>
            <a:noFill/>
            <a:ln w="1905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39975" y="1177925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45°- </a:t>
            </a:r>
            <a:r>
              <a:rPr lang="en-US" altLang="zh-CN" b="1">
                <a:solidFill>
                  <a:srgbClr val="0066FF"/>
                </a:solidFill>
              </a:rPr>
              <a:t>30°=</a:t>
            </a:r>
            <a:r>
              <a:rPr lang="en-US" altLang="zh-CN" b="1">
                <a:solidFill>
                  <a:srgbClr val="FF0000"/>
                </a:solidFill>
              </a:rPr>
              <a:t>15°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39975" y="1466850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/>
              <a:t>60°- </a:t>
            </a:r>
            <a:r>
              <a:rPr lang="en-US" altLang="zh-CN" b="1">
                <a:solidFill>
                  <a:srgbClr val="0066FF"/>
                </a:solidFill>
              </a:rPr>
              <a:t>45°=</a:t>
            </a:r>
            <a:r>
              <a:rPr lang="en-US" altLang="zh-CN" b="1">
                <a:solidFill>
                  <a:srgbClr val="FF0000"/>
                </a:solidFill>
              </a:rPr>
              <a:t>15°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481388" y="177482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</a:rPr>
              <a:t>30°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511550" y="2082800"/>
            <a:ext cx="649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</a:rPr>
              <a:t>45°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481388" y="2390775"/>
            <a:ext cx="720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</a:rPr>
              <a:t>60°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339975" y="2698750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>
                <a:solidFill>
                  <a:srgbClr val="0066FF"/>
                </a:solidFill>
              </a:rPr>
              <a:t>30°+45°=</a:t>
            </a:r>
            <a:r>
              <a:rPr lang="en-US" altLang="zh-CN" b="1">
                <a:solidFill>
                  <a:srgbClr val="FF0000"/>
                </a:solidFill>
              </a:rPr>
              <a:t>75°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514725" y="3006725"/>
            <a:ext cx="649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</a:rPr>
              <a:t>90°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286000" y="3316288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>
                <a:solidFill>
                  <a:srgbClr val="0066FF"/>
                </a:solidFill>
              </a:rPr>
              <a:t>45°+60°= </a:t>
            </a:r>
            <a:r>
              <a:rPr lang="en-US" altLang="zh-CN" b="1">
                <a:solidFill>
                  <a:srgbClr val="FF0000"/>
                </a:solidFill>
              </a:rPr>
              <a:t>105°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339975" y="3624263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>
                <a:solidFill>
                  <a:srgbClr val="0066FF"/>
                </a:solidFill>
              </a:rPr>
              <a:t>90°+30°=</a:t>
            </a:r>
            <a:r>
              <a:rPr lang="en-US" altLang="zh-CN" b="1">
                <a:solidFill>
                  <a:srgbClr val="FF0000"/>
                </a:solidFill>
              </a:rPr>
              <a:t>120°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339975" y="3932238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>
                <a:solidFill>
                  <a:srgbClr val="0066FF"/>
                </a:solidFill>
              </a:rPr>
              <a:t>90°+45°=</a:t>
            </a:r>
            <a:r>
              <a:rPr lang="en-US" altLang="zh-CN" b="1">
                <a:solidFill>
                  <a:srgbClr val="FF0000"/>
                </a:solidFill>
              </a:rPr>
              <a:t>135°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339975" y="4240213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>
                <a:solidFill>
                  <a:srgbClr val="0066FF"/>
                </a:solidFill>
              </a:rPr>
              <a:t>90°+60°=</a:t>
            </a:r>
            <a:r>
              <a:rPr lang="en-US" altLang="zh-CN" b="1">
                <a:solidFill>
                  <a:srgbClr val="FF0000"/>
                </a:solidFill>
              </a:rPr>
              <a:t>150°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339975" y="4548188"/>
            <a:ext cx="2089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>
                <a:solidFill>
                  <a:srgbClr val="0066FF"/>
                </a:solidFill>
              </a:rPr>
              <a:t>90°+90°=</a:t>
            </a:r>
            <a:r>
              <a:rPr lang="en-US" altLang="zh-CN" b="1">
                <a:solidFill>
                  <a:srgbClr val="FF0000"/>
                </a:solidFill>
              </a:rPr>
              <a:t>180°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116013" y="1279525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拆着画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116013" y="1774825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直接画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1116013" y="2082800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直接画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116013" y="2390775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直接画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116013" y="2698750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拼着画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116013" y="3006725"/>
            <a:ext cx="1081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直接画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1116013" y="3316288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拼着画</a:t>
            </a: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116013" y="3624263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拼着画</a:t>
            </a: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1116013" y="3932238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拼着画</a:t>
            </a: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1116013" y="4240213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拼着画</a:t>
            </a: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116013" y="4548188"/>
            <a:ext cx="1081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b="1"/>
              <a:t>拼着画</a:t>
            </a:r>
          </a:p>
        </p:txBody>
      </p:sp>
      <p:sp>
        <p:nvSpPr>
          <p:cNvPr id="33830" name="文本框 26"/>
          <p:cNvSpPr txBox="1">
            <a:spLocks noChangeArrowheads="1"/>
          </p:cNvSpPr>
          <p:nvPr/>
        </p:nvSpPr>
        <p:spPr bwMode="auto">
          <a:xfrm>
            <a:off x="1042988" y="842963"/>
            <a:ext cx="1081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000" b="1"/>
              <a:t>画法</a:t>
            </a:r>
          </a:p>
        </p:txBody>
      </p:sp>
      <p:sp>
        <p:nvSpPr>
          <p:cNvPr id="33831" name="文本框 27"/>
          <p:cNvSpPr txBox="1">
            <a:spLocks noChangeArrowheads="1"/>
          </p:cNvSpPr>
          <p:nvPr/>
        </p:nvSpPr>
        <p:spPr bwMode="auto">
          <a:xfrm>
            <a:off x="2627313" y="842963"/>
            <a:ext cx="1800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000" b="1"/>
              <a:t>度数</a:t>
            </a:r>
            <a:r>
              <a:rPr lang="zh-CN" altLang="en-US" sz="1200"/>
              <a:t>（由小到大）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3832" name="文本框 28"/>
          <p:cNvSpPr txBox="1">
            <a:spLocks noChangeArrowheads="1"/>
          </p:cNvSpPr>
          <p:nvPr/>
        </p:nvSpPr>
        <p:spPr bwMode="auto">
          <a:xfrm>
            <a:off x="5421313" y="842963"/>
            <a:ext cx="1800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000" b="1"/>
              <a:t>图形</a:t>
            </a: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611188" y="231775"/>
            <a:ext cx="52562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/>
              <a:t>整理与归纳</a:t>
            </a:r>
          </a:p>
        </p:txBody>
      </p:sp>
      <p:sp>
        <p:nvSpPr>
          <p:cNvPr id="53" name="任意多边形: 形状 52"/>
          <p:cNvSpPr/>
          <p:nvPr/>
        </p:nvSpPr>
        <p:spPr>
          <a:xfrm>
            <a:off x="6238875" y="3154363"/>
            <a:ext cx="1373188" cy="369887"/>
          </a:xfrm>
          <a:custGeom>
            <a:avLst/>
            <a:gdLst>
              <a:gd name="connsiteX0" fmla="*/ 0 w 1681163"/>
              <a:gd name="connsiteY0" fmla="*/ 452437 h 452437"/>
              <a:gd name="connsiteX1" fmla="*/ 1681163 w 1681163"/>
              <a:gd name="connsiteY1" fmla="*/ 0 h 452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81163" h="452437">
                <a:moveTo>
                  <a:pt x="0" y="452437"/>
                </a:moveTo>
                <a:lnTo>
                  <a:pt x="1681163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任意多边形: 形状 53"/>
          <p:cNvSpPr/>
          <p:nvPr/>
        </p:nvSpPr>
        <p:spPr>
          <a:xfrm>
            <a:off x="6243638" y="2814638"/>
            <a:ext cx="1228725" cy="709612"/>
          </a:xfrm>
          <a:custGeom>
            <a:avLst/>
            <a:gdLst>
              <a:gd name="connsiteX0" fmla="*/ 0 w 1228725"/>
              <a:gd name="connsiteY0" fmla="*/ 709612 h 709612"/>
              <a:gd name="connsiteX1" fmla="*/ 1228725 w 1228725"/>
              <a:gd name="connsiteY1" fmla="*/ 0 h 70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28725" h="709612">
                <a:moveTo>
                  <a:pt x="0" y="709612"/>
                </a:moveTo>
                <a:lnTo>
                  <a:pt x="1228725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" name="任意多边形: 形状 54"/>
          <p:cNvSpPr/>
          <p:nvPr/>
        </p:nvSpPr>
        <p:spPr>
          <a:xfrm>
            <a:off x="6243638" y="2528888"/>
            <a:ext cx="990600" cy="995362"/>
          </a:xfrm>
          <a:custGeom>
            <a:avLst/>
            <a:gdLst>
              <a:gd name="connsiteX0" fmla="*/ 0 w 990600"/>
              <a:gd name="connsiteY0" fmla="*/ 995362 h 995362"/>
              <a:gd name="connsiteX1" fmla="*/ 990600 w 990600"/>
              <a:gd name="connsiteY1" fmla="*/ 0 h 99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90600" h="995362">
                <a:moveTo>
                  <a:pt x="0" y="995362"/>
                </a:moveTo>
                <a:lnTo>
                  <a:pt x="99060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6" name="任意多边形: 形状 55"/>
          <p:cNvSpPr/>
          <p:nvPr/>
        </p:nvSpPr>
        <p:spPr>
          <a:xfrm>
            <a:off x="6238875" y="2309813"/>
            <a:ext cx="709613" cy="1214437"/>
          </a:xfrm>
          <a:custGeom>
            <a:avLst/>
            <a:gdLst>
              <a:gd name="connsiteX0" fmla="*/ 0 w 709613"/>
              <a:gd name="connsiteY0" fmla="*/ 1214437 h 1214437"/>
              <a:gd name="connsiteX1" fmla="*/ 709613 w 709613"/>
              <a:gd name="connsiteY1" fmla="*/ 0 h 121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613" h="1214437">
                <a:moveTo>
                  <a:pt x="0" y="1214437"/>
                </a:moveTo>
                <a:lnTo>
                  <a:pt x="709613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任意多边形: 形状 56"/>
          <p:cNvSpPr/>
          <p:nvPr/>
        </p:nvSpPr>
        <p:spPr>
          <a:xfrm>
            <a:off x="6234113" y="2176463"/>
            <a:ext cx="366712" cy="1347787"/>
          </a:xfrm>
          <a:custGeom>
            <a:avLst/>
            <a:gdLst>
              <a:gd name="connsiteX0" fmla="*/ 0 w 366712"/>
              <a:gd name="connsiteY0" fmla="*/ 1347787 h 1347787"/>
              <a:gd name="connsiteX1" fmla="*/ 366712 w 366712"/>
              <a:gd name="connsiteY1" fmla="*/ 0 h 134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6712" h="1347787">
                <a:moveTo>
                  <a:pt x="0" y="1347787"/>
                </a:moveTo>
                <a:lnTo>
                  <a:pt x="366712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8" name="任意多边形: 形状 57"/>
          <p:cNvSpPr/>
          <p:nvPr/>
        </p:nvSpPr>
        <p:spPr>
          <a:xfrm>
            <a:off x="6229350" y="2138363"/>
            <a:ext cx="19050" cy="1390650"/>
          </a:xfrm>
          <a:custGeom>
            <a:avLst/>
            <a:gdLst>
              <a:gd name="connsiteX0" fmla="*/ 0 w 19050"/>
              <a:gd name="connsiteY0" fmla="*/ 1390650 h 1390650"/>
              <a:gd name="connsiteX1" fmla="*/ 19050 w 19050"/>
              <a:gd name="connsiteY1" fmla="*/ 0 h 139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" h="1390650">
                <a:moveTo>
                  <a:pt x="0" y="1390650"/>
                </a:moveTo>
                <a:lnTo>
                  <a:pt x="1905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9" name="任意多边形: 形状 58"/>
          <p:cNvSpPr/>
          <p:nvPr/>
        </p:nvSpPr>
        <p:spPr>
          <a:xfrm>
            <a:off x="5891213" y="2185988"/>
            <a:ext cx="342900" cy="1338262"/>
          </a:xfrm>
          <a:custGeom>
            <a:avLst/>
            <a:gdLst>
              <a:gd name="connsiteX0" fmla="*/ 342900 w 342900"/>
              <a:gd name="connsiteY0" fmla="*/ 1338262 h 1338262"/>
              <a:gd name="connsiteX1" fmla="*/ 0 w 342900"/>
              <a:gd name="connsiteY1" fmla="*/ 0 h 1338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2900" h="1338262">
                <a:moveTo>
                  <a:pt x="342900" y="133826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0" name="任意多边形: 形状 59"/>
          <p:cNvSpPr/>
          <p:nvPr/>
        </p:nvSpPr>
        <p:spPr>
          <a:xfrm>
            <a:off x="5548313" y="2328863"/>
            <a:ext cx="685800" cy="1195387"/>
          </a:xfrm>
          <a:custGeom>
            <a:avLst/>
            <a:gdLst>
              <a:gd name="connsiteX0" fmla="*/ 685800 w 685800"/>
              <a:gd name="connsiteY0" fmla="*/ 1195387 h 1195387"/>
              <a:gd name="connsiteX1" fmla="*/ 0 w 685800"/>
              <a:gd name="connsiteY1" fmla="*/ 0 h 119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800" h="1195387">
                <a:moveTo>
                  <a:pt x="685800" y="1195387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1" name="任意多边形: 形状 60"/>
          <p:cNvSpPr/>
          <p:nvPr/>
        </p:nvSpPr>
        <p:spPr>
          <a:xfrm>
            <a:off x="5253038" y="2543175"/>
            <a:ext cx="985837" cy="985838"/>
          </a:xfrm>
          <a:custGeom>
            <a:avLst/>
            <a:gdLst>
              <a:gd name="connsiteX0" fmla="*/ 985837 w 985837"/>
              <a:gd name="connsiteY0" fmla="*/ 985838 h 985838"/>
              <a:gd name="connsiteX1" fmla="*/ 0 w 985837"/>
              <a:gd name="connsiteY1" fmla="*/ 0 h 985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85837" h="985838">
                <a:moveTo>
                  <a:pt x="985837" y="985838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2" name="任意多边形: 形状 61"/>
          <p:cNvSpPr/>
          <p:nvPr/>
        </p:nvSpPr>
        <p:spPr>
          <a:xfrm>
            <a:off x="4972050" y="2933700"/>
            <a:ext cx="1271588" cy="600075"/>
          </a:xfrm>
          <a:custGeom>
            <a:avLst/>
            <a:gdLst>
              <a:gd name="connsiteX0" fmla="*/ 1271588 w 1271588"/>
              <a:gd name="connsiteY0" fmla="*/ 600075 h 600075"/>
              <a:gd name="connsiteX1" fmla="*/ 0 w 1271588"/>
              <a:gd name="connsiteY1" fmla="*/ 0 h 60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71588" h="600075">
                <a:moveTo>
                  <a:pt x="1271588" y="600075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3" name="任意多边形: 形状 62"/>
          <p:cNvSpPr/>
          <p:nvPr/>
        </p:nvSpPr>
        <p:spPr>
          <a:xfrm>
            <a:off x="4821238" y="3519488"/>
            <a:ext cx="1409700" cy="4762"/>
          </a:xfrm>
          <a:custGeom>
            <a:avLst/>
            <a:gdLst>
              <a:gd name="connsiteX0" fmla="*/ 1409700 w 1409700"/>
              <a:gd name="connsiteY0" fmla="*/ 4762 h 4762"/>
              <a:gd name="connsiteX1" fmla="*/ 0 w 1409700"/>
              <a:gd name="connsiteY1" fmla="*/ 0 h 4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9700" h="4762">
                <a:moveTo>
                  <a:pt x="1409700" y="476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6" name="弧形 65"/>
          <p:cNvSpPr/>
          <p:nvPr/>
        </p:nvSpPr>
        <p:spPr>
          <a:xfrm>
            <a:off x="6027738" y="3273425"/>
            <a:ext cx="431800" cy="431800"/>
          </a:xfrm>
          <a:prstGeom prst="arc">
            <a:avLst>
              <a:gd name="adj1" fmla="val 21355825"/>
              <a:gd name="adj2" fmla="val 467386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7540625" y="291306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8" name="弧形 67"/>
          <p:cNvSpPr/>
          <p:nvPr/>
        </p:nvSpPr>
        <p:spPr>
          <a:xfrm>
            <a:off x="5986463" y="3273425"/>
            <a:ext cx="504825" cy="503238"/>
          </a:xfrm>
          <a:prstGeom prst="arc">
            <a:avLst>
              <a:gd name="adj1" fmla="val 19970560"/>
              <a:gd name="adj2" fmla="val 21546776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9" name="文本框 68"/>
          <p:cNvSpPr txBox="1">
            <a:spLocks noChangeArrowheads="1"/>
          </p:cNvSpPr>
          <p:nvPr/>
        </p:nvSpPr>
        <p:spPr bwMode="auto">
          <a:xfrm>
            <a:off x="7396163" y="255270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30°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0" name="弧形 69"/>
          <p:cNvSpPr/>
          <p:nvPr/>
        </p:nvSpPr>
        <p:spPr>
          <a:xfrm>
            <a:off x="5953125" y="3217863"/>
            <a:ext cx="560388" cy="558800"/>
          </a:xfrm>
          <a:prstGeom prst="arc">
            <a:avLst>
              <a:gd name="adj1" fmla="val 19336896"/>
              <a:gd name="adj2" fmla="val 467386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7180263" y="226536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45°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2" name="弧形 71"/>
          <p:cNvSpPr/>
          <p:nvPr/>
        </p:nvSpPr>
        <p:spPr>
          <a:xfrm>
            <a:off x="5907088" y="3186113"/>
            <a:ext cx="647700" cy="647700"/>
          </a:xfrm>
          <a:prstGeom prst="arc">
            <a:avLst>
              <a:gd name="adj1" fmla="val 18261656"/>
              <a:gd name="adj2" fmla="val 126493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6892925" y="2051050"/>
            <a:ext cx="647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60°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4" name="弧形 73"/>
          <p:cNvSpPr/>
          <p:nvPr/>
        </p:nvSpPr>
        <p:spPr>
          <a:xfrm>
            <a:off x="5878513" y="3163888"/>
            <a:ext cx="719137" cy="719137"/>
          </a:xfrm>
          <a:prstGeom prst="arc">
            <a:avLst>
              <a:gd name="adj1" fmla="val 17214123"/>
              <a:gd name="adj2" fmla="val 126493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5" name="文本框 74"/>
          <p:cNvSpPr txBox="1">
            <a:spLocks noChangeArrowheads="1"/>
          </p:cNvSpPr>
          <p:nvPr/>
        </p:nvSpPr>
        <p:spPr bwMode="auto">
          <a:xfrm>
            <a:off x="6459538" y="1882775"/>
            <a:ext cx="6492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75°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6" name="弧形 75"/>
          <p:cNvSpPr/>
          <p:nvPr/>
        </p:nvSpPr>
        <p:spPr>
          <a:xfrm>
            <a:off x="5840413" y="3119438"/>
            <a:ext cx="790575" cy="792162"/>
          </a:xfrm>
          <a:prstGeom prst="arc">
            <a:avLst>
              <a:gd name="adj1" fmla="val 15444122"/>
              <a:gd name="adj2" fmla="val 126493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7" name="任意多边形: 形状 76"/>
          <p:cNvSpPr/>
          <p:nvPr/>
        </p:nvSpPr>
        <p:spPr>
          <a:xfrm>
            <a:off x="6242050" y="3117850"/>
            <a:ext cx="396875" cy="412750"/>
          </a:xfrm>
          <a:custGeom>
            <a:avLst/>
            <a:gdLst>
              <a:gd name="connsiteX0" fmla="*/ 0 w 396875"/>
              <a:gd name="connsiteY0" fmla="*/ 0 h 412750"/>
              <a:gd name="connsiteX1" fmla="*/ 396875 w 396875"/>
              <a:gd name="connsiteY1" fmla="*/ 0 h 412750"/>
              <a:gd name="connsiteX2" fmla="*/ 396875 w 396875"/>
              <a:gd name="connsiteY2" fmla="*/ 412750 h 41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875" h="412750">
                <a:moveTo>
                  <a:pt x="0" y="0"/>
                </a:moveTo>
                <a:lnTo>
                  <a:pt x="396875" y="0"/>
                </a:lnTo>
                <a:lnTo>
                  <a:pt x="396875" y="41275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8" name="文本框 77"/>
          <p:cNvSpPr txBox="1">
            <a:spLocks noChangeArrowheads="1"/>
          </p:cNvSpPr>
          <p:nvPr/>
        </p:nvSpPr>
        <p:spPr bwMode="auto">
          <a:xfrm>
            <a:off x="6027738" y="1838325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90°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9" name="文本框 78"/>
          <p:cNvSpPr txBox="1">
            <a:spLocks noChangeArrowheads="1"/>
          </p:cNvSpPr>
          <p:nvPr/>
        </p:nvSpPr>
        <p:spPr bwMode="auto">
          <a:xfrm>
            <a:off x="5583238" y="1895475"/>
            <a:ext cx="792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105°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0" name="弧形 79"/>
          <p:cNvSpPr/>
          <p:nvPr/>
        </p:nvSpPr>
        <p:spPr>
          <a:xfrm>
            <a:off x="5740400" y="3060700"/>
            <a:ext cx="935038" cy="935038"/>
          </a:xfrm>
          <a:prstGeom prst="arc">
            <a:avLst>
              <a:gd name="adj1" fmla="val 14663709"/>
              <a:gd name="adj2" fmla="val 21552027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1" name="文本框 80"/>
          <p:cNvSpPr txBox="1">
            <a:spLocks noChangeArrowheads="1"/>
          </p:cNvSpPr>
          <p:nvPr/>
        </p:nvSpPr>
        <p:spPr bwMode="auto">
          <a:xfrm>
            <a:off x="5164138" y="2039938"/>
            <a:ext cx="7921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120°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2" name="弧形 81"/>
          <p:cNvSpPr/>
          <p:nvPr/>
        </p:nvSpPr>
        <p:spPr>
          <a:xfrm>
            <a:off x="5724525" y="3006725"/>
            <a:ext cx="1008063" cy="1008063"/>
          </a:xfrm>
          <a:prstGeom prst="arc">
            <a:avLst>
              <a:gd name="adj1" fmla="val 13524483"/>
              <a:gd name="adj2" fmla="val 121009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3" name="文本框 82"/>
          <p:cNvSpPr txBox="1">
            <a:spLocks noChangeArrowheads="1"/>
          </p:cNvSpPr>
          <p:nvPr/>
        </p:nvSpPr>
        <p:spPr bwMode="auto">
          <a:xfrm>
            <a:off x="4876800" y="2265363"/>
            <a:ext cx="790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135°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4" name="弧形 83"/>
          <p:cNvSpPr/>
          <p:nvPr/>
        </p:nvSpPr>
        <p:spPr>
          <a:xfrm>
            <a:off x="5667375" y="2968625"/>
            <a:ext cx="1104900" cy="1104900"/>
          </a:xfrm>
          <a:prstGeom prst="arc">
            <a:avLst>
              <a:gd name="adj1" fmla="val 12329765"/>
              <a:gd name="adj2" fmla="val 7816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5" name="文本框 84"/>
          <p:cNvSpPr txBox="1">
            <a:spLocks noChangeArrowheads="1"/>
          </p:cNvSpPr>
          <p:nvPr/>
        </p:nvSpPr>
        <p:spPr bwMode="auto">
          <a:xfrm>
            <a:off x="4587875" y="2624138"/>
            <a:ext cx="79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150°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6" name="弧形 85"/>
          <p:cNvSpPr/>
          <p:nvPr/>
        </p:nvSpPr>
        <p:spPr>
          <a:xfrm>
            <a:off x="5618163" y="2916238"/>
            <a:ext cx="1223962" cy="1225550"/>
          </a:xfrm>
          <a:prstGeom prst="arc">
            <a:avLst>
              <a:gd name="adj1" fmla="val 10801803"/>
              <a:gd name="adj2" fmla="val 142305"/>
            </a:avLst>
          </a:prstGeom>
          <a:noFill/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7" name="文本框 86"/>
          <p:cNvSpPr txBox="1">
            <a:spLocks noChangeArrowheads="1"/>
          </p:cNvSpPr>
          <p:nvPr/>
        </p:nvSpPr>
        <p:spPr bwMode="auto">
          <a:xfrm>
            <a:off x="4443413" y="3200400"/>
            <a:ext cx="7921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180°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4" name="任意多边形: 形状 63"/>
          <p:cNvSpPr/>
          <p:nvPr/>
        </p:nvSpPr>
        <p:spPr>
          <a:xfrm>
            <a:off x="6238875" y="3529013"/>
            <a:ext cx="1433513" cy="0"/>
          </a:xfrm>
          <a:custGeom>
            <a:avLst/>
            <a:gdLst>
              <a:gd name="connsiteX0" fmla="*/ 0 w 1433513"/>
              <a:gd name="connsiteY0" fmla="*/ 0 h 0"/>
              <a:gd name="connsiteX1" fmla="*/ 1433513 w 143351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33513">
                <a:moveTo>
                  <a:pt x="0" y="0"/>
                </a:moveTo>
                <a:lnTo>
                  <a:pt x="1433513" y="0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191250" y="3489325"/>
            <a:ext cx="73025" cy="71438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8" name="文本框 87"/>
          <p:cNvSpPr txBox="1">
            <a:spLocks noChangeArrowheads="1"/>
          </p:cNvSpPr>
          <p:nvPr/>
        </p:nvSpPr>
        <p:spPr bwMode="auto">
          <a:xfrm>
            <a:off x="598488" y="268288"/>
            <a:ext cx="66436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latin typeface="黑体" panose="02010609060101010101" pitchFamily="49" charset="-122"/>
              </a:rPr>
              <a:t>观察用三角板画出的角，你有什么发现吗？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1228528"/>
            <a:ext cx="1263616" cy="5284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2751137"/>
            <a:ext cx="1263616" cy="24693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3372805"/>
            <a:ext cx="1263616" cy="2469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3691297"/>
            <a:ext cx="1263616" cy="24693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4004785"/>
            <a:ext cx="1263616" cy="24693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4311828"/>
            <a:ext cx="1263616" cy="24693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122" y="4605415"/>
            <a:ext cx="1263616" cy="24693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00"/>
                            </p:stCondLst>
                            <p:childTnLst>
                              <p:par>
                                <p:cTn id="1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"/>
                            </p:stCondLst>
                            <p:childTnLst>
                              <p:par>
                                <p:cTn id="1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"/>
                            </p:stCondLst>
                            <p:childTnLst>
                              <p:par>
                                <p:cTn id="1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500"/>
                            </p:stCondLst>
                            <p:childTnLst>
                              <p:par>
                                <p:cTn id="2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0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90" grpId="0" animBg="1"/>
      <p:bldP spid="91" grpId="0" animBg="1"/>
      <p:bldP spid="92" grpId="0" animBg="1"/>
      <p:bldP spid="93" grpId="0" animBg="1"/>
      <p:bldP spid="26" grpId="0" animBg="1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48" grpId="0"/>
      <p:bldP spid="67" grpId="0"/>
      <p:bldP spid="69" grpId="0"/>
      <p:bldP spid="71" grpId="0"/>
      <p:bldP spid="73" grpId="0"/>
      <p:bldP spid="75" grpId="0"/>
      <p:bldP spid="78" grpId="0"/>
      <p:bldP spid="79" grpId="0"/>
      <p:bldP spid="81" grpId="0"/>
      <p:bldP spid="83" grpId="0"/>
      <p:bldP spid="85" grpId="0"/>
      <p:bldP spid="87" grpId="0"/>
      <p:bldP spid="65" grpId="0" animBg="1"/>
      <p:bldP spid="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 bwMode="auto">
          <a:xfrm>
            <a:off x="2051720" y="699542"/>
            <a:ext cx="6159984" cy="3945244"/>
            <a:chOff x="2095915" y="727758"/>
            <a:chExt cx="6160318" cy="3945197"/>
          </a:xfrm>
        </p:grpSpPr>
        <p:pic>
          <p:nvPicPr>
            <p:cNvPr id="34821" name="图片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4977" y="2788432"/>
              <a:ext cx="1091256" cy="1884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思想气泡: 云 2"/>
            <p:cNvSpPr/>
            <p:nvPr/>
          </p:nvSpPr>
          <p:spPr>
            <a:xfrm rot="397217">
              <a:off x="2095915" y="727758"/>
              <a:ext cx="4497632" cy="2678081"/>
            </a:xfrm>
            <a:prstGeom prst="cloudCallout">
              <a:avLst>
                <a:gd name="adj1" fmla="val 63322"/>
                <a:gd name="adj2" fmla="val 34731"/>
              </a:avLst>
            </a:prstGeom>
            <a:noFill/>
            <a:ln>
              <a:solidFill>
                <a:srgbClr val="00C5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4823" name="矩形 4"/>
            <p:cNvSpPr>
              <a:spLocks noChangeArrowheads="1"/>
            </p:cNvSpPr>
            <p:nvPr/>
          </p:nvSpPr>
          <p:spPr bwMode="auto">
            <a:xfrm>
              <a:off x="2843808" y="1131590"/>
              <a:ext cx="15792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zh-CN" altLang="en-US" b="1">
                  <a:solidFill>
                    <a:srgbClr val="000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两副三角板：</a:t>
              </a:r>
              <a:endParaRPr lang="zh-CN" altLang="en-US"/>
            </a:p>
          </p:txBody>
        </p:sp>
        <p:pic>
          <p:nvPicPr>
            <p:cNvPr id="34824" name="图片 1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59679"/>
                </a:clrFrom>
                <a:clrTo>
                  <a:srgbClr val="F5967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6" t="32872" r="45956" b="16699"/>
            <a:stretch>
              <a:fillRect/>
            </a:stretch>
          </p:blipFill>
          <p:spPr bwMode="auto">
            <a:xfrm rot="8091081">
              <a:off x="3722913" y="1643283"/>
              <a:ext cx="1164150" cy="1197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5" name="图片 1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59679"/>
                </a:clrFrom>
                <a:clrTo>
                  <a:srgbClr val="F5967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6401" y="1563638"/>
              <a:ext cx="892187" cy="1450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6" name="图片 1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59679"/>
                </a:clrFrom>
                <a:clrTo>
                  <a:srgbClr val="F5967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109075">
              <a:off x="3115457" y="2046710"/>
              <a:ext cx="892188" cy="1450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7" name="图片 10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59679"/>
                </a:clrFrom>
                <a:clrTo>
                  <a:srgbClr val="F59679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6" t="32872" r="45956" b="16699"/>
            <a:stretch>
              <a:fillRect/>
            </a:stretch>
          </p:blipFill>
          <p:spPr bwMode="auto">
            <a:xfrm rot="5400000">
              <a:off x="4948653" y="1030625"/>
              <a:ext cx="1164151" cy="1197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11188" y="322263"/>
            <a:ext cx="58324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>
                <a:solidFill>
                  <a:srgbClr val="0066FF"/>
                </a:solidFill>
                <a:latin typeface="黑体" panose="02010609060101010101" pitchFamily="49" charset="-122"/>
              </a:rPr>
              <a:t>你还能画出哪些角呢？</a:t>
            </a:r>
            <a:endParaRPr lang="zh-CN" altLang="en-US" sz="2400" b="1">
              <a:solidFill>
                <a:srgbClr val="0066FF"/>
              </a:solidFill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109913" y="3724275"/>
            <a:ext cx="297425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400" b="1">
                <a:solidFill>
                  <a:srgbClr val="0066FF"/>
                </a:solidFill>
                <a:latin typeface="黑体" panose="02010609060101010101" pitchFamily="49" charset="-122"/>
              </a:rPr>
              <a:t>三副三角板呢？</a:t>
            </a:r>
            <a:endParaRPr lang="zh-CN" altLang="en-US" sz="2400" b="1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1077</Words>
  <Application>Microsoft Office PowerPoint</Application>
  <PresentationFormat>全屏显示(16:9)</PresentationFormat>
  <Paragraphs>206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等线</vt:lpstr>
      <vt:lpstr>黑体</vt:lpstr>
      <vt:lpstr>楷体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442</cp:revision>
  <dcterms:created xsi:type="dcterms:W3CDTF">2015-08-27T07:30:00Z</dcterms:created>
  <dcterms:modified xsi:type="dcterms:W3CDTF">2026-06-08T09:08:54Z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7E06DD38842B4531947A351CCCF64799</vt:lpwstr>
  </property>
</Properties>
</file>