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682" r:id="rId2"/>
    <p:sldId id="1035" r:id="rId3"/>
    <p:sldId id="1085" r:id="rId4"/>
    <p:sldId id="1059" r:id="rId5"/>
    <p:sldId id="1079" r:id="rId6"/>
    <p:sldId id="1082" r:id="rId7"/>
    <p:sldId id="1086" r:id="rId8"/>
    <p:sldId id="1080" r:id="rId9"/>
    <p:sldId id="1087" r:id="rId10"/>
    <p:sldId id="1091" r:id="rId11"/>
    <p:sldId id="1088" r:id="rId12"/>
    <p:sldId id="1089" r:id="rId13"/>
    <p:sldId id="1090" r:id="rId14"/>
    <p:sldId id="680" r:id="rId15"/>
    <p:sldId id="331" r:id="rId16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FFFAF"/>
    <a:srgbClr val="FFFF97"/>
    <a:srgbClr val="DFEECA"/>
    <a:srgbClr val="C0504D"/>
    <a:srgbClr val="FDDA83"/>
    <a:srgbClr val="BBE2F9"/>
    <a:srgbClr val="FFFFFF"/>
    <a:srgbClr val="E5F2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82" d="100"/>
          <a:sy n="82" d="100"/>
        </p:scale>
        <p:origin x="590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五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48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23687" y="214046"/>
            <a:ext cx="273231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谈话引入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59031" y="214043"/>
            <a:ext cx="5272316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动手操作，探索神奇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788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2026/7/9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2026/7/9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925147"/>
            <a:ext cx="9333419" cy="94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神奇的默比乌斯带</a:t>
            </a:r>
            <a:endParaRPr lang="en-US" altLang="zh-CN" sz="60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50448A-A38E-CD23-C491-98E1618C12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686" y="2070915"/>
            <a:ext cx="1326669" cy="132666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29B9776-F179-1B7B-6F89-902AD200EF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155" y="731650"/>
            <a:ext cx="1942377" cy="194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557496" y="2157927"/>
            <a:ext cx="11329703" cy="2783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在动手操作中学会制作默比乌斯带，培养观察能力和动手能力。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在画一画、涂一涂、剪一剪的操作中，通过猜想、验证等数学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思考，体会默比乌斯带的神奇特性。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体会数学研究的乐趣，培养探究意识。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475861" y="1539549"/>
            <a:ext cx="11196000" cy="4114800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F62B6526-1D0A-06A7-4559-87D104DC2A9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7082" y="2632709"/>
            <a:ext cx="5952773" cy="317877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0B57101-4A3B-D1E6-F79B-8033C2026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3485" y="2763335"/>
            <a:ext cx="5952773" cy="324241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695BFF6-1580-A0DA-195A-7FCE8AA5F66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133" t="19133" r="16778" b="15051"/>
          <a:stretch>
            <a:fillRect/>
          </a:stretch>
        </p:blipFill>
        <p:spPr>
          <a:xfrm>
            <a:off x="3127724" y="3029020"/>
            <a:ext cx="751847" cy="464058"/>
          </a:xfrm>
          <a:prstGeom prst="rect">
            <a:avLst/>
          </a:prstGeom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3F6DB302-5626-B243-C23B-FEE6E9AB77AD}"/>
              </a:ext>
            </a:extLst>
          </p:cNvPr>
          <p:cNvSpPr txBox="1"/>
          <p:nvPr/>
        </p:nvSpPr>
        <p:spPr>
          <a:xfrm>
            <a:off x="1809513" y="5463155"/>
            <a:ext cx="10829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蚂蚁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28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866B8D1-18E4-8F81-7943-9D4B0253316E}"/>
              </a:ext>
            </a:extLst>
          </p:cNvPr>
          <p:cNvSpPr txBox="1"/>
          <p:nvPr/>
        </p:nvSpPr>
        <p:spPr>
          <a:xfrm>
            <a:off x="2985169" y="2471751"/>
            <a:ext cx="10829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面包</a:t>
            </a:r>
            <a:endParaRPr lang="zh-CN" altLang="en-US" sz="28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A00F9D8-4617-7A24-35F4-938CF9C8D2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8194" y="4729343"/>
            <a:ext cx="1044393" cy="69626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AECDE88-C529-91E5-C2C5-11A6E24D424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133" t="19133" r="16778" b="15051"/>
          <a:stretch>
            <a:fillRect/>
          </a:stretch>
        </p:blipFill>
        <p:spPr>
          <a:xfrm>
            <a:off x="9827105" y="3047679"/>
            <a:ext cx="751847" cy="46405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B45928E-CF55-E5C7-98BB-FF2D27EF8C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0701" y="4962607"/>
            <a:ext cx="1044393" cy="696262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E22CBF77-1611-C3C4-A401-0121B463AEC7}"/>
              </a:ext>
            </a:extLst>
          </p:cNvPr>
          <p:cNvSpPr txBox="1"/>
          <p:nvPr/>
        </p:nvSpPr>
        <p:spPr>
          <a:xfrm>
            <a:off x="1012060" y="1300802"/>
            <a:ext cx="908568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dirty="0"/>
              <a:t>蚂蚁不越</a:t>
            </a:r>
            <a:r>
              <a:rPr lang="zh-CN" altLang="en-US" dirty="0"/>
              <a:t>过纸环</a:t>
            </a:r>
            <a:r>
              <a:rPr lang="zh-CN" altLang="zh-CN" dirty="0"/>
              <a:t>边界</a:t>
            </a:r>
            <a:r>
              <a:rPr lang="zh-CN" altLang="en-US" dirty="0"/>
              <a:t>，谁</a:t>
            </a:r>
            <a:r>
              <a:rPr lang="zh-CN" altLang="zh-CN" dirty="0"/>
              <a:t>能吃到面包屑</a:t>
            </a:r>
            <a:r>
              <a:rPr lang="zh-CN" altLang="en-US" dirty="0"/>
              <a:t>？</a:t>
            </a:r>
            <a:endParaRPr lang="zh-CN" altLang="zh-CN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3856284-C70E-EA48-517C-CA7855FBE401}"/>
              </a:ext>
            </a:extLst>
          </p:cNvPr>
          <p:cNvSpPr txBox="1"/>
          <p:nvPr/>
        </p:nvSpPr>
        <p:spPr>
          <a:xfrm>
            <a:off x="10067105" y="2518402"/>
            <a:ext cx="10829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面包</a:t>
            </a:r>
            <a:endParaRPr lang="zh-CN" altLang="en-US" sz="28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5415786-A037-C25D-0599-8ADB5B3A7954}"/>
              </a:ext>
            </a:extLst>
          </p:cNvPr>
          <p:cNvSpPr txBox="1"/>
          <p:nvPr/>
        </p:nvSpPr>
        <p:spPr>
          <a:xfrm>
            <a:off x="7022217" y="5655969"/>
            <a:ext cx="10829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蚂蚁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28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694901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63B851E-7734-78EC-53DE-3FBF26188C65}"/>
              </a:ext>
            </a:extLst>
          </p:cNvPr>
          <p:cNvSpPr txBox="1"/>
          <p:nvPr/>
        </p:nvSpPr>
        <p:spPr>
          <a:xfrm>
            <a:off x="781438" y="1507666"/>
            <a:ext cx="10975132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        取两张两面颜色不同的长方形的长纸条，给它们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标上序号①②。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7269367-8ADC-E797-0ED7-EB390CBB1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187" y="3568579"/>
            <a:ext cx="8579626" cy="138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95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E3DD7091-4D7B-C960-092F-B25D9DB5E1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911"/>
          <a:stretch>
            <a:fillRect/>
          </a:stretch>
        </p:blipFill>
        <p:spPr>
          <a:xfrm>
            <a:off x="1405446" y="2902076"/>
            <a:ext cx="3968987" cy="2298430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7E20F0AA-515F-4B59-665E-F7110FC85901}"/>
              </a:ext>
            </a:extLst>
          </p:cNvPr>
          <p:cNvSpPr txBox="1"/>
          <p:nvPr/>
        </p:nvSpPr>
        <p:spPr>
          <a:xfrm>
            <a:off x="907013" y="433406"/>
            <a:ext cx="9743493" cy="21754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把纸条①的两端粘贴在一起，形成一个环；</a:t>
            </a:r>
            <a:endParaRPr lang="en-US" altLang="zh-CN" dirty="0"/>
          </a:p>
          <a:p>
            <a:r>
              <a:rPr lang="zh-CN" altLang="en-US" dirty="0"/>
              <a:t>把纸条②先捏着一端，将另一端扭转 </a:t>
            </a:r>
            <a:r>
              <a:rPr lang="en-US" altLang="zh-CN" dirty="0"/>
              <a:t>180°</a:t>
            </a:r>
            <a:r>
              <a:rPr lang="zh-CN" altLang="en-US" dirty="0"/>
              <a:t>，</a:t>
            </a:r>
            <a:endParaRPr lang="en-US" altLang="zh-CN" dirty="0"/>
          </a:p>
          <a:p>
            <a:r>
              <a:rPr lang="zh-CN" altLang="en-US" dirty="0"/>
              <a:t>再粘贴起来，也形成一个环。</a:t>
            </a: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3659BF36-36DB-A89A-A3D6-7DFDEEADFE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785"/>
          <a:stretch>
            <a:fillRect/>
          </a:stretch>
        </p:blipFill>
        <p:spPr>
          <a:xfrm>
            <a:off x="5523722" y="2902076"/>
            <a:ext cx="4684334" cy="2298430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A74C9D2C-F149-AC56-3464-496EA68B8E5E}"/>
              </a:ext>
            </a:extLst>
          </p:cNvPr>
          <p:cNvSpPr txBox="1"/>
          <p:nvPr/>
        </p:nvSpPr>
        <p:spPr>
          <a:xfrm>
            <a:off x="907013" y="5518062"/>
            <a:ext cx="1008582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①号环有几个面？②号环呢？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C3B70BD1-F037-6AC2-57D0-89BEFB2A8792}"/>
              </a:ext>
            </a:extLst>
          </p:cNvPr>
          <p:cNvSpPr txBox="1"/>
          <p:nvPr/>
        </p:nvSpPr>
        <p:spPr>
          <a:xfrm>
            <a:off x="3408601" y="4998482"/>
            <a:ext cx="14271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dirty="0">
                <a:solidFill>
                  <a:srgbClr val="FF00FF"/>
                </a:solidFill>
              </a:rPr>
              <a:t>2 </a:t>
            </a:r>
            <a:r>
              <a:rPr lang="zh-CN" altLang="en-US" sz="3200" dirty="0">
                <a:solidFill>
                  <a:srgbClr val="FF00FF"/>
                </a:solidFill>
              </a:rPr>
              <a:t>个面</a:t>
            </a:r>
          </a:p>
        </p:txBody>
      </p:sp>
    </p:spTree>
    <p:extLst>
      <p:ext uri="{BB962C8B-B14F-4D97-AF65-F5344CB8AC3E}">
        <p14:creationId xmlns:p14="http://schemas.microsoft.com/office/powerpoint/2010/main" val="38195247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04E9C3F-03AB-E8FD-B124-2C40BE50C7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785"/>
          <a:stretch>
            <a:fillRect/>
          </a:stretch>
        </p:blipFill>
        <p:spPr>
          <a:xfrm>
            <a:off x="6706796" y="399487"/>
            <a:ext cx="4501552" cy="220874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8B23F89-ACE7-4EF4-B54C-9DDC7B237F19}"/>
              </a:ext>
            </a:extLst>
          </p:cNvPr>
          <p:cNvSpPr txBox="1"/>
          <p:nvPr/>
        </p:nvSpPr>
        <p:spPr>
          <a:xfrm>
            <a:off x="729250" y="2544212"/>
            <a:ext cx="10938772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        用彩色笔涂一涂，看能不能一次连续不断地涂完②号环的整个面。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E108EB13-859A-4B79-AEFF-85843CE11848}"/>
              </a:ext>
            </a:extLst>
          </p:cNvPr>
          <p:cNvSpPr txBox="1"/>
          <p:nvPr/>
        </p:nvSpPr>
        <p:spPr>
          <a:xfrm>
            <a:off x="1603684" y="4459148"/>
            <a:ext cx="9387778" cy="128188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经过操作我们发现能一次连续不断地涂完②号环的整个面，说明②号环只有一个面。</a:t>
            </a:r>
            <a:endParaRPr lang="zh-CN" altLang="zh-CN" sz="2400" b="1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箭头: 五边形 6">
            <a:extLst>
              <a:ext uri="{FF2B5EF4-FFF2-40B4-BE49-F238E27FC236}">
                <a16:creationId xmlns:a16="http://schemas.microsoft.com/office/drawing/2014/main" id="{FD69722F-6045-8540-2266-FE5A129C9D71}"/>
              </a:ext>
            </a:extLst>
          </p:cNvPr>
          <p:cNvSpPr/>
          <p:nvPr/>
        </p:nvSpPr>
        <p:spPr>
          <a:xfrm>
            <a:off x="475441" y="399487"/>
            <a:ext cx="2376000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/>
              <a:t>涂一涂</a:t>
            </a:r>
          </a:p>
        </p:txBody>
      </p:sp>
    </p:spTree>
    <p:extLst>
      <p:ext uri="{BB962C8B-B14F-4D97-AF65-F5344CB8AC3E}">
        <p14:creationId xmlns:p14="http://schemas.microsoft.com/office/powerpoint/2010/main" val="39749924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EA63321-8E12-261E-C571-EB763C493FE5}"/>
              </a:ext>
            </a:extLst>
          </p:cNvPr>
          <p:cNvSpPr txBox="1"/>
          <p:nvPr/>
        </p:nvSpPr>
        <p:spPr>
          <a:xfrm>
            <a:off x="1081768" y="3491967"/>
            <a:ext cx="849318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这个神奇的纸环叫作默比乌斯带。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FA567B1-C821-09F8-6B55-B49414EFF1E6}"/>
              </a:ext>
            </a:extLst>
          </p:cNvPr>
          <p:cNvSpPr txBox="1"/>
          <p:nvPr/>
        </p:nvSpPr>
        <p:spPr>
          <a:xfrm>
            <a:off x="1104512" y="4416934"/>
            <a:ext cx="7218395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默比乌斯带是德国数学家默比乌斯在 </a:t>
            </a:r>
            <a:r>
              <a:rPr lang="en-US" altLang="zh-CN" dirty="0"/>
              <a:t>1858 </a:t>
            </a:r>
            <a:r>
              <a:rPr lang="zh-CN" altLang="en-US" dirty="0"/>
              <a:t>年发现的。</a:t>
            </a:r>
          </a:p>
        </p:txBody>
      </p:sp>
      <p:pic>
        <p:nvPicPr>
          <p:cNvPr id="7" name="图片 6" descr="默比乌斯带与古代西方的时间之神-知识分子的财新博客-财新网">
            <a:extLst>
              <a:ext uri="{FF2B5EF4-FFF2-40B4-BE49-F238E27FC236}">
                <a16:creationId xmlns:a16="http://schemas.microsoft.com/office/drawing/2014/main" id="{8FF9AD8A-5FCF-EFE3-FECF-6489C3996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6832" y="3477883"/>
            <a:ext cx="2433964" cy="290337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176A052-791F-428C-00A9-6F6BB26F3C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4911"/>
          <a:stretch>
            <a:fillRect/>
          </a:stretch>
        </p:blipFill>
        <p:spPr>
          <a:xfrm>
            <a:off x="406568" y="393676"/>
            <a:ext cx="3447476" cy="199642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DDB4453-A3D8-9061-48D1-63F91FE1E385}"/>
              </a:ext>
            </a:extLst>
          </p:cNvPr>
          <p:cNvSpPr txBox="1"/>
          <p:nvPr/>
        </p:nvSpPr>
        <p:spPr>
          <a:xfrm>
            <a:off x="3824388" y="644426"/>
            <a:ext cx="3108262" cy="12840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ctr">
              <a:defRPr sz="3200" b="1" kern="100">
                <a:solidFill>
                  <a:srgbClr val="FF0000"/>
                </a:solidFill>
                <a:effectLst/>
                <a:latin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一端扭转</a:t>
            </a:r>
            <a:r>
              <a:rPr lang="en-US" altLang="zh-CN" sz="2800" dirty="0">
                <a:solidFill>
                  <a:schemeClr val="tx1"/>
                </a:solidFill>
              </a:rPr>
              <a:t>180°</a:t>
            </a:r>
            <a:r>
              <a:rPr lang="zh-CN" altLang="en-US" sz="2800" dirty="0">
                <a:solidFill>
                  <a:schemeClr val="tx1"/>
                </a:solidFill>
              </a:rPr>
              <a:t>，</a:t>
            </a:r>
            <a:endParaRPr lang="en-US" altLang="zh-CN" sz="2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首尾相接</a:t>
            </a: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56440C07-AEED-E91B-0D47-7BC308C2C843}"/>
              </a:ext>
            </a:extLst>
          </p:cNvPr>
          <p:cNvCxnSpPr/>
          <p:nvPr/>
        </p:nvCxnSpPr>
        <p:spPr>
          <a:xfrm>
            <a:off x="3853544" y="1338695"/>
            <a:ext cx="2856331" cy="0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847061BB-E1E0-5612-B1B3-7BEA2F8FB9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785"/>
          <a:stretch>
            <a:fillRect/>
          </a:stretch>
        </p:blipFill>
        <p:spPr>
          <a:xfrm>
            <a:off x="6706796" y="399487"/>
            <a:ext cx="4501552" cy="220874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6E1F7E98-BB5A-5167-D5EA-6BF9C72A4922}"/>
              </a:ext>
            </a:extLst>
          </p:cNvPr>
          <p:cNvSpPr txBox="1"/>
          <p:nvPr/>
        </p:nvSpPr>
        <p:spPr>
          <a:xfrm>
            <a:off x="642648" y="2491684"/>
            <a:ext cx="3210896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ctr">
              <a:defRPr sz="3200" b="1" kern="100">
                <a:solidFill>
                  <a:srgbClr val="FF0000"/>
                </a:solidFill>
                <a:effectLst/>
                <a:latin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2800" dirty="0">
                <a:solidFill>
                  <a:schemeClr val="tx1"/>
                </a:solidFill>
                <a:latin typeface="+mn-lt"/>
              </a:rPr>
              <a:t>2 </a:t>
            </a:r>
            <a:r>
              <a:rPr lang="zh-CN" altLang="en-US" sz="2800" dirty="0">
                <a:solidFill>
                  <a:schemeClr val="tx1"/>
                </a:solidFill>
                <a:latin typeface="+mn-lt"/>
              </a:rPr>
              <a:t>个面、</a:t>
            </a:r>
            <a:r>
              <a:rPr lang="en-US" altLang="zh-CN" sz="2800" dirty="0">
                <a:solidFill>
                  <a:schemeClr val="tx1"/>
                </a:solidFill>
                <a:latin typeface="+mn-lt"/>
              </a:rPr>
              <a:t>2 </a:t>
            </a:r>
            <a:r>
              <a:rPr lang="zh-CN" altLang="en-US" sz="2800" dirty="0">
                <a:solidFill>
                  <a:schemeClr val="tx1"/>
                </a:solidFill>
                <a:latin typeface="+mn-lt"/>
              </a:rPr>
              <a:t>条边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0E4DDB5-57DF-B176-2988-AF77CB421026}"/>
              </a:ext>
            </a:extLst>
          </p:cNvPr>
          <p:cNvSpPr txBox="1"/>
          <p:nvPr/>
        </p:nvSpPr>
        <p:spPr>
          <a:xfrm>
            <a:off x="7957848" y="2491684"/>
            <a:ext cx="3210896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ctr">
              <a:defRPr sz="3200" b="1" kern="100">
                <a:solidFill>
                  <a:srgbClr val="FF0000"/>
                </a:solidFill>
                <a:effectLst/>
                <a:latin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2800" dirty="0">
                <a:solidFill>
                  <a:schemeClr val="tx1"/>
                </a:solidFill>
                <a:latin typeface="+mn-lt"/>
              </a:rPr>
              <a:t>1 </a:t>
            </a:r>
            <a:r>
              <a:rPr lang="zh-CN" altLang="en-US" sz="2800" dirty="0">
                <a:solidFill>
                  <a:schemeClr val="tx1"/>
                </a:solidFill>
                <a:latin typeface="+mn-lt"/>
              </a:rPr>
              <a:t>个面、</a:t>
            </a:r>
            <a:r>
              <a:rPr lang="en-US" altLang="zh-CN" sz="2800" dirty="0">
                <a:solidFill>
                  <a:schemeClr val="tx1"/>
                </a:solidFill>
                <a:latin typeface="+mn-lt"/>
              </a:rPr>
              <a:t>1 </a:t>
            </a:r>
            <a:r>
              <a:rPr lang="zh-CN" altLang="en-US" sz="2800" dirty="0">
                <a:solidFill>
                  <a:schemeClr val="tx1"/>
                </a:solidFill>
                <a:latin typeface="+mn-lt"/>
              </a:rPr>
              <a:t>条边</a:t>
            </a:r>
          </a:p>
        </p:txBody>
      </p:sp>
    </p:spTree>
    <p:extLst>
      <p:ext uri="{BB962C8B-B14F-4D97-AF65-F5344CB8AC3E}">
        <p14:creationId xmlns:p14="http://schemas.microsoft.com/office/powerpoint/2010/main" val="33354370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996A818E-374A-8392-AC5B-07E3A7AC6CB7}"/>
              </a:ext>
            </a:extLst>
          </p:cNvPr>
          <p:cNvSpPr/>
          <p:nvPr/>
        </p:nvSpPr>
        <p:spPr>
          <a:xfrm>
            <a:off x="475441" y="399487"/>
            <a:ext cx="2376000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/>
              <a:t>剪一剪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8B2C380-5A4A-CB06-CD3E-D80B4A52EE2E}"/>
              </a:ext>
            </a:extLst>
          </p:cNvPr>
          <p:cNvSpPr txBox="1"/>
          <p:nvPr/>
        </p:nvSpPr>
        <p:spPr>
          <a:xfrm>
            <a:off x="1121618" y="2658722"/>
            <a:ext cx="1015403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拿剪刀，沿②号环的中线剪开，你有什么发现？</a:t>
            </a:r>
            <a:endParaRPr lang="zh-CN" altLang="zh-CN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3226C052-6FA9-96BB-EA8C-2155AA351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18" y="3714192"/>
            <a:ext cx="9980017" cy="1743607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41A834AD-94B5-55C0-739F-A648938AB2AD}"/>
              </a:ext>
            </a:extLst>
          </p:cNvPr>
          <p:cNvSpPr txBox="1"/>
          <p:nvPr/>
        </p:nvSpPr>
        <p:spPr>
          <a:xfrm>
            <a:off x="1893856" y="5772082"/>
            <a:ext cx="82951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FZYBKSJW--GB1-0"/>
              </a:rPr>
              <a:t>不会把边剪断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FZSSK--GBK1-0"/>
              </a:rPr>
              <a:t>，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FZYBKSJW--GB1-0"/>
              </a:rPr>
              <a:t>还是连续的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FZSSK--GBK1-0"/>
              </a:rPr>
              <a:t>、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FZYBKSJW--GB1-0"/>
              </a:rPr>
              <a:t>更细长的环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FZSSK--GBK1-0"/>
              </a:rPr>
              <a:t>。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F47DBB1D-2ECD-C882-ED80-CE280AC35E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785"/>
          <a:stretch>
            <a:fillRect/>
          </a:stretch>
        </p:blipFill>
        <p:spPr>
          <a:xfrm>
            <a:off x="6706796" y="399487"/>
            <a:ext cx="4501552" cy="220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72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A2AEA3D4-5562-F982-C179-71CA1B76B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942" y="3793868"/>
            <a:ext cx="9160030" cy="2021291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E8953EA5-DB00-FF2D-BB95-82C8DD6E94C0}"/>
              </a:ext>
            </a:extLst>
          </p:cNvPr>
          <p:cNvSpPr txBox="1"/>
          <p:nvPr/>
        </p:nvSpPr>
        <p:spPr>
          <a:xfrm>
            <a:off x="3093875" y="5922088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r>
              <a:rPr lang="zh-CN" altLang="en-US" dirty="0"/>
              <a:t>剪出的两条纸带环绕在一起。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88B5F43-D040-9AFB-3F23-267059823B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785"/>
          <a:stretch>
            <a:fillRect/>
          </a:stretch>
        </p:blipFill>
        <p:spPr>
          <a:xfrm>
            <a:off x="6706796" y="399487"/>
            <a:ext cx="4501552" cy="2208747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D09037F6-D5EA-8452-92F2-9B62A0430719}"/>
              </a:ext>
            </a:extLst>
          </p:cNvPr>
          <p:cNvSpPr txBox="1"/>
          <p:nvPr/>
        </p:nvSpPr>
        <p:spPr>
          <a:xfrm>
            <a:off x="828090" y="2352976"/>
            <a:ext cx="10527264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如果沿②号环离边缘     宽度的地方一直剪下去，</a:t>
            </a:r>
          </a:p>
          <a:p>
            <a:r>
              <a:rPr lang="zh-CN" altLang="en-US" dirty="0"/>
              <a:t>你会有什么发现？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02CC9DDD-3986-9849-FB01-ECDAC06E1FAF}"/>
                  </a:ext>
                </a:extLst>
              </p:cNvPr>
              <p:cNvSpPr txBox="1"/>
              <p:nvPr/>
            </p:nvSpPr>
            <p:spPr>
              <a:xfrm>
                <a:off x="5082848" y="2203686"/>
                <a:ext cx="515517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6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zh-CN" altLang="en-US" sz="3200" dirty="0"/>
              </a:p>
            </p:txBody>
          </p:sp>
        </mc:Choice>
        <mc:Fallback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02CC9DDD-3986-9849-FB01-ECDAC06E1F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2848" y="2203686"/>
                <a:ext cx="515517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箭头: 五边形 24">
            <a:extLst>
              <a:ext uri="{FF2B5EF4-FFF2-40B4-BE49-F238E27FC236}">
                <a16:creationId xmlns:a16="http://schemas.microsoft.com/office/drawing/2014/main" id="{7DBA671E-88DF-36B4-E926-887A5AC6B308}"/>
              </a:ext>
            </a:extLst>
          </p:cNvPr>
          <p:cNvSpPr/>
          <p:nvPr/>
        </p:nvSpPr>
        <p:spPr>
          <a:xfrm>
            <a:off x="475441" y="399487"/>
            <a:ext cx="2376000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/>
              <a:t>剪一剪</a:t>
            </a:r>
          </a:p>
        </p:txBody>
      </p:sp>
    </p:spTree>
    <p:extLst>
      <p:ext uri="{BB962C8B-B14F-4D97-AF65-F5344CB8AC3E}">
        <p14:creationId xmlns:p14="http://schemas.microsoft.com/office/powerpoint/2010/main" val="27793763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6A20C9E-46D4-0A41-69EE-F107FA3C8ADB}"/>
              </a:ext>
            </a:extLst>
          </p:cNvPr>
          <p:cNvSpPr txBox="1"/>
          <p:nvPr/>
        </p:nvSpPr>
        <p:spPr>
          <a:xfrm>
            <a:off x="851030" y="1026721"/>
            <a:ext cx="1050860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dirty="0"/>
              <a:t>同学们，研究到这里，你们还有什么想了解的？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049EED1-D45F-CA81-8C3C-DE6F9113E398}"/>
              </a:ext>
            </a:extLst>
          </p:cNvPr>
          <p:cNvSpPr txBox="1"/>
          <p:nvPr/>
        </p:nvSpPr>
        <p:spPr>
          <a:xfrm>
            <a:off x="1017037" y="2582409"/>
            <a:ext cx="9881118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zh-CN" altLang="en-US" sz="3200" b="1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Courier New" panose="02070309020205020404" pitchFamily="49" charset="0"/>
              </a:rPr>
              <a:t>（</a:t>
            </a:r>
            <a:r>
              <a:rPr lang="en-US" altLang="zh-CN" sz="3200" b="1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Courier New" panose="02070309020205020404" pitchFamily="49" charset="0"/>
              </a:rPr>
              <a:t>1</a:t>
            </a:r>
            <a:r>
              <a:rPr lang="zh-CN" altLang="en-US" sz="3200" b="1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Courier New" panose="02070309020205020404" pitchFamily="49" charset="0"/>
              </a:rPr>
              <a:t>）</a:t>
            </a:r>
            <a:r>
              <a:rPr lang="zh-CN" altLang="zh-CN" sz="3200" b="1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Courier New" panose="02070309020205020404" pitchFamily="49" charset="0"/>
              </a:rPr>
              <a:t>继续沿着四等分处、五等分处剪下去，会怎样？</a:t>
            </a:r>
            <a:endParaRPr lang="zh-CN" altLang="zh-CN" sz="2400" b="1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Courier New" panose="02070309020205020404" pitchFamily="49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053CB19-6453-112E-B8D6-AF6E5834156E}"/>
              </a:ext>
            </a:extLst>
          </p:cNvPr>
          <p:cNvSpPr txBox="1"/>
          <p:nvPr/>
        </p:nvSpPr>
        <p:spPr>
          <a:xfrm>
            <a:off x="1017037" y="3534131"/>
            <a:ext cx="6097554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zh-CN" altLang="en-US" sz="3200" b="1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Courier New" panose="02070309020205020404" pitchFamily="49" charset="0"/>
              </a:rPr>
              <a:t>（</a:t>
            </a:r>
            <a:r>
              <a:rPr lang="en-US" altLang="zh-CN" sz="3200" b="1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en-US" sz="3200" b="1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Courier New" panose="02070309020205020404" pitchFamily="49" charset="0"/>
              </a:rPr>
              <a:t>）</a:t>
            </a:r>
            <a:r>
              <a:rPr lang="zh-CN" altLang="zh-CN" sz="3200" b="1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Courier New" panose="02070309020205020404" pitchFamily="49" charset="0"/>
              </a:rPr>
              <a:t>默比乌斯带有什么用途？</a:t>
            </a:r>
            <a:endParaRPr lang="zh-CN" altLang="zh-CN" sz="2400" b="1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Courier New" panose="02070309020205020404" pitchFamily="49" charset="0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0095F4C6-844C-9807-B8F9-2665E6C9EAA5}"/>
              </a:ext>
            </a:extLst>
          </p:cNvPr>
          <p:cNvSpPr/>
          <p:nvPr/>
        </p:nvSpPr>
        <p:spPr>
          <a:xfrm>
            <a:off x="841699" y="2323324"/>
            <a:ext cx="10508602" cy="2304661"/>
          </a:xfrm>
          <a:prstGeom prst="roundRect">
            <a:avLst>
              <a:gd name="adj" fmla="val 13023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5756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默比乌斯带">
            <a:hlinkClick r:id="" action="ppaction://media"/>
            <a:extLst>
              <a:ext uri="{FF2B5EF4-FFF2-40B4-BE49-F238E27FC236}">
                <a16:creationId xmlns:a16="http://schemas.microsoft.com/office/drawing/2014/main" id="{DAD430C8-17D3-D6FA-6318-21C36E38AD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342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7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1154F398-6839-5B54-E4F8-0FDE245EAB24}"/>
              </a:ext>
            </a:extLst>
          </p:cNvPr>
          <p:cNvSpPr/>
          <p:nvPr/>
        </p:nvSpPr>
        <p:spPr>
          <a:xfrm>
            <a:off x="475441" y="399487"/>
            <a:ext cx="2376000" cy="720000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/>
              <a:t>应  用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7ACF928-2A1C-3BB8-ED73-8DF1553806A3}"/>
              </a:ext>
            </a:extLst>
          </p:cNvPr>
          <p:cNvSpPr txBox="1"/>
          <p:nvPr/>
        </p:nvSpPr>
        <p:spPr>
          <a:xfrm>
            <a:off x="2209022" y="5098252"/>
            <a:ext cx="23536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zh-CN" altLang="zh-CN" sz="3200" b="1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传送带</a:t>
            </a:r>
            <a:endParaRPr lang="zh-CN" altLang="zh-CN" sz="24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 descr="传送带的组成及结构-行业资讯-炭黑产业网">
            <a:extLst>
              <a:ext uri="{FF2B5EF4-FFF2-40B4-BE49-F238E27FC236}">
                <a16:creationId xmlns:a16="http://schemas.microsoft.com/office/drawing/2014/main" id="{6BD92253-D70A-ECA9-0ED5-DE03AA2C6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587" y="1786187"/>
            <a:ext cx="5107021" cy="293775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7D85993-AD63-0A81-37D3-00FFD92D8891}"/>
              </a:ext>
            </a:extLst>
          </p:cNvPr>
          <p:cNvSpPr txBox="1"/>
          <p:nvPr/>
        </p:nvSpPr>
        <p:spPr>
          <a:xfrm>
            <a:off x="7205273" y="5107583"/>
            <a:ext cx="34876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zh-CN" altLang="en-US" sz="3200" b="1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可循环再生标志</a:t>
            </a:r>
            <a:endParaRPr lang="zh-CN" altLang="zh-CN" sz="24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C984BE4-DC91-0AAE-E757-2D6235DFE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296" y="1692734"/>
            <a:ext cx="3199306" cy="319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3567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0BDA3B6-D20C-E71A-C93F-96B446BEA0E6}"/>
              </a:ext>
            </a:extLst>
          </p:cNvPr>
          <p:cNvSpPr txBox="1"/>
          <p:nvPr/>
        </p:nvSpPr>
        <p:spPr>
          <a:xfrm>
            <a:off x="1165158" y="5076649"/>
            <a:ext cx="37065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ctr">
              <a:defRPr sz="3200" b="1" kern="100">
                <a:solidFill>
                  <a:srgbClr val="FF0000"/>
                </a:solidFill>
                <a:effectLst/>
                <a:latin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过山车的轨道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6F2DD00-1732-482C-9795-5BF47FEF5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59" y="1213690"/>
            <a:ext cx="5770862" cy="342291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E1B67FB-3243-C3FE-20AC-E7893C54F44F}"/>
              </a:ext>
            </a:extLst>
          </p:cNvPr>
          <p:cNvSpPr txBox="1"/>
          <p:nvPr/>
        </p:nvSpPr>
        <p:spPr>
          <a:xfrm>
            <a:off x="6396526" y="5744444"/>
            <a:ext cx="50210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ctr">
              <a:defRPr sz="3200" b="1" kern="100">
                <a:solidFill>
                  <a:srgbClr val="FF0000"/>
                </a:solidFill>
                <a:effectLst/>
                <a:latin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中国科技馆的三叶扭结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30A60BD-AF34-E824-CAFD-58872F0FB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977"/>
          <a:stretch>
            <a:fillRect/>
          </a:stretch>
        </p:blipFill>
        <p:spPr>
          <a:xfrm>
            <a:off x="7031008" y="528781"/>
            <a:ext cx="3445743" cy="493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5604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279264" y="1233278"/>
            <a:ext cx="9067418" cy="827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400" dirty="0"/>
              <a:t>学习这节课后，你们有什么收获？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A6CED89F-8AC3-2799-4A89-9240D8E05450}"/>
              </a:ext>
            </a:extLst>
          </p:cNvPr>
          <p:cNvGrpSpPr/>
          <p:nvPr/>
        </p:nvGrpSpPr>
        <p:grpSpPr>
          <a:xfrm>
            <a:off x="774441" y="2267339"/>
            <a:ext cx="10562253" cy="4161453"/>
            <a:chOff x="774441" y="2267339"/>
            <a:chExt cx="10562253" cy="4161453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167EC917-0221-24FC-C419-AB6510A08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54911"/>
            <a:stretch>
              <a:fillRect/>
            </a:stretch>
          </p:blipFill>
          <p:spPr>
            <a:xfrm>
              <a:off x="1124712" y="3252609"/>
              <a:ext cx="3280155" cy="1899529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14268D41-C4EA-C83A-746E-B992CCD3A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46785"/>
            <a:stretch>
              <a:fillRect/>
            </a:stretch>
          </p:blipFill>
          <p:spPr>
            <a:xfrm>
              <a:off x="7096543" y="3252609"/>
              <a:ext cx="3871350" cy="1899529"/>
            </a:xfrm>
            <a:prstGeom prst="rect">
              <a:avLst/>
            </a:prstGeom>
          </p:spPr>
        </p:pic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A6672D2A-BFED-D9B4-874C-E12FA8589297}"/>
                </a:ext>
              </a:extLst>
            </p:cNvPr>
            <p:cNvSpPr txBox="1"/>
            <p:nvPr/>
          </p:nvSpPr>
          <p:spPr>
            <a:xfrm>
              <a:off x="3983004" y="2434113"/>
              <a:ext cx="370658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algn="ctr">
                <a:defRPr sz="3200" b="1" kern="100">
                  <a:solidFill>
                    <a:srgbClr val="FF0000"/>
                  </a:solidFill>
                  <a:effectLst/>
                  <a:latin typeface="宋体" panose="02010600030101010101" pitchFamily="2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/>
                <a:t>神奇的莫比乌斯带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11201FA8-BED0-E144-6E87-FE2584EF03AE}"/>
                </a:ext>
              </a:extLst>
            </p:cNvPr>
            <p:cNvSpPr txBox="1"/>
            <p:nvPr/>
          </p:nvSpPr>
          <p:spPr>
            <a:xfrm>
              <a:off x="4290919" y="3373878"/>
              <a:ext cx="3108262" cy="12840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algn="ctr">
                <a:defRPr sz="3200" b="1" kern="100">
                  <a:solidFill>
                    <a:srgbClr val="FF0000"/>
                  </a:solidFill>
                  <a:effectLst/>
                  <a:latin typeface="宋体" panose="02010600030101010101" pitchFamily="2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一端扭转</a:t>
              </a:r>
              <a:r>
                <a:rPr lang="en-US" altLang="zh-CN" sz="2800" dirty="0">
                  <a:solidFill>
                    <a:schemeClr val="tx1"/>
                  </a:solidFill>
                </a:rPr>
                <a:t>180°</a:t>
              </a:r>
              <a:r>
                <a:rPr lang="zh-CN" altLang="en-US" sz="2800" dirty="0">
                  <a:solidFill>
                    <a:schemeClr val="tx1"/>
                  </a:solidFill>
                </a:rPr>
                <a:t>，</a:t>
              </a:r>
              <a:endParaRPr lang="en-US" altLang="zh-CN" sz="2800" dirty="0">
                <a:solidFill>
                  <a:schemeClr val="tx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首尾相接</a:t>
              </a:r>
            </a:p>
          </p:txBody>
        </p: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38A1891E-E5B2-9EC8-BC31-60B92416080C}"/>
                </a:ext>
              </a:extLst>
            </p:cNvPr>
            <p:cNvCxnSpPr/>
            <p:nvPr/>
          </p:nvCxnSpPr>
          <p:spPr>
            <a:xfrm>
              <a:off x="4320075" y="4068147"/>
              <a:ext cx="2856331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CB38B9CC-4A0F-87B7-320C-AB51DF3E5964}"/>
                </a:ext>
              </a:extLst>
            </p:cNvPr>
            <p:cNvSpPr txBox="1"/>
            <p:nvPr/>
          </p:nvSpPr>
          <p:spPr>
            <a:xfrm>
              <a:off x="1501064" y="5192713"/>
              <a:ext cx="1736658" cy="10769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algn="ctr">
                <a:defRPr sz="3200" b="1" kern="100">
                  <a:solidFill>
                    <a:srgbClr val="FF0000"/>
                  </a:solidFill>
                  <a:effectLst/>
                  <a:latin typeface="宋体" panose="02010600030101010101" pitchFamily="2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en-US" altLang="zh-CN" sz="2800" dirty="0">
                  <a:solidFill>
                    <a:schemeClr val="tx1"/>
                  </a:solidFill>
                  <a:latin typeface="+mn-lt"/>
                </a:rPr>
                <a:t>2 </a:t>
              </a:r>
              <a:r>
                <a:rPr lang="zh-CN" altLang="en-US" sz="2800" dirty="0">
                  <a:solidFill>
                    <a:schemeClr val="tx1"/>
                  </a:solidFill>
                  <a:latin typeface="+mn-lt"/>
                </a:rPr>
                <a:t>个面</a:t>
              </a:r>
              <a:endParaRPr lang="en-US" altLang="zh-CN" sz="2800" dirty="0">
                <a:solidFill>
                  <a:schemeClr val="tx1"/>
                </a:solidFill>
                <a:latin typeface="+mn-lt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2800" dirty="0">
                  <a:solidFill>
                    <a:schemeClr val="tx1"/>
                  </a:solidFill>
                  <a:latin typeface="+mn-lt"/>
                </a:rPr>
                <a:t>2 </a:t>
              </a:r>
              <a:r>
                <a:rPr lang="zh-CN" altLang="en-US" sz="2800" dirty="0">
                  <a:solidFill>
                    <a:schemeClr val="tx1"/>
                  </a:solidFill>
                  <a:latin typeface="+mn-lt"/>
                </a:rPr>
                <a:t>条边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50AD1BCA-6D77-B42A-0020-FDA53F53C8A8}"/>
                </a:ext>
              </a:extLst>
            </p:cNvPr>
            <p:cNvSpPr txBox="1"/>
            <p:nvPr/>
          </p:nvSpPr>
          <p:spPr>
            <a:xfrm>
              <a:off x="8816264" y="5192713"/>
              <a:ext cx="1736658" cy="10769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algn="ctr">
                <a:defRPr sz="3200" b="1" kern="100">
                  <a:solidFill>
                    <a:srgbClr val="FF0000"/>
                  </a:solidFill>
                  <a:effectLst/>
                  <a:latin typeface="宋体" panose="02010600030101010101" pitchFamily="2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en-US" altLang="zh-CN" sz="2800" dirty="0">
                  <a:solidFill>
                    <a:schemeClr val="tx1"/>
                  </a:solidFill>
                  <a:latin typeface="+mn-lt"/>
                </a:rPr>
                <a:t>1 </a:t>
              </a:r>
              <a:r>
                <a:rPr lang="zh-CN" altLang="en-US" sz="2800" dirty="0">
                  <a:solidFill>
                    <a:schemeClr val="tx1"/>
                  </a:solidFill>
                  <a:latin typeface="+mn-lt"/>
                </a:rPr>
                <a:t>个面</a:t>
              </a:r>
              <a:endParaRPr lang="en-US" altLang="zh-CN" sz="2800" dirty="0">
                <a:solidFill>
                  <a:schemeClr val="tx1"/>
                </a:solidFill>
                <a:latin typeface="+mn-lt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2800" dirty="0">
                  <a:solidFill>
                    <a:schemeClr val="tx1"/>
                  </a:solidFill>
                  <a:latin typeface="+mn-lt"/>
                </a:rPr>
                <a:t>1 </a:t>
              </a:r>
              <a:r>
                <a:rPr lang="zh-CN" altLang="en-US" sz="2800" dirty="0">
                  <a:solidFill>
                    <a:schemeClr val="tx1"/>
                  </a:solidFill>
                  <a:latin typeface="+mn-lt"/>
                </a:rPr>
                <a:t>条边</a:t>
              </a:r>
            </a:p>
          </p:txBody>
        </p:sp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BA523D64-25EB-AB3C-00D3-8289302D8EF8}"/>
                </a:ext>
              </a:extLst>
            </p:cNvPr>
            <p:cNvSpPr/>
            <p:nvPr/>
          </p:nvSpPr>
          <p:spPr>
            <a:xfrm>
              <a:off x="774441" y="2267339"/>
              <a:ext cx="10562253" cy="4161453"/>
            </a:xfrm>
            <a:prstGeom prst="roundRect">
              <a:avLst>
                <a:gd name="adj" fmla="val 7923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25791</TotalTime>
  <Words>397</Words>
  <Application>Microsoft Office PowerPoint</Application>
  <PresentationFormat>宽屏</PresentationFormat>
  <Paragraphs>51</Paragraphs>
  <Slides>17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3" baseType="lpstr">
      <vt:lpstr>FZSSK--GBK1-0</vt:lpstr>
      <vt:lpstr>FZYBKSJW--GB1-0</vt:lpstr>
      <vt:lpstr>Gill Sans</vt:lpstr>
      <vt:lpstr>等线</vt:lpstr>
      <vt:lpstr>华文细黑</vt:lpstr>
      <vt:lpstr>楷体</vt:lpstr>
      <vt:lpstr>思源黑体 Regular</vt:lpstr>
      <vt:lpstr>宋体</vt:lpstr>
      <vt:lpstr>微软雅黑</vt:lpstr>
      <vt:lpstr>字魂59号-创粗黑</vt:lpstr>
      <vt:lpstr>Arial</vt:lpstr>
      <vt:lpstr>Calibri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盛 叶</cp:lastModifiedBy>
  <cp:revision>5119</cp:revision>
  <dcterms:created xsi:type="dcterms:W3CDTF">2016-01-14T07:05:00Z</dcterms:created>
  <dcterms:modified xsi:type="dcterms:W3CDTF">2026-07-09T08:04:45Z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