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2" r:id="rId2"/>
    <p:sldId id="1035" r:id="rId3"/>
    <p:sldId id="1059" r:id="rId4"/>
    <p:sldId id="814" r:id="rId5"/>
    <p:sldId id="1068" r:id="rId6"/>
    <p:sldId id="1073" r:id="rId7"/>
    <p:sldId id="1074" r:id="rId8"/>
    <p:sldId id="1060" r:id="rId9"/>
    <p:sldId id="1071" r:id="rId10"/>
    <p:sldId id="1034" r:id="rId11"/>
    <p:sldId id="1063" r:id="rId12"/>
    <p:sldId id="1064" r:id="rId13"/>
    <p:sldId id="680" r:id="rId14"/>
    <p:sldId id="331" r:id="rId1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FFAF"/>
    <a:srgbClr val="FFFF97"/>
    <a:srgbClr val="DFEECA"/>
    <a:srgbClr val="C0504D"/>
    <a:srgbClr val="FDDA83"/>
    <a:srgbClr val="BBE2F9"/>
    <a:srgbClr val="FFFFFF"/>
    <a:srgbClr val="E5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4" y="214046"/>
            <a:ext cx="5069113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谈话导入，揭示课题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2026/7/7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2026/7/7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925147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画垂线及点到直线的距离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50448A-A38E-CD23-C491-98E1618C1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767" y="2027688"/>
            <a:ext cx="1326669" cy="13266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9B9776-F179-1B7B-6F89-902AD200E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155" y="731650"/>
            <a:ext cx="1942377" cy="19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576156" y="1607417"/>
            <a:ext cx="11339033" cy="4237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引导学生经历画垂线的过程，并学会用三角尺或量角器画垂线，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进一步提高和培养学生的作图能力和空间想象能力。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经历垂直线段的性质的探索过程，知道从直线外一点到已知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直线所画的线段中垂直线段最短，知道点到直线的距离垂直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线段最短。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进一步体会数学和现实生活的联系，进一步培养学生数学应用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意识和学习数学的积极情感。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457199" y="1446240"/>
            <a:ext cx="11196000" cy="450000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977381" y="1274401"/>
            <a:ext cx="864247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建筑工人是怎样判断墙面是否砌直了呢？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B8B66D1-6BBC-39B4-8353-2D4BA2B62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657" y="2264640"/>
            <a:ext cx="3188120" cy="425082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8C2B44F-7846-579D-1FD1-F566C40F0509}"/>
              </a:ext>
            </a:extLst>
          </p:cNvPr>
          <p:cNvSpPr txBox="1"/>
          <p:nvPr/>
        </p:nvSpPr>
        <p:spPr>
          <a:xfrm>
            <a:off x="5755820" y="3171149"/>
            <a:ext cx="4461200" cy="19532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algn="ctr">
              <a:lnSpc>
                <a:spcPct val="130000"/>
              </a:lnSpc>
              <a:buNone/>
            </a:pPr>
            <a:r>
              <a:rPr lang="zh-CN" altLang="zh-CN" sz="32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只要它们与地面相交</a:t>
            </a:r>
            <a:endParaRPr lang="en-US" altLang="zh-CN" sz="3200" b="1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algn="ctr">
              <a:lnSpc>
                <a:spcPct val="130000"/>
              </a:lnSpc>
              <a:buNone/>
            </a:pPr>
            <a:r>
              <a:rPr lang="zh-CN" altLang="zh-CN" sz="32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成直角，就说这面墙</a:t>
            </a:r>
            <a:endParaRPr lang="en-US" altLang="zh-CN" sz="3200" b="1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algn="ctr">
              <a:lnSpc>
                <a:spcPct val="130000"/>
              </a:lnSpc>
              <a:buNone/>
            </a:pPr>
            <a:r>
              <a:rPr lang="zh-CN" altLang="zh-CN" sz="32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和地面互相垂直。</a:t>
            </a:r>
            <a:endParaRPr lang="zh-CN" altLang="zh-CN" sz="2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>
            <a:extLst>
              <a:ext uri="{FF2B5EF4-FFF2-40B4-BE49-F238E27FC236}">
                <a16:creationId xmlns:a16="http://schemas.microsoft.com/office/drawing/2014/main" id="{6E760F2C-32AE-E1B5-387E-7BC423DC65F8}"/>
              </a:ext>
            </a:extLst>
          </p:cNvPr>
          <p:cNvSpPr/>
          <p:nvPr/>
        </p:nvSpPr>
        <p:spPr>
          <a:xfrm>
            <a:off x="9562232" y="5489173"/>
            <a:ext cx="180000" cy="180000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798010" y="1280095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95B75DD-704E-DDB8-E855-8F491018FB83}"/>
              </a:ext>
            </a:extLst>
          </p:cNvPr>
          <p:cNvSpPr txBox="1"/>
          <p:nvPr/>
        </p:nvSpPr>
        <p:spPr>
          <a:xfrm>
            <a:off x="1815340" y="1193022"/>
            <a:ext cx="998788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你能画出互相垂直的两条直线吗？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1C304099-9A41-20A1-5E56-94C70CBB7FE6}"/>
              </a:ext>
            </a:extLst>
          </p:cNvPr>
          <p:cNvSpPr/>
          <p:nvPr/>
        </p:nvSpPr>
        <p:spPr>
          <a:xfrm>
            <a:off x="8892072" y="1131350"/>
            <a:ext cx="2873831" cy="8584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</a:rPr>
              <a:t>动手画一画</a:t>
            </a:r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94213AAC-1F7F-CA37-26BF-8DF60EE64C5F}"/>
              </a:ext>
            </a:extLst>
          </p:cNvPr>
          <p:cNvGrpSpPr/>
          <p:nvPr/>
        </p:nvGrpSpPr>
        <p:grpSpPr>
          <a:xfrm>
            <a:off x="746452" y="2111068"/>
            <a:ext cx="5508169" cy="1161782"/>
            <a:chOff x="559838" y="4621002"/>
            <a:chExt cx="5508169" cy="116178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005B508D-5A80-16A4-3574-8897A1395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9838" y="4621002"/>
              <a:ext cx="1181814" cy="1161782"/>
            </a:xfrm>
            <a:prstGeom prst="rect">
              <a:avLst/>
            </a:prstGeom>
          </p:spPr>
        </p:pic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E844695F-3E2B-3C91-BD41-956935F805EA}"/>
                </a:ext>
              </a:extLst>
            </p:cNvPr>
            <p:cNvSpPr/>
            <p:nvPr/>
          </p:nvSpPr>
          <p:spPr>
            <a:xfrm>
              <a:off x="1966902" y="4879847"/>
              <a:ext cx="4101105" cy="644091"/>
            </a:xfrm>
            <a:prstGeom prst="wedgeRoundRectCallout">
              <a:avLst>
                <a:gd name="adj1" fmla="val -56096"/>
                <a:gd name="adj2" fmla="val -2108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我用两把三角尺来画。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51DF4B8E-4A2F-126E-4EA4-3EAE497DF2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>
            <a:off x="462437" y="3338846"/>
            <a:ext cx="2903910" cy="2951223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ED4911C-4C31-861E-AEC8-785F55FD22FD}"/>
              </a:ext>
            </a:extLst>
          </p:cNvPr>
          <p:cNvCxnSpPr>
            <a:cxnSpLocks/>
          </p:cNvCxnSpPr>
          <p:nvPr/>
        </p:nvCxnSpPr>
        <p:spPr>
          <a:xfrm>
            <a:off x="3366345" y="3361706"/>
            <a:ext cx="0" cy="119505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F113D51F-1FD6-2732-284A-0860F764EF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39276" y="3532030"/>
            <a:ext cx="2615180" cy="4258277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55647248-1AD3-41D9-9614-44DB673C9336}"/>
              </a:ext>
            </a:extLst>
          </p:cNvPr>
          <p:cNvCxnSpPr>
            <a:cxnSpLocks/>
          </p:cNvCxnSpPr>
          <p:nvPr/>
        </p:nvCxnSpPr>
        <p:spPr>
          <a:xfrm>
            <a:off x="3350638" y="4540163"/>
            <a:ext cx="2506498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0FDBD74-06AE-D724-F376-1E120C89339A}"/>
              </a:ext>
            </a:extLst>
          </p:cNvPr>
          <p:cNvSpPr/>
          <p:nvPr/>
        </p:nvSpPr>
        <p:spPr>
          <a:xfrm>
            <a:off x="3366344" y="4363103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99EC0B2-5C92-1484-B678-838FAEAC2972}"/>
              </a:ext>
            </a:extLst>
          </p:cNvPr>
          <p:cNvGrpSpPr/>
          <p:nvPr/>
        </p:nvGrpSpPr>
        <p:grpSpPr>
          <a:xfrm>
            <a:off x="7145186" y="2172737"/>
            <a:ext cx="4576143" cy="1142085"/>
            <a:chOff x="7091268" y="5298009"/>
            <a:chExt cx="4576143" cy="1142085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6527C796-A500-E71D-7080-D92DC514E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492276" y="5298009"/>
              <a:ext cx="1175135" cy="1142085"/>
            </a:xfrm>
            <a:prstGeom prst="rect">
              <a:avLst/>
            </a:prstGeom>
          </p:spPr>
        </p:pic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3DD80EAD-9077-C12C-005B-B70F27CCEE20}"/>
                </a:ext>
              </a:extLst>
            </p:cNvPr>
            <p:cNvSpPr/>
            <p:nvPr/>
          </p:nvSpPr>
          <p:spPr>
            <a:xfrm>
              <a:off x="7091268" y="5608977"/>
              <a:ext cx="3137152" cy="685349"/>
            </a:xfrm>
            <a:prstGeom prst="wedgeRoundRectCallout">
              <a:avLst>
                <a:gd name="adj1" fmla="val 57782"/>
                <a:gd name="adj2" fmla="val -205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我用量角器画。</a:t>
              </a:r>
            </a:p>
          </p:txBody>
        </p:sp>
      </p:grp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2987F73-B76C-803A-B7C3-77586EA2FD38}"/>
              </a:ext>
            </a:extLst>
          </p:cNvPr>
          <p:cNvCxnSpPr>
            <a:cxnSpLocks/>
          </p:cNvCxnSpPr>
          <p:nvPr/>
        </p:nvCxnSpPr>
        <p:spPr>
          <a:xfrm>
            <a:off x="7540083" y="5669173"/>
            <a:ext cx="3973893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>
            <a:extLst>
              <a:ext uri="{FF2B5EF4-FFF2-40B4-BE49-F238E27FC236}">
                <a16:creationId xmlns:a16="http://schemas.microsoft.com/office/drawing/2014/main" id="{068B0642-E944-6FFC-1786-3A63FA4904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50"/>
          <a:stretch>
            <a:fillRect/>
          </a:stretch>
        </p:blipFill>
        <p:spPr>
          <a:xfrm>
            <a:off x="7665375" y="3832432"/>
            <a:ext cx="3793715" cy="1910129"/>
          </a:xfrm>
          <a:prstGeom prst="rect">
            <a:avLst/>
          </a:prstGeom>
        </p:spPr>
      </p:pic>
      <p:sp>
        <p:nvSpPr>
          <p:cNvPr id="29" name="椭圆 28">
            <a:extLst>
              <a:ext uri="{FF2B5EF4-FFF2-40B4-BE49-F238E27FC236}">
                <a16:creationId xmlns:a16="http://schemas.microsoft.com/office/drawing/2014/main" id="{6CFBCCFB-CD18-1AF4-91A4-E97F6C8637C4}"/>
              </a:ext>
            </a:extLst>
          </p:cNvPr>
          <p:cNvSpPr/>
          <p:nvPr/>
        </p:nvSpPr>
        <p:spPr>
          <a:xfrm>
            <a:off x="9518085" y="373941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5100C5A0-9F7E-F908-501B-DCA313DBE5AA}"/>
              </a:ext>
            </a:extLst>
          </p:cNvPr>
          <p:cNvCxnSpPr>
            <a:cxnSpLocks/>
          </p:cNvCxnSpPr>
          <p:nvPr/>
        </p:nvCxnSpPr>
        <p:spPr>
          <a:xfrm>
            <a:off x="9569852" y="3383280"/>
            <a:ext cx="0" cy="2291893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28" grpId="0"/>
      <p:bldP spid="2" grpId="0" animBg="1"/>
      <p:bldP spid="15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8B401FA-6465-0B39-58B6-CEDC8E95218F}"/>
              </a:ext>
            </a:extLst>
          </p:cNvPr>
          <p:cNvCxnSpPr>
            <a:cxnSpLocks/>
          </p:cNvCxnSpPr>
          <p:nvPr/>
        </p:nvCxnSpPr>
        <p:spPr>
          <a:xfrm>
            <a:off x="4719789" y="3063240"/>
            <a:ext cx="0" cy="224951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C12C9EFD-F0D4-B6C8-BAC7-5FB78BBA4360}"/>
              </a:ext>
            </a:extLst>
          </p:cNvPr>
          <p:cNvSpPr/>
          <p:nvPr/>
        </p:nvSpPr>
        <p:spPr>
          <a:xfrm>
            <a:off x="4719788" y="5119100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2D37E53-E49E-E285-36F9-015D7FC43094}"/>
              </a:ext>
            </a:extLst>
          </p:cNvPr>
          <p:cNvSpPr txBox="1"/>
          <p:nvPr/>
        </p:nvSpPr>
        <p:spPr>
          <a:xfrm>
            <a:off x="352228" y="1051639"/>
            <a:ext cx="8959721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）过直线上一点画这条直线的垂线。</a:t>
            </a:r>
          </a:p>
        </p:txBody>
      </p:sp>
      <p:cxnSp>
        <p:nvCxnSpPr>
          <p:cNvPr id="4" name="直接连接符 8">
            <a:extLst>
              <a:ext uri="{FF2B5EF4-FFF2-40B4-BE49-F238E27FC236}">
                <a16:creationId xmlns:a16="http://schemas.microsoft.com/office/drawing/2014/main" id="{9BC39A2D-C53D-2D35-7C89-A168522E2E2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76641" y="5299798"/>
            <a:ext cx="469353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F90CFD32-E022-FBFF-F37D-B539C426896E}"/>
              </a:ext>
            </a:extLst>
          </p:cNvPr>
          <p:cNvSpPr/>
          <p:nvPr/>
        </p:nvSpPr>
        <p:spPr>
          <a:xfrm>
            <a:off x="4654804" y="5239666"/>
            <a:ext cx="126000" cy="126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29F4120-D7AE-9A39-8F78-B49B7116E3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>
            <a:off x="41473" y="2066412"/>
            <a:ext cx="3194301" cy="324634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681E0B1-1FCA-E564-02A0-239AA688585C}"/>
              </a:ext>
            </a:extLst>
          </p:cNvPr>
          <p:cNvSpPr txBox="1"/>
          <p:nvPr/>
        </p:nvSpPr>
        <p:spPr>
          <a:xfrm>
            <a:off x="691640" y="258507"/>
            <a:ext cx="738867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只用一把三角尺，你会画垂线吗？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A9320E7-2419-3BDE-F564-2E699C9DD3DD}"/>
              </a:ext>
            </a:extLst>
          </p:cNvPr>
          <p:cNvSpPr txBox="1"/>
          <p:nvPr/>
        </p:nvSpPr>
        <p:spPr>
          <a:xfrm>
            <a:off x="6762359" y="2141775"/>
            <a:ext cx="459299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solidFill>
                  <a:srgbClr val="FF00FF"/>
                </a:solidFill>
              </a:rPr>
              <a:t>① 三角尺的一条直角边与</a:t>
            </a:r>
            <a:endParaRPr lang="en-US" altLang="zh-CN" sz="2800" dirty="0">
              <a:solidFill>
                <a:srgbClr val="FF00FF"/>
              </a:solidFill>
            </a:endParaRPr>
          </a:p>
          <a:p>
            <a:r>
              <a:rPr lang="en-US" altLang="zh-CN" sz="2800" dirty="0">
                <a:solidFill>
                  <a:srgbClr val="FF00FF"/>
                </a:solidFill>
              </a:rPr>
              <a:t>     </a:t>
            </a:r>
            <a:r>
              <a:rPr lang="zh-CN" altLang="en-US" sz="2800" dirty="0">
                <a:solidFill>
                  <a:srgbClr val="FF00FF"/>
                </a:solidFill>
              </a:rPr>
              <a:t>已知直线重合。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EEFE73E-9F42-A47A-084C-889BE5C98DD1}"/>
              </a:ext>
            </a:extLst>
          </p:cNvPr>
          <p:cNvSpPr txBox="1"/>
          <p:nvPr/>
        </p:nvSpPr>
        <p:spPr>
          <a:xfrm>
            <a:off x="6762359" y="3451672"/>
            <a:ext cx="5236807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800" b="1" kern="0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② 沿直线平移三角尺到已知点。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825180D-2D5B-22C6-9CA7-972B3A28CF6B}"/>
              </a:ext>
            </a:extLst>
          </p:cNvPr>
          <p:cNvSpPr txBox="1"/>
          <p:nvPr/>
        </p:nvSpPr>
        <p:spPr>
          <a:xfrm>
            <a:off x="6762359" y="4244505"/>
            <a:ext cx="5143501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800" b="1" kern="0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③ 沿另一条直角边画一条直线， 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与已知直线相交于已知点。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35E7634-61DA-EBBB-CBA4-7DE76C82615D}"/>
              </a:ext>
            </a:extLst>
          </p:cNvPr>
          <p:cNvSpPr txBox="1"/>
          <p:nvPr/>
        </p:nvSpPr>
        <p:spPr>
          <a:xfrm>
            <a:off x="6762359" y="5554403"/>
            <a:ext cx="4447890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800" b="1" kern="0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④标上直角符号。</a:t>
            </a:r>
          </a:p>
        </p:txBody>
      </p:sp>
    </p:spTree>
    <p:extLst>
      <p:ext uri="{BB962C8B-B14F-4D97-AF65-F5344CB8AC3E}">
        <p14:creationId xmlns:p14="http://schemas.microsoft.com/office/powerpoint/2010/main" val="38608151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0.12162 -2.96296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6" grpId="0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2BAD20A3-617D-7714-C561-54B41148F143}"/>
              </a:ext>
            </a:extLst>
          </p:cNvPr>
          <p:cNvSpPr/>
          <p:nvPr/>
        </p:nvSpPr>
        <p:spPr>
          <a:xfrm rot="2733760">
            <a:off x="9052255" y="4748523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B9BC445-A0D9-6702-AD19-1B380281E232}"/>
              </a:ext>
            </a:extLst>
          </p:cNvPr>
          <p:cNvSpPr/>
          <p:nvPr/>
        </p:nvSpPr>
        <p:spPr>
          <a:xfrm>
            <a:off x="3747421" y="4958175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8EEF84-51ED-8767-2552-E624A11309F1}"/>
              </a:ext>
            </a:extLst>
          </p:cNvPr>
          <p:cNvSpPr txBox="1"/>
          <p:nvPr/>
        </p:nvSpPr>
        <p:spPr>
          <a:xfrm>
            <a:off x="324235" y="325309"/>
            <a:ext cx="10321989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）过直线外一点画这条直线的垂线，用三角尺 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应该怎样画呢？试一试。</a:t>
            </a:r>
          </a:p>
        </p:txBody>
      </p:sp>
      <p:cxnSp>
        <p:nvCxnSpPr>
          <p:cNvPr id="6" name="直接连接符 8">
            <a:extLst>
              <a:ext uri="{FF2B5EF4-FFF2-40B4-BE49-F238E27FC236}">
                <a16:creationId xmlns:a16="http://schemas.microsoft.com/office/drawing/2014/main" id="{A725F473-911D-62EE-6685-D988DC4172F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50070" y="5141178"/>
            <a:ext cx="469353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C4A8EB7A-7C25-BFF3-68B9-D11763028773}"/>
              </a:ext>
            </a:extLst>
          </p:cNvPr>
          <p:cNvSpPr/>
          <p:nvPr/>
        </p:nvSpPr>
        <p:spPr>
          <a:xfrm>
            <a:off x="3684421" y="3448189"/>
            <a:ext cx="126000" cy="126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cxnSp>
        <p:nvCxnSpPr>
          <p:cNvPr id="8" name="直接连接符 8">
            <a:extLst>
              <a:ext uri="{FF2B5EF4-FFF2-40B4-BE49-F238E27FC236}">
                <a16:creationId xmlns:a16="http://schemas.microsoft.com/office/drawing/2014/main" id="{3DE24991-81FB-17CA-F5B0-3793386F38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485843" y="3296603"/>
            <a:ext cx="2461340" cy="2488376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id="{D820D48A-874E-E5FA-61F3-019CFB390990}"/>
              </a:ext>
            </a:extLst>
          </p:cNvPr>
          <p:cNvSpPr/>
          <p:nvPr/>
        </p:nvSpPr>
        <p:spPr>
          <a:xfrm>
            <a:off x="10388037" y="3353061"/>
            <a:ext cx="126000" cy="126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DBA7962-7230-D32C-D397-559178EF28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>
            <a:off x="555660" y="1904361"/>
            <a:ext cx="3194301" cy="3246345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33B798D-C9E1-48C5-1D82-6FC78EBB96CA}"/>
              </a:ext>
            </a:extLst>
          </p:cNvPr>
          <p:cNvCxnSpPr>
            <a:cxnSpLocks/>
          </p:cNvCxnSpPr>
          <p:nvPr/>
        </p:nvCxnSpPr>
        <p:spPr>
          <a:xfrm>
            <a:off x="3747421" y="2867299"/>
            <a:ext cx="0" cy="224951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:a16="http://schemas.microsoft.com/office/drawing/2014/main" id="{3750336B-678F-7ACF-861D-60278ACA9C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 rot="2718926">
            <a:off x="7446026" y="948077"/>
            <a:ext cx="3194301" cy="3246345"/>
          </a:xfrm>
          <a:prstGeom prst="rect">
            <a:avLst/>
          </a:prstGeom>
        </p:spPr>
      </p:pic>
      <p:cxnSp>
        <p:nvCxnSpPr>
          <p:cNvPr id="18" name="直接连接符 8">
            <a:extLst>
              <a:ext uri="{FF2B5EF4-FFF2-40B4-BE49-F238E27FC236}">
                <a16:creationId xmlns:a16="http://schemas.microsoft.com/office/drawing/2014/main" id="{3900C409-EA6D-4186-8659-626E426364C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018792" y="2871216"/>
            <a:ext cx="1991861" cy="1970219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文本框 15">
            <a:extLst>
              <a:ext uri="{FF2B5EF4-FFF2-40B4-BE49-F238E27FC236}">
                <a16:creationId xmlns:a16="http://schemas.microsoft.com/office/drawing/2014/main" id="{5E279852-2E8D-2920-19A4-0C7B36BF2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988" y="5681833"/>
            <a:ext cx="886989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0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①边重合；②点重合；③画垂线；④标垂直符号。</a:t>
            </a:r>
          </a:p>
        </p:txBody>
      </p:sp>
    </p:spTree>
    <p:extLst>
      <p:ext uri="{BB962C8B-B14F-4D97-AF65-F5344CB8AC3E}">
        <p14:creationId xmlns:p14="http://schemas.microsoft.com/office/powerpoint/2010/main" val="23093276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5" grpId="0" animBg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E80872D8-2C36-0C1F-5E28-698C11DC5DF1}"/>
              </a:ext>
            </a:extLst>
          </p:cNvPr>
          <p:cNvSpPr/>
          <p:nvPr/>
        </p:nvSpPr>
        <p:spPr>
          <a:xfrm>
            <a:off x="3676039" y="5080975"/>
            <a:ext cx="180000" cy="18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980C0D5E-A97B-9011-2DF1-525A6D6B1369}"/>
              </a:ext>
            </a:extLst>
          </p:cNvPr>
          <p:cNvSpPr/>
          <p:nvPr/>
        </p:nvSpPr>
        <p:spPr>
          <a:xfrm>
            <a:off x="648721" y="458999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A8ED88-CCBB-0FC0-56AE-66CE7D0E861D}"/>
              </a:ext>
            </a:extLst>
          </p:cNvPr>
          <p:cNvSpPr txBox="1"/>
          <p:nvPr/>
        </p:nvSpPr>
        <p:spPr>
          <a:xfrm>
            <a:off x="1666051" y="371926"/>
            <a:ext cx="9428047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从直线外一点 </a:t>
            </a:r>
            <a:r>
              <a:rPr lang="en-US" altLang="zh-CN" i="1" dirty="0"/>
              <a:t>A</a:t>
            </a:r>
            <a:r>
              <a:rPr lang="zh-CN" altLang="en-US" dirty="0"/>
              <a:t>，到这条直线画几条线段。</a:t>
            </a:r>
            <a:endParaRPr lang="en-US" altLang="zh-CN" dirty="0"/>
          </a:p>
          <a:p>
            <a:r>
              <a:rPr lang="zh-CN" altLang="en-US" dirty="0"/>
              <a:t>量一量所画线段的长度，哪一条最短？</a:t>
            </a:r>
          </a:p>
        </p:txBody>
      </p:sp>
      <p:cxnSp>
        <p:nvCxnSpPr>
          <p:cNvPr id="6" name="直接连接符 8">
            <a:extLst>
              <a:ext uri="{FF2B5EF4-FFF2-40B4-BE49-F238E27FC236}">
                <a16:creationId xmlns:a16="http://schemas.microsoft.com/office/drawing/2014/main" id="{77D84B67-FF92-2490-ADDA-1B8823C0CB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75424" y="5262477"/>
            <a:ext cx="557994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6840BB5E-C340-3BC6-EA25-C157A8EFB43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875454" y="2752531"/>
            <a:ext cx="1800808" cy="2509934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2FBEAA8C-61D1-26E3-BC41-A628A425A9F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676265" y="2724539"/>
            <a:ext cx="0" cy="2537926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AE9EEF7-31E1-BCA9-C0DB-C8652F1FBA18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680694" y="2727960"/>
            <a:ext cx="1230630" cy="25222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24AFDF57-0A66-F505-23E4-9096CB7C9F49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676884" y="2733040"/>
            <a:ext cx="2489200" cy="251968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椭圆 22">
            <a:extLst>
              <a:ext uri="{FF2B5EF4-FFF2-40B4-BE49-F238E27FC236}">
                <a16:creationId xmlns:a16="http://schemas.microsoft.com/office/drawing/2014/main" id="{149EB75A-602B-9784-3C5B-C983B05A890C}"/>
              </a:ext>
            </a:extLst>
          </p:cNvPr>
          <p:cNvSpPr/>
          <p:nvPr/>
        </p:nvSpPr>
        <p:spPr>
          <a:xfrm>
            <a:off x="3609775" y="2692410"/>
            <a:ext cx="126000" cy="126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7CA4D28-29CE-F466-04EA-CAAA67AF2E87}"/>
              </a:ext>
            </a:extLst>
          </p:cNvPr>
          <p:cNvSpPr txBox="1"/>
          <p:nvPr/>
        </p:nvSpPr>
        <p:spPr>
          <a:xfrm>
            <a:off x="3427103" y="2195115"/>
            <a:ext cx="477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>
                <a:latin typeface="+mn-lt"/>
              </a:rPr>
              <a:t>A</a:t>
            </a:r>
            <a:endParaRPr lang="zh-CN" altLang="en-US" sz="2800" b="1" dirty="0">
              <a:latin typeface="+mn-lt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CB9B041F-3D00-EB00-64CB-846AFD200C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50786">
            <a:off x="-621246" y="3737573"/>
            <a:ext cx="5490565" cy="1096723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D802A927-CBE8-2FF5-5025-67B565DACD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56147">
            <a:off x="1569003" y="4313027"/>
            <a:ext cx="5490565" cy="109672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BD10E4DD-579B-09F3-C7BF-CBF263D26D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7132">
            <a:off x="2233161" y="4001753"/>
            <a:ext cx="5490565" cy="1096723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8BF5FBD8-0FE9-1918-2CD5-FEDF4C7F80EB}"/>
              </a:ext>
            </a:extLst>
          </p:cNvPr>
          <p:cNvSpPr txBox="1"/>
          <p:nvPr/>
        </p:nvSpPr>
        <p:spPr>
          <a:xfrm>
            <a:off x="7373518" y="3000202"/>
            <a:ext cx="3813887" cy="22240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buNone/>
            </a:pPr>
            <a:r>
              <a:rPr lang="zh-CN" altLang="zh-CN" sz="32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再试着从点</a:t>
            </a:r>
            <a:r>
              <a:rPr lang="en-US" altLang="zh-CN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32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i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32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出发多画几条线段，还有更短的线段吗？</a:t>
            </a:r>
            <a:endParaRPr lang="zh-CN" altLang="zh-CN" sz="2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48082E14-C902-821D-669B-A30CFA8CA1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2395" y="4377652"/>
            <a:ext cx="5490565" cy="1096723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813979F6-5331-7989-8CC8-2E00E40642F8}"/>
              </a:ext>
            </a:extLst>
          </p:cNvPr>
          <p:cNvGrpSpPr/>
          <p:nvPr/>
        </p:nvGrpSpPr>
        <p:grpSpPr>
          <a:xfrm>
            <a:off x="3091400" y="5366661"/>
            <a:ext cx="1151767" cy="1156813"/>
            <a:chOff x="3174547" y="3503648"/>
            <a:chExt cx="1151767" cy="1156813"/>
          </a:xfrm>
        </p:grpSpPr>
        <p:sp>
          <p:nvSpPr>
            <p:cNvPr id="35" name="文本框 46">
              <a:extLst>
                <a:ext uri="{FF2B5EF4-FFF2-40B4-BE49-F238E27FC236}">
                  <a16:creationId xmlns:a16="http://schemas.microsoft.com/office/drawing/2014/main" id="{7EA8A163-1373-CC68-2D58-1C1B1DA8AE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4547" y="4075686"/>
              <a:ext cx="115176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最短</a:t>
              </a:r>
            </a:p>
          </p:txBody>
        </p: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0404B833-8F90-8386-5D3E-A8EF1FE89251}"/>
                </a:ext>
              </a:extLst>
            </p:cNvPr>
            <p:cNvCxnSpPr/>
            <p:nvPr/>
          </p:nvCxnSpPr>
          <p:spPr>
            <a:xfrm flipV="1">
              <a:off x="3760237" y="3503648"/>
              <a:ext cx="0" cy="6120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6467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" grpId="0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箭头: 五边形 35">
            <a:extLst>
              <a:ext uri="{FF2B5EF4-FFF2-40B4-BE49-F238E27FC236}">
                <a16:creationId xmlns:a16="http://schemas.microsoft.com/office/drawing/2014/main" id="{4198D68F-1C18-2B06-C359-CD551EB4B35F}"/>
              </a:ext>
            </a:extLst>
          </p:cNvPr>
          <p:cNvSpPr/>
          <p:nvPr/>
        </p:nvSpPr>
        <p:spPr>
          <a:xfrm>
            <a:off x="382556" y="373224"/>
            <a:ext cx="3240000" cy="720000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/>
              <a:t>距离的概念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095708C-9045-989C-039C-3D3B89E59250}"/>
              </a:ext>
            </a:extLst>
          </p:cNvPr>
          <p:cNvGrpSpPr/>
          <p:nvPr/>
        </p:nvGrpSpPr>
        <p:grpSpPr>
          <a:xfrm>
            <a:off x="1175424" y="2195115"/>
            <a:ext cx="5579940" cy="3067362"/>
            <a:chOff x="1175424" y="2195115"/>
            <a:chExt cx="5579940" cy="3067362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EFF19FC5-4D8B-72DB-B6EE-B56A9A4EC3A7}"/>
                </a:ext>
              </a:extLst>
            </p:cNvPr>
            <p:cNvSpPr/>
            <p:nvPr/>
          </p:nvSpPr>
          <p:spPr>
            <a:xfrm>
              <a:off x="3676039" y="5080975"/>
              <a:ext cx="180000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" name="直接连接符 8">
              <a:extLst>
                <a:ext uri="{FF2B5EF4-FFF2-40B4-BE49-F238E27FC236}">
                  <a16:creationId xmlns:a16="http://schemas.microsoft.com/office/drawing/2014/main" id="{ECD2E00C-6D0B-3C89-2B02-879B42B2A06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75424" y="5262477"/>
              <a:ext cx="5579940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CBFC24CA-4B83-3D9C-6FFA-374AAEDEE1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875454" y="2752531"/>
              <a:ext cx="1800808" cy="250993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E4059916-392F-8BA6-A61D-149A3479ACD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676265" y="2724539"/>
              <a:ext cx="0" cy="253792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DB3E0157-9CF1-8F04-F22C-198C53E85C9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3680694" y="2727960"/>
              <a:ext cx="1230630" cy="252222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60313936-17F2-F1EE-A0F1-C90B98C554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3676884" y="2733040"/>
              <a:ext cx="2489200" cy="251968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A44E27A-C1DE-A14A-AF7D-6582FAB5E536}"/>
                </a:ext>
              </a:extLst>
            </p:cNvPr>
            <p:cNvSpPr/>
            <p:nvPr/>
          </p:nvSpPr>
          <p:spPr>
            <a:xfrm>
              <a:off x="3609775" y="2692410"/>
              <a:ext cx="126000" cy="12600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85D6C9F-7912-712F-0A63-D442105CE4C8}"/>
                </a:ext>
              </a:extLst>
            </p:cNvPr>
            <p:cNvSpPr txBox="1"/>
            <p:nvPr/>
          </p:nvSpPr>
          <p:spPr>
            <a:xfrm>
              <a:off x="3427103" y="2195115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dirty="0">
                <a:latin typeface="+mn-lt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82C10842-4A97-EFA4-CE34-3AB50D9355D9}"/>
              </a:ext>
            </a:extLst>
          </p:cNvPr>
          <p:cNvSpPr txBox="1"/>
          <p:nvPr/>
        </p:nvSpPr>
        <p:spPr>
          <a:xfrm>
            <a:off x="6639455" y="1267938"/>
            <a:ext cx="4718918" cy="2895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3600" dirty="0"/>
              <a:t>从直线外一点到这条直线所画的垂直线段最短，它的长度叫作这点到直线的</a:t>
            </a:r>
            <a:r>
              <a:rPr lang="zh-CN" altLang="en-US" sz="3600" dirty="0">
                <a:solidFill>
                  <a:srgbClr val="FF0000"/>
                </a:solidFill>
              </a:rPr>
              <a:t>距离</a:t>
            </a:r>
            <a:r>
              <a:rPr lang="zh-CN" alt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27193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0F6C5B6-16B1-3CE3-61F6-723BE0A27AD4}"/>
              </a:ext>
            </a:extLst>
          </p:cNvPr>
          <p:cNvSpPr txBox="1"/>
          <p:nvPr/>
        </p:nvSpPr>
        <p:spPr>
          <a:xfrm>
            <a:off x="398882" y="351839"/>
            <a:ext cx="105272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你们怎么来判断两条直线相交是不是成直角呢？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F9269A-6074-25E9-745E-82F4A0751D2D}"/>
              </a:ext>
            </a:extLst>
          </p:cNvPr>
          <p:cNvGrpSpPr/>
          <p:nvPr/>
        </p:nvGrpSpPr>
        <p:grpSpPr>
          <a:xfrm>
            <a:off x="2198499" y="3355070"/>
            <a:ext cx="3614470" cy="2218961"/>
            <a:chOff x="2198499" y="3355070"/>
            <a:chExt cx="3614470" cy="221896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B6506C1-6F83-2874-D65A-1AA17F88D00B}"/>
                </a:ext>
              </a:extLst>
            </p:cNvPr>
            <p:cNvSpPr txBox="1"/>
            <p:nvPr/>
          </p:nvSpPr>
          <p:spPr>
            <a:xfrm>
              <a:off x="3538581" y="3355070"/>
              <a:ext cx="900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i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F49AD1C-DDE0-3DC8-11E8-F5B296BEDEE2}"/>
                </a:ext>
              </a:extLst>
            </p:cNvPr>
            <p:cNvSpPr txBox="1"/>
            <p:nvPr/>
          </p:nvSpPr>
          <p:spPr>
            <a:xfrm>
              <a:off x="4912457" y="4643995"/>
              <a:ext cx="900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i="1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42FB3108-1AC8-C82C-EAFF-CAA3216E7AB7}"/>
                </a:ext>
              </a:extLst>
            </p:cNvPr>
            <p:cNvCxnSpPr>
              <a:cxnSpLocks/>
            </p:cNvCxnSpPr>
            <p:nvPr/>
          </p:nvCxnSpPr>
          <p:spPr>
            <a:xfrm>
              <a:off x="2198499" y="4640339"/>
              <a:ext cx="327504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EC2507CE-1474-8588-DCBA-730D40077661}"/>
                </a:ext>
              </a:extLst>
            </p:cNvPr>
            <p:cNvCxnSpPr>
              <a:cxnSpLocks/>
            </p:cNvCxnSpPr>
            <p:nvPr/>
          </p:nvCxnSpPr>
          <p:spPr>
            <a:xfrm>
              <a:off x="3726333" y="3569590"/>
              <a:ext cx="0" cy="200444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9775DDC-3F39-6A6E-15F1-598AF14DBB89}"/>
                </a:ext>
              </a:extLst>
            </p:cNvPr>
            <p:cNvSpPr txBox="1"/>
            <p:nvPr/>
          </p:nvSpPr>
          <p:spPr>
            <a:xfrm>
              <a:off x="3027673" y="4569350"/>
              <a:ext cx="900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i="1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0B10495-5528-CC59-6E56-0672F7FD1422}"/>
                </a:ext>
              </a:extLst>
            </p:cNvPr>
            <p:cNvSpPr/>
            <p:nvPr/>
          </p:nvSpPr>
          <p:spPr>
            <a:xfrm>
              <a:off x="3723599" y="4494589"/>
              <a:ext cx="144000" cy="144000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5784079-73A6-E434-685B-17B8810F9812}"/>
              </a:ext>
            </a:extLst>
          </p:cNvPr>
          <p:cNvGrpSpPr/>
          <p:nvPr/>
        </p:nvGrpSpPr>
        <p:grpSpPr>
          <a:xfrm>
            <a:off x="7432974" y="2837537"/>
            <a:ext cx="3409194" cy="2742173"/>
            <a:chOff x="7432974" y="2622930"/>
            <a:chExt cx="3409194" cy="2742173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8CED8F93-1758-AF61-9DAE-1DF546373A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32974" y="3243208"/>
              <a:ext cx="2849362" cy="189713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B08C9918-3A5F-8824-C6BB-06C137F722D2}"/>
                </a:ext>
              </a:extLst>
            </p:cNvPr>
            <p:cNvCxnSpPr>
              <a:cxnSpLocks/>
            </p:cNvCxnSpPr>
            <p:nvPr/>
          </p:nvCxnSpPr>
          <p:spPr>
            <a:xfrm>
              <a:off x="8153603" y="3121087"/>
              <a:ext cx="1494092" cy="224401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9F3A50E-FBBA-ACFD-D5D0-5F5FAB0DAF12}"/>
                </a:ext>
              </a:extLst>
            </p:cNvPr>
            <p:cNvSpPr txBox="1"/>
            <p:nvPr/>
          </p:nvSpPr>
          <p:spPr>
            <a:xfrm>
              <a:off x="7924492" y="2622930"/>
              <a:ext cx="900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i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EDCE729-A9E2-DC2C-EA71-1905876858A1}"/>
                </a:ext>
              </a:extLst>
            </p:cNvPr>
            <p:cNvSpPr txBox="1"/>
            <p:nvPr/>
          </p:nvSpPr>
          <p:spPr>
            <a:xfrm>
              <a:off x="9941656" y="3216413"/>
              <a:ext cx="900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i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FC207609-588B-A6C3-53CD-1D9EA112F578}"/>
                </a:ext>
              </a:extLst>
            </p:cNvPr>
            <p:cNvSpPr txBox="1"/>
            <p:nvPr/>
          </p:nvSpPr>
          <p:spPr>
            <a:xfrm>
              <a:off x="8327459" y="4252110"/>
              <a:ext cx="900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i="1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E600FE0-1F28-8A0E-209A-D4F151E4C222}"/>
                </a:ext>
              </a:extLst>
            </p:cNvPr>
            <p:cNvSpPr/>
            <p:nvPr/>
          </p:nvSpPr>
          <p:spPr>
            <a:xfrm rot="19589256">
              <a:off x="8815464" y="4009320"/>
              <a:ext cx="144000" cy="144000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A8A3FE64-5EC6-D126-148D-DB0F8126F444}"/>
              </a:ext>
            </a:extLst>
          </p:cNvPr>
          <p:cNvGrpSpPr/>
          <p:nvPr/>
        </p:nvGrpSpPr>
        <p:grpSpPr>
          <a:xfrm>
            <a:off x="482857" y="1344112"/>
            <a:ext cx="4523185" cy="1167792"/>
            <a:chOff x="654592" y="4284932"/>
            <a:chExt cx="4523185" cy="1167792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B7AA439C-E419-05F2-F2E0-99BABCA8D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4592" y="4284932"/>
              <a:ext cx="1142085" cy="1167792"/>
            </a:xfrm>
            <a:prstGeom prst="rect">
              <a:avLst/>
            </a:prstGeom>
          </p:spPr>
        </p:pic>
        <p:sp>
          <p:nvSpPr>
            <p:cNvPr id="33" name="对话气泡: 圆角矩形 32">
              <a:extLst>
                <a:ext uri="{FF2B5EF4-FFF2-40B4-BE49-F238E27FC236}">
                  <a16:creationId xmlns:a16="http://schemas.microsoft.com/office/drawing/2014/main" id="{4ABC2858-55CF-42D2-F197-FA26262FFA90}"/>
                </a:ext>
              </a:extLst>
            </p:cNvPr>
            <p:cNvSpPr/>
            <p:nvPr/>
          </p:nvSpPr>
          <p:spPr>
            <a:xfrm>
              <a:off x="2111249" y="4424503"/>
              <a:ext cx="3066528" cy="963297"/>
            </a:xfrm>
            <a:prstGeom prst="wedgeRoundRectCallout">
              <a:avLst>
                <a:gd name="adj1" fmla="val -60383"/>
                <a:gd name="adj2" fmla="val -1954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我用三角尺上的直角来比一比。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C5D3E4B-439C-BA5E-65EF-C611EE4496DE}"/>
              </a:ext>
            </a:extLst>
          </p:cNvPr>
          <p:cNvGrpSpPr/>
          <p:nvPr/>
        </p:nvGrpSpPr>
        <p:grpSpPr>
          <a:xfrm>
            <a:off x="6617495" y="1304895"/>
            <a:ext cx="4921379" cy="1142085"/>
            <a:chOff x="6755363" y="5307340"/>
            <a:chExt cx="4921379" cy="1142085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341DAAAF-98F4-9317-DA3F-AA5477129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501607" y="5307340"/>
              <a:ext cx="1175135" cy="1142085"/>
            </a:xfrm>
            <a:prstGeom prst="rect">
              <a:avLst/>
            </a:prstGeom>
          </p:spPr>
        </p:pic>
        <p:sp>
          <p:nvSpPr>
            <p:cNvPr id="36" name="对话气泡: 圆角矩形 35">
              <a:extLst>
                <a:ext uri="{FF2B5EF4-FFF2-40B4-BE49-F238E27FC236}">
                  <a16:creationId xmlns:a16="http://schemas.microsoft.com/office/drawing/2014/main" id="{DEAB5F54-3CF5-4405-6C2E-5F79F9B2DDDB}"/>
                </a:ext>
              </a:extLst>
            </p:cNvPr>
            <p:cNvSpPr/>
            <p:nvPr/>
          </p:nvSpPr>
          <p:spPr>
            <a:xfrm>
              <a:off x="6755363" y="5608977"/>
              <a:ext cx="3487657" cy="685349"/>
            </a:xfrm>
            <a:prstGeom prst="wedgeRoundRectCallout">
              <a:avLst>
                <a:gd name="adj1" fmla="val 57782"/>
                <a:gd name="adj2" fmla="val -205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我用量角器量一量。</a:t>
              </a: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3B0F04ED-BCBE-15DA-C60C-86651FD2BF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>
            <a:off x="530820" y="1403268"/>
            <a:ext cx="3194301" cy="324634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A3631627-0ECA-D02C-75A0-4621709949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50"/>
          <a:stretch>
            <a:fillRect/>
          </a:stretch>
        </p:blipFill>
        <p:spPr>
          <a:xfrm rot="19548744">
            <a:off x="6468185" y="2719428"/>
            <a:ext cx="3793715" cy="191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253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id="{E23E7990-D061-98C9-33D0-DCD0085B6A9C}"/>
              </a:ext>
            </a:extLst>
          </p:cNvPr>
          <p:cNvSpPr/>
          <p:nvPr/>
        </p:nvSpPr>
        <p:spPr>
          <a:xfrm>
            <a:off x="3571617" y="4849030"/>
            <a:ext cx="180000" cy="18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2B6504F-152D-4AA6-927F-5D98C3026600}"/>
              </a:ext>
            </a:extLst>
          </p:cNvPr>
          <p:cNvSpPr/>
          <p:nvPr/>
        </p:nvSpPr>
        <p:spPr>
          <a:xfrm>
            <a:off x="3571617" y="3344080"/>
            <a:ext cx="180000" cy="18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759577" y="1257080"/>
            <a:ext cx="1126447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600" dirty="0"/>
              <a:t>1. </a:t>
            </a:r>
            <a:r>
              <a:rPr lang="zh-CN" altLang="en-US" sz="3600" dirty="0"/>
              <a:t>你能分别过点 </a:t>
            </a:r>
            <a:r>
              <a:rPr lang="en-US" altLang="zh-CN" sz="3600" i="1" dirty="0"/>
              <a:t>A</a:t>
            </a:r>
            <a:r>
              <a:rPr lang="en-US" altLang="zh-CN" sz="3600" dirty="0"/>
              <a:t> </a:t>
            </a:r>
            <a:r>
              <a:rPr lang="zh-CN" altLang="en-US" sz="3600" dirty="0"/>
              <a:t>和点 </a:t>
            </a:r>
            <a:r>
              <a:rPr lang="en-US" altLang="zh-CN" sz="3600" i="1" dirty="0"/>
              <a:t>B</a:t>
            </a:r>
            <a:r>
              <a:rPr lang="zh-CN" altLang="en-US" sz="3600" dirty="0"/>
              <a:t>，画出相应直线</a:t>
            </a:r>
            <a:r>
              <a:rPr lang="zh-CN" altLang="en-US" sz="3600" i="1" dirty="0"/>
              <a:t> </a:t>
            </a:r>
            <a:r>
              <a:rPr lang="en-US" altLang="zh-CN" sz="3600" i="1" dirty="0"/>
              <a:t>l </a:t>
            </a:r>
            <a:r>
              <a:rPr lang="zh-CN" altLang="en-US" sz="3600" dirty="0"/>
              <a:t>的垂线吗？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4" y="837198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A2F36821-B334-6AF4-CBDB-7E219C70B29F}"/>
              </a:ext>
            </a:extLst>
          </p:cNvPr>
          <p:cNvCxnSpPr>
            <a:cxnSpLocks/>
          </p:cNvCxnSpPr>
          <p:nvPr/>
        </p:nvCxnSpPr>
        <p:spPr>
          <a:xfrm>
            <a:off x="1892002" y="3522308"/>
            <a:ext cx="18781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003EFA08-60AE-18ED-FE54-9C1FE9250BCF}"/>
              </a:ext>
            </a:extLst>
          </p:cNvPr>
          <p:cNvCxnSpPr>
            <a:cxnSpLocks/>
          </p:cNvCxnSpPr>
          <p:nvPr/>
        </p:nvCxnSpPr>
        <p:spPr>
          <a:xfrm>
            <a:off x="3751497" y="2542531"/>
            <a:ext cx="0" cy="325642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C52CA691-799B-2C66-E480-4B94F286E0D0}"/>
              </a:ext>
            </a:extLst>
          </p:cNvPr>
          <p:cNvSpPr txBox="1"/>
          <p:nvPr/>
        </p:nvSpPr>
        <p:spPr>
          <a:xfrm>
            <a:off x="3707490" y="2937533"/>
            <a:ext cx="646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1" dirty="0">
                <a:latin typeface="+mn-lt"/>
              </a:rPr>
              <a:t>A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19F9163C-6F04-D601-244F-2A981B9B1BA7}"/>
              </a:ext>
            </a:extLst>
          </p:cNvPr>
          <p:cNvSpPr/>
          <p:nvPr/>
        </p:nvSpPr>
        <p:spPr>
          <a:xfrm>
            <a:off x="3679497" y="3443623"/>
            <a:ext cx="144000" cy="144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D6280C16-CB71-19E4-3CC5-BEB8F3F9E555}"/>
              </a:ext>
            </a:extLst>
          </p:cNvPr>
          <p:cNvSpPr/>
          <p:nvPr/>
        </p:nvSpPr>
        <p:spPr>
          <a:xfrm>
            <a:off x="2298564" y="4955182"/>
            <a:ext cx="144000" cy="144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F39F404-6D4C-391E-9B42-0CD18FE12361}"/>
              </a:ext>
            </a:extLst>
          </p:cNvPr>
          <p:cNvSpPr txBox="1"/>
          <p:nvPr/>
        </p:nvSpPr>
        <p:spPr>
          <a:xfrm>
            <a:off x="2037977" y="5167527"/>
            <a:ext cx="646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1" dirty="0">
                <a:latin typeface="+mn-lt"/>
              </a:rPr>
              <a:t>B</a:t>
            </a:r>
            <a:endParaRPr lang="zh-CN" altLang="en-US" sz="3200" b="1" dirty="0">
              <a:latin typeface="+mn-lt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D02763F-EBF8-B7E3-604F-E532E919F49F}"/>
              </a:ext>
            </a:extLst>
          </p:cNvPr>
          <p:cNvCxnSpPr>
            <a:cxnSpLocks/>
          </p:cNvCxnSpPr>
          <p:nvPr/>
        </p:nvCxnSpPr>
        <p:spPr>
          <a:xfrm>
            <a:off x="1892002" y="5033866"/>
            <a:ext cx="18713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57BA2A35-6016-B6EA-426F-33A7673AF4DE}"/>
              </a:ext>
            </a:extLst>
          </p:cNvPr>
          <p:cNvSpPr txBox="1"/>
          <p:nvPr/>
        </p:nvSpPr>
        <p:spPr>
          <a:xfrm>
            <a:off x="3254273" y="2181774"/>
            <a:ext cx="646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1" dirty="0">
                <a:latin typeface="+mn-lt"/>
              </a:rPr>
              <a:t>l</a:t>
            </a:r>
            <a:endParaRPr lang="zh-CN" altLang="en-US" sz="3200" b="1" dirty="0">
              <a:latin typeface="+mn-lt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014C1723-59A7-D64F-E2D3-3C3C0425FD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 rot="16200000">
            <a:off x="558457" y="3496286"/>
            <a:ext cx="3194301" cy="3246345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5ED937E2-78C1-C45D-465F-A5DB2DD8E1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 rot="16200000">
            <a:off x="558457" y="4998888"/>
            <a:ext cx="3194301" cy="3246345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C9CD2D10-EB3C-BA2F-78E7-F99E0E9D78D0}"/>
              </a:ext>
            </a:extLst>
          </p:cNvPr>
          <p:cNvSpPr txBox="1"/>
          <p:nvPr/>
        </p:nvSpPr>
        <p:spPr>
          <a:xfrm>
            <a:off x="8780773" y="2264836"/>
            <a:ext cx="646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1" dirty="0">
                <a:latin typeface="+mn-lt"/>
              </a:rPr>
              <a:t>A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25C9C9F5-F00D-DC6C-57DE-8089F4BB7A86}"/>
              </a:ext>
            </a:extLst>
          </p:cNvPr>
          <p:cNvSpPr/>
          <p:nvPr/>
        </p:nvSpPr>
        <p:spPr>
          <a:xfrm>
            <a:off x="9146642" y="2883784"/>
            <a:ext cx="144000" cy="144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33BC3851-ED7F-DCD0-9291-08212EEA2569}"/>
              </a:ext>
            </a:extLst>
          </p:cNvPr>
          <p:cNvSpPr/>
          <p:nvPr/>
        </p:nvSpPr>
        <p:spPr>
          <a:xfrm>
            <a:off x="8708773" y="5669981"/>
            <a:ext cx="144000" cy="144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3277CEA-8E02-706E-4E3A-09C98C9456D2}"/>
              </a:ext>
            </a:extLst>
          </p:cNvPr>
          <p:cNvSpPr txBox="1"/>
          <p:nvPr/>
        </p:nvSpPr>
        <p:spPr>
          <a:xfrm>
            <a:off x="8448186" y="5882326"/>
            <a:ext cx="646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1" dirty="0">
                <a:latin typeface="+mn-lt"/>
              </a:rPr>
              <a:t>B</a:t>
            </a:r>
            <a:endParaRPr lang="zh-CN" altLang="en-US" sz="3200" b="1" dirty="0">
              <a:latin typeface="+mn-lt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700BBEC7-B0F1-E416-3B68-E8E938A195B3}"/>
              </a:ext>
            </a:extLst>
          </p:cNvPr>
          <p:cNvCxnSpPr>
            <a:cxnSpLocks/>
          </p:cNvCxnSpPr>
          <p:nvPr/>
        </p:nvCxnSpPr>
        <p:spPr>
          <a:xfrm>
            <a:off x="6917800" y="2794542"/>
            <a:ext cx="3302638" cy="287543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95586157-8CBA-1281-64B1-88AD04BC121D}"/>
              </a:ext>
            </a:extLst>
          </p:cNvPr>
          <p:cNvSpPr txBox="1"/>
          <p:nvPr/>
        </p:nvSpPr>
        <p:spPr>
          <a:xfrm>
            <a:off x="10176997" y="5596778"/>
            <a:ext cx="646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1" dirty="0">
                <a:latin typeface="+mn-lt"/>
              </a:rPr>
              <a:t>l</a:t>
            </a:r>
            <a:endParaRPr lang="zh-CN" altLang="en-US" sz="3200" b="1" dirty="0">
              <a:latin typeface="+mn-lt"/>
            </a:endParaRP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190D152B-9A50-F5E3-DCA9-60E94FEF1917}"/>
              </a:ext>
            </a:extLst>
          </p:cNvPr>
          <p:cNvCxnSpPr>
            <a:cxnSpLocks/>
          </p:cNvCxnSpPr>
          <p:nvPr/>
        </p:nvCxnSpPr>
        <p:spPr>
          <a:xfrm flipH="1">
            <a:off x="8311313" y="2235252"/>
            <a:ext cx="1548108" cy="17781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3FDECBD1-2742-9B4E-389D-46D0DAAF53F9}"/>
              </a:ext>
            </a:extLst>
          </p:cNvPr>
          <p:cNvCxnSpPr>
            <a:cxnSpLocks/>
          </p:cNvCxnSpPr>
          <p:nvPr/>
        </p:nvCxnSpPr>
        <p:spPr>
          <a:xfrm flipH="1">
            <a:off x="8360229" y="4978452"/>
            <a:ext cx="1079315" cy="12396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08DE3625-513C-FB5F-65C9-95C918731D12}"/>
              </a:ext>
            </a:extLst>
          </p:cNvPr>
          <p:cNvSpPr/>
          <p:nvPr/>
        </p:nvSpPr>
        <p:spPr>
          <a:xfrm rot="18666119">
            <a:off x="8218045" y="3796847"/>
            <a:ext cx="180000" cy="18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E22630E1-7E9D-7066-DAD7-5E9E51412496}"/>
              </a:ext>
            </a:extLst>
          </p:cNvPr>
          <p:cNvSpPr/>
          <p:nvPr/>
        </p:nvSpPr>
        <p:spPr>
          <a:xfrm rot="18666119">
            <a:off x="9343265" y="5025766"/>
            <a:ext cx="180000" cy="18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CBC59D00-776E-8F57-8F1A-3E90B0E0B8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 rot="7869511">
            <a:off x="8997128" y="2249178"/>
            <a:ext cx="3194301" cy="3246345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2721CAF9-5302-2B11-DFE2-A77480C874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 rot="18652003">
            <a:off x="5568015" y="3505756"/>
            <a:ext cx="3194301" cy="324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1" grpId="0" animBg="1"/>
      <p:bldP spid="54" grpId="0" animBg="1"/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2FEA1235-EA38-9210-65E6-9E492F5F336D}"/>
              </a:ext>
            </a:extLst>
          </p:cNvPr>
          <p:cNvSpPr txBox="1"/>
          <p:nvPr/>
        </p:nvSpPr>
        <p:spPr>
          <a:xfrm>
            <a:off x="407824" y="725931"/>
            <a:ext cx="111897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在下面各图中分别找出几组互相垂直的线段。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F5A3AC-2D96-D993-DB7A-9144BCF6DC95}"/>
              </a:ext>
            </a:extLst>
          </p:cNvPr>
          <p:cNvSpPr txBox="1"/>
          <p:nvPr/>
        </p:nvSpPr>
        <p:spPr>
          <a:xfrm>
            <a:off x="799731" y="363083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6646BA0-53C7-7A1D-DE4C-E35C1C458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544" y="1917902"/>
            <a:ext cx="1608683" cy="302219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6E46D4E-7E4B-C281-2F62-DFE5F225C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993" y="1985916"/>
            <a:ext cx="1957625" cy="288616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C58830A-E9C8-9D9A-72D0-5E56C88B3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008" y="2616667"/>
            <a:ext cx="3530823" cy="1833425"/>
          </a:xfrm>
          <a:prstGeom prst="rect">
            <a:avLst/>
          </a:prstGeom>
        </p:spPr>
      </p:pic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F09E46D5-427C-4116-3B39-B6FCBC130674}"/>
              </a:ext>
            </a:extLst>
          </p:cNvPr>
          <p:cNvCxnSpPr/>
          <p:nvPr/>
        </p:nvCxnSpPr>
        <p:spPr>
          <a:xfrm>
            <a:off x="1803084" y="3998976"/>
            <a:ext cx="736916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C63D585D-A0BE-DD75-B53D-DEB5908E2B96}"/>
              </a:ext>
            </a:extLst>
          </p:cNvPr>
          <p:cNvCxnSpPr>
            <a:cxnSpLocks/>
          </p:cNvCxnSpPr>
          <p:nvPr/>
        </p:nvCxnSpPr>
        <p:spPr>
          <a:xfrm rot="5400000">
            <a:off x="2167478" y="3636614"/>
            <a:ext cx="736916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81E6363-C4A6-2889-DB16-47CC4AA92042}"/>
              </a:ext>
            </a:extLst>
          </p:cNvPr>
          <p:cNvCxnSpPr>
            <a:cxnSpLocks/>
          </p:cNvCxnSpPr>
          <p:nvPr/>
        </p:nvCxnSpPr>
        <p:spPr>
          <a:xfrm>
            <a:off x="2535936" y="4253676"/>
            <a:ext cx="0" cy="61296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214C252F-561C-B156-961B-E06A15BF39BA}"/>
              </a:ext>
            </a:extLst>
          </p:cNvPr>
          <p:cNvCxnSpPr/>
          <p:nvPr/>
        </p:nvCxnSpPr>
        <p:spPr>
          <a:xfrm>
            <a:off x="1803084" y="4857496"/>
            <a:ext cx="736916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70E0E2C-E7C1-751C-84A1-C98FCA09DB57}"/>
              </a:ext>
            </a:extLst>
          </p:cNvPr>
          <p:cNvGrpSpPr/>
          <p:nvPr/>
        </p:nvGrpSpPr>
        <p:grpSpPr>
          <a:xfrm>
            <a:off x="4658666" y="2616200"/>
            <a:ext cx="1528774" cy="2118360"/>
            <a:chOff x="4658666" y="2616200"/>
            <a:chExt cx="1528774" cy="2118360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36F4D75A-9B0B-0282-BEDD-7EF873564905}"/>
                </a:ext>
              </a:extLst>
            </p:cNvPr>
            <p:cNvCxnSpPr/>
            <p:nvPr/>
          </p:nvCxnSpPr>
          <p:spPr>
            <a:xfrm>
              <a:off x="4658666" y="4124815"/>
              <a:ext cx="736916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56DFC67F-2E9D-076F-93ED-8C5B5ABEB46D}"/>
                </a:ext>
              </a:extLst>
            </p:cNvPr>
            <p:cNvCxnSpPr>
              <a:cxnSpLocks/>
            </p:cNvCxnSpPr>
            <p:nvPr/>
          </p:nvCxnSpPr>
          <p:spPr>
            <a:xfrm>
              <a:off x="5380736" y="4121596"/>
              <a:ext cx="0" cy="612964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972057E9-5AAB-B4AF-07A5-CAC1500D34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1560" y="2616200"/>
              <a:ext cx="670560" cy="66548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8C39039C-3962-11E5-9866-5485BFD184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32120" y="2616200"/>
              <a:ext cx="655320" cy="65532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59F17B9-6DE0-2F60-26F9-4C9E9D6260A6}"/>
              </a:ext>
            </a:extLst>
          </p:cNvPr>
          <p:cNvGrpSpPr/>
          <p:nvPr/>
        </p:nvGrpSpPr>
        <p:grpSpPr>
          <a:xfrm>
            <a:off x="7866686" y="2715115"/>
            <a:ext cx="2016454" cy="1193945"/>
            <a:chOff x="7866686" y="2715115"/>
            <a:chExt cx="2016454" cy="1193945"/>
          </a:xfrm>
        </p:grpSpPr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B9FBC00F-CF8A-9840-A1D9-9DCF04B29EDE}"/>
                </a:ext>
              </a:extLst>
            </p:cNvPr>
            <p:cNvCxnSpPr>
              <a:cxnSpLocks/>
            </p:cNvCxnSpPr>
            <p:nvPr/>
          </p:nvCxnSpPr>
          <p:spPr>
            <a:xfrm>
              <a:off x="7866686" y="2715115"/>
              <a:ext cx="2016454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744CCC5E-6033-721E-26F7-EF1605D783DA}"/>
                </a:ext>
              </a:extLst>
            </p:cNvPr>
            <p:cNvCxnSpPr>
              <a:cxnSpLocks/>
            </p:cNvCxnSpPr>
            <p:nvPr/>
          </p:nvCxnSpPr>
          <p:spPr>
            <a:xfrm>
              <a:off x="7867702" y="2715115"/>
              <a:ext cx="0" cy="1193945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5477DDB7-C094-5D0E-097E-B05D2142DF6A}"/>
                </a:ext>
              </a:extLst>
            </p:cNvPr>
            <p:cNvCxnSpPr>
              <a:cxnSpLocks/>
            </p:cNvCxnSpPr>
            <p:nvPr/>
          </p:nvCxnSpPr>
          <p:spPr>
            <a:xfrm>
              <a:off x="7965440" y="2867515"/>
              <a:ext cx="525780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DC9006A9-634D-09F5-C039-4A6ADB3B00E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237220" y="3115165"/>
              <a:ext cx="525780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553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E1ACE39F-B9F3-BC03-CA24-0594FC849FBE}"/>
              </a:ext>
            </a:extLst>
          </p:cNvPr>
          <p:cNvSpPr txBox="1"/>
          <p:nvPr/>
        </p:nvSpPr>
        <p:spPr>
          <a:xfrm>
            <a:off x="482859" y="745193"/>
            <a:ext cx="10919150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3. </a:t>
            </a:r>
            <a:r>
              <a:rPr lang="zh-CN" altLang="en-US" dirty="0"/>
              <a:t>下图中，小明从 </a:t>
            </a:r>
            <a:r>
              <a:rPr lang="en-US" altLang="zh-CN" i="1" dirty="0"/>
              <a:t>A</a:t>
            </a:r>
            <a:r>
              <a:rPr lang="en-US" altLang="zh-CN" dirty="0"/>
              <a:t> </a:t>
            </a:r>
            <a:r>
              <a:rPr lang="zh-CN" altLang="en-US" dirty="0"/>
              <a:t>点过马路，怎样走路线最短？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为什么？把最短的路线画出来。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677B599-DB3E-B2E2-2F8F-6AA5187081FB}"/>
              </a:ext>
            </a:extLst>
          </p:cNvPr>
          <p:cNvSpPr txBox="1"/>
          <p:nvPr/>
        </p:nvSpPr>
        <p:spPr>
          <a:xfrm>
            <a:off x="855716" y="353752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F1E7A9-F109-3510-8167-9424023D4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919" y="2369323"/>
            <a:ext cx="4814220" cy="3760296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62B9EE27-313C-B44E-B270-E26E0FA6CDD6}"/>
              </a:ext>
            </a:extLst>
          </p:cNvPr>
          <p:cNvGrpSpPr/>
          <p:nvPr/>
        </p:nvGrpSpPr>
        <p:grpSpPr>
          <a:xfrm>
            <a:off x="4090952" y="2554224"/>
            <a:ext cx="149290" cy="2953888"/>
            <a:chOff x="4090952" y="2554224"/>
            <a:chExt cx="149290" cy="2953888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CB975261-C214-1531-4D7E-994E1B6625F4}"/>
                </a:ext>
              </a:extLst>
            </p:cNvPr>
            <p:cNvCxnSpPr>
              <a:cxnSpLocks/>
            </p:cNvCxnSpPr>
            <p:nvPr/>
          </p:nvCxnSpPr>
          <p:spPr>
            <a:xfrm>
              <a:off x="4090952" y="2554224"/>
              <a:ext cx="0" cy="2953888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6DC3D86-EA2C-9E2F-D599-96E20E8A7F95}"/>
                </a:ext>
              </a:extLst>
            </p:cNvPr>
            <p:cNvSpPr/>
            <p:nvPr/>
          </p:nvSpPr>
          <p:spPr>
            <a:xfrm>
              <a:off x="4090952" y="2561626"/>
              <a:ext cx="149290" cy="14929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15F27C7C-DBAB-207B-782C-20D99F2BAF87}"/>
              </a:ext>
            </a:extLst>
          </p:cNvPr>
          <p:cNvSpPr txBox="1"/>
          <p:nvPr/>
        </p:nvSpPr>
        <p:spPr>
          <a:xfrm>
            <a:off x="7517773" y="2771038"/>
            <a:ext cx="3744275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3200" dirty="0"/>
              <a:t>从直线外一点到</a:t>
            </a:r>
            <a:endParaRPr lang="en-US" altLang="zh-CN" sz="3200" dirty="0"/>
          </a:p>
          <a:p>
            <a:pPr algn="ctr">
              <a:lnSpc>
                <a:spcPct val="150000"/>
              </a:lnSpc>
            </a:pPr>
            <a:r>
              <a:rPr lang="zh-CN" altLang="en-US" sz="3200" dirty="0"/>
              <a:t>这条直线所画的</a:t>
            </a:r>
          </a:p>
          <a:p>
            <a:pPr algn="ctr">
              <a:lnSpc>
                <a:spcPct val="150000"/>
              </a:lnSpc>
            </a:pPr>
            <a:r>
              <a:rPr lang="zh-CN" altLang="en-US" sz="3200" dirty="0"/>
              <a:t>垂直线段最短。</a:t>
            </a:r>
          </a:p>
        </p:txBody>
      </p:sp>
    </p:spTree>
    <p:extLst>
      <p:ext uri="{BB962C8B-B14F-4D97-AF65-F5344CB8AC3E}">
        <p14:creationId xmlns:p14="http://schemas.microsoft.com/office/powerpoint/2010/main" val="1171533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99346" y="1200303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34D01E5-97ED-B142-81A0-B4840FF42FDA}"/>
              </a:ext>
            </a:extLst>
          </p:cNvPr>
          <p:cNvSpPr txBox="1"/>
          <p:nvPr/>
        </p:nvSpPr>
        <p:spPr>
          <a:xfrm>
            <a:off x="1549854" y="2410014"/>
            <a:ext cx="6248983" cy="661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i="0" u="none" strike="noStrike" baseline="0" dirty="0">
                <a:solidFill>
                  <a:srgbClr val="0070C0"/>
                </a:solidFill>
                <a:latin typeface="FZYBKSJW--GB1-0"/>
              </a:rPr>
              <a:t>用一把三角尺画垂线的步骤：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C0D9F6-FE40-F5F1-5BAE-6C89FAA53944}"/>
              </a:ext>
            </a:extLst>
          </p:cNvPr>
          <p:cNvSpPr txBox="1"/>
          <p:nvPr/>
        </p:nvSpPr>
        <p:spPr>
          <a:xfrm>
            <a:off x="1241943" y="3099528"/>
            <a:ext cx="9684206" cy="296273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0070C0"/>
                </a:solidFill>
                <a:latin typeface="FZYBKSJW--GB1-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）重合：三角尺的一条直角边与已知直线重合。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）平移：沿直线平移三角尺到已知点。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）画线：沿三角尺的另一条直角边画一条直线。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）标符号：标上直角符号。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46C12822-ED66-F6A2-C022-4B266B969BC5}"/>
              </a:ext>
            </a:extLst>
          </p:cNvPr>
          <p:cNvSpPr/>
          <p:nvPr/>
        </p:nvSpPr>
        <p:spPr>
          <a:xfrm>
            <a:off x="998380" y="2258009"/>
            <a:ext cx="10002417" cy="3984171"/>
          </a:xfrm>
          <a:prstGeom prst="roundRect">
            <a:avLst>
              <a:gd name="adj" fmla="val 5850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25053</TotalTime>
  <Words>594</Words>
  <Application>Microsoft Office PowerPoint</Application>
  <PresentationFormat>宽屏</PresentationFormat>
  <Paragraphs>69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FZYBKSJW--GB1-0</vt:lpstr>
      <vt:lpstr>Gill Sans</vt:lpstr>
      <vt:lpstr>等线</vt:lpstr>
      <vt:lpstr>华文细黑</vt:lpstr>
      <vt:lpstr>楷体</vt:lpstr>
      <vt:lpstr>思源黑体 Regular</vt:lpstr>
      <vt:lpstr>宋体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4986</cp:revision>
  <dcterms:created xsi:type="dcterms:W3CDTF">2016-01-14T07:05:00Z</dcterms:created>
  <dcterms:modified xsi:type="dcterms:W3CDTF">2026-07-07T05:31:45Z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