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682" r:id="rId2"/>
    <p:sldId id="1035" r:id="rId3"/>
    <p:sldId id="1059" r:id="rId4"/>
    <p:sldId id="814" r:id="rId5"/>
    <p:sldId id="1075" r:id="rId6"/>
    <p:sldId id="1076" r:id="rId7"/>
    <p:sldId id="1060" r:id="rId8"/>
    <p:sldId id="1068" r:id="rId9"/>
    <p:sldId id="1077" r:id="rId10"/>
    <p:sldId id="1034" r:id="rId11"/>
    <p:sldId id="1063" r:id="rId12"/>
    <p:sldId id="1064" r:id="rId13"/>
    <p:sldId id="680" r:id="rId14"/>
    <p:sldId id="1078" r:id="rId15"/>
    <p:sldId id="331" r:id="rId16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FFFAF"/>
    <a:srgbClr val="FFFF97"/>
    <a:srgbClr val="DFEECA"/>
    <a:srgbClr val="C0504D"/>
    <a:srgbClr val="FDDA83"/>
    <a:srgbClr val="BBE2F9"/>
    <a:srgbClr val="FFFFFF"/>
    <a:srgbClr val="E5F2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82" d="100"/>
          <a:sy n="82" d="100"/>
        </p:scale>
        <p:origin x="590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五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8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23686" y="214046"/>
            <a:ext cx="2778495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2026/7/7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2026/7/7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925147"/>
            <a:ext cx="9333419" cy="94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画平行线</a:t>
            </a:r>
            <a:endParaRPr lang="en-US" altLang="zh-CN" sz="60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50448A-A38E-CD23-C491-98E1618C12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798" y="2126922"/>
            <a:ext cx="1326669" cy="132666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29B9776-F179-1B7B-6F89-902AD200EF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155" y="731650"/>
            <a:ext cx="1942377" cy="194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594818" y="1822024"/>
            <a:ext cx="10984473" cy="3637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掌握用直尺和三角尺画平行线的方法，能独立过直线外一点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画已知直线的平行线。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理解平行线间的距离处处相等的性质，能运用性质解释简单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的几何现象。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感受数学与生活的联系，激发探究兴趣；养成严谨的作图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习惯，体会平移在几何作图中的作用。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457199" y="1446240"/>
            <a:ext cx="11196000" cy="4500000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63B851E-7734-78EC-53DE-3FBF26188C65}"/>
              </a:ext>
            </a:extLst>
          </p:cNvPr>
          <p:cNvSpPr txBox="1"/>
          <p:nvPr/>
        </p:nvSpPr>
        <p:spPr>
          <a:xfrm>
            <a:off x="1126672" y="1237077"/>
            <a:ext cx="864247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什么是平行线？举例生活中的平行线。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9B28A4A-B7F9-46D1-CDD3-58239D1CF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163" y="2444955"/>
            <a:ext cx="4849706" cy="295713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D03B1C0-471C-D2E0-B541-5714487F2EAA}"/>
              </a:ext>
            </a:extLst>
          </p:cNvPr>
          <p:cNvSpPr txBox="1"/>
          <p:nvPr/>
        </p:nvSpPr>
        <p:spPr>
          <a:xfrm>
            <a:off x="2847779" y="5479759"/>
            <a:ext cx="1812474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2800" b="1" kern="0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dirty="0"/>
              <a:t>斑马线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8C2B44F-7846-579D-1FD1-F566C40F0509}"/>
              </a:ext>
            </a:extLst>
          </p:cNvPr>
          <p:cNvSpPr txBox="1"/>
          <p:nvPr/>
        </p:nvSpPr>
        <p:spPr>
          <a:xfrm>
            <a:off x="6912815" y="2471354"/>
            <a:ext cx="4461200" cy="13130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 kern="100" dirty="0">
                <a:latin typeface="宋体" panose="02010600030101010101" pitchFamily="2" charset="-122"/>
                <a:cs typeface="Times New Roman" panose="02020603050405020304" pitchFamily="18" charset="0"/>
              </a:rPr>
              <a:t>同一平面内永不相交的直线叫作平行线。</a:t>
            </a:r>
            <a:endParaRPr lang="zh-CN" altLang="zh-CN" sz="24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81DEF19-320C-F793-080A-09C45D0C2DE7}"/>
              </a:ext>
            </a:extLst>
          </p:cNvPr>
          <p:cNvGrpSpPr/>
          <p:nvPr/>
        </p:nvGrpSpPr>
        <p:grpSpPr>
          <a:xfrm>
            <a:off x="6460936" y="4376924"/>
            <a:ext cx="5192998" cy="1244175"/>
            <a:chOff x="6451605" y="4395586"/>
            <a:chExt cx="5192998" cy="1244175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6A7C2B27-B2D7-92CA-F017-0B2C685BA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1605" y="4395586"/>
              <a:ext cx="1248215" cy="1244175"/>
            </a:xfrm>
            <a:prstGeom prst="rect">
              <a:avLst/>
            </a:prstGeom>
          </p:spPr>
        </p:pic>
        <p:sp>
          <p:nvSpPr>
            <p:cNvPr id="16" name="对话气泡: 圆角矩形 15">
              <a:extLst>
                <a:ext uri="{FF2B5EF4-FFF2-40B4-BE49-F238E27FC236}">
                  <a16:creationId xmlns:a16="http://schemas.microsoft.com/office/drawing/2014/main" id="{DA9E8EA8-C379-F9F0-3141-DC1ADA0704E6}"/>
                </a:ext>
              </a:extLst>
            </p:cNvPr>
            <p:cNvSpPr/>
            <p:nvPr/>
          </p:nvSpPr>
          <p:spPr>
            <a:xfrm>
              <a:off x="7989186" y="4512344"/>
              <a:ext cx="3655417" cy="1123342"/>
            </a:xfrm>
            <a:prstGeom prst="wedgeRoundRectCallout">
              <a:avLst>
                <a:gd name="adj1" fmla="val -58649"/>
                <a:gd name="adj2" fmla="val -2274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如何用工具画出一组标准的平行线呢？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995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8F83376A-7C6F-A57C-1A1B-9735ABB2510F}"/>
              </a:ext>
            </a:extLst>
          </p:cNvPr>
          <p:cNvSpPr/>
          <p:nvPr/>
        </p:nvSpPr>
        <p:spPr>
          <a:xfrm>
            <a:off x="835334" y="1252102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4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95B75DD-704E-DDB8-E855-8F491018FB83}"/>
              </a:ext>
            </a:extLst>
          </p:cNvPr>
          <p:cNvSpPr txBox="1"/>
          <p:nvPr/>
        </p:nvSpPr>
        <p:spPr>
          <a:xfrm>
            <a:off x="1871326" y="1165029"/>
            <a:ext cx="6768823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画一画，比一比。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BFB2766-CD28-1C85-E719-5B6173AFF09C}"/>
              </a:ext>
            </a:extLst>
          </p:cNvPr>
          <p:cNvSpPr txBox="1"/>
          <p:nvPr/>
        </p:nvSpPr>
        <p:spPr>
          <a:xfrm>
            <a:off x="1619401" y="2004783"/>
            <a:ext cx="926942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）像下面这样画出的两条直线平行吗？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DD75462-59BE-0A3B-6235-9C44589DD2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666" y="4403691"/>
            <a:ext cx="6039622" cy="1206395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94213AAC-1F7F-CA37-26BF-8DF60EE64C5F}"/>
              </a:ext>
            </a:extLst>
          </p:cNvPr>
          <p:cNvGrpSpPr/>
          <p:nvPr/>
        </p:nvGrpSpPr>
        <p:grpSpPr>
          <a:xfrm>
            <a:off x="1871326" y="2947154"/>
            <a:ext cx="5508169" cy="1161782"/>
            <a:chOff x="559838" y="4621002"/>
            <a:chExt cx="5508169" cy="1161782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005B508D-5A80-16A4-3574-8897A1395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838" y="4621002"/>
              <a:ext cx="1181814" cy="1161782"/>
            </a:xfrm>
            <a:prstGeom prst="rect">
              <a:avLst/>
            </a:prstGeom>
          </p:spPr>
        </p:pic>
        <p:sp>
          <p:nvSpPr>
            <p:cNvPr id="17" name="对话气泡: 圆角矩形 16">
              <a:extLst>
                <a:ext uri="{FF2B5EF4-FFF2-40B4-BE49-F238E27FC236}">
                  <a16:creationId xmlns:a16="http://schemas.microsoft.com/office/drawing/2014/main" id="{E844695F-3E2B-3C91-BD41-956935F805EA}"/>
                </a:ext>
              </a:extLst>
            </p:cNvPr>
            <p:cNvSpPr/>
            <p:nvPr/>
          </p:nvSpPr>
          <p:spPr>
            <a:xfrm>
              <a:off x="1966902" y="4879847"/>
              <a:ext cx="4101105" cy="644091"/>
            </a:xfrm>
            <a:prstGeom prst="wedgeRoundRectCallout">
              <a:avLst>
                <a:gd name="adj1" fmla="val -56096"/>
                <a:gd name="adj2" fmla="val -2108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我沿直尺的对边画。</a:t>
              </a:r>
            </a:p>
          </p:txBody>
        </p:sp>
      </p:grp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55647248-1AD3-41D9-9614-44DB673C9336}"/>
              </a:ext>
            </a:extLst>
          </p:cNvPr>
          <p:cNvCxnSpPr>
            <a:cxnSpLocks/>
          </p:cNvCxnSpPr>
          <p:nvPr/>
        </p:nvCxnSpPr>
        <p:spPr>
          <a:xfrm>
            <a:off x="4903477" y="4598947"/>
            <a:ext cx="2807963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7653FC51-C619-E1C4-5275-16EFD8293F65}"/>
              </a:ext>
            </a:extLst>
          </p:cNvPr>
          <p:cNvCxnSpPr>
            <a:cxnSpLocks/>
          </p:cNvCxnSpPr>
          <p:nvPr/>
        </p:nvCxnSpPr>
        <p:spPr>
          <a:xfrm>
            <a:off x="4903477" y="5371107"/>
            <a:ext cx="2807963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>
            <a:extLst>
              <a:ext uri="{FF2B5EF4-FFF2-40B4-BE49-F238E27FC236}">
                <a16:creationId xmlns:a16="http://schemas.microsoft.com/office/drawing/2014/main" id="{C99EC0B2-5C92-1484-B678-838FAEAC2972}"/>
              </a:ext>
            </a:extLst>
          </p:cNvPr>
          <p:cNvGrpSpPr/>
          <p:nvPr/>
        </p:nvGrpSpPr>
        <p:grpSpPr>
          <a:xfrm>
            <a:off x="4702626" y="735822"/>
            <a:ext cx="6244262" cy="1142085"/>
            <a:chOff x="5423149" y="5298009"/>
            <a:chExt cx="6244262" cy="1142085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6527C796-A500-E71D-7080-D92DC514E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492276" y="5298009"/>
              <a:ext cx="1175135" cy="1142085"/>
            </a:xfrm>
            <a:prstGeom prst="rect">
              <a:avLst/>
            </a:prstGeom>
          </p:spPr>
        </p:pic>
        <p:sp>
          <p:nvSpPr>
            <p:cNvPr id="25" name="对话气泡: 圆角矩形 24">
              <a:extLst>
                <a:ext uri="{FF2B5EF4-FFF2-40B4-BE49-F238E27FC236}">
                  <a16:creationId xmlns:a16="http://schemas.microsoft.com/office/drawing/2014/main" id="{3DD80EAD-9077-C12C-005B-B70F27CCEE20}"/>
                </a:ext>
              </a:extLst>
            </p:cNvPr>
            <p:cNvSpPr/>
            <p:nvPr/>
          </p:nvSpPr>
          <p:spPr>
            <a:xfrm>
              <a:off x="5423149" y="5608977"/>
              <a:ext cx="4693302" cy="685349"/>
            </a:xfrm>
            <a:prstGeom prst="wedgeRoundRectCallout">
              <a:avLst>
                <a:gd name="adj1" fmla="val 57782"/>
                <a:gd name="adj2" fmla="val -2051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我沿方格纸的横向格线画。</a:t>
              </a:r>
            </a:p>
          </p:txBody>
        </p:sp>
      </p:grp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870E427D-56D8-2A4B-09FA-D872EDB7E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318261"/>
              </p:ext>
            </p:extLst>
          </p:nvPr>
        </p:nvGraphicFramePr>
        <p:xfrm>
          <a:off x="3377338" y="2453854"/>
          <a:ext cx="5400000" cy="27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3866152955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59879647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4216153216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711509353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741851156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145818903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4727125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150282544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87193669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232872206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915105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168642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4821534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336369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647105"/>
                  </a:ext>
                </a:extLst>
              </a:tr>
            </a:tbl>
          </a:graphicData>
        </a:graphic>
      </p:graphicFrame>
      <p:pic>
        <p:nvPicPr>
          <p:cNvPr id="7" name="图片 6">
            <a:extLst>
              <a:ext uri="{FF2B5EF4-FFF2-40B4-BE49-F238E27FC236}">
                <a16:creationId xmlns:a16="http://schemas.microsoft.com/office/drawing/2014/main" id="{0B9C0881-7522-87D9-91A5-30B3E28C3C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208" y="3305363"/>
            <a:ext cx="6643584" cy="1327035"/>
          </a:xfrm>
          <a:prstGeom prst="rect">
            <a:avLst/>
          </a:prstGeom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E15008BA-205A-251A-B933-9907FE6815A0}"/>
              </a:ext>
            </a:extLst>
          </p:cNvPr>
          <p:cNvCxnSpPr>
            <a:cxnSpLocks/>
          </p:cNvCxnSpPr>
          <p:nvPr/>
        </p:nvCxnSpPr>
        <p:spPr>
          <a:xfrm>
            <a:off x="4229869" y="3536211"/>
            <a:ext cx="3476491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EFA4635-3218-4145-D6E4-4D8EB9BABB75}"/>
              </a:ext>
            </a:extLst>
          </p:cNvPr>
          <p:cNvCxnSpPr>
            <a:cxnSpLocks/>
          </p:cNvCxnSpPr>
          <p:nvPr/>
        </p:nvCxnSpPr>
        <p:spPr>
          <a:xfrm>
            <a:off x="4229869" y="5146571"/>
            <a:ext cx="3476491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788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 0.2356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A8A3FE64-5EC6-D126-148D-DB0F8126F444}"/>
              </a:ext>
            </a:extLst>
          </p:cNvPr>
          <p:cNvGrpSpPr/>
          <p:nvPr/>
        </p:nvGrpSpPr>
        <p:grpSpPr>
          <a:xfrm>
            <a:off x="650806" y="578999"/>
            <a:ext cx="5342555" cy="1167792"/>
            <a:chOff x="654592" y="4284932"/>
            <a:chExt cx="5342555" cy="1167792"/>
          </a:xfrm>
        </p:grpSpPr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B7AA439C-E419-05F2-F2E0-99BABCA8D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54592" y="4284932"/>
              <a:ext cx="1142085" cy="1167792"/>
            </a:xfrm>
            <a:prstGeom prst="rect">
              <a:avLst/>
            </a:prstGeom>
          </p:spPr>
        </p:pic>
        <p:sp>
          <p:nvSpPr>
            <p:cNvPr id="33" name="对话气泡: 圆角矩形 32">
              <a:extLst>
                <a:ext uri="{FF2B5EF4-FFF2-40B4-BE49-F238E27FC236}">
                  <a16:creationId xmlns:a16="http://schemas.microsoft.com/office/drawing/2014/main" id="{4ABC2858-55CF-42D2-F197-FA26262FFA90}"/>
                </a:ext>
              </a:extLst>
            </p:cNvPr>
            <p:cNvSpPr/>
            <p:nvPr/>
          </p:nvSpPr>
          <p:spPr>
            <a:xfrm>
              <a:off x="2111249" y="4517750"/>
              <a:ext cx="3885898" cy="702155"/>
            </a:xfrm>
            <a:prstGeom prst="wedgeRoundRectCallout">
              <a:avLst>
                <a:gd name="adj1" fmla="val -58702"/>
                <a:gd name="adj2" fmla="val -26192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我利用一副三角尺画。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3C45B14-82E8-C356-574B-8820504C64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64" t="18824" r="23647" b="17451"/>
          <a:stretch/>
        </p:blipFill>
        <p:spPr>
          <a:xfrm rot="8086669">
            <a:off x="858899" y="2493880"/>
            <a:ext cx="3204462" cy="349479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BA49396-4645-5037-CF25-483C81F33F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31308" y="2158485"/>
            <a:ext cx="2377436" cy="387116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27F791B-513B-3279-EF80-3E09B2C2A4FB}"/>
              </a:ext>
            </a:extLst>
          </p:cNvPr>
          <p:cNvSpPr txBox="1"/>
          <p:nvPr/>
        </p:nvSpPr>
        <p:spPr>
          <a:xfrm>
            <a:off x="6793373" y="851650"/>
            <a:ext cx="5149809" cy="56279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2800" b="1" kern="0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40000"/>
              </a:lnSpc>
            </a:pPr>
            <a:r>
              <a:rPr lang="zh-CN" altLang="en-US" sz="2600" dirty="0"/>
              <a:t>① 将一把三角尺的一条直角边</a:t>
            </a:r>
            <a:endParaRPr lang="en-US" altLang="zh-CN" sz="2600" dirty="0"/>
          </a:p>
          <a:p>
            <a:pPr>
              <a:lnSpc>
                <a:spcPct val="140000"/>
              </a:lnSpc>
            </a:pPr>
            <a:r>
              <a:rPr lang="zh-CN" altLang="en-US" sz="2600" dirty="0"/>
              <a:t>     与另一把三角尺的一条边紧挨 </a:t>
            </a:r>
            <a:endParaRPr lang="en-US" altLang="zh-CN" sz="2600" dirty="0"/>
          </a:p>
          <a:p>
            <a:pPr>
              <a:lnSpc>
                <a:spcPct val="140000"/>
              </a:lnSpc>
            </a:pPr>
            <a:r>
              <a:rPr lang="en-US" altLang="zh-CN" sz="2600" dirty="0"/>
              <a:t>     </a:t>
            </a:r>
            <a:r>
              <a:rPr lang="zh-CN" altLang="en-US" sz="2600" dirty="0"/>
              <a:t>在一起，沿这把三角尺的另一  </a:t>
            </a:r>
            <a:endParaRPr lang="en-US" altLang="zh-CN" sz="2600" dirty="0"/>
          </a:p>
          <a:p>
            <a:pPr>
              <a:lnSpc>
                <a:spcPct val="140000"/>
              </a:lnSpc>
            </a:pPr>
            <a:r>
              <a:rPr lang="en-US" altLang="zh-CN" sz="2600" dirty="0"/>
              <a:t>     </a:t>
            </a:r>
            <a:r>
              <a:rPr lang="zh-CN" altLang="en-US" sz="2600" dirty="0"/>
              <a:t>条直角边画一条直线。</a:t>
            </a:r>
            <a:endParaRPr lang="en-US" altLang="zh-CN" sz="2600" dirty="0"/>
          </a:p>
          <a:p>
            <a:pPr>
              <a:lnSpc>
                <a:spcPct val="140000"/>
              </a:lnSpc>
            </a:pPr>
            <a:r>
              <a:rPr lang="zh-CN" altLang="en-US" sz="2600" dirty="0"/>
              <a:t>② 将这把三角尺沿着与另一把</a:t>
            </a:r>
            <a:endParaRPr lang="en-US" altLang="zh-CN" sz="2600" dirty="0"/>
          </a:p>
          <a:p>
            <a:pPr>
              <a:lnSpc>
                <a:spcPct val="140000"/>
              </a:lnSpc>
            </a:pPr>
            <a:r>
              <a:rPr lang="zh-CN" altLang="en-US" sz="2600" dirty="0"/>
              <a:t>     三角尺紧挨着的一条边向上   </a:t>
            </a:r>
            <a:endParaRPr lang="en-US" altLang="zh-CN" sz="2600" dirty="0"/>
          </a:p>
          <a:p>
            <a:pPr>
              <a:lnSpc>
                <a:spcPct val="140000"/>
              </a:lnSpc>
            </a:pPr>
            <a:r>
              <a:rPr lang="en-US" altLang="zh-CN" sz="2600" dirty="0"/>
              <a:t>  </a:t>
            </a:r>
            <a:r>
              <a:rPr lang="zh-CN" altLang="en-US" sz="2600" dirty="0"/>
              <a:t>（下）平移一段距离。</a:t>
            </a:r>
            <a:endParaRPr lang="en-US" altLang="zh-CN" sz="2600" dirty="0"/>
          </a:p>
          <a:p>
            <a:pPr>
              <a:lnSpc>
                <a:spcPct val="140000"/>
              </a:lnSpc>
            </a:pPr>
            <a:r>
              <a:rPr lang="zh-CN" altLang="en-US" sz="2600" dirty="0"/>
              <a:t>③ 沿着这把三角尺的另一条直角 </a:t>
            </a:r>
            <a:endParaRPr lang="en-US" altLang="zh-CN" sz="2600" dirty="0"/>
          </a:p>
          <a:p>
            <a:pPr>
              <a:lnSpc>
                <a:spcPct val="140000"/>
              </a:lnSpc>
            </a:pPr>
            <a:r>
              <a:rPr lang="en-US" altLang="zh-CN" sz="2600" dirty="0"/>
              <a:t>     </a:t>
            </a:r>
            <a:r>
              <a:rPr lang="zh-CN" altLang="en-US" sz="2600" dirty="0"/>
              <a:t>边再画一条直线。所画的这两  </a:t>
            </a:r>
            <a:endParaRPr lang="en-US" altLang="zh-CN" sz="2600" dirty="0"/>
          </a:p>
          <a:p>
            <a:pPr>
              <a:lnSpc>
                <a:spcPct val="140000"/>
              </a:lnSpc>
            </a:pPr>
            <a:r>
              <a:rPr lang="en-US" altLang="zh-CN" sz="2600" dirty="0"/>
              <a:t>     </a:t>
            </a:r>
            <a:r>
              <a:rPr lang="zh-CN" altLang="en-US" sz="2600" dirty="0"/>
              <a:t>条直线互相平行。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57DCC537-EBFD-02C9-9F0B-D1B1B5B231B1}"/>
              </a:ext>
            </a:extLst>
          </p:cNvPr>
          <p:cNvCxnSpPr>
            <a:cxnSpLocks/>
          </p:cNvCxnSpPr>
          <p:nvPr/>
        </p:nvCxnSpPr>
        <p:spPr>
          <a:xfrm>
            <a:off x="2591516" y="3073414"/>
            <a:ext cx="3476491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A31C1860-0C4B-4FD1-48D0-4D8BE05F53EB}"/>
              </a:ext>
            </a:extLst>
          </p:cNvPr>
          <p:cNvCxnSpPr>
            <a:cxnSpLocks/>
          </p:cNvCxnSpPr>
          <p:nvPr/>
        </p:nvCxnSpPr>
        <p:spPr>
          <a:xfrm>
            <a:off x="2591516" y="4538317"/>
            <a:ext cx="3476491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3664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7.40741E-7 L 5.55112E-17 0.21528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箭头: 五边形 35">
            <a:extLst>
              <a:ext uri="{FF2B5EF4-FFF2-40B4-BE49-F238E27FC236}">
                <a16:creationId xmlns:a16="http://schemas.microsoft.com/office/drawing/2014/main" id="{4198D68F-1C18-2B06-C359-CD551EB4B35F}"/>
              </a:ext>
            </a:extLst>
          </p:cNvPr>
          <p:cNvSpPr/>
          <p:nvPr/>
        </p:nvSpPr>
        <p:spPr>
          <a:xfrm>
            <a:off x="382556" y="335900"/>
            <a:ext cx="2528595" cy="720000"/>
          </a:xfrm>
          <a:prstGeom prst="homePlat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/>
              <a:t>拓  展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F1E9EEA-AFBF-E10C-01BE-12EA6EFDC147}"/>
              </a:ext>
            </a:extLst>
          </p:cNvPr>
          <p:cNvSpPr txBox="1"/>
          <p:nvPr/>
        </p:nvSpPr>
        <p:spPr>
          <a:xfrm>
            <a:off x="856083" y="1130545"/>
            <a:ext cx="972483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1. </a:t>
            </a:r>
            <a:r>
              <a:rPr lang="zh-CN" altLang="en-US" dirty="0"/>
              <a:t>画已知直线的平行线，可以画无数条。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21A553C-5193-8D08-2A1D-56C6F034EE1C}"/>
              </a:ext>
            </a:extLst>
          </p:cNvPr>
          <p:cNvSpPr txBox="1"/>
          <p:nvPr/>
        </p:nvSpPr>
        <p:spPr>
          <a:xfrm>
            <a:off x="856083" y="3862370"/>
            <a:ext cx="1096580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2. </a:t>
            </a:r>
            <a:r>
              <a:rPr lang="zh-CN" altLang="en-US" dirty="0"/>
              <a:t>过直线外一点画已知直线的平行线，只能画一条。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C66DB69D-BAE2-17CD-2B06-5F99BDBF0475}"/>
              </a:ext>
            </a:extLst>
          </p:cNvPr>
          <p:cNvCxnSpPr/>
          <p:nvPr/>
        </p:nvCxnSpPr>
        <p:spPr>
          <a:xfrm>
            <a:off x="3387012" y="2071396"/>
            <a:ext cx="0" cy="157687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36070CD9-57AF-724F-590C-8C7301091488}"/>
              </a:ext>
            </a:extLst>
          </p:cNvPr>
          <p:cNvGrpSpPr/>
          <p:nvPr/>
        </p:nvGrpSpPr>
        <p:grpSpPr>
          <a:xfrm>
            <a:off x="3750906" y="2071396"/>
            <a:ext cx="4002834" cy="1576873"/>
            <a:chOff x="3750906" y="2071396"/>
            <a:chExt cx="4002834" cy="1576873"/>
          </a:xfrm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03DAC4B0-005E-C053-5274-D2C80710B7AA}"/>
                </a:ext>
              </a:extLst>
            </p:cNvPr>
            <p:cNvCxnSpPr/>
            <p:nvPr/>
          </p:nvCxnSpPr>
          <p:spPr>
            <a:xfrm>
              <a:off x="3750906" y="2071396"/>
              <a:ext cx="0" cy="1576873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5A907548-F98F-501A-4C57-23EA8AF802B0}"/>
                </a:ext>
              </a:extLst>
            </p:cNvPr>
            <p:cNvCxnSpPr/>
            <p:nvPr/>
          </p:nvCxnSpPr>
          <p:spPr>
            <a:xfrm>
              <a:off x="4114800" y="2071396"/>
              <a:ext cx="0" cy="1576873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558CB2ED-3CBC-56FE-1825-D1BA80D710BB}"/>
                </a:ext>
              </a:extLst>
            </p:cNvPr>
            <p:cNvCxnSpPr/>
            <p:nvPr/>
          </p:nvCxnSpPr>
          <p:spPr>
            <a:xfrm>
              <a:off x="4478694" y="2071396"/>
              <a:ext cx="0" cy="1576873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62C479F7-D932-53E9-3203-204674F9BE18}"/>
                </a:ext>
              </a:extLst>
            </p:cNvPr>
            <p:cNvCxnSpPr/>
            <p:nvPr/>
          </p:nvCxnSpPr>
          <p:spPr>
            <a:xfrm>
              <a:off x="4842588" y="2071396"/>
              <a:ext cx="0" cy="1576873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7DC5BF87-61F9-A5FA-C58B-46D8F26766CF}"/>
                </a:ext>
              </a:extLst>
            </p:cNvPr>
            <p:cNvCxnSpPr/>
            <p:nvPr/>
          </p:nvCxnSpPr>
          <p:spPr>
            <a:xfrm>
              <a:off x="5206482" y="2071396"/>
              <a:ext cx="0" cy="1576873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CF103E32-810E-68D3-FCE2-CCACBCE0376F}"/>
                </a:ext>
              </a:extLst>
            </p:cNvPr>
            <p:cNvCxnSpPr/>
            <p:nvPr/>
          </p:nvCxnSpPr>
          <p:spPr>
            <a:xfrm>
              <a:off x="5570376" y="2071396"/>
              <a:ext cx="0" cy="1576873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50DE5A14-3238-ECAC-515B-4C141377FE6B}"/>
                </a:ext>
              </a:extLst>
            </p:cNvPr>
            <p:cNvCxnSpPr/>
            <p:nvPr/>
          </p:nvCxnSpPr>
          <p:spPr>
            <a:xfrm>
              <a:off x="5934270" y="2071396"/>
              <a:ext cx="0" cy="1576873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0F2F56C7-9BEC-7EE9-5EDA-2C3075537C55}"/>
                </a:ext>
              </a:extLst>
            </p:cNvPr>
            <p:cNvCxnSpPr/>
            <p:nvPr/>
          </p:nvCxnSpPr>
          <p:spPr>
            <a:xfrm>
              <a:off x="6298164" y="2071396"/>
              <a:ext cx="0" cy="1576873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8EDF094E-A304-ED88-F309-1508DD30333A}"/>
                </a:ext>
              </a:extLst>
            </p:cNvPr>
            <p:cNvCxnSpPr/>
            <p:nvPr/>
          </p:nvCxnSpPr>
          <p:spPr>
            <a:xfrm>
              <a:off x="6662058" y="2071396"/>
              <a:ext cx="0" cy="1576873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D2D7B3E1-E778-36EC-0F47-45653DDB4340}"/>
                </a:ext>
              </a:extLst>
            </p:cNvPr>
            <p:cNvCxnSpPr/>
            <p:nvPr/>
          </p:nvCxnSpPr>
          <p:spPr>
            <a:xfrm>
              <a:off x="7025952" y="2071396"/>
              <a:ext cx="0" cy="1576873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1BDCD9A2-EB48-707E-DC18-23A378EDBD74}"/>
                </a:ext>
              </a:extLst>
            </p:cNvPr>
            <p:cNvCxnSpPr/>
            <p:nvPr/>
          </p:nvCxnSpPr>
          <p:spPr>
            <a:xfrm>
              <a:off x="7389846" y="2071396"/>
              <a:ext cx="0" cy="1576873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0EAD3589-1DC0-E674-E41A-0E6A54084329}"/>
                </a:ext>
              </a:extLst>
            </p:cNvPr>
            <p:cNvCxnSpPr/>
            <p:nvPr/>
          </p:nvCxnSpPr>
          <p:spPr>
            <a:xfrm>
              <a:off x="7753740" y="2071396"/>
              <a:ext cx="0" cy="1576873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3570814A-ACD4-F61F-A4F3-8D62A52166AA}"/>
              </a:ext>
            </a:extLst>
          </p:cNvPr>
          <p:cNvCxnSpPr>
            <a:cxnSpLocks/>
          </p:cNvCxnSpPr>
          <p:nvPr/>
        </p:nvCxnSpPr>
        <p:spPr>
          <a:xfrm flipH="1">
            <a:off x="3387012" y="6274841"/>
            <a:ext cx="523447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>
            <a:extLst>
              <a:ext uri="{FF2B5EF4-FFF2-40B4-BE49-F238E27FC236}">
                <a16:creationId xmlns:a16="http://schemas.microsoft.com/office/drawing/2014/main" id="{DFF8CFBF-7221-40D5-DD9C-1E9487FF09FF}"/>
              </a:ext>
            </a:extLst>
          </p:cNvPr>
          <p:cNvSpPr/>
          <p:nvPr/>
        </p:nvSpPr>
        <p:spPr>
          <a:xfrm>
            <a:off x="5879841" y="5123500"/>
            <a:ext cx="108857" cy="1088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FC23ED5B-8A0A-FF1E-CDF9-0E3543327131}"/>
              </a:ext>
            </a:extLst>
          </p:cNvPr>
          <p:cNvCxnSpPr>
            <a:cxnSpLocks/>
          </p:cNvCxnSpPr>
          <p:nvPr/>
        </p:nvCxnSpPr>
        <p:spPr>
          <a:xfrm flipH="1">
            <a:off x="3387012" y="5183160"/>
            <a:ext cx="5234472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193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2D37E53-E49E-E285-36F9-015D7FC43094}"/>
              </a:ext>
            </a:extLst>
          </p:cNvPr>
          <p:cNvSpPr txBox="1"/>
          <p:nvPr/>
        </p:nvSpPr>
        <p:spPr>
          <a:xfrm>
            <a:off x="44313" y="351839"/>
            <a:ext cx="11096433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）下图中，</a:t>
            </a:r>
            <a:r>
              <a:rPr lang="en-US" altLang="zh-CN" i="1" dirty="0" err="1"/>
              <a:t>a</a:t>
            </a:r>
            <a:r>
              <a:rPr lang="en-US" altLang="zh-CN" dirty="0" err="1">
                <a:latin typeface="+mj-ea"/>
                <a:ea typeface="+mj-ea"/>
              </a:rPr>
              <a:t>∥</a:t>
            </a:r>
            <a:r>
              <a:rPr lang="en-US" altLang="zh-CN" i="1" dirty="0" err="1"/>
              <a:t>b</a:t>
            </a:r>
            <a:r>
              <a:rPr lang="zh-CN" altLang="en-US" dirty="0"/>
              <a:t>。在 </a:t>
            </a:r>
            <a:r>
              <a:rPr lang="en-US" altLang="zh-CN" i="1" dirty="0"/>
              <a:t>a</a:t>
            </a:r>
            <a:r>
              <a:rPr lang="en-US" altLang="zh-CN" dirty="0"/>
              <a:t> </a:t>
            </a:r>
            <a:r>
              <a:rPr lang="zh-CN" altLang="en-US" dirty="0"/>
              <a:t>上任选几个点，分别向 </a:t>
            </a:r>
            <a:r>
              <a:rPr lang="en-US" altLang="zh-CN" i="1" dirty="0"/>
              <a:t>b</a:t>
            </a:r>
            <a:r>
              <a:rPr lang="en-US" altLang="zh-CN" dirty="0"/>
              <a:t> </a:t>
            </a:r>
            <a:r>
              <a:rPr lang="zh-CN" altLang="en-US" dirty="0"/>
              <a:t>画</a:t>
            </a:r>
          </a:p>
          <a:p>
            <a:r>
              <a:rPr lang="zh-CN" altLang="en-US" dirty="0"/>
              <a:t>          垂直的线段。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361A1B6-36D6-93FE-C908-E7404C55E1EA}"/>
              </a:ext>
            </a:extLst>
          </p:cNvPr>
          <p:cNvSpPr txBox="1"/>
          <p:nvPr/>
        </p:nvSpPr>
        <p:spPr>
          <a:xfrm>
            <a:off x="1192921" y="1857910"/>
            <a:ext cx="10377971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①这些线段与 </a:t>
            </a:r>
            <a:r>
              <a:rPr lang="en-US" altLang="zh-CN" i="1" dirty="0"/>
              <a:t>a</a:t>
            </a:r>
            <a:r>
              <a:rPr lang="en-US" altLang="zh-CN" dirty="0"/>
              <a:t> </a:t>
            </a:r>
            <a:r>
              <a:rPr lang="zh-CN" altLang="en-US" dirty="0"/>
              <a:t>也互相垂直吗？用三角尺量一量。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FF7A9BC5-D7EE-AA2C-5320-C11B740ACB81}"/>
              </a:ext>
            </a:extLst>
          </p:cNvPr>
          <p:cNvSpPr/>
          <p:nvPr/>
        </p:nvSpPr>
        <p:spPr>
          <a:xfrm>
            <a:off x="6539259" y="3641626"/>
            <a:ext cx="180000" cy="18000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3EBB8430-84C4-5F9E-052B-A593DC29C8C1}"/>
              </a:ext>
            </a:extLst>
          </p:cNvPr>
          <p:cNvSpPr/>
          <p:nvPr/>
        </p:nvSpPr>
        <p:spPr>
          <a:xfrm>
            <a:off x="4281249" y="3641626"/>
            <a:ext cx="180000" cy="18000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DCE7889D-E363-6E48-5D18-BBBFABCC7EF9}"/>
              </a:ext>
            </a:extLst>
          </p:cNvPr>
          <p:cNvSpPr/>
          <p:nvPr/>
        </p:nvSpPr>
        <p:spPr>
          <a:xfrm>
            <a:off x="5410253" y="3641626"/>
            <a:ext cx="180000" cy="18000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1F06C163-FB1F-898B-73E3-248B51ED25D5}"/>
              </a:ext>
            </a:extLst>
          </p:cNvPr>
          <p:cNvSpPr/>
          <p:nvPr/>
        </p:nvSpPr>
        <p:spPr>
          <a:xfrm>
            <a:off x="7630940" y="3641626"/>
            <a:ext cx="180000" cy="18000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3F6FBAC0-83D1-A2BB-A0D0-5914127A406F}"/>
              </a:ext>
            </a:extLst>
          </p:cNvPr>
          <p:cNvGrpSpPr/>
          <p:nvPr/>
        </p:nvGrpSpPr>
        <p:grpSpPr>
          <a:xfrm>
            <a:off x="2778837" y="3092767"/>
            <a:ext cx="5535976" cy="3173111"/>
            <a:chOff x="2778837" y="3092767"/>
            <a:chExt cx="5535976" cy="3173111"/>
          </a:xfrm>
        </p:grpSpPr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id="{48B401FA-6465-0B39-58B6-CEDC8E95218F}"/>
                </a:ext>
              </a:extLst>
            </p:cNvPr>
            <p:cNvCxnSpPr>
              <a:cxnSpLocks/>
            </p:cNvCxnSpPr>
            <p:nvPr/>
          </p:nvCxnSpPr>
          <p:spPr>
            <a:xfrm>
              <a:off x="6539260" y="3638938"/>
              <a:ext cx="0" cy="2075033"/>
            </a:xfrm>
            <a:prstGeom prst="line">
              <a:avLst/>
            </a:prstGeom>
            <a:ln w="38100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C12C9EFD-F0D4-B6C8-BAC7-5FB78BBA4360}"/>
                </a:ext>
              </a:extLst>
            </p:cNvPr>
            <p:cNvSpPr/>
            <p:nvPr/>
          </p:nvSpPr>
          <p:spPr>
            <a:xfrm>
              <a:off x="6539259" y="5520314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BBA721E9-B9E0-6D2A-F48D-1AFCC47D7D68}"/>
                </a:ext>
              </a:extLst>
            </p:cNvPr>
            <p:cNvCxnSpPr>
              <a:cxnSpLocks/>
            </p:cNvCxnSpPr>
            <p:nvPr/>
          </p:nvCxnSpPr>
          <p:spPr>
            <a:xfrm>
              <a:off x="4281249" y="3638938"/>
              <a:ext cx="0" cy="2075033"/>
            </a:xfrm>
            <a:prstGeom prst="line">
              <a:avLst/>
            </a:prstGeom>
            <a:ln w="38100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ADB2F1E9-1732-E593-0171-D6B260134947}"/>
                </a:ext>
              </a:extLst>
            </p:cNvPr>
            <p:cNvSpPr/>
            <p:nvPr/>
          </p:nvSpPr>
          <p:spPr>
            <a:xfrm>
              <a:off x="4281249" y="5520314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185E499F-3608-5787-A6F4-8B09EBCDF6DB}"/>
                </a:ext>
              </a:extLst>
            </p:cNvPr>
            <p:cNvCxnSpPr>
              <a:cxnSpLocks/>
            </p:cNvCxnSpPr>
            <p:nvPr/>
          </p:nvCxnSpPr>
          <p:spPr>
            <a:xfrm>
              <a:off x="5410254" y="3638938"/>
              <a:ext cx="0" cy="2075033"/>
            </a:xfrm>
            <a:prstGeom prst="line">
              <a:avLst/>
            </a:prstGeom>
            <a:ln w="38100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A0E283B3-1264-0B5A-1B73-432BD010CDF9}"/>
                </a:ext>
              </a:extLst>
            </p:cNvPr>
            <p:cNvSpPr/>
            <p:nvPr/>
          </p:nvSpPr>
          <p:spPr>
            <a:xfrm>
              <a:off x="5410253" y="5520314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3" name="直接连接符 72">
              <a:extLst>
                <a:ext uri="{FF2B5EF4-FFF2-40B4-BE49-F238E27FC236}">
                  <a16:creationId xmlns:a16="http://schemas.microsoft.com/office/drawing/2014/main" id="{BFBC993A-02CB-DDEB-A463-E9DA05A78BD8}"/>
                </a:ext>
              </a:extLst>
            </p:cNvPr>
            <p:cNvCxnSpPr>
              <a:cxnSpLocks/>
            </p:cNvCxnSpPr>
            <p:nvPr/>
          </p:nvCxnSpPr>
          <p:spPr>
            <a:xfrm>
              <a:off x="7630941" y="3638938"/>
              <a:ext cx="0" cy="2075033"/>
            </a:xfrm>
            <a:prstGeom prst="line">
              <a:avLst/>
            </a:prstGeom>
            <a:ln w="38100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5FC1BD8F-8ACA-933E-F8A4-A203B96FDE6D}"/>
                </a:ext>
              </a:extLst>
            </p:cNvPr>
            <p:cNvSpPr/>
            <p:nvPr/>
          </p:nvSpPr>
          <p:spPr>
            <a:xfrm>
              <a:off x="7630940" y="5520314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DB9F549C-7A42-0256-8D6F-9E3B8082916E}"/>
                </a:ext>
              </a:extLst>
            </p:cNvPr>
            <p:cNvSpPr txBox="1"/>
            <p:nvPr/>
          </p:nvSpPr>
          <p:spPr>
            <a:xfrm>
              <a:off x="4040608" y="3092767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A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5A17738B-74E9-E31E-7351-17342C010ED4}"/>
                </a:ext>
              </a:extLst>
            </p:cNvPr>
            <p:cNvSpPr txBox="1"/>
            <p:nvPr/>
          </p:nvSpPr>
          <p:spPr>
            <a:xfrm>
              <a:off x="5178942" y="3092767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B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D4278728-37B5-4F01-CB40-13ED88950A94}"/>
                </a:ext>
              </a:extLst>
            </p:cNvPr>
            <p:cNvSpPr txBox="1"/>
            <p:nvPr/>
          </p:nvSpPr>
          <p:spPr>
            <a:xfrm>
              <a:off x="6307946" y="3092767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C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E8196B48-5533-D557-7BE2-F4E08D0391C6}"/>
                </a:ext>
              </a:extLst>
            </p:cNvPr>
            <p:cNvSpPr txBox="1"/>
            <p:nvPr/>
          </p:nvSpPr>
          <p:spPr>
            <a:xfrm>
              <a:off x="7380966" y="3092767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D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EDC04EBB-556D-7AAF-818D-24C44597F35E}"/>
                </a:ext>
              </a:extLst>
            </p:cNvPr>
            <p:cNvSpPr txBox="1"/>
            <p:nvPr/>
          </p:nvSpPr>
          <p:spPr>
            <a:xfrm>
              <a:off x="4040608" y="5742658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E</a:t>
              </a:r>
              <a:endParaRPr lang="zh-CN" altLang="en-US" sz="2800" b="1" i="1" dirty="0">
                <a:latin typeface="+mn-lt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392A3D7A-B06D-A6C9-0FD6-19ABA3DCEE5A}"/>
                </a:ext>
              </a:extLst>
            </p:cNvPr>
            <p:cNvSpPr txBox="1"/>
            <p:nvPr/>
          </p:nvSpPr>
          <p:spPr>
            <a:xfrm>
              <a:off x="5178942" y="5742658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F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5B104BBF-D9AA-8113-E5A4-ED6D26C90533}"/>
                </a:ext>
              </a:extLst>
            </p:cNvPr>
            <p:cNvSpPr txBox="1"/>
            <p:nvPr/>
          </p:nvSpPr>
          <p:spPr>
            <a:xfrm>
              <a:off x="6307946" y="5742658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G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6DE6F65D-3C34-159B-8C7F-F02A90B5B4BE}"/>
                </a:ext>
              </a:extLst>
            </p:cNvPr>
            <p:cNvSpPr txBox="1"/>
            <p:nvPr/>
          </p:nvSpPr>
          <p:spPr>
            <a:xfrm>
              <a:off x="7380966" y="5742658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H</a:t>
              </a:r>
              <a:endParaRPr lang="zh-CN" altLang="en-US" sz="2800" b="1" dirty="0">
                <a:latin typeface="+mn-lt"/>
              </a:endParaRPr>
            </a:p>
          </p:txBody>
        </p:sp>
        <p:cxnSp>
          <p:nvCxnSpPr>
            <p:cNvPr id="83" name="直接连接符 8">
              <a:extLst>
                <a:ext uri="{FF2B5EF4-FFF2-40B4-BE49-F238E27FC236}">
                  <a16:creationId xmlns:a16="http://schemas.microsoft.com/office/drawing/2014/main" id="{9BC39A2D-C53D-2D35-7C89-A168522E2E2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74813" y="5701012"/>
              <a:ext cx="5040000" cy="0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4" name="直接连接符 8">
              <a:extLst>
                <a:ext uri="{FF2B5EF4-FFF2-40B4-BE49-F238E27FC236}">
                  <a16:creationId xmlns:a16="http://schemas.microsoft.com/office/drawing/2014/main" id="{0885F1F8-B9AC-1792-5C2C-2E03B682313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74813" y="3640657"/>
              <a:ext cx="5040000" cy="0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B064406A-641B-86FB-6A25-44F0E2F67693}"/>
                </a:ext>
              </a:extLst>
            </p:cNvPr>
            <p:cNvSpPr txBox="1"/>
            <p:nvPr/>
          </p:nvSpPr>
          <p:spPr>
            <a:xfrm>
              <a:off x="2778837" y="3312364"/>
              <a:ext cx="47731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i="1" dirty="0">
                  <a:latin typeface="+mn-lt"/>
                </a:rPr>
                <a:t>a</a:t>
              </a:r>
              <a:endParaRPr lang="zh-CN" altLang="en-US" sz="3200" b="1" dirty="0">
                <a:latin typeface="+mn-lt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B9819B36-2B05-186F-C89C-27CB8BDB3CF2}"/>
                </a:ext>
              </a:extLst>
            </p:cNvPr>
            <p:cNvSpPr txBox="1"/>
            <p:nvPr/>
          </p:nvSpPr>
          <p:spPr>
            <a:xfrm>
              <a:off x="2778837" y="5411752"/>
              <a:ext cx="47731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i="1" dirty="0">
                  <a:latin typeface="+mn-lt"/>
                </a:rPr>
                <a:t>b</a:t>
              </a:r>
              <a:endParaRPr lang="zh-CN" altLang="en-US" sz="3200" b="1" dirty="0">
                <a:latin typeface="+mn-lt"/>
              </a:endParaRPr>
            </a:p>
          </p:txBody>
        </p:sp>
      </p:grpSp>
      <p:pic>
        <p:nvPicPr>
          <p:cNvPr id="87" name="图片 86">
            <a:extLst>
              <a:ext uri="{FF2B5EF4-FFF2-40B4-BE49-F238E27FC236}">
                <a16:creationId xmlns:a16="http://schemas.microsoft.com/office/drawing/2014/main" id="{25C9FA24-0257-1236-7D45-65CA54BA13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4" t="25375" r="30221" b="25703"/>
          <a:stretch>
            <a:fillRect/>
          </a:stretch>
        </p:blipFill>
        <p:spPr>
          <a:xfrm rot="16200000">
            <a:off x="1070256" y="3611313"/>
            <a:ext cx="3194301" cy="3246345"/>
          </a:xfrm>
          <a:prstGeom prst="rect">
            <a:avLst/>
          </a:prstGeom>
        </p:spPr>
      </p:pic>
      <p:sp>
        <p:nvSpPr>
          <p:cNvPr id="89" name="文本框 88">
            <a:extLst>
              <a:ext uri="{FF2B5EF4-FFF2-40B4-BE49-F238E27FC236}">
                <a16:creationId xmlns:a16="http://schemas.microsoft.com/office/drawing/2014/main" id="{43C3BF9D-6BC8-8982-E634-221CBB10F40F}"/>
              </a:ext>
            </a:extLst>
          </p:cNvPr>
          <p:cNvSpPr txBox="1"/>
          <p:nvPr/>
        </p:nvSpPr>
        <p:spPr>
          <a:xfrm>
            <a:off x="8551955" y="4309420"/>
            <a:ext cx="32423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都与 </a:t>
            </a:r>
            <a:r>
              <a:rPr lang="en-US" altLang="zh-CN" sz="3200" b="1" i="1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a 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互相垂直</a:t>
            </a:r>
            <a:endParaRPr lang="zh-CN" altLang="en-US" sz="3200" b="1" dirty="0"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608151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4.44444E-6 L 0.09271 -4.44444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271 -4.44444E-6 L 0.18607 -4.44444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607 -4.44444E-6 L 0.27487 -4.44444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1" grpId="0" animBg="1"/>
      <p:bldP spid="63" grpId="0" animBg="1"/>
      <p:bldP spid="65" grpId="0" animBg="1"/>
      <p:bldP spid="8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D68F695-B581-CFA3-4A98-E3EB10CBBB54}"/>
              </a:ext>
            </a:extLst>
          </p:cNvPr>
          <p:cNvSpPr txBox="1"/>
          <p:nvPr/>
        </p:nvSpPr>
        <p:spPr>
          <a:xfrm>
            <a:off x="662523" y="493936"/>
            <a:ext cx="985546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② 这些线段的长度相等吗？用圆规比一比。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48E036D-1A9F-87CB-A659-52562893C90D}"/>
              </a:ext>
            </a:extLst>
          </p:cNvPr>
          <p:cNvSpPr/>
          <p:nvPr/>
        </p:nvSpPr>
        <p:spPr>
          <a:xfrm>
            <a:off x="6539259" y="3641626"/>
            <a:ext cx="180000" cy="18000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D02F926-4D45-C409-00D8-35570F52E946}"/>
              </a:ext>
            </a:extLst>
          </p:cNvPr>
          <p:cNvSpPr/>
          <p:nvPr/>
        </p:nvSpPr>
        <p:spPr>
          <a:xfrm>
            <a:off x="4281249" y="3641626"/>
            <a:ext cx="180000" cy="18000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DBD7AC9-CB13-028C-AB13-D66E49E4EFE4}"/>
              </a:ext>
            </a:extLst>
          </p:cNvPr>
          <p:cNvSpPr/>
          <p:nvPr/>
        </p:nvSpPr>
        <p:spPr>
          <a:xfrm>
            <a:off x="5410253" y="3641626"/>
            <a:ext cx="180000" cy="18000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08E6787-ABCA-BF55-3177-CC2683F5E2E1}"/>
              </a:ext>
            </a:extLst>
          </p:cNvPr>
          <p:cNvSpPr/>
          <p:nvPr/>
        </p:nvSpPr>
        <p:spPr>
          <a:xfrm>
            <a:off x="7630940" y="3641626"/>
            <a:ext cx="180000" cy="18000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4A3F18BA-F784-24EF-AF20-9A3A99804F1A}"/>
              </a:ext>
            </a:extLst>
          </p:cNvPr>
          <p:cNvGrpSpPr/>
          <p:nvPr/>
        </p:nvGrpSpPr>
        <p:grpSpPr>
          <a:xfrm>
            <a:off x="2778837" y="3092767"/>
            <a:ext cx="5535976" cy="3173111"/>
            <a:chOff x="2778837" y="3092767"/>
            <a:chExt cx="5535976" cy="3173111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339B598C-06D9-8A24-4E5D-A19DD8B364B5}"/>
                </a:ext>
              </a:extLst>
            </p:cNvPr>
            <p:cNvCxnSpPr>
              <a:cxnSpLocks/>
            </p:cNvCxnSpPr>
            <p:nvPr/>
          </p:nvCxnSpPr>
          <p:spPr>
            <a:xfrm>
              <a:off x="6539260" y="3638938"/>
              <a:ext cx="0" cy="2075033"/>
            </a:xfrm>
            <a:prstGeom prst="line">
              <a:avLst/>
            </a:prstGeom>
            <a:ln w="38100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D328EE6-C88E-7642-2ACB-0E662F827E76}"/>
                </a:ext>
              </a:extLst>
            </p:cNvPr>
            <p:cNvSpPr/>
            <p:nvPr/>
          </p:nvSpPr>
          <p:spPr>
            <a:xfrm>
              <a:off x="6539259" y="5520314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003BCBE9-A1BC-1CB7-2507-D3B4E8D441C0}"/>
                </a:ext>
              </a:extLst>
            </p:cNvPr>
            <p:cNvCxnSpPr>
              <a:cxnSpLocks/>
            </p:cNvCxnSpPr>
            <p:nvPr/>
          </p:nvCxnSpPr>
          <p:spPr>
            <a:xfrm>
              <a:off x="4281249" y="3638938"/>
              <a:ext cx="0" cy="2075033"/>
            </a:xfrm>
            <a:prstGeom prst="line">
              <a:avLst/>
            </a:prstGeom>
            <a:ln w="38100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FC498AF1-94AF-F62F-6724-9CB7CD651F3D}"/>
                </a:ext>
              </a:extLst>
            </p:cNvPr>
            <p:cNvSpPr/>
            <p:nvPr/>
          </p:nvSpPr>
          <p:spPr>
            <a:xfrm>
              <a:off x="4281249" y="5520314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B1BC02B-9D2E-6406-A646-F248F24B7538}"/>
                </a:ext>
              </a:extLst>
            </p:cNvPr>
            <p:cNvCxnSpPr>
              <a:cxnSpLocks/>
            </p:cNvCxnSpPr>
            <p:nvPr/>
          </p:nvCxnSpPr>
          <p:spPr>
            <a:xfrm>
              <a:off x="5410254" y="3638938"/>
              <a:ext cx="0" cy="2075033"/>
            </a:xfrm>
            <a:prstGeom prst="line">
              <a:avLst/>
            </a:prstGeom>
            <a:ln w="38100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3023956-69B0-4C86-39F9-408195E4BCA0}"/>
                </a:ext>
              </a:extLst>
            </p:cNvPr>
            <p:cNvSpPr/>
            <p:nvPr/>
          </p:nvSpPr>
          <p:spPr>
            <a:xfrm>
              <a:off x="5410253" y="5520314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8FC6CA9B-7EB0-E3DD-DC17-81962E6A8DF1}"/>
                </a:ext>
              </a:extLst>
            </p:cNvPr>
            <p:cNvCxnSpPr>
              <a:cxnSpLocks/>
            </p:cNvCxnSpPr>
            <p:nvPr/>
          </p:nvCxnSpPr>
          <p:spPr>
            <a:xfrm>
              <a:off x="7630941" y="3638938"/>
              <a:ext cx="0" cy="2075033"/>
            </a:xfrm>
            <a:prstGeom prst="line">
              <a:avLst/>
            </a:prstGeom>
            <a:ln w="38100"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D7E68B3F-29C3-09BE-2229-709CE74A32B7}"/>
                </a:ext>
              </a:extLst>
            </p:cNvPr>
            <p:cNvSpPr/>
            <p:nvPr/>
          </p:nvSpPr>
          <p:spPr>
            <a:xfrm>
              <a:off x="7630940" y="5520314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17D18AA-5F2C-5CF8-B6AC-81EF63EF8AD0}"/>
                </a:ext>
              </a:extLst>
            </p:cNvPr>
            <p:cNvSpPr txBox="1"/>
            <p:nvPr/>
          </p:nvSpPr>
          <p:spPr>
            <a:xfrm>
              <a:off x="4040608" y="3092767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A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F2E9D07-3B93-3613-71D1-4C3D795F9D0B}"/>
                </a:ext>
              </a:extLst>
            </p:cNvPr>
            <p:cNvSpPr txBox="1"/>
            <p:nvPr/>
          </p:nvSpPr>
          <p:spPr>
            <a:xfrm>
              <a:off x="5178942" y="3092767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B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DFB41CB-FE0D-1E36-4DC6-42AE0D64AB44}"/>
                </a:ext>
              </a:extLst>
            </p:cNvPr>
            <p:cNvSpPr txBox="1"/>
            <p:nvPr/>
          </p:nvSpPr>
          <p:spPr>
            <a:xfrm>
              <a:off x="6307946" y="3092767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C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D09F3076-6825-B1CF-0CD0-19E458B38839}"/>
                </a:ext>
              </a:extLst>
            </p:cNvPr>
            <p:cNvSpPr txBox="1"/>
            <p:nvPr/>
          </p:nvSpPr>
          <p:spPr>
            <a:xfrm>
              <a:off x="7380966" y="3092767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D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2A77A2E-E8C1-FF24-9F08-D1FA03E61C07}"/>
                </a:ext>
              </a:extLst>
            </p:cNvPr>
            <p:cNvSpPr txBox="1"/>
            <p:nvPr/>
          </p:nvSpPr>
          <p:spPr>
            <a:xfrm>
              <a:off x="4040608" y="5742658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E</a:t>
              </a:r>
              <a:endParaRPr lang="zh-CN" altLang="en-US" sz="2800" b="1" i="1" dirty="0">
                <a:latin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3998106-6757-D6BB-4E58-E79C9E7C950C}"/>
                </a:ext>
              </a:extLst>
            </p:cNvPr>
            <p:cNvSpPr txBox="1"/>
            <p:nvPr/>
          </p:nvSpPr>
          <p:spPr>
            <a:xfrm>
              <a:off x="5178942" y="5742658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F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47EB87C-7465-1F08-72E2-AA246A53468B}"/>
                </a:ext>
              </a:extLst>
            </p:cNvPr>
            <p:cNvSpPr txBox="1"/>
            <p:nvPr/>
          </p:nvSpPr>
          <p:spPr>
            <a:xfrm>
              <a:off x="6307946" y="5742658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G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5828AF60-4800-DFAF-3D79-40892FEC348E}"/>
                </a:ext>
              </a:extLst>
            </p:cNvPr>
            <p:cNvSpPr txBox="1"/>
            <p:nvPr/>
          </p:nvSpPr>
          <p:spPr>
            <a:xfrm>
              <a:off x="7380966" y="5742658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H</a:t>
              </a:r>
              <a:endParaRPr lang="zh-CN" altLang="en-US" sz="2800" b="1" dirty="0">
                <a:latin typeface="+mn-lt"/>
              </a:endParaRPr>
            </a:p>
          </p:txBody>
        </p:sp>
        <p:cxnSp>
          <p:nvCxnSpPr>
            <p:cNvPr id="25" name="直接连接符 8">
              <a:extLst>
                <a:ext uri="{FF2B5EF4-FFF2-40B4-BE49-F238E27FC236}">
                  <a16:creationId xmlns:a16="http://schemas.microsoft.com/office/drawing/2014/main" id="{11E2DA81-7C9A-C0B2-2878-9F31DCB2420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74813" y="5701012"/>
              <a:ext cx="5040000" cy="0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直接连接符 8">
              <a:extLst>
                <a:ext uri="{FF2B5EF4-FFF2-40B4-BE49-F238E27FC236}">
                  <a16:creationId xmlns:a16="http://schemas.microsoft.com/office/drawing/2014/main" id="{513B9C6F-D6C2-2DCD-D552-10326FF04CE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74813" y="3640657"/>
              <a:ext cx="5040000" cy="0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BC85FD78-0AA9-4025-2616-316CA07EDF45}"/>
                </a:ext>
              </a:extLst>
            </p:cNvPr>
            <p:cNvSpPr txBox="1"/>
            <p:nvPr/>
          </p:nvSpPr>
          <p:spPr>
            <a:xfrm>
              <a:off x="2778837" y="3312364"/>
              <a:ext cx="47731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i="1" dirty="0">
                  <a:latin typeface="+mn-lt"/>
                </a:rPr>
                <a:t>a</a:t>
              </a:r>
              <a:endParaRPr lang="zh-CN" altLang="en-US" sz="3200" b="1" dirty="0">
                <a:latin typeface="+mn-lt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03261F58-6FBD-D21D-FFF2-5143668E94C8}"/>
                </a:ext>
              </a:extLst>
            </p:cNvPr>
            <p:cNvSpPr txBox="1"/>
            <p:nvPr/>
          </p:nvSpPr>
          <p:spPr>
            <a:xfrm>
              <a:off x="2778837" y="5411752"/>
              <a:ext cx="47731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i="1" dirty="0">
                  <a:latin typeface="+mn-lt"/>
                </a:rPr>
                <a:t>b</a:t>
              </a:r>
              <a:endParaRPr lang="zh-CN" altLang="en-US" sz="3200" b="1" dirty="0">
                <a:latin typeface="+mn-lt"/>
              </a:endParaRPr>
            </a:p>
          </p:txBody>
        </p:sp>
      </p:grpSp>
      <p:pic>
        <p:nvPicPr>
          <p:cNvPr id="30" name="图片 29">
            <a:extLst>
              <a:ext uri="{FF2B5EF4-FFF2-40B4-BE49-F238E27FC236}">
                <a16:creationId xmlns:a16="http://schemas.microsoft.com/office/drawing/2014/main" id="{61ED5416-EAF6-4DE5-826E-35E63A25433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67737" y="3612226"/>
            <a:ext cx="2944258" cy="2120732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23144CEF-E177-0402-B0A3-BC56A7C99547}"/>
              </a:ext>
            </a:extLst>
          </p:cNvPr>
          <p:cNvSpPr txBox="1"/>
          <p:nvPr/>
        </p:nvSpPr>
        <p:spPr>
          <a:xfrm>
            <a:off x="480310" y="3754215"/>
            <a:ext cx="3187532" cy="18282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000" dirty="0"/>
              <a:t>这些垂直线段的长度叫作平行线</a:t>
            </a:r>
            <a:endParaRPr lang="en-US" altLang="zh-CN" sz="3000" dirty="0"/>
          </a:p>
          <a:p>
            <a:pPr>
              <a:lnSpc>
                <a:spcPct val="130000"/>
              </a:lnSpc>
            </a:pPr>
            <a:r>
              <a:rPr lang="en-US" altLang="zh-CN" sz="3000" i="1" dirty="0"/>
              <a:t>a</a:t>
            </a:r>
            <a:r>
              <a:rPr lang="zh-CN" altLang="en-US" sz="3000" dirty="0"/>
              <a:t>、</a:t>
            </a:r>
            <a:r>
              <a:rPr lang="en-US" altLang="zh-CN" sz="3000" i="1" dirty="0"/>
              <a:t>b </a:t>
            </a:r>
            <a:r>
              <a:rPr lang="zh-CN" altLang="en-US" sz="3000" dirty="0"/>
              <a:t>间的距离。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BABCB9A4-5611-F828-0A9A-94776436605D}"/>
              </a:ext>
            </a:extLst>
          </p:cNvPr>
          <p:cNvGrpSpPr/>
          <p:nvPr/>
        </p:nvGrpSpPr>
        <p:grpSpPr>
          <a:xfrm>
            <a:off x="2262697" y="1567542"/>
            <a:ext cx="7506453" cy="932838"/>
            <a:chOff x="1842820" y="1567542"/>
            <a:chExt cx="7506453" cy="932838"/>
          </a:xfrm>
        </p:grpSpPr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id="{921FFC63-BCE2-C06E-830D-8351A62AAF96}"/>
                </a:ext>
              </a:extLst>
            </p:cNvPr>
            <p:cNvSpPr/>
            <p:nvPr/>
          </p:nvSpPr>
          <p:spPr>
            <a:xfrm>
              <a:off x="1842820" y="1567542"/>
              <a:ext cx="7506453" cy="93283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90D2E387-FACB-ECC1-25D0-EA6C757A4E3C}"/>
                </a:ext>
              </a:extLst>
            </p:cNvPr>
            <p:cNvSpPr txBox="1"/>
            <p:nvPr/>
          </p:nvSpPr>
          <p:spPr>
            <a:xfrm>
              <a:off x="2690003" y="1704283"/>
              <a:ext cx="609755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3600" b="1" i="0" u="none" strike="noStrike" baseline="0" dirty="0">
                  <a:latin typeface="楷体" panose="02010609060101010101" pitchFamily="49" charset="-122"/>
                  <a:ea typeface="楷体" panose="02010609060101010101" pitchFamily="49" charset="-122"/>
                </a:rPr>
                <a:t>平行线间的距离处处相等。</a:t>
              </a:r>
              <a:endPara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67805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11022E-16 L 0.27696 1.11022E-16 " pathEditMode="relative" rAng="0" ptsTypes="AA">
                                      <p:cBhvr>
                                        <p:cTn id="12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8BFCA3A-34C9-E6CF-7FE8-A774D5565F50}"/>
              </a:ext>
            </a:extLst>
          </p:cNvPr>
          <p:cNvSpPr txBox="1"/>
          <p:nvPr/>
        </p:nvSpPr>
        <p:spPr>
          <a:xfrm>
            <a:off x="852883" y="1257080"/>
            <a:ext cx="975602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3600" dirty="0"/>
              <a:t>1. </a:t>
            </a:r>
            <a:r>
              <a:rPr lang="zh-CN" altLang="en-US" sz="3600" dirty="0"/>
              <a:t>过直线外一点画相应直线的平行线。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ADE92E0-8448-EF7D-FEFB-F9F5E7F08324}"/>
              </a:ext>
            </a:extLst>
          </p:cNvPr>
          <p:cNvSpPr txBox="1"/>
          <p:nvPr/>
        </p:nvSpPr>
        <p:spPr>
          <a:xfrm>
            <a:off x="3860174" y="837198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cxnSp>
        <p:nvCxnSpPr>
          <p:cNvPr id="6" name="直接连接符 8">
            <a:extLst>
              <a:ext uri="{FF2B5EF4-FFF2-40B4-BE49-F238E27FC236}">
                <a16:creationId xmlns:a16="http://schemas.microsoft.com/office/drawing/2014/main" id="{91BBB7A8-5213-5240-4778-230FF63545C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48859" y="5305405"/>
            <a:ext cx="3866953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78D8F237-EEBD-8B51-5B53-98C2B6AFD74A}"/>
              </a:ext>
            </a:extLst>
          </p:cNvPr>
          <p:cNvSpPr txBox="1"/>
          <p:nvPr/>
        </p:nvSpPr>
        <p:spPr>
          <a:xfrm>
            <a:off x="852883" y="5016145"/>
            <a:ext cx="4773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i="1" dirty="0">
                <a:latin typeface="+mn-lt"/>
              </a:rPr>
              <a:t>a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218724E-3D62-CA42-5566-1ACDD938B685}"/>
              </a:ext>
            </a:extLst>
          </p:cNvPr>
          <p:cNvSpPr txBox="1"/>
          <p:nvPr/>
        </p:nvSpPr>
        <p:spPr>
          <a:xfrm>
            <a:off x="10136841" y="5202759"/>
            <a:ext cx="4773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i="1" dirty="0">
                <a:latin typeface="+mn-lt"/>
              </a:rPr>
              <a:t>b</a:t>
            </a:r>
            <a:endParaRPr lang="zh-CN" altLang="en-US" sz="3200" b="1" dirty="0">
              <a:latin typeface="+mn-lt"/>
            </a:endParaRPr>
          </a:p>
        </p:txBody>
      </p:sp>
      <p:cxnSp>
        <p:nvCxnSpPr>
          <p:cNvPr id="10" name="直接连接符 8">
            <a:extLst>
              <a:ext uri="{FF2B5EF4-FFF2-40B4-BE49-F238E27FC236}">
                <a16:creationId xmlns:a16="http://schemas.microsoft.com/office/drawing/2014/main" id="{A632F0D5-AAA4-038D-87FB-C9C191FDADC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524526" y="3327316"/>
            <a:ext cx="3654285" cy="2090058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椭圆 13">
            <a:extLst>
              <a:ext uri="{FF2B5EF4-FFF2-40B4-BE49-F238E27FC236}">
                <a16:creationId xmlns:a16="http://schemas.microsoft.com/office/drawing/2014/main" id="{7AEDD010-D2D0-5F7D-AE74-60CEF45E437B}"/>
              </a:ext>
            </a:extLst>
          </p:cNvPr>
          <p:cNvSpPr/>
          <p:nvPr/>
        </p:nvSpPr>
        <p:spPr>
          <a:xfrm>
            <a:off x="2894045" y="3374516"/>
            <a:ext cx="108857" cy="1088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B2276781-DAE2-52E2-B9A6-9736437B297C}"/>
              </a:ext>
            </a:extLst>
          </p:cNvPr>
          <p:cNvSpPr/>
          <p:nvPr/>
        </p:nvSpPr>
        <p:spPr>
          <a:xfrm>
            <a:off x="9350830" y="2965058"/>
            <a:ext cx="108857" cy="1088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B24483A-9F37-CB05-8F36-F5CFC9B8135C}"/>
              </a:ext>
            </a:extLst>
          </p:cNvPr>
          <p:cNvSpPr txBox="1"/>
          <p:nvPr/>
        </p:nvSpPr>
        <p:spPr>
          <a:xfrm>
            <a:off x="2877622" y="2767468"/>
            <a:ext cx="4773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i="1" dirty="0">
                <a:latin typeface="+mn-lt"/>
              </a:rPr>
              <a:t>A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F92FBA2-C4AF-6AA5-BF62-CB5111EF5CB7}"/>
              </a:ext>
            </a:extLst>
          </p:cNvPr>
          <p:cNvSpPr txBox="1"/>
          <p:nvPr/>
        </p:nvSpPr>
        <p:spPr>
          <a:xfrm>
            <a:off x="9502363" y="2478220"/>
            <a:ext cx="4773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i="1" dirty="0">
                <a:latin typeface="+mn-lt"/>
              </a:rPr>
              <a:t>B</a:t>
            </a:r>
            <a:endParaRPr lang="zh-CN" altLang="en-US" sz="3200" b="1" dirty="0">
              <a:latin typeface="+mn-lt"/>
            </a:endParaRPr>
          </a:p>
        </p:txBody>
      </p:sp>
      <p:cxnSp>
        <p:nvCxnSpPr>
          <p:cNvPr id="21" name="直接连接符 8">
            <a:extLst>
              <a:ext uri="{FF2B5EF4-FFF2-40B4-BE49-F238E27FC236}">
                <a16:creationId xmlns:a16="http://schemas.microsoft.com/office/drawing/2014/main" id="{7A4005F7-791A-7981-4BF0-4DCF5FCD44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48859" y="3439283"/>
            <a:ext cx="3866953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6" name="图片 25">
            <a:extLst>
              <a:ext uri="{FF2B5EF4-FFF2-40B4-BE49-F238E27FC236}">
                <a16:creationId xmlns:a16="http://schemas.microsoft.com/office/drawing/2014/main" id="{9476574D-4C15-2593-775E-EA0AE2112A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4" t="25375" r="30221" b="25703"/>
          <a:stretch>
            <a:fillRect/>
          </a:stretch>
        </p:blipFill>
        <p:spPr>
          <a:xfrm>
            <a:off x="-245911" y="2068391"/>
            <a:ext cx="3194301" cy="324634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76281F99-F33E-08FB-757A-E94EEADFC5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56334" y="2530733"/>
            <a:ext cx="2377436" cy="3871161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528EDA6D-3BE1-7397-4E97-B4784E844E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4" t="25375" r="30221" b="25703"/>
          <a:stretch>
            <a:fillRect/>
          </a:stretch>
        </p:blipFill>
        <p:spPr>
          <a:xfrm rot="1789734">
            <a:off x="6379745" y="674436"/>
            <a:ext cx="3194301" cy="3246345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8A31122C-38BB-6FA2-77C2-A9F0FACD9B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09523">
            <a:off x="9272453" y="2850507"/>
            <a:ext cx="2377436" cy="3871161"/>
          </a:xfrm>
          <a:prstGeom prst="rect">
            <a:avLst/>
          </a:prstGeom>
        </p:spPr>
      </p:pic>
      <p:cxnSp>
        <p:nvCxnSpPr>
          <p:cNvPr id="43" name="直接连接符 8">
            <a:extLst>
              <a:ext uri="{FF2B5EF4-FFF2-40B4-BE49-F238E27FC236}">
                <a16:creationId xmlns:a16="http://schemas.microsoft.com/office/drawing/2014/main" id="{9334B31C-C3F4-D68B-0A4D-F3A898B9FB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190387" y="2319962"/>
            <a:ext cx="3654285" cy="2090058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2FEA1235-EA38-9210-65E6-9E492F5F336D}"/>
              </a:ext>
            </a:extLst>
          </p:cNvPr>
          <p:cNvSpPr txBox="1"/>
          <p:nvPr/>
        </p:nvSpPr>
        <p:spPr>
          <a:xfrm>
            <a:off x="398493" y="725931"/>
            <a:ext cx="111897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2. </a:t>
            </a:r>
            <a:r>
              <a:rPr lang="zh-CN" altLang="en-US" dirty="0"/>
              <a:t>分别画出两条垂直于 </a:t>
            </a:r>
            <a:r>
              <a:rPr lang="en-US" altLang="zh-CN" i="1" dirty="0"/>
              <a:t>c</a:t>
            </a:r>
            <a:r>
              <a:rPr lang="en-US" altLang="zh-CN" dirty="0"/>
              <a:t> </a:t>
            </a:r>
            <a:r>
              <a:rPr lang="zh-CN" altLang="en-US" dirty="0"/>
              <a:t>的直线 </a:t>
            </a:r>
            <a:r>
              <a:rPr lang="en-US" altLang="zh-CN" i="1" dirty="0"/>
              <a:t>a</a:t>
            </a:r>
            <a:r>
              <a:rPr lang="en-US" altLang="zh-CN" dirty="0"/>
              <a:t> </a:t>
            </a:r>
            <a:r>
              <a:rPr lang="zh-CN" altLang="en-US" dirty="0"/>
              <a:t>和 </a:t>
            </a:r>
            <a:r>
              <a:rPr lang="en-US" altLang="zh-CN" i="1" dirty="0"/>
              <a:t>b</a:t>
            </a:r>
            <a:r>
              <a:rPr lang="zh-CN" altLang="en-US" dirty="0"/>
              <a:t>，说说 </a:t>
            </a:r>
            <a:r>
              <a:rPr lang="en-US" altLang="zh-CN" i="1" dirty="0"/>
              <a:t>a </a:t>
            </a:r>
            <a:r>
              <a:rPr lang="zh-CN" altLang="en-US" dirty="0"/>
              <a:t>和 </a:t>
            </a:r>
            <a:r>
              <a:rPr lang="en-US" altLang="zh-CN" i="1" dirty="0"/>
              <a:t>b</a:t>
            </a:r>
            <a:r>
              <a:rPr lang="en-US" altLang="zh-CN" dirty="0"/>
              <a:t> </a:t>
            </a:r>
            <a:r>
              <a:rPr lang="zh-CN" altLang="en-US" dirty="0"/>
              <a:t>的</a:t>
            </a:r>
          </a:p>
          <a:p>
            <a:r>
              <a:rPr lang="zh-CN" altLang="en-US" dirty="0"/>
              <a:t>    关系。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0F5A3AC-2D96-D993-DB7A-9144BCF6DC95}"/>
              </a:ext>
            </a:extLst>
          </p:cNvPr>
          <p:cNvSpPr txBox="1"/>
          <p:nvPr/>
        </p:nvSpPr>
        <p:spPr>
          <a:xfrm>
            <a:off x="799731" y="363083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75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1DAA0C4-6939-3B8E-093F-47A7F5F12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578" y="2329480"/>
            <a:ext cx="3818847" cy="344151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3EA912D-E6C8-52F8-0477-D1A5DB6A1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6084" y="2316468"/>
            <a:ext cx="3818847" cy="3454528"/>
          </a:xfrm>
          <a:prstGeom prst="rect">
            <a:avLst/>
          </a:prstGeom>
        </p:spPr>
      </p:pic>
      <p:grpSp>
        <p:nvGrpSpPr>
          <p:cNvPr id="44" name="组合 43">
            <a:extLst>
              <a:ext uri="{FF2B5EF4-FFF2-40B4-BE49-F238E27FC236}">
                <a16:creationId xmlns:a16="http://schemas.microsoft.com/office/drawing/2014/main" id="{11B55CE4-9038-2628-166A-12213813787F}"/>
              </a:ext>
            </a:extLst>
          </p:cNvPr>
          <p:cNvGrpSpPr/>
          <p:nvPr/>
        </p:nvGrpSpPr>
        <p:grpSpPr>
          <a:xfrm>
            <a:off x="2726399" y="2397036"/>
            <a:ext cx="1540410" cy="3164005"/>
            <a:chOff x="2567778" y="2527668"/>
            <a:chExt cx="1540410" cy="3164005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D8F6EC60-AD21-5E05-C2C7-EF4D14D72B08}"/>
                </a:ext>
              </a:extLst>
            </p:cNvPr>
            <p:cNvCxnSpPr>
              <a:cxnSpLocks/>
            </p:cNvCxnSpPr>
            <p:nvPr/>
          </p:nvCxnSpPr>
          <p:spPr>
            <a:xfrm>
              <a:off x="2948473" y="2961330"/>
              <a:ext cx="0" cy="2730343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C465D5DC-711C-1E53-4A5B-1616F0BBCD3A}"/>
                </a:ext>
              </a:extLst>
            </p:cNvPr>
            <p:cNvSpPr txBox="1"/>
            <p:nvPr/>
          </p:nvSpPr>
          <p:spPr>
            <a:xfrm>
              <a:off x="2567778" y="2527668"/>
              <a:ext cx="47731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i="1" dirty="0">
                  <a:solidFill>
                    <a:srgbClr val="FF00FF"/>
                  </a:solidFill>
                  <a:latin typeface="+mn-lt"/>
                </a:rPr>
                <a:t>a</a:t>
              </a:r>
              <a:endParaRPr lang="zh-CN" altLang="en-US" sz="3200" b="1" dirty="0">
                <a:solidFill>
                  <a:srgbClr val="FF00FF"/>
                </a:solidFill>
                <a:latin typeface="+mn-lt"/>
              </a:endParaRPr>
            </a:p>
          </p:txBody>
        </p: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769EF22B-8F12-C507-813A-AB095B657F66}"/>
                </a:ext>
              </a:extLst>
            </p:cNvPr>
            <p:cNvGrpSpPr/>
            <p:nvPr/>
          </p:nvGrpSpPr>
          <p:grpSpPr>
            <a:xfrm>
              <a:off x="2939142" y="4517429"/>
              <a:ext cx="180000" cy="180000"/>
              <a:chOff x="1063690" y="4180870"/>
              <a:chExt cx="216000" cy="216000"/>
            </a:xfrm>
          </p:grpSpPr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CE04920D-0466-C884-F609-EE94C362D5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3690" y="4180870"/>
                <a:ext cx="216000" cy="0"/>
              </a:xfrm>
              <a:prstGeom prst="line">
                <a:avLst/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173B106B-A124-BF64-3B36-50098A8A391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171690" y="4288870"/>
                <a:ext cx="216000" cy="0"/>
              </a:xfrm>
              <a:prstGeom prst="line">
                <a:avLst/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0F50FF5E-B6F7-A793-9608-6C381DCC0B58}"/>
                </a:ext>
              </a:extLst>
            </p:cNvPr>
            <p:cNvCxnSpPr>
              <a:cxnSpLocks/>
            </p:cNvCxnSpPr>
            <p:nvPr/>
          </p:nvCxnSpPr>
          <p:spPr>
            <a:xfrm>
              <a:off x="3937519" y="2961330"/>
              <a:ext cx="0" cy="2730343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C21024C0-B0A2-0AF0-25B3-3E34B903CE69}"/>
                </a:ext>
              </a:extLst>
            </p:cNvPr>
            <p:cNvSpPr txBox="1"/>
            <p:nvPr/>
          </p:nvSpPr>
          <p:spPr>
            <a:xfrm>
              <a:off x="3556824" y="2527668"/>
              <a:ext cx="47731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i="1" dirty="0">
                  <a:solidFill>
                    <a:srgbClr val="FF00FF"/>
                  </a:solidFill>
                  <a:latin typeface="+mn-lt"/>
                </a:rPr>
                <a:t>b</a:t>
              </a:r>
              <a:endParaRPr lang="zh-CN" altLang="en-US" sz="3200" b="1" dirty="0">
                <a:solidFill>
                  <a:srgbClr val="FF00FF"/>
                </a:solidFill>
                <a:latin typeface="+mn-lt"/>
              </a:endParaRPr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9F21106D-D845-CD06-BDCC-0A9B9216BC5D}"/>
                </a:ext>
              </a:extLst>
            </p:cNvPr>
            <p:cNvGrpSpPr/>
            <p:nvPr/>
          </p:nvGrpSpPr>
          <p:grpSpPr>
            <a:xfrm>
              <a:off x="3928188" y="4517429"/>
              <a:ext cx="180000" cy="180000"/>
              <a:chOff x="1063690" y="4180870"/>
              <a:chExt cx="216000" cy="216000"/>
            </a:xfrm>
          </p:grpSpPr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A4EBB2B2-D762-6081-CCDD-BEEC17FEF9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3690" y="4180870"/>
                <a:ext cx="216000" cy="0"/>
              </a:xfrm>
              <a:prstGeom prst="line">
                <a:avLst/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id="{B33E781A-BDCA-DF1F-0A35-E3616093296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171690" y="4288870"/>
                <a:ext cx="216000" cy="0"/>
              </a:xfrm>
              <a:prstGeom prst="line">
                <a:avLst/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19CD7F8-EC7B-DCAF-B981-77E389D44799}"/>
              </a:ext>
            </a:extLst>
          </p:cNvPr>
          <p:cNvGrpSpPr/>
          <p:nvPr/>
        </p:nvGrpSpPr>
        <p:grpSpPr>
          <a:xfrm>
            <a:off x="7214423" y="3369104"/>
            <a:ext cx="3119056" cy="1256578"/>
            <a:chOff x="7055802" y="3499736"/>
            <a:chExt cx="3119056" cy="1256578"/>
          </a:xfrm>
        </p:grpSpPr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952B34DE-3AD2-FB15-8B8F-969AA843765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809687" y="2990735"/>
              <a:ext cx="0" cy="2730343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82FE87B9-C783-C9CF-5F75-914B11196859}"/>
                </a:ext>
              </a:extLst>
            </p:cNvPr>
            <p:cNvSpPr txBox="1"/>
            <p:nvPr/>
          </p:nvSpPr>
          <p:spPr>
            <a:xfrm>
              <a:off x="7055802" y="4171539"/>
              <a:ext cx="47731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i="1" dirty="0">
                  <a:solidFill>
                    <a:srgbClr val="FF00FF"/>
                  </a:solidFill>
                  <a:latin typeface="+mn-lt"/>
                </a:rPr>
                <a:t>a</a:t>
              </a:r>
              <a:endParaRPr lang="zh-CN" altLang="en-US" sz="3200" b="1" dirty="0">
                <a:solidFill>
                  <a:srgbClr val="FF00FF"/>
                </a:solidFill>
                <a:latin typeface="+mn-lt"/>
              </a:endParaRPr>
            </a:p>
          </p:txBody>
        </p: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76BE1051-12EC-F468-2A2F-6D7FDDD36442}"/>
                </a:ext>
              </a:extLst>
            </p:cNvPr>
            <p:cNvGrpSpPr/>
            <p:nvPr/>
          </p:nvGrpSpPr>
          <p:grpSpPr>
            <a:xfrm>
              <a:off x="9109786" y="4184637"/>
              <a:ext cx="180000" cy="180000"/>
              <a:chOff x="4080588" y="4669829"/>
              <a:chExt cx="180000" cy="180000"/>
            </a:xfrm>
          </p:grpSpPr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EFF75562-67B6-2255-2A0D-1D84F0E1EB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80588" y="4669829"/>
                <a:ext cx="180000" cy="0"/>
              </a:xfrm>
              <a:prstGeom prst="line">
                <a:avLst/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A721738C-44E6-47A9-65B6-96CDC1B15D7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170588" y="4759829"/>
                <a:ext cx="180000" cy="0"/>
              </a:xfrm>
              <a:prstGeom prst="line">
                <a:avLst/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59666DEC-5F71-8EE8-4E50-6425F3CB2BA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809687" y="2318932"/>
              <a:ext cx="0" cy="2730343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700D71B9-B6C2-6FBF-9D55-81E354F475E0}"/>
                </a:ext>
              </a:extLst>
            </p:cNvPr>
            <p:cNvSpPr txBox="1"/>
            <p:nvPr/>
          </p:nvSpPr>
          <p:spPr>
            <a:xfrm>
              <a:off x="7055802" y="3499736"/>
              <a:ext cx="47731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i="1" dirty="0">
                  <a:solidFill>
                    <a:srgbClr val="FF00FF"/>
                  </a:solidFill>
                  <a:latin typeface="+mn-lt"/>
                </a:rPr>
                <a:t>b</a:t>
              </a:r>
              <a:endParaRPr lang="zh-CN" altLang="en-US" sz="3200" b="1" dirty="0">
                <a:solidFill>
                  <a:srgbClr val="FF00FF"/>
                </a:solidFill>
                <a:latin typeface="+mn-lt"/>
              </a:endParaRPr>
            </a:p>
          </p:txBody>
        </p: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86B31F26-B965-284D-0A53-E8F9F82906B6}"/>
                </a:ext>
              </a:extLst>
            </p:cNvPr>
            <p:cNvGrpSpPr/>
            <p:nvPr/>
          </p:nvGrpSpPr>
          <p:grpSpPr>
            <a:xfrm>
              <a:off x="9109786" y="3512834"/>
              <a:ext cx="180000" cy="180000"/>
              <a:chOff x="4080588" y="4669829"/>
              <a:chExt cx="180000" cy="180000"/>
            </a:xfrm>
          </p:grpSpPr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id="{D05DCB88-E749-FC7A-F803-3895660907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80588" y="4669829"/>
                <a:ext cx="180000" cy="0"/>
              </a:xfrm>
              <a:prstGeom prst="line">
                <a:avLst/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BCA7291C-E050-AF4D-1982-597C675343A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170588" y="4759829"/>
                <a:ext cx="180000" cy="0"/>
              </a:xfrm>
              <a:prstGeom prst="line">
                <a:avLst/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" name="文本框 57">
            <a:extLst>
              <a:ext uri="{FF2B5EF4-FFF2-40B4-BE49-F238E27FC236}">
                <a16:creationId xmlns:a16="http://schemas.microsoft.com/office/drawing/2014/main" id="{15F27C7C-DBAB-207B-782C-20D99F2BAF87}"/>
              </a:ext>
            </a:extLst>
          </p:cNvPr>
          <p:cNvSpPr txBox="1"/>
          <p:nvPr/>
        </p:nvSpPr>
        <p:spPr>
          <a:xfrm>
            <a:off x="4445898" y="5784797"/>
            <a:ext cx="3744275" cy="7375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sz="3200" i="1" dirty="0"/>
              <a:t>a</a:t>
            </a:r>
            <a:r>
              <a:rPr lang="zh-CN" altLang="en-US" sz="3200" dirty="0"/>
              <a:t> 和 </a:t>
            </a:r>
            <a:r>
              <a:rPr lang="en-US" altLang="zh-CN" sz="3200" i="1" dirty="0"/>
              <a:t>b</a:t>
            </a:r>
            <a:r>
              <a:rPr lang="zh-CN" altLang="en-US" sz="3200" dirty="0"/>
              <a:t> 互相平行。</a:t>
            </a:r>
          </a:p>
        </p:txBody>
      </p:sp>
    </p:spTree>
    <p:extLst>
      <p:ext uri="{BB962C8B-B14F-4D97-AF65-F5344CB8AC3E}">
        <p14:creationId xmlns:p14="http://schemas.microsoft.com/office/powerpoint/2010/main" val="1375535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E1ACE39F-B9F3-BC03-CA24-0594FC849FBE}"/>
              </a:ext>
            </a:extLst>
          </p:cNvPr>
          <p:cNvSpPr txBox="1"/>
          <p:nvPr/>
        </p:nvSpPr>
        <p:spPr>
          <a:xfrm>
            <a:off x="482859" y="745193"/>
            <a:ext cx="1091915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3. </a:t>
            </a:r>
            <a:r>
              <a:rPr lang="zh-CN" altLang="en-US" dirty="0"/>
              <a:t>下面的长方形对边互相平行吗？请说明理由。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677B599-DB3E-B2E2-2F8F-6AA5187081FB}"/>
              </a:ext>
            </a:extLst>
          </p:cNvPr>
          <p:cNvSpPr txBox="1"/>
          <p:nvPr/>
        </p:nvSpPr>
        <p:spPr>
          <a:xfrm>
            <a:off x="855716" y="353752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75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0D5C097B-C9E5-6282-0EA5-B84EE45F3D33}"/>
              </a:ext>
            </a:extLst>
          </p:cNvPr>
          <p:cNvGrpSpPr/>
          <p:nvPr/>
        </p:nvGrpSpPr>
        <p:grpSpPr>
          <a:xfrm>
            <a:off x="1982613" y="2117123"/>
            <a:ext cx="2883159" cy="1692868"/>
            <a:chOff x="1982613" y="2117123"/>
            <a:chExt cx="2883159" cy="169286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B0D7120-BA37-C721-FFF9-1FEE59255411}"/>
                </a:ext>
              </a:extLst>
            </p:cNvPr>
            <p:cNvSpPr/>
            <p:nvPr/>
          </p:nvSpPr>
          <p:spPr>
            <a:xfrm>
              <a:off x="1982613" y="3624872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D0586262-2DE8-6FA4-2376-8FD80D07F551}"/>
                </a:ext>
              </a:extLst>
            </p:cNvPr>
            <p:cNvSpPr/>
            <p:nvPr/>
          </p:nvSpPr>
          <p:spPr>
            <a:xfrm>
              <a:off x="1982613" y="2117123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1615DE0B-2937-AE4A-A0E5-BD2D6AE99EE7}"/>
                </a:ext>
              </a:extLst>
            </p:cNvPr>
            <p:cNvSpPr/>
            <p:nvPr/>
          </p:nvSpPr>
          <p:spPr>
            <a:xfrm>
              <a:off x="4679160" y="3624872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D45AD38-5F3D-DDE2-D438-067DFC14D873}"/>
                </a:ext>
              </a:extLst>
            </p:cNvPr>
            <p:cNvSpPr/>
            <p:nvPr/>
          </p:nvSpPr>
          <p:spPr>
            <a:xfrm>
              <a:off x="4679160" y="2117123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3BA69C98-4E36-4C52-12D9-86315F622159}"/>
                </a:ext>
              </a:extLst>
            </p:cNvPr>
            <p:cNvSpPr/>
            <p:nvPr/>
          </p:nvSpPr>
          <p:spPr>
            <a:xfrm>
              <a:off x="1982613" y="2121150"/>
              <a:ext cx="2883159" cy="1688841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B11D69A-4410-EA0B-6D83-3B844FBA86D7}"/>
              </a:ext>
            </a:extLst>
          </p:cNvPr>
          <p:cNvGrpSpPr/>
          <p:nvPr/>
        </p:nvGrpSpPr>
        <p:grpSpPr>
          <a:xfrm rot="20005844">
            <a:off x="6438124" y="2117123"/>
            <a:ext cx="2230016" cy="1692868"/>
            <a:chOff x="6438124" y="2117123"/>
            <a:chExt cx="2230016" cy="1692868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CEBE3DAF-EF0E-D08A-841F-52C8B6D7865E}"/>
                </a:ext>
              </a:extLst>
            </p:cNvPr>
            <p:cNvSpPr/>
            <p:nvPr/>
          </p:nvSpPr>
          <p:spPr>
            <a:xfrm>
              <a:off x="6442646" y="3624872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0E7028C-F0C0-CBB5-70C2-C8414CEAD9B7}"/>
                </a:ext>
              </a:extLst>
            </p:cNvPr>
            <p:cNvSpPr/>
            <p:nvPr/>
          </p:nvSpPr>
          <p:spPr>
            <a:xfrm>
              <a:off x="6442646" y="2117123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9B80085D-EDED-B31F-481F-212D3131EC20}"/>
                </a:ext>
              </a:extLst>
            </p:cNvPr>
            <p:cNvSpPr/>
            <p:nvPr/>
          </p:nvSpPr>
          <p:spPr>
            <a:xfrm>
              <a:off x="8486050" y="3624872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A848340C-82DA-B583-B826-70D4A8FD189E}"/>
                </a:ext>
              </a:extLst>
            </p:cNvPr>
            <p:cNvSpPr/>
            <p:nvPr/>
          </p:nvSpPr>
          <p:spPr>
            <a:xfrm>
              <a:off x="8486050" y="2117123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DAD0F354-6B59-29AC-0B06-C3E94BD2C511}"/>
                </a:ext>
              </a:extLst>
            </p:cNvPr>
            <p:cNvSpPr/>
            <p:nvPr/>
          </p:nvSpPr>
          <p:spPr>
            <a:xfrm>
              <a:off x="6438124" y="2121150"/>
              <a:ext cx="2230016" cy="1688841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A5F06971-63E7-A7E1-19B6-235E15665E52}"/>
              </a:ext>
            </a:extLst>
          </p:cNvPr>
          <p:cNvSpPr txBox="1"/>
          <p:nvPr/>
        </p:nvSpPr>
        <p:spPr>
          <a:xfrm>
            <a:off x="1888890" y="4636634"/>
            <a:ext cx="8107087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3200" b="1" i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i="0" dirty="0"/>
              <a:t>长方形的对边互相平行，因为相邻的两条边互相垂直且两组对边长度分别相等。</a:t>
            </a:r>
          </a:p>
        </p:txBody>
      </p:sp>
    </p:spTree>
    <p:extLst>
      <p:ext uri="{BB962C8B-B14F-4D97-AF65-F5344CB8AC3E}">
        <p14:creationId xmlns:p14="http://schemas.microsoft.com/office/powerpoint/2010/main" val="117153311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999346" y="1200303"/>
            <a:ext cx="9067418" cy="827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400" dirty="0"/>
              <a:t>学习这节课后，你们有什么收获？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46C12822-ED66-F6A2-C022-4B266B969BC5}"/>
              </a:ext>
            </a:extLst>
          </p:cNvPr>
          <p:cNvSpPr/>
          <p:nvPr/>
        </p:nvSpPr>
        <p:spPr>
          <a:xfrm>
            <a:off x="998380" y="2258009"/>
            <a:ext cx="10002417" cy="3984171"/>
          </a:xfrm>
          <a:prstGeom prst="roundRect">
            <a:avLst>
              <a:gd name="adj" fmla="val 5850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AE41DB-F270-CC1C-DA18-D5A488C0C1C9}"/>
              </a:ext>
            </a:extLst>
          </p:cNvPr>
          <p:cNvSpPr txBox="1"/>
          <p:nvPr/>
        </p:nvSpPr>
        <p:spPr>
          <a:xfrm>
            <a:off x="1228527" y="3375513"/>
            <a:ext cx="3871163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l"/>
            <a:r>
              <a:rPr lang="zh-CN" altLang="zh-CN" dirty="0">
                <a:solidFill>
                  <a:schemeClr val="tx1"/>
                </a:solidFill>
              </a:rPr>
              <a:t>画平行线的方法：</a:t>
            </a:r>
            <a:endParaRPr lang="en-US" altLang="zh-CN" dirty="0">
              <a:solidFill>
                <a:schemeClr val="tx1"/>
              </a:solidFill>
            </a:endParaRPr>
          </a:p>
          <a:p>
            <a:pPr algn="l"/>
            <a:r>
              <a:rPr lang="zh-CN" altLang="zh-CN" dirty="0">
                <a:solidFill>
                  <a:schemeClr val="tx1"/>
                </a:solidFill>
              </a:rPr>
              <a:t>①靠；②移；③画。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20CC5B18-5174-1F84-4CF8-52B5E85B8F35}"/>
              </a:ext>
            </a:extLst>
          </p:cNvPr>
          <p:cNvGrpSpPr/>
          <p:nvPr/>
        </p:nvGrpSpPr>
        <p:grpSpPr>
          <a:xfrm>
            <a:off x="5136443" y="2695033"/>
            <a:ext cx="5641875" cy="3204462"/>
            <a:chOff x="5136443" y="2695033"/>
            <a:chExt cx="5641875" cy="3204462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D8420699-F9AD-746B-9BC4-0B5504387F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64" t="18824" r="23647" b="17451"/>
            <a:stretch/>
          </p:blipFill>
          <p:spPr>
            <a:xfrm rot="8086669">
              <a:off x="5281611" y="2549865"/>
              <a:ext cx="3204462" cy="349479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6392B71-76BC-6C1A-5C4D-138D339C0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654020" y="2214470"/>
              <a:ext cx="2377436" cy="3871161"/>
            </a:xfrm>
            <a:prstGeom prst="rect">
              <a:avLst/>
            </a:prstGeom>
          </p:spPr>
        </p:pic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ADE2F7D2-7661-C782-41AB-060BA157C512}"/>
                </a:ext>
              </a:extLst>
            </p:cNvPr>
            <p:cNvCxnSpPr>
              <a:cxnSpLocks/>
            </p:cNvCxnSpPr>
            <p:nvPr/>
          </p:nvCxnSpPr>
          <p:spPr>
            <a:xfrm>
              <a:off x="7014228" y="3129399"/>
              <a:ext cx="3476491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63BAFB07-D26B-5111-E34C-FF3D4B341B3E}"/>
                </a:ext>
              </a:extLst>
            </p:cNvPr>
            <p:cNvCxnSpPr>
              <a:cxnSpLocks/>
            </p:cNvCxnSpPr>
            <p:nvPr/>
          </p:nvCxnSpPr>
          <p:spPr>
            <a:xfrm>
              <a:off x="7014228" y="4594302"/>
              <a:ext cx="3476491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945D2F5-D6BC-977F-D18F-A3374ACA630E}"/>
              </a:ext>
            </a:extLst>
          </p:cNvPr>
          <p:cNvSpPr txBox="1"/>
          <p:nvPr/>
        </p:nvSpPr>
        <p:spPr>
          <a:xfrm>
            <a:off x="999346" y="1200303"/>
            <a:ext cx="9067418" cy="827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400" dirty="0"/>
              <a:t>学习这节课后，你们有什么收获？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F2AC13C-30FF-5113-ED39-BDE4D82D7881}"/>
              </a:ext>
            </a:extLst>
          </p:cNvPr>
          <p:cNvSpPr/>
          <p:nvPr/>
        </p:nvSpPr>
        <p:spPr>
          <a:xfrm>
            <a:off x="951725" y="2258009"/>
            <a:ext cx="10394298" cy="3984171"/>
          </a:xfrm>
          <a:prstGeom prst="roundRect">
            <a:avLst>
              <a:gd name="adj" fmla="val 5850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B63B4C2-395A-AD18-F0C2-41D5D9DF3F99}"/>
              </a:ext>
            </a:extLst>
          </p:cNvPr>
          <p:cNvSpPr txBox="1"/>
          <p:nvPr/>
        </p:nvSpPr>
        <p:spPr>
          <a:xfrm>
            <a:off x="6321256" y="4709232"/>
            <a:ext cx="5293571" cy="7375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chemeClr val="tx1"/>
                </a:solidFill>
              </a:rPr>
              <a:t>平行线间的距离处处相等。</a:t>
            </a:r>
            <a:endParaRPr lang="zh-CN" altLang="zh-CN" dirty="0">
              <a:solidFill>
                <a:schemeClr val="tx1"/>
              </a:solidFill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40A62AD3-6052-13B6-56AD-97D3CFA778AB}"/>
              </a:ext>
            </a:extLst>
          </p:cNvPr>
          <p:cNvGrpSpPr/>
          <p:nvPr/>
        </p:nvGrpSpPr>
        <p:grpSpPr>
          <a:xfrm>
            <a:off x="1125985" y="2661914"/>
            <a:ext cx="5125430" cy="3173111"/>
            <a:chOff x="3189383" y="3092767"/>
            <a:chExt cx="5125430" cy="3173111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4D9AA3D-D38C-7511-2326-BCC0BEE79CCF}"/>
                </a:ext>
              </a:extLst>
            </p:cNvPr>
            <p:cNvSpPr/>
            <p:nvPr/>
          </p:nvSpPr>
          <p:spPr>
            <a:xfrm>
              <a:off x="6539259" y="3641626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98B7BC8-898A-A956-9522-B30A89619ABE}"/>
                </a:ext>
              </a:extLst>
            </p:cNvPr>
            <p:cNvSpPr/>
            <p:nvPr/>
          </p:nvSpPr>
          <p:spPr>
            <a:xfrm>
              <a:off x="4281249" y="3641626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E51BCE8-EFF6-368B-48B6-EF179E95AB91}"/>
                </a:ext>
              </a:extLst>
            </p:cNvPr>
            <p:cNvSpPr/>
            <p:nvPr/>
          </p:nvSpPr>
          <p:spPr>
            <a:xfrm>
              <a:off x="5410253" y="3641626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C1A4CC2B-F925-A183-4BA3-3F877BD61413}"/>
                </a:ext>
              </a:extLst>
            </p:cNvPr>
            <p:cNvSpPr/>
            <p:nvPr/>
          </p:nvSpPr>
          <p:spPr>
            <a:xfrm>
              <a:off x="7630940" y="3641626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9465E25-8C49-2F96-5F06-913CCFBF453F}"/>
                </a:ext>
              </a:extLst>
            </p:cNvPr>
            <p:cNvGrpSpPr/>
            <p:nvPr/>
          </p:nvGrpSpPr>
          <p:grpSpPr>
            <a:xfrm>
              <a:off x="3189383" y="3092767"/>
              <a:ext cx="5125430" cy="3173111"/>
              <a:chOff x="3189383" y="3092767"/>
              <a:chExt cx="5125430" cy="3173111"/>
            </a:xfrm>
          </p:grpSpPr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2B608078-3B5A-AAB1-3F53-4DFCB63693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39260" y="3638938"/>
                <a:ext cx="0" cy="2075033"/>
              </a:xfrm>
              <a:prstGeom prst="line">
                <a:avLst/>
              </a:prstGeom>
              <a:ln w="38100">
                <a:solidFill>
                  <a:srgbClr val="FF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20EB3449-5A0B-CD0B-3D39-97820D9641AD}"/>
                  </a:ext>
                </a:extLst>
              </p:cNvPr>
              <p:cNvSpPr/>
              <p:nvPr/>
            </p:nvSpPr>
            <p:spPr>
              <a:xfrm>
                <a:off x="6539259" y="5520314"/>
                <a:ext cx="180000" cy="180000"/>
              </a:xfrm>
              <a:prstGeom prst="rect">
                <a:avLst/>
              </a:prstGeom>
              <a:noFill/>
              <a:ln w="28575">
                <a:solidFill>
                  <a:srgbClr val="FF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04EC3110-F2EC-0115-ECDB-3C9B4B37FF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1249" y="3638938"/>
                <a:ext cx="0" cy="2075033"/>
              </a:xfrm>
              <a:prstGeom prst="line">
                <a:avLst/>
              </a:prstGeom>
              <a:ln w="38100">
                <a:solidFill>
                  <a:srgbClr val="FF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6451002D-467E-7963-3844-B32B37D0F14C}"/>
                  </a:ext>
                </a:extLst>
              </p:cNvPr>
              <p:cNvSpPr/>
              <p:nvPr/>
            </p:nvSpPr>
            <p:spPr>
              <a:xfrm>
                <a:off x="4281249" y="5520314"/>
                <a:ext cx="180000" cy="180000"/>
              </a:xfrm>
              <a:prstGeom prst="rect">
                <a:avLst/>
              </a:prstGeom>
              <a:noFill/>
              <a:ln w="28575">
                <a:solidFill>
                  <a:srgbClr val="FF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77F348B6-D2C9-5BB8-D4A4-7C8E972DE5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10254" y="3638938"/>
                <a:ext cx="0" cy="2075033"/>
              </a:xfrm>
              <a:prstGeom prst="line">
                <a:avLst/>
              </a:prstGeom>
              <a:ln w="38100">
                <a:solidFill>
                  <a:srgbClr val="FF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B5BFDCD1-A7F7-AC3C-6CFE-1E6F4E80A8CB}"/>
                  </a:ext>
                </a:extLst>
              </p:cNvPr>
              <p:cNvSpPr/>
              <p:nvPr/>
            </p:nvSpPr>
            <p:spPr>
              <a:xfrm>
                <a:off x="5410253" y="5520314"/>
                <a:ext cx="180000" cy="180000"/>
              </a:xfrm>
              <a:prstGeom prst="rect">
                <a:avLst/>
              </a:prstGeom>
              <a:noFill/>
              <a:ln w="28575">
                <a:solidFill>
                  <a:srgbClr val="FF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DB888D02-53FC-A675-B634-63F64D87D3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30941" y="3638938"/>
                <a:ext cx="0" cy="2075033"/>
              </a:xfrm>
              <a:prstGeom prst="line">
                <a:avLst/>
              </a:prstGeom>
              <a:ln w="38100">
                <a:solidFill>
                  <a:srgbClr val="FF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0D1407B6-6141-B224-16FD-4289728216AA}"/>
                  </a:ext>
                </a:extLst>
              </p:cNvPr>
              <p:cNvSpPr/>
              <p:nvPr/>
            </p:nvSpPr>
            <p:spPr>
              <a:xfrm>
                <a:off x="7630940" y="5520314"/>
                <a:ext cx="180000" cy="180000"/>
              </a:xfrm>
              <a:prstGeom prst="rect">
                <a:avLst/>
              </a:prstGeom>
              <a:noFill/>
              <a:ln w="28575">
                <a:solidFill>
                  <a:srgbClr val="FF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5C9C9855-3299-C9AB-E355-A80FD646DA90}"/>
                  </a:ext>
                </a:extLst>
              </p:cNvPr>
              <p:cNvSpPr txBox="1"/>
              <p:nvPr/>
            </p:nvSpPr>
            <p:spPr>
              <a:xfrm>
                <a:off x="4040608" y="3092767"/>
                <a:ext cx="47731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i="1" dirty="0">
                    <a:latin typeface="+mn-lt"/>
                  </a:rPr>
                  <a:t>A</a:t>
                </a:r>
                <a:endParaRPr lang="zh-CN" altLang="en-US" sz="2800" b="1" dirty="0">
                  <a:latin typeface="+mn-lt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7DE98A67-D6C7-4E09-F203-471D5F2F65A7}"/>
                  </a:ext>
                </a:extLst>
              </p:cNvPr>
              <p:cNvSpPr txBox="1"/>
              <p:nvPr/>
            </p:nvSpPr>
            <p:spPr>
              <a:xfrm>
                <a:off x="5178942" y="3092767"/>
                <a:ext cx="47731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i="1" dirty="0">
                    <a:latin typeface="+mn-lt"/>
                  </a:rPr>
                  <a:t>B</a:t>
                </a:r>
                <a:endParaRPr lang="zh-CN" altLang="en-US" sz="2800" b="1" dirty="0">
                  <a:latin typeface="+mn-lt"/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3190BF9F-47DF-A036-AE8A-018BB9CE25CC}"/>
                  </a:ext>
                </a:extLst>
              </p:cNvPr>
              <p:cNvSpPr txBox="1"/>
              <p:nvPr/>
            </p:nvSpPr>
            <p:spPr>
              <a:xfrm>
                <a:off x="6307946" y="3092767"/>
                <a:ext cx="47731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i="1" dirty="0">
                    <a:latin typeface="+mn-lt"/>
                  </a:rPr>
                  <a:t>C</a:t>
                </a:r>
                <a:endParaRPr lang="zh-CN" altLang="en-US" sz="2800" b="1" dirty="0">
                  <a:latin typeface="+mn-lt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674ADF7B-3B84-8813-A663-326B0E3F4251}"/>
                  </a:ext>
                </a:extLst>
              </p:cNvPr>
              <p:cNvSpPr txBox="1"/>
              <p:nvPr/>
            </p:nvSpPr>
            <p:spPr>
              <a:xfrm>
                <a:off x="7380966" y="3092767"/>
                <a:ext cx="47731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i="1" dirty="0">
                    <a:latin typeface="+mn-lt"/>
                  </a:rPr>
                  <a:t>D</a:t>
                </a:r>
                <a:endParaRPr lang="zh-CN" altLang="en-US" sz="2800" b="1" dirty="0">
                  <a:latin typeface="+mn-lt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2D25BB2B-8515-97C6-F51B-1D41C0BCDF8F}"/>
                  </a:ext>
                </a:extLst>
              </p:cNvPr>
              <p:cNvSpPr txBox="1"/>
              <p:nvPr/>
            </p:nvSpPr>
            <p:spPr>
              <a:xfrm>
                <a:off x="4040608" y="5742658"/>
                <a:ext cx="47731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i="1" dirty="0">
                    <a:latin typeface="+mn-lt"/>
                  </a:rPr>
                  <a:t>E</a:t>
                </a:r>
                <a:endParaRPr lang="zh-CN" altLang="en-US" sz="2800" b="1" i="1" dirty="0">
                  <a:latin typeface="+mn-lt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AEE817A7-9CC1-8F8F-B3E8-565876B42DA9}"/>
                  </a:ext>
                </a:extLst>
              </p:cNvPr>
              <p:cNvSpPr txBox="1"/>
              <p:nvPr/>
            </p:nvSpPr>
            <p:spPr>
              <a:xfrm>
                <a:off x="5178942" y="5742658"/>
                <a:ext cx="47731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i="1" dirty="0">
                    <a:latin typeface="+mn-lt"/>
                  </a:rPr>
                  <a:t>F</a:t>
                </a:r>
                <a:endParaRPr lang="zh-CN" altLang="en-US" sz="2800" b="1" dirty="0">
                  <a:latin typeface="+mn-lt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291BB507-0745-711B-0ACC-2ABAD7B76774}"/>
                  </a:ext>
                </a:extLst>
              </p:cNvPr>
              <p:cNvSpPr txBox="1"/>
              <p:nvPr/>
            </p:nvSpPr>
            <p:spPr>
              <a:xfrm>
                <a:off x="6307946" y="5742658"/>
                <a:ext cx="47731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i="1" dirty="0">
                    <a:latin typeface="+mn-lt"/>
                  </a:rPr>
                  <a:t>G</a:t>
                </a:r>
                <a:endParaRPr lang="zh-CN" altLang="en-US" sz="2800" b="1" dirty="0">
                  <a:latin typeface="+mn-lt"/>
                </a:endParaRP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40750352-0DD5-54A4-B726-A2709C43D7AC}"/>
                  </a:ext>
                </a:extLst>
              </p:cNvPr>
              <p:cNvSpPr txBox="1"/>
              <p:nvPr/>
            </p:nvSpPr>
            <p:spPr>
              <a:xfrm>
                <a:off x="7380966" y="5742658"/>
                <a:ext cx="47731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i="1" dirty="0">
                    <a:latin typeface="+mn-lt"/>
                  </a:rPr>
                  <a:t>H</a:t>
                </a:r>
                <a:endParaRPr lang="zh-CN" altLang="en-US" sz="2800" b="1" dirty="0">
                  <a:latin typeface="+mn-lt"/>
                </a:endParaRPr>
              </a:p>
            </p:txBody>
          </p:sp>
          <p:cxnSp>
            <p:nvCxnSpPr>
              <p:cNvPr id="26" name="直接连接符 8">
                <a:extLst>
                  <a:ext uri="{FF2B5EF4-FFF2-40B4-BE49-F238E27FC236}">
                    <a16:creationId xmlns:a16="http://schemas.microsoft.com/office/drawing/2014/main" id="{7C8C5C61-7224-1B6B-B855-487909FB0B7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677594" y="5701012"/>
                <a:ext cx="4637219" cy="0"/>
              </a:xfrm>
              <a:prstGeom prst="line">
                <a:avLst/>
              </a:prstGeom>
              <a:noFill/>
              <a:ln w="38100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" name="直接连接符 8">
                <a:extLst>
                  <a:ext uri="{FF2B5EF4-FFF2-40B4-BE49-F238E27FC236}">
                    <a16:creationId xmlns:a16="http://schemas.microsoft.com/office/drawing/2014/main" id="{AF3D20F1-3944-0654-D053-E9C83155316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677594" y="3640657"/>
                <a:ext cx="4637219" cy="0"/>
              </a:xfrm>
              <a:prstGeom prst="line">
                <a:avLst/>
              </a:prstGeom>
              <a:noFill/>
              <a:ln w="38100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6001F9B6-C7B8-A867-D6A0-6619F7F239B0}"/>
                  </a:ext>
                </a:extLst>
              </p:cNvPr>
              <p:cNvSpPr txBox="1"/>
              <p:nvPr/>
            </p:nvSpPr>
            <p:spPr>
              <a:xfrm>
                <a:off x="3189383" y="3312364"/>
                <a:ext cx="47731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3200" b="1" i="1" dirty="0">
                    <a:latin typeface="+mn-lt"/>
                  </a:rPr>
                  <a:t>a</a:t>
                </a:r>
                <a:endParaRPr lang="zh-CN" altLang="en-US" sz="3200" b="1" dirty="0">
                  <a:latin typeface="+mn-lt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89A9FA32-7EA4-16F8-F2EF-909A92F26A81}"/>
                  </a:ext>
                </a:extLst>
              </p:cNvPr>
              <p:cNvSpPr txBox="1"/>
              <p:nvPr/>
            </p:nvSpPr>
            <p:spPr>
              <a:xfrm>
                <a:off x="3189383" y="5411752"/>
                <a:ext cx="47731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3200" b="1" i="1" dirty="0">
                    <a:latin typeface="+mn-lt"/>
                  </a:rPr>
                  <a:t>b</a:t>
                </a:r>
                <a:endParaRPr lang="zh-CN" altLang="en-US" sz="3200" b="1" dirty="0">
                  <a:latin typeface="+mn-lt"/>
                </a:endParaRPr>
              </a:p>
            </p:txBody>
          </p:sp>
        </p:grp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B0748C25-39E8-39FE-BA18-1E4AED2D1155}"/>
              </a:ext>
            </a:extLst>
          </p:cNvPr>
          <p:cNvSpPr txBox="1"/>
          <p:nvPr/>
        </p:nvSpPr>
        <p:spPr>
          <a:xfrm>
            <a:off x="6313143" y="2989061"/>
            <a:ext cx="4706215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 kern="0">
                <a:latin typeface="+mn-lt"/>
                <a:ea typeface="+mj-ea"/>
              </a:defRPr>
            </a:lvl1pPr>
          </a:lstStyle>
          <a:p>
            <a:r>
              <a:rPr lang="zh-CN" altLang="en-US" dirty="0"/>
              <a:t>这些垂直线段的长度叫作平行线 </a:t>
            </a:r>
            <a:r>
              <a:rPr lang="en-US" altLang="zh-CN" i="1" dirty="0"/>
              <a:t>a</a:t>
            </a:r>
            <a:r>
              <a:rPr lang="zh-CN" altLang="en-US" dirty="0"/>
              <a:t>、</a:t>
            </a:r>
            <a:r>
              <a:rPr lang="en-US" altLang="zh-CN" i="1" dirty="0"/>
              <a:t>b</a:t>
            </a:r>
            <a:r>
              <a:rPr lang="en-US" altLang="zh-CN" dirty="0"/>
              <a:t> </a:t>
            </a:r>
            <a:r>
              <a:rPr lang="zh-CN" altLang="en-US" dirty="0"/>
              <a:t>间的</a:t>
            </a:r>
            <a:r>
              <a:rPr lang="zh-CN" altLang="en-US" dirty="0">
                <a:solidFill>
                  <a:srgbClr val="FF0000"/>
                </a:solidFill>
              </a:rPr>
              <a:t>距离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142345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25188</TotalTime>
  <Words>568</Words>
  <Application>Microsoft Office PowerPoint</Application>
  <PresentationFormat>宽屏</PresentationFormat>
  <Paragraphs>92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1" baseType="lpstr">
      <vt:lpstr>Gill Sans</vt:lpstr>
      <vt:lpstr>等线</vt:lpstr>
      <vt:lpstr>华文细黑</vt:lpstr>
      <vt:lpstr>楷体</vt:lpstr>
      <vt:lpstr>思源黑体 Regular</vt:lpstr>
      <vt:lpstr>宋体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盛 叶</cp:lastModifiedBy>
  <cp:revision>5025</cp:revision>
  <dcterms:created xsi:type="dcterms:W3CDTF">2016-01-14T07:05:00Z</dcterms:created>
  <dcterms:modified xsi:type="dcterms:W3CDTF">2026-07-07T07:47:50Z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