
<file path=[Content_Types].xml><?xml version="1.0" encoding="utf-8"?>
<Types xmlns="http://schemas.openxmlformats.org/package/2006/content-types">
  <Default Extension="com&amp;app=2002&amp;size=f9999,10000&amp;q=a80&amp;n=0&amp;g=0n&amp;fmt=auto" ContentType="image/jpeg"/>
  <Default Extension="jpeg" ContentType="image/jpeg"/>
  <Default Extension="jpeg@f_auto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682" r:id="rId2"/>
    <p:sldId id="1035" r:id="rId3"/>
    <p:sldId id="1059" r:id="rId4"/>
    <p:sldId id="1079" r:id="rId5"/>
    <p:sldId id="814" r:id="rId6"/>
    <p:sldId id="1080" r:id="rId7"/>
    <p:sldId id="1075" r:id="rId8"/>
    <p:sldId id="1081" r:id="rId9"/>
    <p:sldId id="1034" r:id="rId10"/>
    <p:sldId id="1063" r:id="rId11"/>
    <p:sldId id="680" r:id="rId12"/>
    <p:sldId id="331" r:id="rId13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FFFAF"/>
    <a:srgbClr val="FFFF97"/>
    <a:srgbClr val="DFEECA"/>
    <a:srgbClr val="C0504D"/>
    <a:srgbClr val="FDDA83"/>
    <a:srgbClr val="BBE2F9"/>
    <a:srgbClr val="FFFFFF"/>
    <a:srgbClr val="E5F2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82" d="100"/>
          <a:sy n="82" d="100"/>
        </p:scale>
        <p:origin x="590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五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2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23686" y="214046"/>
            <a:ext cx="5152241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复习旧知，激趣导入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2026/7/7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2026/7/7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com&amp;app=2002&amp;size=f9999,10000&amp;q=a80&amp;n=0&amp;g=0n&amp;fmt=auto"/><Relationship Id="rId2" Type="http://schemas.openxmlformats.org/officeDocument/2006/relationships/image" Target="../media/image17.jpeg@f_auto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925147"/>
            <a:ext cx="9333419" cy="94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画长方形</a:t>
            </a:r>
            <a:endParaRPr lang="en-US" altLang="zh-CN" sz="60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50448A-A38E-CD23-C491-98E1618C12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798" y="2126922"/>
            <a:ext cx="1326669" cy="132666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29B9776-F179-1B7B-6F89-902AD200EF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155" y="731650"/>
            <a:ext cx="1942377" cy="194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613480" y="1961987"/>
            <a:ext cx="10984473" cy="3475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会利用画垂线的方法准确地画一个已知长和宽的长方形。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经历解决“画长方形”问题的过程，体验类推的思想和方法。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通过活动，培养学生的合作能力和交流能力，让学生体验数学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知识在生活中的应用，体会成功的喜悦，激发学生学习数学的  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兴趣。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475861" y="1455571"/>
            <a:ext cx="11196000" cy="4500000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63B851E-7734-78EC-53DE-3FBF26188C65}"/>
              </a:ext>
            </a:extLst>
          </p:cNvPr>
          <p:cNvSpPr txBox="1"/>
          <p:nvPr/>
        </p:nvSpPr>
        <p:spPr>
          <a:xfrm>
            <a:off x="744117" y="1255739"/>
            <a:ext cx="864247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生活中你见过这样的图形吗？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699AB66-C23D-C9B4-DEB0-930433F3E1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337" b="35707"/>
          <a:stretch>
            <a:fillRect/>
          </a:stretch>
        </p:blipFill>
        <p:spPr>
          <a:xfrm>
            <a:off x="867749" y="2191953"/>
            <a:ext cx="3563126" cy="400138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27D61CF-DFC1-A962-3C29-06F4F141742C}"/>
              </a:ext>
            </a:extLst>
          </p:cNvPr>
          <p:cNvSpPr/>
          <p:nvPr/>
        </p:nvSpPr>
        <p:spPr>
          <a:xfrm>
            <a:off x="2967136" y="3984171"/>
            <a:ext cx="419878" cy="531845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F6461E1-60A3-5BEE-C92E-67B4588BB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019" y="2317899"/>
            <a:ext cx="3864387" cy="3864387"/>
          </a:xfrm>
          <a:prstGeom prst="rect">
            <a:avLst/>
          </a:prstGeom>
        </p:spPr>
      </p:pic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7AA124C6-1F6E-12A6-F686-C1AC4B17A2DA}"/>
              </a:ext>
            </a:extLst>
          </p:cNvPr>
          <p:cNvSpPr/>
          <p:nvPr/>
        </p:nvSpPr>
        <p:spPr>
          <a:xfrm>
            <a:off x="6013659" y="2967990"/>
            <a:ext cx="1918335" cy="1285875"/>
          </a:xfrm>
          <a:custGeom>
            <a:avLst/>
            <a:gdLst>
              <a:gd name="csX0" fmla="*/ 24765 w 1918335"/>
              <a:gd name="csY0" fmla="*/ 1285875 h 1285875"/>
              <a:gd name="csX1" fmla="*/ 1918335 w 1918335"/>
              <a:gd name="csY1" fmla="*/ 1114425 h 1285875"/>
              <a:gd name="csX2" fmla="*/ 1891665 w 1918335"/>
              <a:gd name="csY2" fmla="*/ 0 h 1285875"/>
              <a:gd name="csX3" fmla="*/ 0 w 1918335"/>
              <a:gd name="csY3" fmla="*/ 91440 h 1285875"/>
              <a:gd name="csX4" fmla="*/ 24765 w 1918335"/>
              <a:gd name="csY4" fmla="*/ 1285875 h 12858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918335" h="1285875">
                <a:moveTo>
                  <a:pt x="24765" y="1285875"/>
                </a:moveTo>
                <a:lnTo>
                  <a:pt x="1918335" y="1114425"/>
                </a:lnTo>
                <a:lnTo>
                  <a:pt x="1891665" y="0"/>
                </a:lnTo>
                <a:lnTo>
                  <a:pt x="0" y="91440"/>
                </a:lnTo>
                <a:lnTo>
                  <a:pt x="24765" y="1285875"/>
                </a:lnTo>
                <a:close/>
              </a:path>
            </a:pathLst>
          </a:cu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046AD52-D5EC-4471-8AFB-D54F03A034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8555"/>
          <a:stretch>
            <a:fillRect/>
          </a:stretch>
        </p:blipFill>
        <p:spPr>
          <a:xfrm>
            <a:off x="8939320" y="1786055"/>
            <a:ext cx="2802870" cy="4250826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BF785EAD-9A4D-C0C8-95B6-0A88C7F3F5DE}"/>
              </a:ext>
            </a:extLst>
          </p:cNvPr>
          <p:cNvSpPr/>
          <p:nvPr/>
        </p:nvSpPr>
        <p:spPr>
          <a:xfrm>
            <a:off x="10332720" y="2250440"/>
            <a:ext cx="680720" cy="2098040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95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2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530CB67-0839-ECF4-ACEA-09883D814738}"/>
              </a:ext>
            </a:extLst>
          </p:cNvPr>
          <p:cNvSpPr txBox="1"/>
          <p:nvPr/>
        </p:nvSpPr>
        <p:spPr>
          <a:xfrm>
            <a:off x="1080018" y="1181093"/>
            <a:ext cx="686033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这两个图形有什么特点呢？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648D09E-36DE-BBB5-A8BC-69C2EB98B27F}"/>
              </a:ext>
            </a:extLst>
          </p:cNvPr>
          <p:cNvSpPr/>
          <p:nvPr/>
        </p:nvSpPr>
        <p:spPr>
          <a:xfrm>
            <a:off x="2211355" y="2119740"/>
            <a:ext cx="3060000" cy="1980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8260985-B307-2531-6686-C11CBA301F6A}"/>
              </a:ext>
            </a:extLst>
          </p:cNvPr>
          <p:cNvSpPr/>
          <p:nvPr/>
        </p:nvSpPr>
        <p:spPr>
          <a:xfrm>
            <a:off x="7343193" y="2119740"/>
            <a:ext cx="1980000" cy="1980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43C3BF9D-6BC8-8982-E634-221CBB10F40F}"/>
              </a:ext>
            </a:extLst>
          </p:cNvPr>
          <p:cNvSpPr txBox="1"/>
          <p:nvPr/>
        </p:nvSpPr>
        <p:spPr>
          <a:xfrm>
            <a:off x="2875827" y="2799934"/>
            <a:ext cx="1737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i="0" u="none" strike="noStrike" baseline="0" dirty="0">
                <a:solidFill>
                  <a:srgbClr val="FF00FF"/>
                </a:solidFill>
                <a:latin typeface="+mn-lt"/>
                <a:ea typeface="+mj-ea"/>
              </a:rPr>
              <a:t>长方形</a:t>
            </a:r>
            <a:endParaRPr lang="zh-CN" altLang="en-US" sz="3200" b="1" dirty="0">
              <a:solidFill>
                <a:srgbClr val="FF00FF"/>
              </a:solidFill>
              <a:latin typeface="+mn-lt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454E658-F930-161C-3471-2FAA9519AAC2}"/>
              </a:ext>
            </a:extLst>
          </p:cNvPr>
          <p:cNvSpPr txBox="1"/>
          <p:nvPr/>
        </p:nvSpPr>
        <p:spPr>
          <a:xfrm>
            <a:off x="2227687" y="4249035"/>
            <a:ext cx="3635046" cy="22552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3000" dirty="0">
                <a:solidFill>
                  <a:srgbClr val="FF00FF"/>
                </a:solidFill>
              </a:rPr>
              <a:t>① </a:t>
            </a:r>
            <a:r>
              <a:rPr lang="zh-CN" altLang="zh-CN" sz="3000" dirty="0">
                <a:solidFill>
                  <a:srgbClr val="FF00FF"/>
                </a:solidFill>
              </a:rPr>
              <a:t>有四条边，</a:t>
            </a:r>
            <a:endParaRPr lang="en-US" altLang="zh-CN" sz="3000" dirty="0">
              <a:solidFill>
                <a:srgbClr val="FF00FF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 sz="3000" dirty="0">
                <a:solidFill>
                  <a:srgbClr val="FF00FF"/>
                </a:solidFill>
              </a:rPr>
              <a:t>② </a:t>
            </a:r>
            <a:r>
              <a:rPr lang="zh-CN" altLang="zh-CN" sz="3000" dirty="0">
                <a:solidFill>
                  <a:srgbClr val="FF00FF"/>
                </a:solidFill>
              </a:rPr>
              <a:t>对边相等</a:t>
            </a:r>
            <a:r>
              <a:rPr lang="zh-CN" altLang="en-US" sz="3000" dirty="0">
                <a:solidFill>
                  <a:srgbClr val="FF00FF"/>
                </a:solidFill>
              </a:rPr>
              <a:t>，</a:t>
            </a:r>
            <a:endParaRPr lang="en-US" altLang="zh-CN" sz="3000" dirty="0">
              <a:solidFill>
                <a:srgbClr val="FF00FF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 sz="3000" dirty="0">
                <a:solidFill>
                  <a:srgbClr val="FF00FF"/>
                </a:solidFill>
              </a:rPr>
              <a:t>③ </a:t>
            </a:r>
            <a:r>
              <a:rPr lang="zh-CN" altLang="zh-CN" sz="3000" dirty="0">
                <a:solidFill>
                  <a:srgbClr val="FF00FF"/>
                </a:solidFill>
              </a:rPr>
              <a:t>对边互相平行</a:t>
            </a:r>
            <a:r>
              <a:rPr lang="zh-CN" altLang="en-US" sz="3000" dirty="0">
                <a:solidFill>
                  <a:srgbClr val="FF00FF"/>
                </a:solidFill>
              </a:rPr>
              <a:t>，</a:t>
            </a:r>
            <a:endParaRPr lang="en-US" altLang="zh-CN" sz="3000" dirty="0">
              <a:solidFill>
                <a:srgbClr val="FF00FF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 sz="3000" dirty="0">
                <a:solidFill>
                  <a:srgbClr val="FF00FF"/>
                </a:solidFill>
              </a:rPr>
              <a:t>④ </a:t>
            </a:r>
            <a:r>
              <a:rPr lang="zh-CN" altLang="zh-CN" sz="3000" dirty="0">
                <a:solidFill>
                  <a:srgbClr val="FF00FF"/>
                </a:solidFill>
              </a:rPr>
              <a:t>邻边互相垂直</a:t>
            </a:r>
            <a:r>
              <a:rPr lang="zh-CN" altLang="en-US" sz="3000" dirty="0">
                <a:solidFill>
                  <a:srgbClr val="FF00FF"/>
                </a:solidFill>
              </a:rPr>
              <a:t>。</a:t>
            </a:r>
            <a:endParaRPr lang="zh-CN" altLang="zh-CN" sz="3000" dirty="0">
              <a:solidFill>
                <a:srgbClr val="FF00FF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C0A0C6D-52DD-C06B-9917-5A6B544A4B41}"/>
              </a:ext>
            </a:extLst>
          </p:cNvPr>
          <p:cNvSpPr txBox="1"/>
          <p:nvPr/>
        </p:nvSpPr>
        <p:spPr>
          <a:xfrm>
            <a:off x="7448942" y="2799934"/>
            <a:ext cx="1737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i="0" u="none" strike="noStrike" baseline="0" dirty="0">
                <a:solidFill>
                  <a:srgbClr val="0000FF"/>
                </a:solidFill>
                <a:latin typeface="+mn-lt"/>
                <a:ea typeface="+mj-ea"/>
              </a:rPr>
              <a:t>正方形</a:t>
            </a:r>
            <a:endParaRPr lang="zh-CN" altLang="en-US" sz="3200" b="1" dirty="0">
              <a:solidFill>
                <a:srgbClr val="0000FF"/>
              </a:solidFill>
              <a:latin typeface="+mn-lt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F4F81AC-A714-E0A8-122A-8B626AD341F3}"/>
              </a:ext>
            </a:extLst>
          </p:cNvPr>
          <p:cNvSpPr txBox="1"/>
          <p:nvPr/>
        </p:nvSpPr>
        <p:spPr>
          <a:xfrm>
            <a:off x="7144920" y="4249035"/>
            <a:ext cx="3635046" cy="22552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3000" dirty="0">
                <a:solidFill>
                  <a:srgbClr val="0000FF"/>
                </a:solidFill>
              </a:rPr>
              <a:t>① </a:t>
            </a:r>
            <a:r>
              <a:rPr lang="zh-CN" altLang="zh-CN" sz="3000" dirty="0">
                <a:solidFill>
                  <a:srgbClr val="0000FF"/>
                </a:solidFill>
              </a:rPr>
              <a:t>有四条边，</a:t>
            </a:r>
            <a:endParaRPr lang="en-US" altLang="zh-CN" sz="3000" dirty="0">
              <a:solidFill>
                <a:srgbClr val="0000FF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 sz="3000" dirty="0">
                <a:solidFill>
                  <a:srgbClr val="0000FF"/>
                </a:solidFill>
              </a:rPr>
              <a:t>② 四条</a:t>
            </a:r>
            <a:r>
              <a:rPr lang="zh-CN" altLang="zh-CN" sz="3000" dirty="0">
                <a:solidFill>
                  <a:srgbClr val="0000FF"/>
                </a:solidFill>
              </a:rPr>
              <a:t>边相等</a:t>
            </a:r>
            <a:r>
              <a:rPr lang="zh-CN" altLang="en-US" sz="3000" dirty="0">
                <a:solidFill>
                  <a:srgbClr val="0000FF"/>
                </a:solidFill>
              </a:rPr>
              <a:t>，</a:t>
            </a:r>
            <a:endParaRPr lang="en-US" altLang="zh-CN" sz="3000" dirty="0">
              <a:solidFill>
                <a:srgbClr val="0000FF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 sz="3000" dirty="0">
                <a:solidFill>
                  <a:srgbClr val="0000FF"/>
                </a:solidFill>
              </a:rPr>
              <a:t>③ </a:t>
            </a:r>
            <a:r>
              <a:rPr lang="zh-CN" altLang="zh-CN" sz="3000" dirty="0">
                <a:solidFill>
                  <a:srgbClr val="0000FF"/>
                </a:solidFill>
              </a:rPr>
              <a:t>对边互相平行</a:t>
            </a:r>
            <a:r>
              <a:rPr lang="zh-CN" altLang="en-US" sz="3000" dirty="0">
                <a:solidFill>
                  <a:srgbClr val="0000FF"/>
                </a:solidFill>
              </a:rPr>
              <a:t>，</a:t>
            </a:r>
            <a:endParaRPr lang="en-US" altLang="zh-CN" sz="3000" dirty="0">
              <a:solidFill>
                <a:srgbClr val="0000FF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 sz="3000" dirty="0">
                <a:solidFill>
                  <a:srgbClr val="0000FF"/>
                </a:solidFill>
              </a:rPr>
              <a:t>④ </a:t>
            </a:r>
            <a:r>
              <a:rPr lang="zh-CN" altLang="zh-CN" sz="3000" dirty="0">
                <a:solidFill>
                  <a:srgbClr val="0000FF"/>
                </a:solidFill>
              </a:rPr>
              <a:t>邻边互相垂直</a:t>
            </a:r>
            <a:r>
              <a:rPr lang="zh-CN" altLang="en-US" sz="3000" dirty="0">
                <a:solidFill>
                  <a:srgbClr val="0000FF"/>
                </a:solidFill>
              </a:rPr>
              <a:t>。</a:t>
            </a:r>
            <a:endParaRPr lang="zh-CN" altLang="zh-CN" sz="3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5247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9" grpId="0"/>
      <p:bldP spid="7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835334" y="1261433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5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95B75DD-704E-DDB8-E855-8F491018FB83}"/>
              </a:ext>
            </a:extLst>
          </p:cNvPr>
          <p:cNvSpPr txBox="1"/>
          <p:nvPr/>
        </p:nvSpPr>
        <p:spPr>
          <a:xfrm>
            <a:off x="1871326" y="1165029"/>
            <a:ext cx="8606952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以右面的两条线段作为长方形的长和宽，</a:t>
            </a:r>
          </a:p>
          <a:p>
            <a:r>
              <a:rPr lang="zh-CN" altLang="en-US" dirty="0"/>
              <a:t>画出长方形。你打算怎么画？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3570814A-ACD4-F61F-A4F3-8D62A52166AA}"/>
              </a:ext>
            </a:extLst>
          </p:cNvPr>
          <p:cNvCxnSpPr>
            <a:cxnSpLocks/>
          </p:cNvCxnSpPr>
          <p:nvPr/>
        </p:nvCxnSpPr>
        <p:spPr>
          <a:xfrm flipH="1">
            <a:off x="8826762" y="3205070"/>
            <a:ext cx="25200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EC6C56C-FF48-9CD6-8DD1-BF3B040DFC5C}"/>
              </a:ext>
            </a:extLst>
          </p:cNvPr>
          <p:cNvCxnSpPr>
            <a:cxnSpLocks/>
          </p:cNvCxnSpPr>
          <p:nvPr/>
        </p:nvCxnSpPr>
        <p:spPr>
          <a:xfrm flipH="1">
            <a:off x="8826762" y="3820893"/>
            <a:ext cx="14400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E8C2B44F-7846-579D-1FD1-F566C40F0509}"/>
              </a:ext>
            </a:extLst>
          </p:cNvPr>
          <p:cNvSpPr txBox="1"/>
          <p:nvPr/>
        </p:nvSpPr>
        <p:spPr>
          <a:xfrm>
            <a:off x="1995581" y="3329770"/>
            <a:ext cx="6196695" cy="13130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 kern="100" dirty="0">
                <a:latin typeface="宋体" panose="02010600030101010101" pitchFamily="2" charset="-122"/>
                <a:cs typeface="Times New Roman" panose="02020603050405020304" pitchFamily="18" charset="0"/>
              </a:rPr>
              <a:t>先独立画一画，然后和同学交流你的方法，看谁画的好。</a:t>
            </a:r>
            <a:endParaRPr lang="zh-CN" altLang="zh-CN" sz="24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A8A3FE64-5EC6-D126-148D-DB0F8126F444}"/>
              </a:ext>
            </a:extLst>
          </p:cNvPr>
          <p:cNvGrpSpPr/>
          <p:nvPr/>
        </p:nvGrpSpPr>
        <p:grpSpPr>
          <a:xfrm>
            <a:off x="481497" y="406324"/>
            <a:ext cx="7412204" cy="1702387"/>
            <a:chOff x="571997" y="4162314"/>
            <a:chExt cx="7412204" cy="1702387"/>
          </a:xfrm>
        </p:grpSpPr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B7AA439C-E419-05F2-F2E0-99BABCA8D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1997" y="4162314"/>
              <a:ext cx="1381923" cy="1413028"/>
            </a:xfrm>
            <a:prstGeom prst="rect">
              <a:avLst/>
            </a:prstGeom>
          </p:spPr>
        </p:pic>
        <p:sp>
          <p:nvSpPr>
            <p:cNvPr id="33" name="对话气泡: 圆角矩形 32">
              <a:extLst>
                <a:ext uri="{FF2B5EF4-FFF2-40B4-BE49-F238E27FC236}">
                  <a16:creationId xmlns:a16="http://schemas.microsoft.com/office/drawing/2014/main" id="{4ABC2858-55CF-42D2-F197-FA26262FFA90}"/>
                </a:ext>
              </a:extLst>
            </p:cNvPr>
            <p:cNvSpPr/>
            <p:nvPr/>
          </p:nvSpPr>
          <p:spPr>
            <a:xfrm>
              <a:off x="2325857" y="4191176"/>
              <a:ext cx="5658344" cy="1673525"/>
            </a:xfrm>
            <a:prstGeom prst="wedgeRoundRectCallout">
              <a:avLst>
                <a:gd name="adj1" fmla="val -57037"/>
                <a:gd name="adj2" fmla="val -2061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长方形相邻的两条边互相垂直，</a:t>
              </a:r>
              <a:endParaRPr lang="en-US" altLang="zh-CN" sz="2800" b="1" dirty="0">
                <a:solidFill>
                  <a:schemeClr val="tx1"/>
                </a:solidFill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我先画出一个直角再用圆规和</a:t>
              </a:r>
              <a:endParaRPr lang="en-US" altLang="zh-CN" sz="2800" b="1" dirty="0">
                <a:solidFill>
                  <a:schemeClr val="tx1"/>
                </a:solidFill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画垂线的方法画出长方形。</a:t>
              </a:r>
            </a:p>
          </p:txBody>
        </p:sp>
      </p:grp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3D87B93C-B163-97F0-6701-4F0FCC201C7A}"/>
              </a:ext>
            </a:extLst>
          </p:cNvPr>
          <p:cNvCxnSpPr>
            <a:cxnSpLocks/>
          </p:cNvCxnSpPr>
          <p:nvPr/>
        </p:nvCxnSpPr>
        <p:spPr>
          <a:xfrm flipH="1">
            <a:off x="8537511" y="891073"/>
            <a:ext cx="25200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12518346-09FB-58BF-D2CE-CE56381C7622}"/>
              </a:ext>
            </a:extLst>
          </p:cNvPr>
          <p:cNvCxnSpPr>
            <a:cxnSpLocks/>
          </p:cNvCxnSpPr>
          <p:nvPr/>
        </p:nvCxnSpPr>
        <p:spPr>
          <a:xfrm flipH="1">
            <a:off x="8537511" y="1525556"/>
            <a:ext cx="14400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02AD04C1-DE71-4A61-FFDA-3B5EA6A03C93}"/>
              </a:ext>
            </a:extLst>
          </p:cNvPr>
          <p:cNvGrpSpPr/>
          <p:nvPr/>
        </p:nvGrpSpPr>
        <p:grpSpPr>
          <a:xfrm>
            <a:off x="2650636" y="2780524"/>
            <a:ext cx="3311626" cy="2612575"/>
            <a:chOff x="2146782" y="2621902"/>
            <a:chExt cx="3311626" cy="2612575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9504197B-815B-CA1E-879E-3430C28970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6782" y="5234477"/>
              <a:ext cx="3311626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D81A2C6C-46BB-6BF7-344E-CFE7C33E5A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46782" y="2621902"/>
              <a:ext cx="0" cy="2612575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0F023B5E-B2A3-43F7-4979-1E06FE81600A}"/>
                </a:ext>
              </a:extLst>
            </p:cNvPr>
            <p:cNvSpPr/>
            <p:nvPr/>
          </p:nvSpPr>
          <p:spPr>
            <a:xfrm>
              <a:off x="2146782" y="5054477"/>
              <a:ext cx="180000" cy="18000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91D318EC-FE43-B1B7-CC09-74CA6519DFCE}"/>
              </a:ext>
            </a:extLst>
          </p:cNvPr>
          <p:cNvSpPr txBox="1"/>
          <p:nvPr/>
        </p:nvSpPr>
        <p:spPr>
          <a:xfrm>
            <a:off x="6687717" y="2606515"/>
            <a:ext cx="5068854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>
                <a:solidFill>
                  <a:srgbClr val="0070C0"/>
                </a:solidFill>
              </a:rPr>
              <a:t>① 用三角尺先画一个直角。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0E16B83-447D-053C-BA9C-97623DE1EA65}"/>
              </a:ext>
            </a:extLst>
          </p:cNvPr>
          <p:cNvSpPr txBox="1"/>
          <p:nvPr/>
        </p:nvSpPr>
        <p:spPr>
          <a:xfrm>
            <a:off x="6687717" y="3411616"/>
            <a:ext cx="506885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>
                <a:solidFill>
                  <a:srgbClr val="0070C0"/>
                </a:solidFill>
              </a:rPr>
              <a:t>② 用圆规在直角的两条边上</a:t>
            </a:r>
            <a:endParaRPr lang="en-US" altLang="zh-CN" sz="2800" dirty="0">
              <a:solidFill>
                <a:srgbClr val="0070C0"/>
              </a:solidFill>
            </a:endParaRPr>
          </a:p>
          <a:p>
            <a:r>
              <a:rPr lang="zh-CN" altLang="en-US" sz="2800" dirty="0">
                <a:solidFill>
                  <a:srgbClr val="0070C0"/>
                </a:solidFill>
              </a:rPr>
              <a:t>     截出相应的长和宽。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38EF943-6A4D-FE22-6DE6-FA2626BAD960}"/>
              </a:ext>
            </a:extLst>
          </p:cNvPr>
          <p:cNvSpPr txBox="1"/>
          <p:nvPr/>
        </p:nvSpPr>
        <p:spPr>
          <a:xfrm>
            <a:off x="6687717" y="4776871"/>
            <a:ext cx="5068854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>
                <a:solidFill>
                  <a:srgbClr val="0070C0"/>
                </a:solidFill>
              </a:rPr>
              <a:t>③ 分别过点 </a:t>
            </a:r>
            <a:r>
              <a:rPr lang="en-US" altLang="zh-CN" sz="2800" i="1" dirty="0">
                <a:solidFill>
                  <a:srgbClr val="0070C0"/>
                </a:solidFill>
              </a:rPr>
              <a:t>B</a:t>
            </a:r>
            <a:r>
              <a:rPr lang="en-US" altLang="zh-CN" sz="2800" dirty="0">
                <a:solidFill>
                  <a:srgbClr val="0070C0"/>
                </a:solidFill>
              </a:rPr>
              <a:t> </a:t>
            </a:r>
            <a:r>
              <a:rPr lang="zh-CN" altLang="en-US" sz="2800" dirty="0">
                <a:solidFill>
                  <a:srgbClr val="0070C0"/>
                </a:solidFill>
              </a:rPr>
              <a:t>和点 </a:t>
            </a:r>
            <a:r>
              <a:rPr lang="en-US" altLang="zh-CN" sz="2800" i="1" dirty="0">
                <a:solidFill>
                  <a:srgbClr val="0070C0"/>
                </a:solidFill>
              </a:rPr>
              <a:t>D</a:t>
            </a:r>
            <a:r>
              <a:rPr lang="en-US" altLang="zh-CN" sz="2800" dirty="0">
                <a:solidFill>
                  <a:srgbClr val="0070C0"/>
                </a:solidFill>
              </a:rPr>
              <a:t> </a:t>
            </a:r>
            <a:r>
              <a:rPr lang="zh-CN" altLang="en-US" sz="2800" dirty="0">
                <a:solidFill>
                  <a:srgbClr val="0070C0"/>
                </a:solidFill>
              </a:rPr>
              <a:t>作垂线。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8F1DAE8C-FD6E-FEEF-910B-905CF762BD2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4184"/>
          <a:stretch>
            <a:fillRect/>
          </a:stretch>
        </p:blipFill>
        <p:spPr>
          <a:xfrm>
            <a:off x="2302666" y="2959420"/>
            <a:ext cx="3194581" cy="2713217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B24DDF6E-4456-3382-4958-CC82CD36F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172" y="4951873"/>
            <a:ext cx="79255" cy="804742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2BF5120-0D61-A569-6F10-EC0B921AFF1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985"/>
          <a:stretch>
            <a:fillRect/>
          </a:stretch>
        </p:blipFill>
        <p:spPr>
          <a:xfrm rot="16200000">
            <a:off x="330755" y="3234998"/>
            <a:ext cx="2145978" cy="2853783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60FC7AE4-6BF3-DEDD-863F-0A2128F96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2598100" y="3501207"/>
            <a:ext cx="79255" cy="804742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F1473797-5223-FEB8-6990-94849F8E3F36}"/>
              </a:ext>
            </a:extLst>
          </p:cNvPr>
          <p:cNvSpPr txBox="1"/>
          <p:nvPr/>
        </p:nvSpPr>
        <p:spPr>
          <a:xfrm>
            <a:off x="2395973" y="5433798"/>
            <a:ext cx="4773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1" dirty="0">
                <a:latin typeface="+mn-lt"/>
              </a:rPr>
              <a:t>A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2E3B6A7-0EA0-6E6F-9450-78C808EECF30}"/>
              </a:ext>
            </a:extLst>
          </p:cNvPr>
          <p:cNvSpPr txBox="1"/>
          <p:nvPr/>
        </p:nvSpPr>
        <p:spPr>
          <a:xfrm>
            <a:off x="5197646" y="5363833"/>
            <a:ext cx="4773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1" dirty="0">
                <a:latin typeface="+mn-lt"/>
              </a:rPr>
              <a:t>B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A96435A-66C9-9658-BEB8-8C290C704D60}"/>
              </a:ext>
            </a:extLst>
          </p:cNvPr>
          <p:cNvSpPr txBox="1"/>
          <p:nvPr/>
        </p:nvSpPr>
        <p:spPr>
          <a:xfrm>
            <a:off x="2203523" y="3385423"/>
            <a:ext cx="4773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1" dirty="0">
                <a:latin typeface="+mn-lt"/>
              </a:rPr>
              <a:t>D</a:t>
            </a:r>
            <a:endParaRPr lang="zh-CN" altLang="en-US" sz="2800" b="1" dirty="0">
              <a:latin typeface="+mn-lt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9476574D-4C15-2593-775E-EA0AE2112A1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4" t="25375" r="30221" b="25703"/>
          <a:stretch>
            <a:fillRect/>
          </a:stretch>
        </p:blipFill>
        <p:spPr>
          <a:xfrm>
            <a:off x="2006415" y="2158212"/>
            <a:ext cx="3194301" cy="3246345"/>
          </a:xfrm>
          <a:prstGeom prst="rect">
            <a:avLst/>
          </a:prstGeom>
        </p:spPr>
      </p:pic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E0D64BCC-D0BA-C509-D53B-B3BD941A914E}"/>
              </a:ext>
            </a:extLst>
          </p:cNvPr>
          <p:cNvCxnSpPr>
            <a:cxnSpLocks/>
          </p:cNvCxnSpPr>
          <p:nvPr/>
        </p:nvCxnSpPr>
        <p:spPr>
          <a:xfrm flipV="1">
            <a:off x="5197989" y="2987040"/>
            <a:ext cx="0" cy="2410638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图片 36">
            <a:extLst>
              <a:ext uri="{FF2B5EF4-FFF2-40B4-BE49-F238E27FC236}">
                <a16:creationId xmlns:a16="http://schemas.microsoft.com/office/drawing/2014/main" id="{C2A5F3D3-A3E5-4970-C268-DBFEDF9AEC0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4" t="25375" r="30221" b="25703"/>
          <a:stretch>
            <a:fillRect/>
          </a:stretch>
        </p:blipFill>
        <p:spPr>
          <a:xfrm rot="10800000">
            <a:off x="2649066" y="3869594"/>
            <a:ext cx="3194301" cy="3246345"/>
          </a:xfrm>
          <a:prstGeom prst="rect">
            <a:avLst/>
          </a:prstGeom>
        </p:spPr>
      </p:pic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1FEAC6B2-FCB5-55F0-2EB3-63D1A66D7391}"/>
              </a:ext>
            </a:extLst>
          </p:cNvPr>
          <p:cNvCxnSpPr>
            <a:cxnSpLocks/>
          </p:cNvCxnSpPr>
          <p:nvPr/>
        </p:nvCxnSpPr>
        <p:spPr>
          <a:xfrm>
            <a:off x="2643930" y="3882479"/>
            <a:ext cx="3116790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3BB3198F-6CA5-DD7D-6660-274DDA5A0CB6}"/>
              </a:ext>
            </a:extLst>
          </p:cNvPr>
          <p:cNvSpPr txBox="1"/>
          <p:nvPr/>
        </p:nvSpPr>
        <p:spPr>
          <a:xfrm>
            <a:off x="5180799" y="3375660"/>
            <a:ext cx="4773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1" dirty="0">
                <a:latin typeface="+mn-lt"/>
              </a:rPr>
              <a:t>C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B1192904-8D4B-F1D4-A2C9-CE59BB3F0FB3}"/>
              </a:ext>
            </a:extLst>
          </p:cNvPr>
          <p:cNvSpPr/>
          <p:nvPr/>
        </p:nvSpPr>
        <p:spPr>
          <a:xfrm>
            <a:off x="7272851" y="5607131"/>
            <a:ext cx="3774589" cy="6992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+mj-ea"/>
                <a:ea typeface="+mj-ea"/>
              </a:rPr>
              <a:t>还有其他方法吗？</a:t>
            </a:r>
          </a:p>
        </p:txBody>
      </p:sp>
    </p:spTree>
    <p:extLst>
      <p:ext uri="{BB962C8B-B14F-4D97-AF65-F5344CB8AC3E}">
        <p14:creationId xmlns:p14="http://schemas.microsoft.com/office/powerpoint/2010/main" val="641372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28" grpId="0"/>
      <p:bldP spid="29" grpId="0"/>
      <p:bldP spid="30" grpId="0"/>
      <p:bldP spid="40" grpId="0"/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B597FD70-DDC6-194E-A5F3-06990A554748}"/>
              </a:ext>
            </a:extLst>
          </p:cNvPr>
          <p:cNvCxnSpPr>
            <a:cxnSpLocks/>
          </p:cNvCxnSpPr>
          <p:nvPr/>
        </p:nvCxnSpPr>
        <p:spPr>
          <a:xfrm flipH="1">
            <a:off x="1139961" y="5328241"/>
            <a:ext cx="4411758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9409F26D-6887-FBA8-10F7-14753D56436C}"/>
              </a:ext>
            </a:extLst>
          </p:cNvPr>
          <p:cNvCxnSpPr>
            <a:cxnSpLocks/>
          </p:cNvCxnSpPr>
          <p:nvPr/>
        </p:nvCxnSpPr>
        <p:spPr>
          <a:xfrm flipH="1">
            <a:off x="8537511" y="891073"/>
            <a:ext cx="25200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FAA5959B-3C7F-A267-7126-78C4FE293BAA}"/>
              </a:ext>
            </a:extLst>
          </p:cNvPr>
          <p:cNvCxnSpPr>
            <a:cxnSpLocks/>
          </p:cNvCxnSpPr>
          <p:nvPr/>
        </p:nvCxnSpPr>
        <p:spPr>
          <a:xfrm flipH="1">
            <a:off x="8537511" y="1525556"/>
            <a:ext cx="14400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94213AAC-1F7F-CA37-26BF-8DF60EE64C5F}"/>
              </a:ext>
            </a:extLst>
          </p:cNvPr>
          <p:cNvGrpSpPr/>
          <p:nvPr/>
        </p:nvGrpSpPr>
        <p:grpSpPr>
          <a:xfrm>
            <a:off x="443743" y="492798"/>
            <a:ext cx="5863751" cy="1161782"/>
            <a:chOff x="559838" y="4621002"/>
            <a:chExt cx="5863751" cy="1161782"/>
          </a:xfrm>
        </p:grpSpPr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005B508D-5A80-16A4-3574-8897A1395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9838" y="4621002"/>
              <a:ext cx="1181814" cy="1161782"/>
            </a:xfrm>
            <a:prstGeom prst="rect">
              <a:avLst/>
            </a:prstGeom>
          </p:spPr>
        </p:pic>
        <p:sp>
          <p:nvSpPr>
            <p:cNvPr id="43" name="对话气泡: 圆角矩形 42">
              <a:extLst>
                <a:ext uri="{FF2B5EF4-FFF2-40B4-BE49-F238E27FC236}">
                  <a16:creationId xmlns:a16="http://schemas.microsoft.com/office/drawing/2014/main" id="{E844695F-3E2B-3C91-BD41-956935F805EA}"/>
                </a:ext>
              </a:extLst>
            </p:cNvPr>
            <p:cNvSpPr/>
            <p:nvPr/>
          </p:nvSpPr>
          <p:spPr>
            <a:xfrm>
              <a:off x="1966902" y="4879847"/>
              <a:ext cx="4456687" cy="644091"/>
            </a:xfrm>
            <a:prstGeom prst="wedgeRoundRectCallout">
              <a:avLst>
                <a:gd name="adj1" fmla="val -56096"/>
                <a:gd name="adj2" fmla="val -2108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我用画垂线的方法来画。</a:t>
              </a:r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657FE873-3881-60E9-A776-B1D013A6ACD3}"/>
              </a:ext>
            </a:extLst>
          </p:cNvPr>
          <p:cNvSpPr txBox="1"/>
          <p:nvPr/>
        </p:nvSpPr>
        <p:spPr>
          <a:xfrm>
            <a:off x="6105331" y="2379921"/>
            <a:ext cx="538998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① 画一条直线，用圆规在直线上 </a:t>
            </a:r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/>
              <a:t>截出一条长。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F39C6532-F88E-A92E-6504-EC71B6927166}"/>
              </a:ext>
            </a:extLst>
          </p:cNvPr>
          <p:cNvSpPr txBox="1"/>
          <p:nvPr/>
        </p:nvSpPr>
        <p:spPr>
          <a:xfrm>
            <a:off x="6105331" y="3586673"/>
            <a:ext cx="6024465" cy="17125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② 分别过 </a:t>
            </a:r>
            <a:r>
              <a:rPr lang="en-US" altLang="zh-CN" i="1" dirty="0"/>
              <a:t>A</a:t>
            </a:r>
            <a:r>
              <a:rPr lang="en-US" altLang="zh-CN" dirty="0"/>
              <a:t> </a:t>
            </a:r>
            <a:r>
              <a:rPr lang="zh-CN" altLang="en-US" dirty="0"/>
              <a:t>点和 </a:t>
            </a:r>
            <a:r>
              <a:rPr lang="en-US" altLang="zh-CN" i="1" dirty="0"/>
              <a:t>B</a:t>
            </a:r>
            <a:r>
              <a:rPr lang="en-US" altLang="zh-CN" dirty="0"/>
              <a:t> </a:t>
            </a:r>
            <a:r>
              <a:rPr lang="zh-CN" altLang="en-US" dirty="0"/>
              <a:t>点，向同一方向</a:t>
            </a:r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/>
              <a:t>画垂线，再用圆规分别截出与宽</a:t>
            </a:r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/>
              <a:t>等长的线段 </a:t>
            </a:r>
            <a:r>
              <a:rPr lang="en-US" altLang="zh-CN" i="1" dirty="0"/>
              <a:t>AD</a:t>
            </a:r>
            <a:r>
              <a:rPr lang="zh-CN" altLang="en-US" dirty="0"/>
              <a:t>、</a:t>
            </a:r>
            <a:r>
              <a:rPr lang="en-US" altLang="zh-CN" i="1" dirty="0"/>
              <a:t>BC </a:t>
            </a:r>
            <a:r>
              <a:rPr lang="zh-CN" altLang="en-US" dirty="0"/>
              <a:t>。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4A6C312A-8754-FB63-CB27-F7B28F328486}"/>
              </a:ext>
            </a:extLst>
          </p:cNvPr>
          <p:cNvSpPr txBox="1"/>
          <p:nvPr/>
        </p:nvSpPr>
        <p:spPr>
          <a:xfrm>
            <a:off x="6105331" y="5353579"/>
            <a:ext cx="4596115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③最后连接 </a:t>
            </a:r>
            <a:r>
              <a:rPr lang="en-US" altLang="zh-CN" i="1" dirty="0"/>
              <a:t>DC</a:t>
            </a:r>
            <a:r>
              <a:rPr lang="zh-CN" altLang="en-US" dirty="0"/>
              <a:t>。</a:t>
            </a:r>
          </a:p>
        </p:txBody>
      </p:sp>
      <p:pic>
        <p:nvPicPr>
          <p:cNvPr id="51" name="图片 50">
            <a:extLst>
              <a:ext uri="{FF2B5EF4-FFF2-40B4-BE49-F238E27FC236}">
                <a16:creationId xmlns:a16="http://schemas.microsoft.com/office/drawing/2014/main" id="{B5F4768D-A070-0EC3-C2FB-CCD44A47B2B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4184"/>
          <a:stretch>
            <a:fillRect/>
          </a:stretch>
        </p:blipFill>
        <p:spPr>
          <a:xfrm>
            <a:off x="1748549" y="2894040"/>
            <a:ext cx="3194581" cy="2713217"/>
          </a:xfrm>
          <a:prstGeom prst="rect">
            <a:avLst/>
          </a:prstGeom>
        </p:spPr>
      </p:pic>
      <p:grpSp>
        <p:nvGrpSpPr>
          <p:cNvPr id="57" name="组合 56">
            <a:extLst>
              <a:ext uri="{FF2B5EF4-FFF2-40B4-BE49-F238E27FC236}">
                <a16:creationId xmlns:a16="http://schemas.microsoft.com/office/drawing/2014/main" id="{FBDBA257-24F2-67E7-F027-5038A3ED08CF}"/>
              </a:ext>
            </a:extLst>
          </p:cNvPr>
          <p:cNvGrpSpPr/>
          <p:nvPr/>
        </p:nvGrpSpPr>
        <p:grpSpPr>
          <a:xfrm>
            <a:off x="1869198" y="5273812"/>
            <a:ext cx="2977761" cy="595256"/>
            <a:chOff x="1691914" y="5273812"/>
            <a:chExt cx="2977761" cy="595256"/>
          </a:xfrm>
        </p:grpSpPr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D06DBDFC-4C35-CD2E-71F6-D1B2DBEADEA7}"/>
                </a:ext>
              </a:extLst>
            </p:cNvPr>
            <p:cNvSpPr txBox="1"/>
            <p:nvPr/>
          </p:nvSpPr>
          <p:spPr>
            <a:xfrm>
              <a:off x="1691914" y="5345848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A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10D76FFE-1DCA-F8DD-6BCF-FDF5EF1A20D5}"/>
                </a:ext>
              </a:extLst>
            </p:cNvPr>
            <p:cNvSpPr/>
            <p:nvPr/>
          </p:nvSpPr>
          <p:spPr>
            <a:xfrm>
              <a:off x="1884851" y="5273812"/>
              <a:ext cx="108857" cy="108857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3D10BFA7-276C-8E3E-A51E-9861CA77E033}"/>
                </a:ext>
              </a:extLst>
            </p:cNvPr>
            <p:cNvSpPr/>
            <p:nvPr/>
          </p:nvSpPr>
          <p:spPr>
            <a:xfrm>
              <a:off x="4376591" y="5273812"/>
              <a:ext cx="108857" cy="108857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3779F889-AAD0-8D27-077E-23CB59319515}"/>
                </a:ext>
              </a:extLst>
            </p:cNvPr>
            <p:cNvSpPr txBox="1"/>
            <p:nvPr/>
          </p:nvSpPr>
          <p:spPr>
            <a:xfrm>
              <a:off x="4192362" y="5345848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B</a:t>
              </a:r>
              <a:endParaRPr lang="zh-CN" altLang="en-US" sz="2800" b="1" dirty="0">
                <a:latin typeface="+mn-lt"/>
              </a:endParaRPr>
            </a:p>
          </p:txBody>
        </p:sp>
      </p:grpSp>
      <p:pic>
        <p:nvPicPr>
          <p:cNvPr id="58" name="图片 57">
            <a:extLst>
              <a:ext uri="{FF2B5EF4-FFF2-40B4-BE49-F238E27FC236}">
                <a16:creationId xmlns:a16="http://schemas.microsoft.com/office/drawing/2014/main" id="{86933B8B-F3AB-8713-4BD1-9C9D7A3BC5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4" t="25375" r="30221" b="25703"/>
          <a:stretch>
            <a:fillRect/>
          </a:stretch>
        </p:blipFill>
        <p:spPr>
          <a:xfrm>
            <a:off x="-1068407" y="2090700"/>
            <a:ext cx="3194301" cy="3246345"/>
          </a:xfrm>
          <a:prstGeom prst="rect">
            <a:avLst/>
          </a:prstGeom>
        </p:spPr>
      </p:pic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605B3D7C-A347-25F5-903C-770D3FF2A08C}"/>
              </a:ext>
            </a:extLst>
          </p:cNvPr>
          <p:cNvCxnSpPr>
            <a:cxnSpLocks/>
          </p:cNvCxnSpPr>
          <p:nvPr/>
        </p:nvCxnSpPr>
        <p:spPr>
          <a:xfrm flipV="1">
            <a:off x="2119675" y="2090700"/>
            <a:ext cx="0" cy="3234271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图片 60">
            <a:extLst>
              <a:ext uri="{FF2B5EF4-FFF2-40B4-BE49-F238E27FC236}">
                <a16:creationId xmlns:a16="http://schemas.microsoft.com/office/drawing/2014/main" id="{35238B15-1BE7-A817-3A64-682D911761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4" t="25375" r="30221" b="25703"/>
          <a:stretch>
            <a:fillRect/>
          </a:stretch>
        </p:blipFill>
        <p:spPr>
          <a:xfrm>
            <a:off x="1423333" y="2090700"/>
            <a:ext cx="3194301" cy="3246345"/>
          </a:xfrm>
          <a:prstGeom prst="rect">
            <a:avLst/>
          </a:prstGeom>
        </p:spPr>
      </p:pic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2CACBEB8-5B31-4DC1-A4A0-0C1E415964D4}"/>
              </a:ext>
            </a:extLst>
          </p:cNvPr>
          <p:cNvCxnSpPr>
            <a:cxnSpLocks/>
          </p:cNvCxnSpPr>
          <p:nvPr/>
        </p:nvCxnSpPr>
        <p:spPr>
          <a:xfrm flipV="1">
            <a:off x="4603795" y="2090700"/>
            <a:ext cx="0" cy="3234271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图片 63">
            <a:extLst>
              <a:ext uri="{FF2B5EF4-FFF2-40B4-BE49-F238E27FC236}">
                <a16:creationId xmlns:a16="http://schemas.microsoft.com/office/drawing/2014/main" id="{15F0956A-7CF6-16A3-8931-40E9E1A9CAE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985"/>
          <a:stretch>
            <a:fillRect/>
          </a:stretch>
        </p:blipFill>
        <p:spPr>
          <a:xfrm rot="16200000">
            <a:off x="-210419" y="3160353"/>
            <a:ext cx="2145978" cy="2853783"/>
          </a:xfrm>
          <a:prstGeom prst="rect">
            <a:avLst/>
          </a:prstGeom>
        </p:spPr>
      </p:pic>
      <p:grpSp>
        <p:nvGrpSpPr>
          <p:cNvPr id="68" name="组合 67">
            <a:extLst>
              <a:ext uri="{FF2B5EF4-FFF2-40B4-BE49-F238E27FC236}">
                <a16:creationId xmlns:a16="http://schemas.microsoft.com/office/drawing/2014/main" id="{3EF85CBA-5FE3-FB24-EB4E-2713E9D70705}"/>
              </a:ext>
            </a:extLst>
          </p:cNvPr>
          <p:cNvGrpSpPr/>
          <p:nvPr/>
        </p:nvGrpSpPr>
        <p:grpSpPr>
          <a:xfrm>
            <a:off x="1648218" y="3349408"/>
            <a:ext cx="507534" cy="562601"/>
            <a:chOff x="1486174" y="4820068"/>
            <a:chExt cx="507534" cy="562601"/>
          </a:xfrm>
        </p:grpSpPr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E8201CBD-D911-DE63-8391-C6813E208B67}"/>
                </a:ext>
              </a:extLst>
            </p:cNvPr>
            <p:cNvSpPr txBox="1"/>
            <p:nvPr/>
          </p:nvSpPr>
          <p:spPr>
            <a:xfrm>
              <a:off x="1486174" y="4820068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D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70" name="椭圆 69">
              <a:extLst>
                <a:ext uri="{FF2B5EF4-FFF2-40B4-BE49-F238E27FC236}">
                  <a16:creationId xmlns:a16="http://schemas.microsoft.com/office/drawing/2014/main" id="{49635050-4C28-A176-0CA4-9E3E71A26C65}"/>
                </a:ext>
              </a:extLst>
            </p:cNvPr>
            <p:cNvSpPr/>
            <p:nvPr/>
          </p:nvSpPr>
          <p:spPr>
            <a:xfrm>
              <a:off x="1884851" y="5273812"/>
              <a:ext cx="108857" cy="108857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3" name="图片 72">
            <a:extLst>
              <a:ext uri="{FF2B5EF4-FFF2-40B4-BE49-F238E27FC236}">
                <a16:creationId xmlns:a16="http://schemas.microsoft.com/office/drawing/2014/main" id="{52EB1A6B-E948-C439-C880-53125B66028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985"/>
          <a:stretch>
            <a:fillRect/>
          </a:stretch>
        </p:blipFill>
        <p:spPr>
          <a:xfrm rot="5400000" flipH="1">
            <a:off x="4799732" y="3179404"/>
            <a:ext cx="2145978" cy="2853783"/>
          </a:xfrm>
          <a:prstGeom prst="rect">
            <a:avLst/>
          </a:prstGeom>
        </p:spPr>
      </p:pic>
      <p:grpSp>
        <p:nvGrpSpPr>
          <p:cNvPr id="74" name="组合 73">
            <a:extLst>
              <a:ext uri="{FF2B5EF4-FFF2-40B4-BE49-F238E27FC236}">
                <a16:creationId xmlns:a16="http://schemas.microsoft.com/office/drawing/2014/main" id="{5DF90681-0EC8-3269-1F44-0B10EF8E1872}"/>
              </a:ext>
            </a:extLst>
          </p:cNvPr>
          <p:cNvGrpSpPr/>
          <p:nvPr/>
        </p:nvGrpSpPr>
        <p:grpSpPr>
          <a:xfrm>
            <a:off x="4532920" y="3330358"/>
            <a:ext cx="526311" cy="581651"/>
            <a:chOff x="1884851" y="4801018"/>
            <a:chExt cx="526311" cy="581651"/>
          </a:xfrm>
        </p:grpSpPr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B5F01EA0-FC2A-A844-FB91-FA1F364E4D17}"/>
                </a:ext>
              </a:extLst>
            </p:cNvPr>
            <p:cNvSpPr txBox="1"/>
            <p:nvPr/>
          </p:nvSpPr>
          <p:spPr>
            <a:xfrm>
              <a:off x="1933849" y="4801018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C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EC37517E-6036-47D0-22E2-0BE35F303375}"/>
                </a:ext>
              </a:extLst>
            </p:cNvPr>
            <p:cNvSpPr/>
            <p:nvPr/>
          </p:nvSpPr>
          <p:spPr>
            <a:xfrm>
              <a:off x="1884851" y="5273812"/>
              <a:ext cx="108857" cy="108857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7" name="直接连接符 76">
            <a:extLst>
              <a:ext uri="{FF2B5EF4-FFF2-40B4-BE49-F238E27FC236}">
                <a16:creationId xmlns:a16="http://schemas.microsoft.com/office/drawing/2014/main" id="{B9F223BD-185A-A635-5E84-46EA66C082C9}"/>
              </a:ext>
            </a:extLst>
          </p:cNvPr>
          <p:cNvCxnSpPr>
            <a:cxnSpLocks/>
          </p:cNvCxnSpPr>
          <p:nvPr/>
        </p:nvCxnSpPr>
        <p:spPr>
          <a:xfrm>
            <a:off x="2090919" y="3866455"/>
            <a:ext cx="2527737" cy="1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788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EAD69150-AF31-4CC3-B992-820796DEF20B}"/>
              </a:ext>
            </a:extLst>
          </p:cNvPr>
          <p:cNvSpPr txBox="1"/>
          <p:nvPr/>
        </p:nvSpPr>
        <p:spPr>
          <a:xfrm>
            <a:off x="893017" y="762389"/>
            <a:ext cx="1044328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该怎么检查我们画的长方形是否规范呢？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108EB13-859A-4B79-AEFF-85843CE11848}"/>
              </a:ext>
            </a:extLst>
          </p:cNvPr>
          <p:cNvSpPr txBox="1"/>
          <p:nvPr/>
        </p:nvSpPr>
        <p:spPr>
          <a:xfrm>
            <a:off x="893017" y="2657425"/>
            <a:ext cx="9491953" cy="12818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algn="ctr">
              <a:lnSpc>
                <a:spcPct val="130000"/>
              </a:lnSpc>
              <a:buNone/>
            </a:pPr>
            <a:r>
              <a:rPr lang="zh-CN" altLang="zh-CN" sz="3200" b="1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利用三角尺上的直角来量一量邻边是否垂直，再用直尺或圆规来测一测长和宽的长度是否符合要求。</a:t>
            </a:r>
            <a:endParaRPr lang="zh-CN" altLang="zh-CN" sz="2400" b="1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098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8BFCA3A-34C9-E6CF-7FE8-A774D5565F50}"/>
              </a:ext>
            </a:extLst>
          </p:cNvPr>
          <p:cNvSpPr txBox="1"/>
          <p:nvPr/>
        </p:nvSpPr>
        <p:spPr>
          <a:xfrm>
            <a:off x="852883" y="1257080"/>
            <a:ext cx="975602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3600" dirty="0"/>
              <a:t>1. </a:t>
            </a:r>
            <a:r>
              <a:rPr lang="zh-CN" altLang="en-US" sz="3600" dirty="0"/>
              <a:t>画一个长 </a:t>
            </a:r>
            <a:r>
              <a:rPr lang="en-US" altLang="zh-CN" sz="3600" dirty="0"/>
              <a:t>4 cm</a:t>
            </a:r>
            <a:r>
              <a:rPr lang="zh-CN" altLang="en-US" sz="3600" dirty="0"/>
              <a:t>、宽 </a:t>
            </a:r>
            <a:r>
              <a:rPr lang="en-US" altLang="zh-CN" sz="3600" dirty="0"/>
              <a:t>3 cm </a:t>
            </a:r>
            <a:r>
              <a:rPr lang="zh-CN" altLang="en-US" sz="3600" dirty="0"/>
              <a:t>的长方形。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ADE92E0-8448-EF7D-FEFB-F9F5E7F08324}"/>
              </a:ext>
            </a:extLst>
          </p:cNvPr>
          <p:cNvSpPr txBox="1"/>
          <p:nvPr/>
        </p:nvSpPr>
        <p:spPr>
          <a:xfrm>
            <a:off x="3860174" y="837198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75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FB19CAE-E6D5-853B-C6F3-663EAF93D788}"/>
              </a:ext>
            </a:extLst>
          </p:cNvPr>
          <p:cNvSpPr txBox="1"/>
          <p:nvPr/>
        </p:nvSpPr>
        <p:spPr>
          <a:xfrm>
            <a:off x="1275961" y="2007067"/>
            <a:ext cx="8913068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000" b="1" kern="0">
                <a:latin typeface="+mn-lt"/>
                <a:ea typeface="+mj-ea"/>
              </a:defRPr>
            </a:lvl1pPr>
          </a:lstStyle>
          <a:p>
            <a:r>
              <a:rPr lang="zh-CN" altLang="zh-CN" sz="3200" dirty="0">
                <a:solidFill>
                  <a:srgbClr val="0070C0"/>
                </a:solidFill>
              </a:rPr>
              <a:t>请用“先</a:t>
            </a:r>
            <a:r>
              <a:rPr lang="en-US" altLang="zh-CN" sz="3200" dirty="0">
                <a:solidFill>
                  <a:srgbClr val="0070C0"/>
                </a:solidFill>
                <a:latin typeface="+mj-ea"/>
              </a:rPr>
              <a:t>……</a:t>
            </a:r>
            <a:r>
              <a:rPr lang="zh-CN" altLang="zh-CN" sz="3200" dirty="0">
                <a:solidFill>
                  <a:srgbClr val="0070C0"/>
                </a:solidFill>
              </a:rPr>
              <a:t>再</a:t>
            </a:r>
            <a:r>
              <a:rPr lang="zh-CN" altLang="zh-CN" sz="3200" dirty="0">
                <a:solidFill>
                  <a:srgbClr val="0070C0"/>
                </a:solidFill>
                <a:latin typeface="+mj-ea"/>
              </a:rPr>
              <a:t>……</a:t>
            </a:r>
            <a:r>
              <a:rPr lang="zh-CN" altLang="zh-CN" sz="3200" dirty="0">
                <a:solidFill>
                  <a:srgbClr val="0070C0"/>
                </a:solidFill>
              </a:rPr>
              <a:t>最后</a:t>
            </a:r>
            <a:r>
              <a:rPr lang="zh-CN" altLang="zh-CN" sz="3200" dirty="0">
                <a:solidFill>
                  <a:srgbClr val="0070C0"/>
                </a:solidFill>
                <a:latin typeface="+mj-ea"/>
              </a:rPr>
              <a:t>……</a:t>
            </a:r>
            <a:r>
              <a:rPr lang="zh-CN" altLang="zh-CN" sz="3200" dirty="0">
                <a:solidFill>
                  <a:srgbClr val="0070C0"/>
                </a:solidFill>
              </a:rPr>
              <a:t>”说一说你是怎样画出这个长方形的。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AB23902-D997-E101-0F89-0444941CD9A4}"/>
              </a:ext>
            </a:extLst>
          </p:cNvPr>
          <p:cNvGrpSpPr/>
          <p:nvPr/>
        </p:nvGrpSpPr>
        <p:grpSpPr>
          <a:xfrm>
            <a:off x="3537398" y="3730172"/>
            <a:ext cx="4119876" cy="2772768"/>
            <a:chOff x="3472084" y="3987578"/>
            <a:chExt cx="4119876" cy="2772768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205A6330-F369-F5FB-F9E5-5F9B4960827B}"/>
                </a:ext>
              </a:extLst>
            </p:cNvPr>
            <p:cNvSpPr/>
            <p:nvPr/>
          </p:nvSpPr>
          <p:spPr>
            <a:xfrm>
              <a:off x="4711960" y="3987578"/>
              <a:ext cx="2880000" cy="2160000"/>
            </a:xfrm>
            <a:prstGeom prst="rect">
              <a:avLst/>
            </a:prstGeom>
            <a:noFill/>
            <a:ln w="38100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FB91520C-7CBF-9114-73DC-4136187E42B8}"/>
                </a:ext>
              </a:extLst>
            </p:cNvPr>
            <p:cNvSpPr txBox="1"/>
            <p:nvPr/>
          </p:nvSpPr>
          <p:spPr>
            <a:xfrm>
              <a:off x="5738646" y="6175571"/>
              <a:ext cx="110654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/>
                <a:t>4 cm</a:t>
              </a:r>
              <a:endParaRPr lang="zh-CN" altLang="en-US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3A17E24B-2D50-F78E-1F3C-101571EE84EE}"/>
                </a:ext>
              </a:extLst>
            </p:cNvPr>
            <p:cNvSpPr txBox="1"/>
            <p:nvPr/>
          </p:nvSpPr>
          <p:spPr>
            <a:xfrm>
              <a:off x="3472084" y="4775190"/>
              <a:ext cx="110654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/>
                <a:t>3 cm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2FEA1235-EA38-9210-65E6-9E492F5F336D}"/>
              </a:ext>
            </a:extLst>
          </p:cNvPr>
          <p:cNvSpPr txBox="1"/>
          <p:nvPr/>
        </p:nvSpPr>
        <p:spPr>
          <a:xfrm>
            <a:off x="398493" y="725931"/>
            <a:ext cx="809236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画一个边长 </a:t>
            </a:r>
            <a:r>
              <a:rPr lang="en-US" altLang="zh-CN" dirty="0"/>
              <a:t>5 cm </a:t>
            </a:r>
            <a:r>
              <a:rPr lang="zh-CN" altLang="en-US" dirty="0"/>
              <a:t>的正方形。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0F5A3AC-2D96-D993-DB7A-9144BCF6DC95}"/>
              </a:ext>
            </a:extLst>
          </p:cNvPr>
          <p:cNvSpPr txBox="1"/>
          <p:nvPr/>
        </p:nvSpPr>
        <p:spPr>
          <a:xfrm>
            <a:off x="799731" y="363083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75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DF81760-1D47-87A0-35E4-EAFC1E69D871}"/>
              </a:ext>
            </a:extLst>
          </p:cNvPr>
          <p:cNvSpPr txBox="1"/>
          <p:nvPr/>
        </p:nvSpPr>
        <p:spPr>
          <a:xfrm>
            <a:off x="809062" y="2331391"/>
            <a:ext cx="6328858" cy="22148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zh-CN" dirty="0"/>
              <a:t>正方形有什么特征？我们已经会画长方形了，你们能用同样的方法再画一个正方形吗？试试看。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D7ECF8F-40F8-85C8-B9A6-ABF4491265C9}"/>
              </a:ext>
            </a:extLst>
          </p:cNvPr>
          <p:cNvGrpSpPr/>
          <p:nvPr/>
        </p:nvGrpSpPr>
        <p:grpSpPr>
          <a:xfrm>
            <a:off x="7669764" y="2108718"/>
            <a:ext cx="3096300" cy="3738472"/>
            <a:chOff x="8052319" y="2286002"/>
            <a:chExt cx="3096300" cy="3738472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03AC638-5152-ADD0-193C-7A597472838C}"/>
                </a:ext>
              </a:extLst>
            </p:cNvPr>
            <p:cNvSpPr/>
            <p:nvPr/>
          </p:nvSpPr>
          <p:spPr>
            <a:xfrm>
              <a:off x="8052319" y="2286002"/>
              <a:ext cx="3096300" cy="3096300"/>
            </a:xfrm>
            <a:prstGeom prst="rect">
              <a:avLst/>
            </a:prstGeom>
            <a:noFill/>
            <a:ln w="38100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73F5EE5-FFB3-B105-2194-38E6DAC38691}"/>
                </a:ext>
              </a:extLst>
            </p:cNvPr>
            <p:cNvSpPr txBox="1"/>
            <p:nvPr/>
          </p:nvSpPr>
          <p:spPr>
            <a:xfrm>
              <a:off x="9097667" y="5439699"/>
              <a:ext cx="110654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/>
                <a:t>5 cm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75535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999346" y="1200303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46C12822-ED66-F6A2-C022-4B266B969BC5}"/>
              </a:ext>
            </a:extLst>
          </p:cNvPr>
          <p:cNvSpPr/>
          <p:nvPr/>
        </p:nvSpPr>
        <p:spPr>
          <a:xfrm>
            <a:off x="1007711" y="2258009"/>
            <a:ext cx="10002417" cy="3984171"/>
          </a:xfrm>
          <a:prstGeom prst="roundRect">
            <a:avLst>
              <a:gd name="adj" fmla="val 5850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AE41DB-F270-CC1C-DA18-D5A488C0C1C9}"/>
              </a:ext>
            </a:extLst>
          </p:cNvPr>
          <p:cNvSpPr txBox="1"/>
          <p:nvPr/>
        </p:nvSpPr>
        <p:spPr>
          <a:xfrm>
            <a:off x="1359157" y="2477282"/>
            <a:ext cx="9566992" cy="346716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l"/>
            <a:r>
              <a:rPr lang="zh-CN" altLang="en-US" sz="3000" dirty="0">
                <a:solidFill>
                  <a:schemeClr val="tx1"/>
                </a:solidFill>
              </a:rPr>
              <a:t>长方形的画法：</a:t>
            </a:r>
            <a:endParaRPr lang="en-US" altLang="zh-CN" sz="3000" dirty="0">
              <a:solidFill>
                <a:schemeClr val="tx1"/>
              </a:solidFill>
            </a:endParaRPr>
          </a:p>
          <a:p>
            <a:pPr algn="l"/>
            <a:r>
              <a:rPr lang="zh-CN" altLang="en-US" sz="3000" dirty="0">
                <a:solidFill>
                  <a:schemeClr val="tx1"/>
                </a:solidFill>
              </a:rPr>
              <a:t>① 用三角尺先画一个直角；</a:t>
            </a:r>
            <a:endParaRPr lang="en-US" altLang="zh-CN" sz="3000" dirty="0">
              <a:solidFill>
                <a:schemeClr val="tx1"/>
              </a:solidFill>
            </a:endParaRPr>
          </a:p>
          <a:p>
            <a:pPr algn="l"/>
            <a:r>
              <a:rPr lang="zh-CN" altLang="en-US" sz="3000" dirty="0">
                <a:solidFill>
                  <a:schemeClr val="tx1"/>
                </a:solidFill>
              </a:rPr>
              <a:t>② 再用圆规在直角的两条边上截出相应的长和宽；</a:t>
            </a:r>
            <a:endParaRPr lang="en-US" altLang="zh-CN" sz="3000" dirty="0">
              <a:solidFill>
                <a:schemeClr val="tx1"/>
              </a:solidFill>
            </a:endParaRPr>
          </a:p>
          <a:p>
            <a:pPr algn="l"/>
            <a:r>
              <a:rPr lang="zh-CN" altLang="en-US" sz="3000" dirty="0">
                <a:solidFill>
                  <a:schemeClr val="tx1"/>
                </a:solidFill>
              </a:rPr>
              <a:t>③ 分别过已画的长和宽的另一端点作垂线，两条垂线</a:t>
            </a:r>
            <a:endParaRPr lang="en-US" altLang="zh-CN" sz="3000" dirty="0">
              <a:solidFill>
                <a:schemeClr val="tx1"/>
              </a:solidFill>
            </a:endParaRPr>
          </a:p>
          <a:p>
            <a:pPr algn="l"/>
            <a:r>
              <a:rPr lang="en-US" altLang="zh-CN" sz="3000" dirty="0">
                <a:solidFill>
                  <a:schemeClr val="tx1"/>
                </a:solidFill>
              </a:rPr>
              <a:t>     </a:t>
            </a:r>
            <a:r>
              <a:rPr lang="zh-CN" altLang="en-US" sz="3000" dirty="0">
                <a:solidFill>
                  <a:schemeClr val="tx1"/>
                </a:solidFill>
              </a:rPr>
              <a:t>交于一点，就画出了一个长方形。</a:t>
            </a:r>
            <a:endParaRPr lang="zh-CN" altLang="zh-CN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25324</TotalTime>
  <Words>539</Words>
  <Application>Microsoft Office PowerPoint</Application>
  <PresentationFormat>宽屏</PresentationFormat>
  <Paragraphs>63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8" baseType="lpstr">
      <vt:lpstr>Gill Sans</vt:lpstr>
      <vt:lpstr>等线</vt:lpstr>
      <vt:lpstr>华文细黑</vt:lpstr>
      <vt:lpstr>楷体</vt:lpstr>
      <vt:lpstr>思源黑体 Regular</vt:lpstr>
      <vt:lpstr>宋体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5063</cp:revision>
  <dcterms:created xsi:type="dcterms:W3CDTF">2016-01-14T07:05:00Z</dcterms:created>
  <dcterms:modified xsi:type="dcterms:W3CDTF">2026-07-07T10:06:03Z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