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2" r:id="rId2"/>
    <p:sldId id="1035" r:id="rId3"/>
    <p:sldId id="1059" r:id="rId4"/>
    <p:sldId id="1079" r:id="rId5"/>
    <p:sldId id="814" r:id="rId6"/>
    <p:sldId id="1082" r:id="rId7"/>
    <p:sldId id="1080" r:id="rId8"/>
    <p:sldId id="1075" r:id="rId9"/>
    <p:sldId id="1034" r:id="rId10"/>
    <p:sldId id="1063" r:id="rId11"/>
    <p:sldId id="1083" r:id="rId12"/>
    <p:sldId id="1084" r:id="rId13"/>
    <p:sldId id="680" r:id="rId14"/>
    <p:sldId id="331" r:id="rId1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FFAF"/>
    <a:srgbClr val="FFFF97"/>
    <a:srgbClr val="DFEECA"/>
    <a:srgbClr val="C0504D"/>
    <a:srgbClr val="FDDA83"/>
    <a:srgbClr val="BBE2F9"/>
    <a:srgbClr val="FFFFFF"/>
    <a:srgbClr val="E5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4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23687" y="214046"/>
            <a:ext cx="273231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谈话引入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2026/7/8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2026/7/8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925147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认识平行四边形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50448A-A38E-CD23-C491-98E1618C1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470" y="2010692"/>
            <a:ext cx="1326669" cy="13266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9B9776-F179-1B7B-6F89-902AD200E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155" y="731650"/>
            <a:ext cx="1942377" cy="19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632142" y="1616753"/>
            <a:ext cx="10984473" cy="416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结合生活经验和已有知识，认识和理解平行四边形的概念，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掌握平行四边形的特征。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在使用圆规和量角器的操作活动中，探索平行四边形的特征，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发展空间观念。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通过平行四边形在生活中的应用，引导学生感受数学的美，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体会数学的价值。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475861" y="1455571"/>
            <a:ext cx="11196000" cy="450000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893407" y="1143772"/>
            <a:ext cx="10611238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        我们认识过平行四边形，你能说出在哪些地方见过平行四边形吗？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893B4C7-D730-C839-561A-48E0007C6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67" y="2932417"/>
            <a:ext cx="3849656" cy="24947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6C81E57-4019-44B8-53A4-BAAF46727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649" y="3249637"/>
            <a:ext cx="2231295" cy="186030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6383DC6-A491-4844-0B3B-4849F16C4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711" y="2811443"/>
            <a:ext cx="4989498" cy="2736696"/>
          </a:xfrm>
          <a:prstGeom prst="rect">
            <a:avLst/>
          </a:prstGeom>
        </p:spPr>
      </p:pic>
      <p:grpSp>
        <p:nvGrpSpPr>
          <p:cNvPr id="42" name="组合 41">
            <a:extLst>
              <a:ext uri="{FF2B5EF4-FFF2-40B4-BE49-F238E27FC236}">
                <a16:creationId xmlns:a16="http://schemas.microsoft.com/office/drawing/2014/main" id="{5541C729-3146-05BC-3B15-D3D7531B0923}"/>
              </a:ext>
            </a:extLst>
          </p:cNvPr>
          <p:cNvGrpSpPr/>
          <p:nvPr/>
        </p:nvGrpSpPr>
        <p:grpSpPr>
          <a:xfrm>
            <a:off x="1334796" y="3166503"/>
            <a:ext cx="1098524" cy="1260462"/>
            <a:chOff x="1334796" y="3166503"/>
            <a:chExt cx="1098524" cy="1260462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3411FCA-2A7C-21C3-AB1D-DB0EE7E48581}"/>
                </a:ext>
              </a:extLst>
            </p:cNvPr>
            <p:cNvCxnSpPr>
              <a:cxnSpLocks/>
            </p:cNvCxnSpPr>
            <p:nvPr/>
          </p:nvCxnSpPr>
          <p:spPr>
            <a:xfrm>
              <a:off x="1335418" y="3171583"/>
              <a:ext cx="1097902" cy="559422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3AB216F9-852D-FF4C-082E-674834B27266}"/>
                </a:ext>
              </a:extLst>
            </p:cNvPr>
            <p:cNvCxnSpPr>
              <a:cxnSpLocks/>
            </p:cNvCxnSpPr>
            <p:nvPr/>
          </p:nvCxnSpPr>
          <p:spPr>
            <a:xfrm>
              <a:off x="1335418" y="3867543"/>
              <a:ext cx="1097902" cy="559422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6F4912E2-EFF7-8447-F14D-9BF991DC606C}"/>
                </a:ext>
              </a:extLst>
            </p:cNvPr>
            <p:cNvCxnSpPr>
              <a:cxnSpLocks/>
            </p:cNvCxnSpPr>
            <p:nvPr/>
          </p:nvCxnSpPr>
          <p:spPr>
            <a:xfrm>
              <a:off x="1334796" y="3166503"/>
              <a:ext cx="0" cy="68832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40432925-3755-D8C1-529D-F968C19D205B}"/>
                </a:ext>
              </a:extLst>
            </p:cNvPr>
            <p:cNvCxnSpPr>
              <a:cxnSpLocks/>
            </p:cNvCxnSpPr>
            <p:nvPr/>
          </p:nvCxnSpPr>
          <p:spPr>
            <a:xfrm>
              <a:off x="2429536" y="3732923"/>
              <a:ext cx="0" cy="68832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1093245-4E85-4E06-2FCA-7ADAFA17C7B1}"/>
              </a:ext>
            </a:extLst>
          </p:cNvPr>
          <p:cNvGrpSpPr/>
          <p:nvPr/>
        </p:nvGrpSpPr>
        <p:grpSpPr>
          <a:xfrm>
            <a:off x="4560200" y="3428434"/>
            <a:ext cx="956495" cy="1488268"/>
            <a:chOff x="4560200" y="3428434"/>
            <a:chExt cx="956495" cy="1488268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5E8177D3-3E4B-9C2F-2F37-F81BF360A228}"/>
                </a:ext>
              </a:extLst>
            </p:cNvPr>
            <p:cNvCxnSpPr>
              <a:cxnSpLocks/>
            </p:cNvCxnSpPr>
            <p:nvPr/>
          </p:nvCxnSpPr>
          <p:spPr>
            <a:xfrm>
              <a:off x="5048065" y="3428434"/>
              <a:ext cx="461195" cy="740721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8B1EBB49-A1A2-4584-2F0B-364945DC069B}"/>
                </a:ext>
              </a:extLst>
            </p:cNvPr>
            <p:cNvCxnSpPr>
              <a:cxnSpLocks/>
            </p:cNvCxnSpPr>
            <p:nvPr/>
          </p:nvCxnSpPr>
          <p:spPr>
            <a:xfrm>
              <a:off x="4564010" y="4175981"/>
              <a:ext cx="461195" cy="740721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75E11983-878B-E27E-4F92-E97AD55CBA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0200" y="3428434"/>
              <a:ext cx="484055" cy="74754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989A1F09-3078-63B9-3319-4AB19C7AD8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32640" y="4167574"/>
              <a:ext cx="484055" cy="74754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E74E003-6BCF-69A1-CE9D-D178619E723C}"/>
              </a:ext>
            </a:extLst>
          </p:cNvPr>
          <p:cNvGrpSpPr/>
          <p:nvPr/>
        </p:nvGrpSpPr>
        <p:grpSpPr>
          <a:xfrm>
            <a:off x="8456491" y="3775014"/>
            <a:ext cx="2158169" cy="1572898"/>
            <a:chOff x="8456491" y="3775014"/>
            <a:chExt cx="2158169" cy="1572898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0181BDD3-ECB7-8A1C-F7DC-59EA4805FF70}"/>
                </a:ext>
              </a:extLst>
            </p:cNvPr>
            <p:cNvCxnSpPr>
              <a:cxnSpLocks/>
            </p:cNvCxnSpPr>
            <p:nvPr/>
          </p:nvCxnSpPr>
          <p:spPr>
            <a:xfrm>
              <a:off x="9462331" y="3776481"/>
              <a:ext cx="1140899" cy="0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3856F439-0EDF-103D-5C2E-4479D583CEC7}"/>
                </a:ext>
              </a:extLst>
            </p:cNvPr>
            <p:cNvCxnSpPr>
              <a:cxnSpLocks/>
            </p:cNvCxnSpPr>
            <p:nvPr/>
          </p:nvCxnSpPr>
          <p:spPr>
            <a:xfrm>
              <a:off x="8456491" y="5347912"/>
              <a:ext cx="1140899" cy="0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174B6DF-1FAD-FDD8-A195-C8BBEB77DB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6491" y="3775014"/>
              <a:ext cx="1003739" cy="156356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768C77D5-000F-A9F4-BFAC-0547BD49BA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0921" y="3775014"/>
              <a:ext cx="1003739" cy="156356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211ACA77-DA75-4688-874E-FF33457FD039}"/>
              </a:ext>
            </a:extLst>
          </p:cNvPr>
          <p:cNvSpPr txBox="1"/>
          <p:nvPr/>
        </p:nvSpPr>
        <p:spPr>
          <a:xfrm>
            <a:off x="1408296" y="5714228"/>
            <a:ext cx="20424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楼梯扶手</a:t>
            </a:r>
            <a:endParaRPr lang="zh-CN" altLang="en-US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F6DB302-5626-B243-C23B-FEE6E9AB77AD}"/>
              </a:ext>
            </a:extLst>
          </p:cNvPr>
          <p:cNvSpPr txBox="1"/>
          <p:nvPr/>
        </p:nvSpPr>
        <p:spPr>
          <a:xfrm>
            <a:off x="4636688" y="5714228"/>
            <a:ext cx="20424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伸缩挂架</a:t>
            </a:r>
            <a:endParaRPr lang="zh-CN" altLang="en-US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2FD5FDB-5914-DA89-1D2E-67A1144C0E4B}"/>
              </a:ext>
            </a:extLst>
          </p:cNvPr>
          <p:cNvSpPr txBox="1"/>
          <p:nvPr/>
        </p:nvSpPr>
        <p:spPr>
          <a:xfrm>
            <a:off x="8191651" y="5714228"/>
            <a:ext cx="20424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停车位</a:t>
            </a:r>
            <a:endParaRPr lang="zh-CN" altLang="en-US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6" grpId="0"/>
      <p:bldP spid="47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29916F80-6D78-B611-2427-D181C9595C4E}"/>
              </a:ext>
            </a:extLst>
          </p:cNvPr>
          <p:cNvGrpSpPr/>
          <p:nvPr/>
        </p:nvGrpSpPr>
        <p:grpSpPr>
          <a:xfrm>
            <a:off x="1530740" y="697159"/>
            <a:ext cx="1098524" cy="1260462"/>
            <a:chOff x="1334796" y="3166503"/>
            <a:chExt cx="1098524" cy="1260462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CF58E7E4-9DE1-150A-EBEA-296A67289ADB}"/>
                </a:ext>
              </a:extLst>
            </p:cNvPr>
            <p:cNvCxnSpPr>
              <a:cxnSpLocks/>
            </p:cNvCxnSpPr>
            <p:nvPr/>
          </p:nvCxnSpPr>
          <p:spPr>
            <a:xfrm>
              <a:off x="1335418" y="3171583"/>
              <a:ext cx="1097902" cy="559422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5694A42-FF6D-22FB-F7A8-A285D23F4F3C}"/>
                </a:ext>
              </a:extLst>
            </p:cNvPr>
            <p:cNvCxnSpPr>
              <a:cxnSpLocks/>
            </p:cNvCxnSpPr>
            <p:nvPr/>
          </p:nvCxnSpPr>
          <p:spPr>
            <a:xfrm>
              <a:off x="1335418" y="3867543"/>
              <a:ext cx="1097902" cy="559422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16BCF861-F666-E69A-2B09-FB5E960B6C4C}"/>
                </a:ext>
              </a:extLst>
            </p:cNvPr>
            <p:cNvCxnSpPr>
              <a:cxnSpLocks/>
            </p:cNvCxnSpPr>
            <p:nvPr/>
          </p:nvCxnSpPr>
          <p:spPr>
            <a:xfrm>
              <a:off x="1334796" y="3166503"/>
              <a:ext cx="0" cy="68832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7BF02D38-314B-B2BF-9BD9-2EE5F5C95293}"/>
                </a:ext>
              </a:extLst>
            </p:cNvPr>
            <p:cNvCxnSpPr>
              <a:cxnSpLocks/>
            </p:cNvCxnSpPr>
            <p:nvPr/>
          </p:nvCxnSpPr>
          <p:spPr>
            <a:xfrm>
              <a:off x="2429536" y="3732923"/>
              <a:ext cx="0" cy="68832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73D647C-DAE1-1B19-DD4A-CBA6B385750A}"/>
              </a:ext>
            </a:extLst>
          </p:cNvPr>
          <p:cNvGrpSpPr/>
          <p:nvPr/>
        </p:nvGrpSpPr>
        <p:grpSpPr>
          <a:xfrm>
            <a:off x="5162602" y="583256"/>
            <a:ext cx="956495" cy="1488268"/>
            <a:chOff x="4560200" y="3428434"/>
            <a:chExt cx="956495" cy="1488268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15F34918-A39D-A823-6CB9-F85B2908AA3B}"/>
                </a:ext>
              </a:extLst>
            </p:cNvPr>
            <p:cNvCxnSpPr>
              <a:cxnSpLocks/>
            </p:cNvCxnSpPr>
            <p:nvPr/>
          </p:nvCxnSpPr>
          <p:spPr>
            <a:xfrm>
              <a:off x="5048065" y="3428434"/>
              <a:ext cx="461195" cy="740721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CADDC5AD-C7CB-49DD-7593-AF16FF2B96C6}"/>
                </a:ext>
              </a:extLst>
            </p:cNvPr>
            <p:cNvCxnSpPr>
              <a:cxnSpLocks/>
            </p:cNvCxnSpPr>
            <p:nvPr/>
          </p:nvCxnSpPr>
          <p:spPr>
            <a:xfrm>
              <a:off x="4564010" y="4175981"/>
              <a:ext cx="461195" cy="740721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F426E3F-A300-76D2-CD25-82A6C1CC93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0200" y="3428434"/>
              <a:ext cx="484055" cy="74754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1AB36A5F-2A91-4B98-44A1-7B0FB5474A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32640" y="4167574"/>
              <a:ext cx="484055" cy="74754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B391220-1ABA-90CE-9639-DFF7FC0747F2}"/>
              </a:ext>
            </a:extLst>
          </p:cNvPr>
          <p:cNvGrpSpPr/>
          <p:nvPr/>
        </p:nvGrpSpPr>
        <p:grpSpPr>
          <a:xfrm>
            <a:off x="8652435" y="540941"/>
            <a:ext cx="2158169" cy="1572898"/>
            <a:chOff x="8456491" y="3775014"/>
            <a:chExt cx="2158169" cy="1572898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426869D-5F63-9F19-B09F-74402D083B64}"/>
                </a:ext>
              </a:extLst>
            </p:cNvPr>
            <p:cNvCxnSpPr>
              <a:cxnSpLocks/>
            </p:cNvCxnSpPr>
            <p:nvPr/>
          </p:nvCxnSpPr>
          <p:spPr>
            <a:xfrm>
              <a:off x="9462331" y="3776481"/>
              <a:ext cx="1140899" cy="0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AF29730A-DB8F-91D5-88B1-D950B1496D41}"/>
                </a:ext>
              </a:extLst>
            </p:cNvPr>
            <p:cNvCxnSpPr>
              <a:cxnSpLocks/>
            </p:cNvCxnSpPr>
            <p:nvPr/>
          </p:nvCxnSpPr>
          <p:spPr>
            <a:xfrm>
              <a:off x="8456491" y="5347912"/>
              <a:ext cx="1140899" cy="0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2C9421D3-1E7C-1288-9085-9A53D77436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6491" y="3775014"/>
              <a:ext cx="1003739" cy="156356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F2CDA87A-73B0-7686-AD21-40A7BA8561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10921" y="3775014"/>
              <a:ext cx="1003739" cy="1563567"/>
            </a:xfrm>
            <a:prstGeom prst="line">
              <a:avLst/>
            </a:prstGeom>
            <a:ln w="38100" cap="rnd">
              <a:solidFill>
                <a:srgbClr val="FF00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0C998F20-35D5-38ED-64C0-8075EDC6DF2D}"/>
              </a:ext>
            </a:extLst>
          </p:cNvPr>
          <p:cNvSpPr txBox="1"/>
          <p:nvPr/>
        </p:nvSpPr>
        <p:spPr>
          <a:xfrm>
            <a:off x="2862165" y="2556460"/>
            <a:ext cx="713092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有 </a:t>
            </a:r>
            <a:r>
              <a:rPr lang="en-US" altLang="zh-CN" sz="3200" dirty="0"/>
              <a:t>4 </a:t>
            </a:r>
            <a:r>
              <a:rPr lang="zh-CN" altLang="en-US" sz="3200" dirty="0"/>
              <a:t>条边，相对的两条边叫对边；</a:t>
            </a:r>
            <a:endParaRPr lang="en-US" altLang="zh-CN" sz="3200" dirty="0"/>
          </a:p>
          <a:p>
            <a:r>
              <a:rPr lang="zh-CN" altLang="en-US" sz="3200" dirty="0"/>
              <a:t>有 </a:t>
            </a:r>
            <a:r>
              <a:rPr lang="en-US" altLang="zh-CN" sz="3200" dirty="0"/>
              <a:t>4 </a:t>
            </a:r>
            <a:r>
              <a:rPr lang="zh-CN" altLang="en-US" sz="3200" dirty="0"/>
              <a:t>个角，相对的两个角叫对角。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40912C8-2D2B-9FC0-202E-B06C213D6DE4}"/>
              </a:ext>
            </a:extLst>
          </p:cNvPr>
          <p:cNvSpPr txBox="1"/>
          <p:nvPr/>
        </p:nvSpPr>
        <p:spPr>
          <a:xfrm>
            <a:off x="930723" y="4302315"/>
            <a:ext cx="10508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i="0" u="none" strike="noStrike" baseline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两组对边分别平行的四边形，叫作</a:t>
            </a:r>
            <a:r>
              <a:rPr lang="zh-CN" altLang="en-US" sz="3600" b="1" i="0" u="none" strike="noStrike" baseline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  <a:r>
              <a:rPr lang="zh-CN" altLang="en-US" sz="3600" b="1" i="0" u="none" strike="noStrike" baseline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22AD3A5-6F61-8F31-2162-20758D8FE67A}"/>
              </a:ext>
            </a:extLst>
          </p:cNvPr>
          <p:cNvSpPr txBox="1"/>
          <p:nvPr/>
        </p:nvSpPr>
        <p:spPr>
          <a:xfrm>
            <a:off x="930728" y="5244271"/>
            <a:ext cx="105085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strike="noStrike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zh-CN" dirty="0"/>
              <a:t>观察平行四边形，猜一猜它的边和角有什么特点？</a:t>
            </a:r>
          </a:p>
        </p:txBody>
      </p:sp>
    </p:spTree>
    <p:extLst>
      <p:ext uri="{BB962C8B-B14F-4D97-AF65-F5344CB8AC3E}">
        <p14:creationId xmlns:p14="http://schemas.microsoft.com/office/powerpoint/2010/main" val="38195247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844664" y="1203899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6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95B75DD-704E-DDB8-E855-8F491018FB83}"/>
              </a:ext>
            </a:extLst>
          </p:cNvPr>
          <p:cNvSpPr txBox="1"/>
          <p:nvPr/>
        </p:nvSpPr>
        <p:spPr>
          <a:xfrm>
            <a:off x="1880655" y="1196078"/>
            <a:ext cx="972662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平行四边形的边和角有什么特点？量一量，比一比。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90EB15E-76EA-F119-B360-D38CE10E3736}"/>
              </a:ext>
            </a:extLst>
          </p:cNvPr>
          <p:cNvSpPr txBox="1"/>
          <p:nvPr/>
        </p:nvSpPr>
        <p:spPr>
          <a:xfrm>
            <a:off x="723662" y="1982668"/>
            <a:ext cx="1814266" cy="7406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495BCC5D-7A56-23F7-A758-9ED1B0837307}"/>
              </a:ext>
            </a:extLst>
          </p:cNvPr>
          <p:cNvGrpSpPr/>
          <p:nvPr/>
        </p:nvGrpSpPr>
        <p:grpSpPr>
          <a:xfrm>
            <a:off x="2572773" y="2919550"/>
            <a:ext cx="4573449" cy="2258712"/>
            <a:chOff x="3011312" y="2919550"/>
            <a:chExt cx="4573449" cy="2258712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3D87B93C-B163-97F0-6701-4F0FCC201C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45083" y="3383280"/>
              <a:ext cx="851677" cy="1530116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EDF15369-42AF-73E3-EFE8-E4465BCE9C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0747" y="4912878"/>
              <a:ext cx="2719873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4E0AC211-D6B6-4672-1084-A9EBD4947A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71807" y="3381258"/>
              <a:ext cx="2719873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092B19A5-7201-0DC9-7DC4-6A90687E0B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9503" y="3383280"/>
              <a:ext cx="851677" cy="1530116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504625C-3188-A134-06CE-A9F8736079B3}"/>
                </a:ext>
              </a:extLst>
            </p:cNvPr>
            <p:cNvSpPr txBox="1"/>
            <p:nvPr/>
          </p:nvSpPr>
          <p:spPr>
            <a:xfrm>
              <a:off x="3888389" y="2938211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D37D810-03F7-878E-8559-66CFA21228AA}"/>
                </a:ext>
              </a:extLst>
            </p:cNvPr>
            <p:cNvSpPr txBox="1"/>
            <p:nvPr/>
          </p:nvSpPr>
          <p:spPr>
            <a:xfrm>
              <a:off x="7107448" y="2919550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976274B-8CE5-DAA6-C0EF-E9D6B4BE2A16}"/>
                </a:ext>
              </a:extLst>
            </p:cNvPr>
            <p:cNvSpPr txBox="1"/>
            <p:nvPr/>
          </p:nvSpPr>
          <p:spPr>
            <a:xfrm>
              <a:off x="3011312" y="4655042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D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57F751D-23AB-06A8-4152-AE12855082A5}"/>
                </a:ext>
              </a:extLst>
            </p:cNvPr>
            <p:cNvSpPr txBox="1"/>
            <p:nvPr/>
          </p:nvSpPr>
          <p:spPr>
            <a:xfrm>
              <a:off x="6265825" y="465126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dirty="0">
                <a:latin typeface="+mn-lt"/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643D545B-8716-2F10-D3A6-AEDC3A8BF4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5073" y="595403"/>
            <a:ext cx="2871112" cy="2838853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5A2290BB-118C-49E4-7739-131A46DF44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5836" y="3311072"/>
            <a:ext cx="3139943" cy="2403347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E8C2B44F-7846-579D-1FD1-F566C40F0509}"/>
              </a:ext>
            </a:extLst>
          </p:cNvPr>
          <p:cNvSpPr txBox="1"/>
          <p:nvPr/>
        </p:nvSpPr>
        <p:spPr>
          <a:xfrm>
            <a:off x="7946232" y="3491812"/>
            <a:ext cx="3577074" cy="13130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b="1" i="1" kern="100" dirty="0">
                <a:latin typeface="+mn-lt"/>
                <a:cs typeface="Times New Roman" panose="02020603050405020304" pitchFamily="18" charset="0"/>
              </a:rPr>
              <a:t>AB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与 </a:t>
            </a:r>
            <a:r>
              <a:rPr lang="en-US" altLang="zh-CN" sz="3200" b="1" i="1" kern="100" dirty="0">
                <a:latin typeface="+mn-lt"/>
                <a:cs typeface="Times New Roman" panose="02020603050405020304" pitchFamily="18" charset="0"/>
              </a:rPr>
              <a:t>CD 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相等，</a:t>
            </a:r>
            <a:endParaRPr lang="en-US" altLang="zh-CN" sz="3200" b="1" kern="100" dirty="0"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sz="3200" b="1" i="1" kern="100" dirty="0">
                <a:latin typeface="+mn-lt"/>
                <a:cs typeface="Times New Roman" panose="02020603050405020304" pitchFamily="18" charset="0"/>
              </a:rPr>
              <a:t>AD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与 </a:t>
            </a:r>
            <a:r>
              <a:rPr lang="en-US" altLang="zh-CN" sz="3200" b="1" i="1" kern="100" dirty="0">
                <a:latin typeface="+mn-lt"/>
                <a:cs typeface="Times New Roman" panose="02020603050405020304" pitchFamily="18" charset="0"/>
              </a:rPr>
              <a:t>BC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相等。</a:t>
            </a:r>
            <a:endParaRPr lang="zh-CN" altLang="zh-CN" sz="2400" b="1" kern="100" dirty="0">
              <a:effectLst/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 L -0.06941 0.2261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7" y="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0.22421 -1.85185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1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7" grpId="0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C41FC0B7-0727-3B73-0026-C0A46C52CB9B}"/>
              </a:ext>
            </a:extLst>
          </p:cNvPr>
          <p:cNvSpPr txBox="1"/>
          <p:nvPr/>
        </p:nvSpPr>
        <p:spPr>
          <a:xfrm>
            <a:off x="448024" y="496512"/>
            <a:ext cx="1100996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用量角器量平行四边形的角，你发现了什么？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A54DFCD9-D764-FE07-5AC7-13D09F759C85}"/>
              </a:ext>
            </a:extLst>
          </p:cNvPr>
          <p:cNvGrpSpPr/>
          <p:nvPr/>
        </p:nvGrpSpPr>
        <p:grpSpPr>
          <a:xfrm>
            <a:off x="1886290" y="2239024"/>
            <a:ext cx="4868303" cy="2945487"/>
            <a:chOff x="1886290" y="2239024"/>
            <a:chExt cx="4868303" cy="2945487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1D318EC-FE43-B1B7-CC09-74CA6519DFCE}"/>
                </a:ext>
              </a:extLst>
            </p:cNvPr>
            <p:cNvSpPr txBox="1"/>
            <p:nvPr/>
          </p:nvSpPr>
          <p:spPr>
            <a:xfrm>
              <a:off x="2721518" y="3943116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1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14" name="弧形 13">
              <a:extLst>
                <a:ext uri="{FF2B5EF4-FFF2-40B4-BE49-F238E27FC236}">
                  <a16:creationId xmlns:a16="http://schemas.microsoft.com/office/drawing/2014/main" id="{C9D3D31B-2B79-7B84-0EFE-AF9997524EE0}"/>
                </a:ext>
              </a:extLst>
            </p:cNvPr>
            <p:cNvSpPr/>
            <p:nvPr/>
          </p:nvSpPr>
          <p:spPr>
            <a:xfrm>
              <a:off x="1886290" y="4077479"/>
              <a:ext cx="970383" cy="970383"/>
            </a:xfrm>
            <a:prstGeom prst="arc">
              <a:avLst>
                <a:gd name="adj1" fmla="val 18510977"/>
                <a:gd name="adj2" fmla="val 21239083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弧形 16">
              <a:extLst>
                <a:ext uri="{FF2B5EF4-FFF2-40B4-BE49-F238E27FC236}">
                  <a16:creationId xmlns:a16="http://schemas.microsoft.com/office/drawing/2014/main" id="{8113D716-F394-DC3E-89A9-186FD062E6A6}"/>
                </a:ext>
              </a:extLst>
            </p:cNvPr>
            <p:cNvSpPr/>
            <p:nvPr/>
          </p:nvSpPr>
          <p:spPr>
            <a:xfrm>
              <a:off x="5784210" y="2412246"/>
              <a:ext cx="970383" cy="970383"/>
            </a:xfrm>
            <a:prstGeom prst="arc">
              <a:avLst>
                <a:gd name="adj1" fmla="val 7995563"/>
                <a:gd name="adj2" fmla="val 10332529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弧形 17">
              <a:extLst>
                <a:ext uri="{FF2B5EF4-FFF2-40B4-BE49-F238E27FC236}">
                  <a16:creationId xmlns:a16="http://schemas.microsoft.com/office/drawing/2014/main" id="{EBC99ECB-1197-5009-CDD7-5F8391A38179}"/>
                </a:ext>
              </a:extLst>
            </p:cNvPr>
            <p:cNvSpPr/>
            <p:nvPr/>
          </p:nvSpPr>
          <p:spPr>
            <a:xfrm>
              <a:off x="4838211" y="4214128"/>
              <a:ext cx="970383" cy="970383"/>
            </a:xfrm>
            <a:prstGeom prst="arc">
              <a:avLst>
                <a:gd name="adj1" fmla="val 12281850"/>
                <a:gd name="adj2" fmla="val 16676173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弧形 18">
              <a:extLst>
                <a:ext uri="{FF2B5EF4-FFF2-40B4-BE49-F238E27FC236}">
                  <a16:creationId xmlns:a16="http://schemas.microsoft.com/office/drawing/2014/main" id="{712B0B40-EABD-4AC7-8C7D-C52CD84C7BBC}"/>
                </a:ext>
              </a:extLst>
            </p:cNvPr>
            <p:cNvSpPr/>
            <p:nvPr/>
          </p:nvSpPr>
          <p:spPr>
            <a:xfrm>
              <a:off x="2850844" y="2239024"/>
              <a:ext cx="970383" cy="970383"/>
            </a:xfrm>
            <a:prstGeom prst="arc">
              <a:avLst>
                <a:gd name="adj1" fmla="val 1776719"/>
                <a:gd name="adj2" fmla="val 6167217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EB099877-5A4E-7FFE-1CD7-A90B6096DE48}"/>
                </a:ext>
              </a:extLst>
            </p:cNvPr>
            <p:cNvGrpSpPr/>
            <p:nvPr/>
          </p:nvGrpSpPr>
          <p:grpSpPr>
            <a:xfrm>
              <a:off x="2508743" y="2970711"/>
              <a:ext cx="3587257" cy="1532138"/>
              <a:chOff x="3509503" y="3381258"/>
              <a:chExt cx="3587257" cy="1532138"/>
            </a:xfrm>
          </p:grpSpPr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FF8780C8-2133-D363-1AAD-15E3CEECEE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45083" y="3383280"/>
                <a:ext cx="851677" cy="1530116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B5ABC67C-D234-B17A-97F3-26EAB20669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10747" y="4912878"/>
                <a:ext cx="2719873" cy="0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F47FA16D-72B5-51EF-2E58-F99B0BEFBE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71807" y="3381258"/>
                <a:ext cx="2719873" cy="0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DE2C1E18-97E4-11A5-B9B7-E32DBB975C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09503" y="3383280"/>
                <a:ext cx="851677" cy="1530116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8F27039-5E3D-C59D-9C01-53719B5F7A59}"/>
                </a:ext>
              </a:extLst>
            </p:cNvPr>
            <p:cNvSpPr txBox="1"/>
            <p:nvPr/>
          </p:nvSpPr>
          <p:spPr>
            <a:xfrm>
              <a:off x="4696048" y="3842229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2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F5730EB-AB1B-0A57-E5E4-3C5EB2513293}"/>
                </a:ext>
              </a:extLst>
            </p:cNvPr>
            <p:cNvSpPr txBox="1"/>
            <p:nvPr/>
          </p:nvSpPr>
          <p:spPr>
            <a:xfrm>
              <a:off x="5403184" y="2946117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3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0A8E5B9-931D-D770-A213-4097A3D97DC6}"/>
                </a:ext>
              </a:extLst>
            </p:cNvPr>
            <p:cNvSpPr txBox="1"/>
            <p:nvPr/>
          </p:nvSpPr>
          <p:spPr>
            <a:xfrm>
              <a:off x="3373216" y="3061941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4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1F8F8704-2EF0-753F-4D10-72C0F2755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53"/>
          <a:stretch>
            <a:fillRect/>
          </a:stretch>
        </p:blipFill>
        <p:spPr>
          <a:xfrm>
            <a:off x="193785" y="2281640"/>
            <a:ext cx="4590395" cy="2375394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id="{4A6C312A-8754-FB63-CB27-F7B28F328486}"/>
              </a:ext>
            </a:extLst>
          </p:cNvPr>
          <p:cNvSpPr txBox="1"/>
          <p:nvPr/>
        </p:nvSpPr>
        <p:spPr>
          <a:xfrm>
            <a:off x="8755225" y="1534499"/>
            <a:ext cx="23202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00"/>
                </a:solidFill>
              </a:rPr>
              <a:t>∠</a:t>
            </a:r>
            <a:r>
              <a:rPr lang="en-US" altLang="zh-CN" sz="3200" dirty="0">
                <a:solidFill>
                  <a:srgbClr val="FF0000"/>
                </a:solidFill>
              </a:rPr>
              <a:t>1 = 60°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A1E8517-922B-8986-0194-E2B81A2B4DC8}"/>
              </a:ext>
            </a:extLst>
          </p:cNvPr>
          <p:cNvSpPr txBox="1"/>
          <p:nvPr/>
        </p:nvSpPr>
        <p:spPr>
          <a:xfrm>
            <a:off x="8755225" y="2212524"/>
            <a:ext cx="23202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00"/>
                </a:solidFill>
              </a:rPr>
              <a:t>∠</a:t>
            </a:r>
            <a:r>
              <a:rPr lang="en-US" altLang="zh-CN" sz="3200" dirty="0">
                <a:solidFill>
                  <a:srgbClr val="FF0000"/>
                </a:solidFill>
              </a:rPr>
              <a:t>2 = 120°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50C50225-11A7-FA82-45E9-F5817C496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53"/>
          <a:stretch>
            <a:fillRect/>
          </a:stretch>
        </p:blipFill>
        <p:spPr>
          <a:xfrm rot="10800000">
            <a:off x="3813429" y="2821367"/>
            <a:ext cx="4590395" cy="2375394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D4659304-B2C6-17C9-0A75-E9DCE19ACC2D}"/>
              </a:ext>
            </a:extLst>
          </p:cNvPr>
          <p:cNvSpPr txBox="1"/>
          <p:nvPr/>
        </p:nvSpPr>
        <p:spPr>
          <a:xfrm>
            <a:off x="8755225" y="2890549"/>
            <a:ext cx="23202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00"/>
                </a:solidFill>
              </a:rPr>
              <a:t>∠</a:t>
            </a:r>
            <a:r>
              <a:rPr lang="en-US" altLang="zh-CN" sz="3200" dirty="0">
                <a:solidFill>
                  <a:srgbClr val="FF0000"/>
                </a:solidFill>
              </a:rPr>
              <a:t>3 = 60°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7B15000-FA14-1755-12C4-C833C86F80D0}"/>
              </a:ext>
            </a:extLst>
          </p:cNvPr>
          <p:cNvSpPr txBox="1"/>
          <p:nvPr/>
        </p:nvSpPr>
        <p:spPr>
          <a:xfrm>
            <a:off x="8755225" y="3568573"/>
            <a:ext cx="23202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00"/>
                </a:solidFill>
              </a:rPr>
              <a:t>∠</a:t>
            </a:r>
            <a:r>
              <a:rPr lang="en-US" altLang="zh-CN" sz="3200" dirty="0">
                <a:solidFill>
                  <a:srgbClr val="FF0000"/>
                </a:solidFill>
              </a:rPr>
              <a:t>4 = 120°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9008B3F-8A7F-9FEE-1FE7-184F76E0BA0A}"/>
              </a:ext>
            </a:extLst>
          </p:cNvPr>
          <p:cNvSpPr txBox="1"/>
          <p:nvPr/>
        </p:nvSpPr>
        <p:spPr>
          <a:xfrm>
            <a:off x="8506073" y="4365449"/>
            <a:ext cx="2550707" cy="13130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∠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1 = 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∠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3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，</a:t>
            </a:r>
            <a:endParaRPr lang="en-US" altLang="zh-CN" sz="3200" b="1" kern="100" dirty="0"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∠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2 = 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∠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4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。</a:t>
            </a:r>
            <a:endParaRPr lang="zh-CN" altLang="zh-CN" sz="2400" b="1" kern="100" dirty="0">
              <a:effectLst/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992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0.22369 2.96296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-0.22448 -7.40741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1" grpId="0"/>
      <p:bldP spid="33" grpId="0"/>
      <p:bldP spid="34" grpId="0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ADE50652-C96F-15AF-D7F3-84352BAA4552}"/>
              </a:ext>
            </a:extLst>
          </p:cNvPr>
          <p:cNvSpPr txBox="1"/>
          <p:nvPr/>
        </p:nvSpPr>
        <p:spPr>
          <a:xfrm>
            <a:off x="697465" y="390627"/>
            <a:ext cx="10154037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        除了用量角器</a:t>
            </a:r>
            <a:r>
              <a:rPr lang="zh-CN" altLang="zh-CN" dirty="0"/>
              <a:t>测量</a:t>
            </a:r>
            <a:r>
              <a:rPr lang="zh-CN" altLang="en-US" dirty="0"/>
              <a:t>，你还有</a:t>
            </a:r>
            <a:r>
              <a:rPr lang="zh-CN" altLang="zh-CN" dirty="0"/>
              <a:t>什么办法来验证</a:t>
            </a:r>
            <a:r>
              <a:rPr lang="zh-CN" altLang="en-US" dirty="0"/>
              <a:t>平行四边形的对角是否相等</a:t>
            </a:r>
            <a:r>
              <a:rPr lang="zh-CN" altLang="zh-CN" dirty="0"/>
              <a:t>？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D6599F73-A1C3-C75F-4F1F-5F07B2A996FE}"/>
              </a:ext>
            </a:extLst>
          </p:cNvPr>
          <p:cNvGrpSpPr/>
          <p:nvPr/>
        </p:nvGrpSpPr>
        <p:grpSpPr>
          <a:xfrm>
            <a:off x="847893" y="2089733"/>
            <a:ext cx="3587257" cy="2945487"/>
            <a:chOff x="2508743" y="2239024"/>
            <a:chExt cx="3587257" cy="2945487"/>
          </a:xfrm>
        </p:grpSpPr>
        <p:sp>
          <p:nvSpPr>
            <p:cNvPr id="45" name="弧形 44">
              <a:extLst>
                <a:ext uri="{FF2B5EF4-FFF2-40B4-BE49-F238E27FC236}">
                  <a16:creationId xmlns:a16="http://schemas.microsoft.com/office/drawing/2014/main" id="{155671FF-1E7F-95A3-787E-0B1E6C76CBE9}"/>
                </a:ext>
              </a:extLst>
            </p:cNvPr>
            <p:cNvSpPr/>
            <p:nvPr/>
          </p:nvSpPr>
          <p:spPr>
            <a:xfrm>
              <a:off x="4838211" y="4214128"/>
              <a:ext cx="970383" cy="970383"/>
            </a:xfrm>
            <a:prstGeom prst="arc">
              <a:avLst>
                <a:gd name="adj1" fmla="val 12281850"/>
                <a:gd name="adj2" fmla="val 16676173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弧形 45">
              <a:extLst>
                <a:ext uri="{FF2B5EF4-FFF2-40B4-BE49-F238E27FC236}">
                  <a16:creationId xmlns:a16="http://schemas.microsoft.com/office/drawing/2014/main" id="{3948A8DA-5DB0-56E7-949A-1CA7A33674B1}"/>
                </a:ext>
              </a:extLst>
            </p:cNvPr>
            <p:cNvSpPr/>
            <p:nvPr/>
          </p:nvSpPr>
          <p:spPr>
            <a:xfrm>
              <a:off x="2850844" y="2239024"/>
              <a:ext cx="970383" cy="970383"/>
            </a:xfrm>
            <a:prstGeom prst="arc">
              <a:avLst>
                <a:gd name="adj1" fmla="val 1776719"/>
                <a:gd name="adj2" fmla="val 6167217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5F97B05A-7407-B6F9-5E36-6E54ECE13619}"/>
                </a:ext>
              </a:extLst>
            </p:cNvPr>
            <p:cNvGrpSpPr/>
            <p:nvPr/>
          </p:nvGrpSpPr>
          <p:grpSpPr>
            <a:xfrm>
              <a:off x="2508743" y="2970711"/>
              <a:ext cx="3587257" cy="1532138"/>
              <a:chOff x="3509503" y="3381258"/>
              <a:chExt cx="3587257" cy="1532138"/>
            </a:xfrm>
          </p:grpSpPr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FDFF3081-7ECC-B086-68C4-91600E1DE1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45083" y="3383280"/>
                <a:ext cx="851677" cy="1530116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5F8BE119-06F2-A9A4-A398-12ADA61ADC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10747" y="4912878"/>
                <a:ext cx="2719873" cy="0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E2639370-95D6-2FDE-DB04-DF70735C31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71807" y="3381258"/>
                <a:ext cx="2719873" cy="0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7D1AE353-D3A1-B3EE-80EA-6AA9E55887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09503" y="3383280"/>
                <a:ext cx="851677" cy="1530116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29E49830-966E-12AA-426A-08A0AE772327}"/>
                </a:ext>
              </a:extLst>
            </p:cNvPr>
            <p:cNvSpPr txBox="1"/>
            <p:nvPr/>
          </p:nvSpPr>
          <p:spPr>
            <a:xfrm>
              <a:off x="4696048" y="3842229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2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26F15F4E-2AC0-D755-1ADF-E8116020C258}"/>
                </a:ext>
              </a:extLst>
            </p:cNvPr>
            <p:cNvSpPr txBox="1"/>
            <p:nvPr/>
          </p:nvSpPr>
          <p:spPr>
            <a:xfrm>
              <a:off x="3373216" y="3061941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4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65599A8A-0EEF-9A4C-5F58-086B6EBFC8B4}"/>
              </a:ext>
            </a:extLst>
          </p:cNvPr>
          <p:cNvGrpSpPr/>
          <p:nvPr/>
        </p:nvGrpSpPr>
        <p:grpSpPr>
          <a:xfrm>
            <a:off x="7695407" y="2861303"/>
            <a:ext cx="3588273" cy="1538234"/>
            <a:chOff x="5950583" y="3057245"/>
            <a:chExt cx="3588273" cy="1538234"/>
          </a:xfrm>
        </p:grpSpPr>
        <p:pic>
          <p:nvPicPr>
            <p:cNvPr id="77" name="图片 76">
              <a:extLst>
                <a:ext uri="{FF2B5EF4-FFF2-40B4-BE49-F238E27FC236}">
                  <a16:creationId xmlns:a16="http://schemas.microsoft.com/office/drawing/2014/main" id="{A3365FF8-8072-824D-33DF-6BC535B44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50873" y="3059267"/>
              <a:ext cx="554784" cy="280440"/>
            </a:xfrm>
            <a:prstGeom prst="rect">
              <a:avLst/>
            </a:prstGeom>
          </p:spPr>
        </p:pic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0E6E4809-9309-C6D0-81BB-8AB53B803D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6679" y="3063341"/>
              <a:ext cx="3582177" cy="1532138"/>
            </a:xfrm>
            <a:prstGeom prst="line">
              <a:avLst/>
            </a:prstGeom>
            <a:ln w="28575" cap="rnd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90458BFE-88D8-49DB-6B98-E9A8F1EE94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2887" y="3057245"/>
              <a:ext cx="2719873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5EDF83BA-9D1B-80B6-C3DE-A19DA38B56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50583" y="3059267"/>
              <a:ext cx="851677" cy="1530116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4EE923EA-7DC6-3DA5-5B7B-59CA0EFB0707}"/>
                </a:ext>
              </a:extLst>
            </p:cNvPr>
            <p:cNvSpPr txBox="1"/>
            <p:nvPr/>
          </p:nvSpPr>
          <p:spPr>
            <a:xfrm>
              <a:off x="6821152" y="3148475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4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10E40AE3-8341-8D01-4606-22E437B01B1B}"/>
              </a:ext>
            </a:extLst>
          </p:cNvPr>
          <p:cNvGrpSpPr/>
          <p:nvPr/>
        </p:nvGrpSpPr>
        <p:grpSpPr>
          <a:xfrm>
            <a:off x="7862292" y="3052609"/>
            <a:ext cx="3603639" cy="1544329"/>
            <a:chOff x="6594395" y="3856443"/>
            <a:chExt cx="3603639" cy="1544329"/>
          </a:xfrm>
        </p:grpSpPr>
        <p:pic>
          <p:nvPicPr>
            <p:cNvPr id="74" name="图片 73">
              <a:extLst>
                <a:ext uri="{FF2B5EF4-FFF2-40B4-BE49-F238E27FC236}">
                  <a16:creationId xmlns:a16="http://schemas.microsoft.com/office/drawing/2014/main" id="{81E8F8F0-3320-0AF5-888C-8CBD778B3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93031" y="5089849"/>
              <a:ext cx="530398" cy="310923"/>
            </a:xfrm>
            <a:prstGeom prst="rect">
              <a:avLst/>
            </a:prstGeom>
          </p:spPr>
        </p:pic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D032CF28-18D8-75B9-CBC4-3B010E9313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46357" y="3870624"/>
              <a:ext cx="851677" cy="1530116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8880353A-3D51-DF3F-03D7-C8337FD8A4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2021" y="5400222"/>
              <a:ext cx="2719873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9F73A0C0-5FCC-37AC-ABED-E403BE33FF60}"/>
                </a:ext>
              </a:extLst>
            </p:cNvPr>
            <p:cNvSpPr txBox="1"/>
            <p:nvPr/>
          </p:nvSpPr>
          <p:spPr>
            <a:xfrm>
              <a:off x="8798082" y="4740120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2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CBE252D0-D66F-C5FE-164E-06F167889B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4395" y="3856443"/>
              <a:ext cx="3582177" cy="1532138"/>
            </a:xfrm>
            <a:prstGeom prst="line">
              <a:avLst/>
            </a:prstGeom>
            <a:ln w="28575" cap="rnd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id="{2A92EC78-CAAD-36F2-014E-1A2A1EE0FCEC}"/>
              </a:ext>
            </a:extLst>
          </p:cNvPr>
          <p:cNvCxnSpPr>
            <a:cxnSpLocks/>
          </p:cNvCxnSpPr>
          <p:nvPr/>
        </p:nvCxnSpPr>
        <p:spPr>
          <a:xfrm flipV="1">
            <a:off x="865398" y="2805318"/>
            <a:ext cx="3582177" cy="1532138"/>
          </a:xfrm>
          <a:prstGeom prst="line">
            <a:avLst/>
          </a:prstGeom>
          <a:ln w="28575" cap="rnd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4900FC3A-6B7E-7228-679C-71D8A0C57FAF}"/>
              </a:ext>
            </a:extLst>
          </p:cNvPr>
          <p:cNvGrpSpPr/>
          <p:nvPr/>
        </p:nvGrpSpPr>
        <p:grpSpPr>
          <a:xfrm>
            <a:off x="4590859" y="2720109"/>
            <a:ext cx="3064837" cy="1078675"/>
            <a:chOff x="4590859" y="2720109"/>
            <a:chExt cx="3064837" cy="1078675"/>
          </a:xfrm>
        </p:grpSpPr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85662081-555D-DAEF-CC82-8409D233B3CA}"/>
                </a:ext>
              </a:extLst>
            </p:cNvPr>
            <p:cNvSpPr txBox="1"/>
            <p:nvPr/>
          </p:nvSpPr>
          <p:spPr>
            <a:xfrm>
              <a:off x="4590859" y="2720109"/>
              <a:ext cx="3064837" cy="10009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sz="2400" dirty="0"/>
                <a:t>先沿对角线剪开，</a:t>
              </a:r>
              <a:endParaRPr lang="en-US" altLang="zh-CN" sz="2400" dirty="0"/>
            </a:p>
            <a:p>
              <a:pPr algn="ctr"/>
              <a:r>
                <a:rPr lang="zh-CN" altLang="en-US" sz="2400" dirty="0"/>
                <a:t>然后进行翻折。</a:t>
              </a:r>
            </a:p>
          </p:txBody>
        </p:sp>
        <p:cxnSp>
          <p:nvCxnSpPr>
            <p:cNvPr id="82" name="直接箭头连接符 81">
              <a:extLst>
                <a:ext uri="{FF2B5EF4-FFF2-40B4-BE49-F238E27FC236}">
                  <a16:creationId xmlns:a16="http://schemas.microsoft.com/office/drawing/2014/main" id="{B25AF7C7-3C93-8B04-FFFC-3DA22C9D7494}"/>
                </a:ext>
              </a:extLst>
            </p:cNvPr>
            <p:cNvCxnSpPr/>
            <p:nvPr/>
          </p:nvCxnSpPr>
          <p:spPr>
            <a:xfrm>
              <a:off x="4634187" y="3798784"/>
              <a:ext cx="2690343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文本框 83">
            <a:extLst>
              <a:ext uri="{FF2B5EF4-FFF2-40B4-BE49-F238E27FC236}">
                <a16:creationId xmlns:a16="http://schemas.microsoft.com/office/drawing/2014/main" id="{E108EB13-859A-4B79-AEFF-85843CE11848}"/>
              </a:ext>
            </a:extLst>
          </p:cNvPr>
          <p:cNvSpPr txBox="1"/>
          <p:nvPr/>
        </p:nvSpPr>
        <p:spPr>
          <a:xfrm>
            <a:off x="3227210" y="5354884"/>
            <a:ext cx="5330501" cy="6417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平行四边形的对角相等</a:t>
            </a:r>
            <a:endParaRPr lang="zh-CN" altLang="zh-CN" sz="2400" b="1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372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L 0.01367 0.0273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8C8F084-D287-A35B-A10A-A688BD6E2228}"/>
              </a:ext>
            </a:extLst>
          </p:cNvPr>
          <p:cNvGrpSpPr/>
          <p:nvPr/>
        </p:nvGrpSpPr>
        <p:grpSpPr>
          <a:xfrm>
            <a:off x="1009212" y="1557890"/>
            <a:ext cx="4868303" cy="2945487"/>
            <a:chOff x="1886290" y="2239024"/>
            <a:chExt cx="4868303" cy="2945487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2E69FDC-B359-A9E3-3924-EAE9E67FC513}"/>
                </a:ext>
              </a:extLst>
            </p:cNvPr>
            <p:cNvSpPr txBox="1"/>
            <p:nvPr/>
          </p:nvSpPr>
          <p:spPr>
            <a:xfrm>
              <a:off x="2721518" y="3943116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1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4" name="弧形 3">
              <a:extLst>
                <a:ext uri="{FF2B5EF4-FFF2-40B4-BE49-F238E27FC236}">
                  <a16:creationId xmlns:a16="http://schemas.microsoft.com/office/drawing/2014/main" id="{C620C43E-A372-7A03-DA9E-3362C3A77465}"/>
                </a:ext>
              </a:extLst>
            </p:cNvPr>
            <p:cNvSpPr/>
            <p:nvPr/>
          </p:nvSpPr>
          <p:spPr>
            <a:xfrm>
              <a:off x="1886290" y="4077479"/>
              <a:ext cx="970383" cy="970383"/>
            </a:xfrm>
            <a:prstGeom prst="arc">
              <a:avLst>
                <a:gd name="adj1" fmla="val 18510977"/>
                <a:gd name="adj2" fmla="val 21239083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弧形 4">
              <a:extLst>
                <a:ext uri="{FF2B5EF4-FFF2-40B4-BE49-F238E27FC236}">
                  <a16:creationId xmlns:a16="http://schemas.microsoft.com/office/drawing/2014/main" id="{0BF2CC3F-EC80-269D-E98D-09F28B64DB04}"/>
                </a:ext>
              </a:extLst>
            </p:cNvPr>
            <p:cNvSpPr/>
            <p:nvPr/>
          </p:nvSpPr>
          <p:spPr>
            <a:xfrm>
              <a:off x="5784210" y="2412246"/>
              <a:ext cx="970383" cy="970383"/>
            </a:xfrm>
            <a:prstGeom prst="arc">
              <a:avLst>
                <a:gd name="adj1" fmla="val 7995563"/>
                <a:gd name="adj2" fmla="val 10332529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弧形 5">
              <a:extLst>
                <a:ext uri="{FF2B5EF4-FFF2-40B4-BE49-F238E27FC236}">
                  <a16:creationId xmlns:a16="http://schemas.microsoft.com/office/drawing/2014/main" id="{5347359E-933C-8618-BA25-403F45A960EA}"/>
                </a:ext>
              </a:extLst>
            </p:cNvPr>
            <p:cNvSpPr/>
            <p:nvPr/>
          </p:nvSpPr>
          <p:spPr>
            <a:xfrm>
              <a:off x="4838211" y="4214128"/>
              <a:ext cx="970383" cy="970383"/>
            </a:xfrm>
            <a:prstGeom prst="arc">
              <a:avLst>
                <a:gd name="adj1" fmla="val 12281850"/>
                <a:gd name="adj2" fmla="val 16676173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弧形 6">
              <a:extLst>
                <a:ext uri="{FF2B5EF4-FFF2-40B4-BE49-F238E27FC236}">
                  <a16:creationId xmlns:a16="http://schemas.microsoft.com/office/drawing/2014/main" id="{57B54FB4-8579-038B-BE55-978C58CB2989}"/>
                </a:ext>
              </a:extLst>
            </p:cNvPr>
            <p:cNvSpPr/>
            <p:nvPr/>
          </p:nvSpPr>
          <p:spPr>
            <a:xfrm>
              <a:off x="2850844" y="2239024"/>
              <a:ext cx="970383" cy="970383"/>
            </a:xfrm>
            <a:prstGeom prst="arc">
              <a:avLst>
                <a:gd name="adj1" fmla="val 1776719"/>
                <a:gd name="adj2" fmla="val 6167217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CA065F0B-CA81-FBF2-A2F8-6CCC328A22CD}"/>
                </a:ext>
              </a:extLst>
            </p:cNvPr>
            <p:cNvGrpSpPr/>
            <p:nvPr/>
          </p:nvGrpSpPr>
          <p:grpSpPr>
            <a:xfrm>
              <a:off x="2508743" y="2970711"/>
              <a:ext cx="3587257" cy="1532138"/>
              <a:chOff x="3509503" y="3381258"/>
              <a:chExt cx="3587257" cy="1532138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4B6D8A17-8D3E-5562-31B0-C6FCCCD163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45083" y="3383280"/>
                <a:ext cx="851677" cy="1530116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0574151F-883F-A1D4-DAC7-41D0EB1018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10747" y="4912878"/>
                <a:ext cx="2719873" cy="0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7AA5EC5D-426F-87DF-33BE-2274D6E116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71807" y="3381258"/>
                <a:ext cx="2719873" cy="0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DC682DCC-754E-7D6B-885B-A9B2DB7B62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09503" y="3383280"/>
                <a:ext cx="851677" cy="1530116"/>
              </a:xfrm>
              <a:prstGeom prst="line">
                <a:avLst/>
              </a:prstGeom>
              <a:ln w="3810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1ABF233-4428-FE78-352D-CEFDB284370F}"/>
                </a:ext>
              </a:extLst>
            </p:cNvPr>
            <p:cNvSpPr txBox="1"/>
            <p:nvPr/>
          </p:nvSpPr>
          <p:spPr>
            <a:xfrm>
              <a:off x="4696048" y="3842229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2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ED0A90E-4F9E-7381-5DFB-E0F52916EC6D}"/>
                </a:ext>
              </a:extLst>
            </p:cNvPr>
            <p:cNvSpPr txBox="1"/>
            <p:nvPr/>
          </p:nvSpPr>
          <p:spPr>
            <a:xfrm>
              <a:off x="5403184" y="2946117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3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F7F20DA-536A-51DB-7EE4-73B7EE3FC850}"/>
                </a:ext>
              </a:extLst>
            </p:cNvPr>
            <p:cNvSpPr txBox="1"/>
            <p:nvPr/>
          </p:nvSpPr>
          <p:spPr>
            <a:xfrm>
              <a:off x="3373216" y="3061941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4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6986B446-BAB9-971D-34B7-D1E7B954A87F}"/>
              </a:ext>
            </a:extLst>
          </p:cNvPr>
          <p:cNvSpPr txBox="1"/>
          <p:nvPr/>
        </p:nvSpPr>
        <p:spPr>
          <a:xfrm>
            <a:off x="2040927" y="1846530"/>
            <a:ext cx="477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>
                <a:latin typeface="+mn-lt"/>
              </a:rPr>
              <a:t>A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1F63BBC-55B0-1A30-5512-887D2E3D9E17}"/>
              </a:ext>
            </a:extLst>
          </p:cNvPr>
          <p:cNvSpPr txBox="1"/>
          <p:nvPr/>
        </p:nvSpPr>
        <p:spPr>
          <a:xfrm>
            <a:off x="5101367" y="1846530"/>
            <a:ext cx="477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>
                <a:latin typeface="+mn-lt"/>
              </a:rPr>
              <a:t>B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5B45ADC-FDC9-A51F-B30B-4CFB7C148F5F}"/>
              </a:ext>
            </a:extLst>
          </p:cNvPr>
          <p:cNvSpPr txBox="1"/>
          <p:nvPr/>
        </p:nvSpPr>
        <p:spPr>
          <a:xfrm>
            <a:off x="4345588" y="3638007"/>
            <a:ext cx="477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>
                <a:latin typeface="+mn-lt"/>
              </a:rPr>
              <a:t>C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4767268-8EDB-7C2F-F4B3-652B2026B9DA}"/>
              </a:ext>
            </a:extLst>
          </p:cNvPr>
          <p:cNvSpPr txBox="1"/>
          <p:nvPr/>
        </p:nvSpPr>
        <p:spPr>
          <a:xfrm>
            <a:off x="1154519" y="3638007"/>
            <a:ext cx="477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>
                <a:latin typeface="+mn-lt"/>
              </a:rPr>
              <a:t>D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21" name="箭头: 五边形 20">
            <a:extLst>
              <a:ext uri="{FF2B5EF4-FFF2-40B4-BE49-F238E27FC236}">
                <a16:creationId xmlns:a16="http://schemas.microsoft.com/office/drawing/2014/main" id="{41A70F7D-A614-0170-37C3-0E25CD354AB1}"/>
              </a:ext>
            </a:extLst>
          </p:cNvPr>
          <p:cNvSpPr/>
          <p:nvPr/>
        </p:nvSpPr>
        <p:spPr>
          <a:xfrm>
            <a:off x="540755" y="586100"/>
            <a:ext cx="2376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/>
              <a:t>归  纳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9665637-FD44-3FB1-8295-06EC6127786C}"/>
              </a:ext>
            </a:extLst>
          </p:cNvPr>
          <p:cNvSpPr txBox="1"/>
          <p:nvPr/>
        </p:nvSpPr>
        <p:spPr>
          <a:xfrm>
            <a:off x="6687815" y="1308273"/>
            <a:ext cx="2550707" cy="13130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b="1" i="1" kern="100" dirty="0">
                <a:latin typeface="+mn-lt"/>
                <a:cs typeface="Times New Roman" panose="02020603050405020304" pitchFamily="18" charset="0"/>
              </a:rPr>
              <a:t>AB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 =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zh-CN" sz="3200" b="1" i="1" kern="100" dirty="0">
                <a:latin typeface="+mn-lt"/>
                <a:cs typeface="Times New Roman" panose="02020603050405020304" pitchFamily="18" charset="0"/>
              </a:rPr>
              <a:t>CD 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，</a:t>
            </a:r>
            <a:endParaRPr lang="en-US" altLang="zh-CN" sz="3200" b="1" kern="100" dirty="0"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sz="3200" b="1" i="1" kern="100" dirty="0">
                <a:latin typeface="+mn-lt"/>
                <a:cs typeface="Times New Roman" panose="02020603050405020304" pitchFamily="18" charset="0"/>
              </a:rPr>
              <a:t>AD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 =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zh-CN" sz="3200" b="1" i="1" kern="100" dirty="0">
                <a:latin typeface="+mn-lt"/>
                <a:cs typeface="Times New Roman" panose="02020603050405020304" pitchFamily="18" charset="0"/>
              </a:rPr>
              <a:t>BC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。</a:t>
            </a:r>
            <a:endParaRPr lang="zh-CN" altLang="zh-CN" sz="2400" b="1" kern="100" dirty="0">
              <a:effectLst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BE9F450-A633-B452-A51F-673C46F8D4BB}"/>
              </a:ext>
            </a:extLst>
          </p:cNvPr>
          <p:cNvSpPr txBox="1"/>
          <p:nvPr/>
        </p:nvSpPr>
        <p:spPr>
          <a:xfrm>
            <a:off x="6687815" y="2977748"/>
            <a:ext cx="2550707" cy="13130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∠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1 = 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∠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3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，</a:t>
            </a:r>
            <a:endParaRPr lang="en-US" altLang="zh-CN" sz="3200" b="1" kern="100" dirty="0">
              <a:latin typeface="+mn-lt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∠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2 = 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∠</a:t>
            </a: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4</a:t>
            </a: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。</a:t>
            </a:r>
            <a:endParaRPr lang="zh-CN" altLang="zh-CN" sz="2400" b="1" kern="100" dirty="0">
              <a:effectLst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4A9CC2A-819B-4E97-1789-A470373C1BA3}"/>
              </a:ext>
            </a:extLst>
          </p:cNvPr>
          <p:cNvSpPr txBox="1"/>
          <p:nvPr/>
        </p:nvSpPr>
        <p:spPr>
          <a:xfrm>
            <a:off x="2518240" y="5016810"/>
            <a:ext cx="78200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600" b="1" i="0" u="none" strike="noStrike" baseline="0" dirty="0">
                <a:latin typeface="FZBWKSJW--GB1-0"/>
              </a:rPr>
              <a:t>平行四边形的对边相等</a:t>
            </a:r>
            <a:r>
              <a:rPr lang="zh-CN" altLang="en-US" sz="3600" b="1" i="0" u="none" strike="noStrike" baseline="0" dirty="0">
                <a:latin typeface="FZSSK--GBK1-0"/>
              </a:rPr>
              <a:t>，</a:t>
            </a:r>
            <a:r>
              <a:rPr lang="zh-CN" altLang="en-US" sz="3600" b="1" i="0" u="none" strike="noStrike" baseline="0" dirty="0">
                <a:latin typeface="FZBWKSJW--GB1-0"/>
              </a:rPr>
              <a:t>对角相等</a:t>
            </a:r>
            <a:r>
              <a:rPr lang="zh-CN" altLang="en-US" sz="3600" b="1" i="0" u="none" strike="noStrike" baseline="0" dirty="0">
                <a:latin typeface="FZSSK--GBK1-0"/>
              </a:rPr>
              <a:t>。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5788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824890" y="1294404"/>
            <a:ext cx="975602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600" dirty="0"/>
              <a:t>1. </a:t>
            </a:r>
            <a:r>
              <a:rPr lang="zh-CN" altLang="en-US" sz="3600" dirty="0"/>
              <a:t>在点子图上画出两个不同的平行四边形。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4" y="837198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BB6976D-778E-545B-BDDB-550B2EB94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27" y="2298280"/>
            <a:ext cx="11083636" cy="3399768"/>
          </a:xfrm>
          <a:prstGeom prst="rect">
            <a:avLst/>
          </a:pr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2D9AE474-A508-8F7F-2BDA-17ABFB6BF43D}"/>
              </a:ext>
            </a:extLst>
          </p:cNvPr>
          <p:cNvSpPr/>
          <p:nvPr/>
        </p:nvSpPr>
        <p:spPr>
          <a:xfrm>
            <a:off x="1402080" y="3070860"/>
            <a:ext cx="1920240" cy="1927860"/>
          </a:xfrm>
          <a:custGeom>
            <a:avLst/>
            <a:gdLst>
              <a:gd name="csX0" fmla="*/ 0 w 1920240"/>
              <a:gd name="csY0" fmla="*/ 1927860 h 1927860"/>
              <a:gd name="csX1" fmla="*/ 1440180 w 1920240"/>
              <a:gd name="csY1" fmla="*/ 1920240 h 1927860"/>
              <a:gd name="csX2" fmla="*/ 1920240 w 1920240"/>
              <a:gd name="csY2" fmla="*/ 0 h 1927860"/>
              <a:gd name="csX3" fmla="*/ 480060 w 1920240"/>
              <a:gd name="csY3" fmla="*/ 0 h 1927860"/>
              <a:gd name="csX4" fmla="*/ 0 w 1920240"/>
              <a:gd name="csY4" fmla="*/ 1927860 h 19278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920240" h="1927860">
                <a:moveTo>
                  <a:pt x="0" y="1927860"/>
                </a:moveTo>
                <a:lnTo>
                  <a:pt x="1440180" y="1920240"/>
                </a:lnTo>
                <a:lnTo>
                  <a:pt x="1920240" y="0"/>
                </a:lnTo>
                <a:lnTo>
                  <a:pt x="480060" y="0"/>
                </a:lnTo>
                <a:lnTo>
                  <a:pt x="0" y="1927860"/>
                </a:lnTo>
                <a:close/>
              </a:path>
            </a:pathLst>
          </a:cu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36F7CB96-B699-0571-EB5B-09875B5A6F04}"/>
              </a:ext>
            </a:extLst>
          </p:cNvPr>
          <p:cNvSpPr/>
          <p:nvPr/>
        </p:nvSpPr>
        <p:spPr>
          <a:xfrm>
            <a:off x="5707380" y="3550920"/>
            <a:ext cx="3832860" cy="1447800"/>
          </a:xfrm>
          <a:custGeom>
            <a:avLst/>
            <a:gdLst>
              <a:gd name="csX0" fmla="*/ 0 w 3832860"/>
              <a:gd name="csY0" fmla="*/ 1447800 h 1447800"/>
              <a:gd name="csX1" fmla="*/ 2872740 w 3832860"/>
              <a:gd name="csY1" fmla="*/ 1447800 h 1447800"/>
              <a:gd name="csX2" fmla="*/ 3832860 w 3832860"/>
              <a:gd name="csY2" fmla="*/ 0 h 1447800"/>
              <a:gd name="csX3" fmla="*/ 952500 w 3832860"/>
              <a:gd name="csY3" fmla="*/ 0 h 1447800"/>
              <a:gd name="csX4" fmla="*/ 0 w 3832860"/>
              <a:gd name="csY4" fmla="*/ 1447800 h 1447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832860" h="1447800">
                <a:moveTo>
                  <a:pt x="0" y="1447800"/>
                </a:moveTo>
                <a:lnTo>
                  <a:pt x="2872740" y="1447800"/>
                </a:lnTo>
                <a:lnTo>
                  <a:pt x="3832860" y="0"/>
                </a:lnTo>
                <a:lnTo>
                  <a:pt x="952500" y="0"/>
                </a:lnTo>
                <a:lnTo>
                  <a:pt x="0" y="1447800"/>
                </a:lnTo>
                <a:close/>
              </a:path>
            </a:pathLst>
          </a:cu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2FEA1235-EA38-9210-65E6-9E492F5F336D}"/>
              </a:ext>
            </a:extLst>
          </p:cNvPr>
          <p:cNvSpPr txBox="1"/>
          <p:nvPr/>
        </p:nvSpPr>
        <p:spPr>
          <a:xfrm>
            <a:off x="398493" y="725931"/>
            <a:ext cx="112834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你能用完全相同的两副三角尺拼出平行四边形吗？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F5A3AC-2D96-D993-DB7A-9144BCF6DC95}"/>
              </a:ext>
            </a:extLst>
          </p:cNvPr>
          <p:cNvSpPr txBox="1"/>
          <p:nvPr/>
        </p:nvSpPr>
        <p:spPr>
          <a:xfrm>
            <a:off x="799731" y="363083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7CF8D47-6EBB-C8B0-A9E2-3D14BE73C4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2" t="24705" r="28968" b="24676"/>
          <a:stretch>
            <a:fillRect/>
          </a:stretch>
        </p:blipFill>
        <p:spPr>
          <a:xfrm rot="16200000">
            <a:off x="2196024" y="2269635"/>
            <a:ext cx="3227953" cy="32279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69ADFA3-F496-888E-D8C4-0A988604FF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t="1590"/>
          <a:stretch>
            <a:fillRect/>
          </a:stretch>
        </p:blipFill>
        <p:spPr>
          <a:xfrm>
            <a:off x="7462362" y="1894270"/>
            <a:ext cx="2652847" cy="44297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6EC285A-C6CF-AD2B-0BDC-DACE09892A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2" t="24705" r="28968" b="24676"/>
          <a:stretch>
            <a:fillRect/>
          </a:stretch>
        </p:blipFill>
        <p:spPr>
          <a:xfrm rot="5400000">
            <a:off x="2196024" y="2306213"/>
            <a:ext cx="3227953" cy="322795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1B2A91-2666-7675-0E83-A85B08440E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t="1590"/>
          <a:stretch>
            <a:fillRect/>
          </a:stretch>
        </p:blipFill>
        <p:spPr>
          <a:xfrm flipH="1" flipV="1">
            <a:off x="7446652" y="1828956"/>
            <a:ext cx="2652847" cy="442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3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27ADD35-F36D-9E12-DA9E-AADD785C8ED1}"/>
              </a:ext>
            </a:extLst>
          </p:cNvPr>
          <p:cNvSpPr txBox="1"/>
          <p:nvPr/>
        </p:nvSpPr>
        <p:spPr>
          <a:xfrm>
            <a:off x="799731" y="363083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23CAB32-7922-1A17-8609-E8222337308F}"/>
              </a:ext>
            </a:extLst>
          </p:cNvPr>
          <p:cNvSpPr txBox="1"/>
          <p:nvPr/>
        </p:nvSpPr>
        <p:spPr>
          <a:xfrm>
            <a:off x="407824" y="725931"/>
            <a:ext cx="1087288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3. </a:t>
            </a:r>
            <a:r>
              <a:rPr lang="zh-CN" altLang="en-US" dirty="0"/>
              <a:t>你还能知道下面这个平行四边形哪些边的长度？</a:t>
            </a:r>
          </a:p>
          <a:p>
            <a:r>
              <a:rPr lang="zh-CN" altLang="en-US" dirty="0"/>
              <a:t>    哪些角的度数？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7818B1C9-5B43-B5D6-D7C3-5FD80024D151}"/>
              </a:ext>
            </a:extLst>
          </p:cNvPr>
          <p:cNvGrpSpPr/>
          <p:nvPr/>
        </p:nvGrpSpPr>
        <p:grpSpPr>
          <a:xfrm>
            <a:off x="6111874" y="2516210"/>
            <a:ext cx="5332884" cy="2802014"/>
            <a:chOff x="5981245" y="2413572"/>
            <a:chExt cx="5332884" cy="2802014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37B507A-DF37-B207-892D-9301FE0F3F03}"/>
                </a:ext>
              </a:extLst>
            </p:cNvPr>
            <p:cNvSpPr txBox="1"/>
            <p:nvPr/>
          </p:nvSpPr>
          <p:spPr>
            <a:xfrm>
              <a:off x="10027630" y="2931369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1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F9B842AF-AA64-CCD3-D309-C2FD7BE640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9635" y="4875556"/>
              <a:ext cx="252000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54F2F83-259B-88ED-5D66-B39A30FAEE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94121" y="2946371"/>
              <a:ext cx="252000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0FFE2FF-F956-B206-EF04-EC654B43AE0F}"/>
                </a:ext>
              </a:extLst>
            </p:cNvPr>
            <p:cNvSpPr txBox="1"/>
            <p:nvPr/>
          </p:nvSpPr>
          <p:spPr>
            <a:xfrm>
              <a:off x="8363306" y="3078207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2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077BDE3-0771-55C7-B41E-63E0CA4CBC19}"/>
                </a:ext>
              </a:extLst>
            </p:cNvPr>
            <p:cNvSpPr txBox="1"/>
            <p:nvPr/>
          </p:nvSpPr>
          <p:spPr>
            <a:xfrm>
              <a:off x="6881293" y="4316800"/>
              <a:ext cx="52173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3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ABCE835-3891-15BB-9CA6-3C571604AB95}"/>
                </a:ext>
              </a:extLst>
            </p:cNvPr>
            <p:cNvSpPr txBox="1"/>
            <p:nvPr/>
          </p:nvSpPr>
          <p:spPr>
            <a:xfrm>
              <a:off x="7998723" y="2413572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7E8EC49-749B-1AAD-E090-29BEAAC8772D}"/>
                </a:ext>
              </a:extLst>
            </p:cNvPr>
            <p:cNvSpPr txBox="1"/>
            <p:nvPr/>
          </p:nvSpPr>
          <p:spPr>
            <a:xfrm>
              <a:off x="10692966" y="2417480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DC18DC0-303B-03CC-648B-E9BC6E7A9AAB}"/>
                </a:ext>
              </a:extLst>
            </p:cNvPr>
            <p:cNvSpPr txBox="1"/>
            <p:nvPr/>
          </p:nvSpPr>
          <p:spPr>
            <a:xfrm>
              <a:off x="9172314" y="4692366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AF4CF55-3761-BAA2-4260-944A79F85FE7}"/>
                </a:ext>
              </a:extLst>
            </p:cNvPr>
            <p:cNvSpPr txBox="1"/>
            <p:nvPr/>
          </p:nvSpPr>
          <p:spPr>
            <a:xfrm>
              <a:off x="5981245" y="4692366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D</a:t>
              </a:r>
              <a:endParaRPr lang="zh-CN" altLang="en-US" sz="2800" b="1" dirty="0">
                <a:latin typeface="+mn-lt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494A4E5D-7477-A8CC-BD1A-430311D5FC62}"/>
                </a:ext>
              </a:extLst>
            </p:cNvPr>
            <p:cNvCxnSpPr>
              <a:cxnSpLocks/>
            </p:cNvCxnSpPr>
            <p:nvPr/>
          </p:nvCxnSpPr>
          <p:spPr>
            <a:xfrm rot="-2700000" flipH="1">
              <a:off x="6059778" y="3913936"/>
              <a:ext cx="2719873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C03C6E47-C85F-3985-9CFE-843A576BF4C5}"/>
                </a:ext>
              </a:extLst>
            </p:cNvPr>
            <p:cNvCxnSpPr>
              <a:cxnSpLocks/>
            </p:cNvCxnSpPr>
            <p:nvPr/>
          </p:nvCxnSpPr>
          <p:spPr>
            <a:xfrm rot="-2700000" flipH="1">
              <a:off x="8594256" y="3913937"/>
              <a:ext cx="2719873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06906417-2661-33F7-6BE0-7CC77DD4B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86137" y="4534618"/>
              <a:ext cx="213378" cy="347502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D4336550-A5B4-1B0C-C78B-32A210B7D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7467" y="2955516"/>
              <a:ext cx="554784" cy="274344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EAAE09CF-682E-20BF-A676-DE47507FF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38106" y="4559003"/>
              <a:ext cx="530398" cy="310923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CD464E83-8D57-C2FB-E9A3-20330E7B5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54730" y="2946371"/>
              <a:ext cx="182896" cy="304826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85010311-0DA6-636F-0891-5B8C46992C0D}"/>
                </a:ext>
              </a:extLst>
            </p:cNvPr>
            <p:cNvSpPr txBox="1"/>
            <p:nvPr/>
          </p:nvSpPr>
          <p:spPr>
            <a:xfrm>
              <a:off x="8246114" y="4142723"/>
              <a:ext cx="124874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135°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8E516F70-0B61-246B-7F93-B50FB3E80105}"/>
                </a:ext>
              </a:extLst>
            </p:cNvPr>
            <p:cNvSpPr txBox="1"/>
            <p:nvPr/>
          </p:nvSpPr>
          <p:spPr>
            <a:xfrm>
              <a:off x="9921531" y="3835239"/>
              <a:ext cx="124874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0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5 cm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76AF3E8C-B144-C077-5F79-262581B0EBC8}"/>
              </a:ext>
            </a:extLst>
          </p:cNvPr>
          <p:cNvSpPr txBox="1"/>
          <p:nvPr/>
        </p:nvSpPr>
        <p:spPr>
          <a:xfrm>
            <a:off x="914086" y="2279630"/>
            <a:ext cx="5343721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线段 </a:t>
            </a:r>
            <a:r>
              <a:rPr lang="en-US" altLang="zh-CN" i="1" dirty="0"/>
              <a:t>AD</a:t>
            </a:r>
            <a:r>
              <a:rPr lang="zh-CN" altLang="en-US" dirty="0"/>
              <a:t> 的长度是 </a:t>
            </a:r>
            <a:r>
              <a:rPr lang="en-US" altLang="zh-CN" dirty="0"/>
              <a:t>5 cm</a:t>
            </a:r>
            <a:r>
              <a:rPr lang="zh-CN" altLang="en-US" dirty="0"/>
              <a:t>，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∠</a:t>
            </a:r>
            <a:r>
              <a:rPr lang="en-US" altLang="zh-CN" dirty="0"/>
              <a:t>1</a:t>
            </a:r>
            <a:r>
              <a:rPr lang="zh-CN" altLang="en-US" dirty="0"/>
              <a:t> 和∠</a:t>
            </a:r>
            <a:r>
              <a:rPr lang="en-US" altLang="zh-CN" dirty="0"/>
              <a:t>3</a:t>
            </a:r>
            <a:r>
              <a:rPr lang="zh-CN" altLang="en-US" dirty="0"/>
              <a:t> 的度数都是 </a:t>
            </a:r>
            <a:r>
              <a:rPr lang="en-US" altLang="zh-CN" dirty="0"/>
              <a:t>45°</a:t>
            </a:r>
            <a:r>
              <a:rPr lang="zh-CN" altLang="en-US" dirty="0"/>
              <a:t>，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∠</a:t>
            </a:r>
            <a:r>
              <a:rPr lang="en-US" altLang="zh-CN" dirty="0"/>
              <a:t>2</a:t>
            </a:r>
            <a:r>
              <a:rPr lang="zh-CN" altLang="en-US" dirty="0"/>
              <a:t> 的度数是 </a:t>
            </a:r>
            <a:r>
              <a:rPr lang="en-US" altLang="zh-CN" dirty="0"/>
              <a:t>135°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7601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842C1BE-AF47-5647-E29F-24E748848345}"/>
              </a:ext>
            </a:extLst>
          </p:cNvPr>
          <p:cNvSpPr txBox="1"/>
          <p:nvPr/>
        </p:nvSpPr>
        <p:spPr>
          <a:xfrm>
            <a:off x="799731" y="363083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C6EA7FB-A2ED-D8B1-40BA-F79935180C4C}"/>
              </a:ext>
            </a:extLst>
          </p:cNvPr>
          <p:cNvSpPr txBox="1"/>
          <p:nvPr/>
        </p:nvSpPr>
        <p:spPr>
          <a:xfrm>
            <a:off x="436205" y="678411"/>
            <a:ext cx="797067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4. </a:t>
            </a:r>
            <a:r>
              <a:rPr lang="zh-CN" altLang="en-US" dirty="0"/>
              <a:t>撕一撕，拼一拼，你发现了什么？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9FABDB7-3C2D-EDC3-247C-EA540C3C7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908" y="1508092"/>
            <a:ext cx="9877495" cy="184505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3362A48-F845-9B84-38DA-2CB0299406AE}"/>
              </a:ext>
            </a:extLst>
          </p:cNvPr>
          <p:cNvSpPr txBox="1"/>
          <p:nvPr/>
        </p:nvSpPr>
        <p:spPr>
          <a:xfrm>
            <a:off x="1378597" y="5018744"/>
            <a:ext cx="8969051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dirty="0"/>
              <a:t>平行四边形中相邻的两个角的度数和是 </a:t>
            </a:r>
            <a:r>
              <a:rPr lang="en-US" altLang="zh-CN" dirty="0"/>
              <a:t>180°</a:t>
            </a:r>
            <a:r>
              <a:rPr lang="zh-CN" altLang="en-US" dirty="0"/>
              <a:t>，相对的两个角的度数相等</a:t>
            </a:r>
            <a:r>
              <a:rPr lang="en-US" altLang="ii-CN" dirty="0"/>
              <a:t>.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37ACAC2-FD89-80BB-8BA3-53A23CF06D34}"/>
              </a:ext>
            </a:extLst>
          </p:cNvPr>
          <p:cNvSpPr txBox="1"/>
          <p:nvPr/>
        </p:nvSpPr>
        <p:spPr>
          <a:xfrm>
            <a:off x="2414294" y="3507860"/>
            <a:ext cx="689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/>
              <a:t>∠</a:t>
            </a:r>
            <a:r>
              <a:rPr lang="en-US" altLang="zh-CN" dirty="0"/>
              <a:t>1 + </a:t>
            </a:r>
            <a:r>
              <a:rPr lang="zh-CN" altLang="en-US" dirty="0"/>
              <a:t>∠</a:t>
            </a:r>
            <a:r>
              <a:rPr lang="en-US" altLang="zh-CN" dirty="0"/>
              <a:t>2 = 180°</a:t>
            </a:r>
            <a:r>
              <a:rPr lang="zh-CN" altLang="en-US" dirty="0"/>
              <a:t>，∠</a:t>
            </a:r>
            <a:r>
              <a:rPr lang="en-US" altLang="zh-CN" dirty="0"/>
              <a:t>3 + </a:t>
            </a:r>
            <a:r>
              <a:rPr lang="zh-CN" altLang="en-US" dirty="0"/>
              <a:t>∠</a:t>
            </a:r>
            <a:r>
              <a:rPr lang="en-US" altLang="zh-CN" dirty="0"/>
              <a:t>4 = 180°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E3CF358-69F5-BDD5-F76B-F52553D70898}"/>
              </a:ext>
            </a:extLst>
          </p:cNvPr>
          <p:cNvSpPr txBox="1"/>
          <p:nvPr/>
        </p:nvSpPr>
        <p:spPr>
          <a:xfrm>
            <a:off x="2414294" y="4263302"/>
            <a:ext cx="689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/>
              <a:t>∠</a:t>
            </a:r>
            <a:r>
              <a:rPr lang="en-US" altLang="zh-CN" dirty="0"/>
              <a:t>1 = </a:t>
            </a:r>
            <a:r>
              <a:rPr lang="zh-CN" altLang="en-US" dirty="0"/>
              <a:t>∠</a:t>
            </a:r>
            <a:r>
              <a:rPr lang="en-US" altLang="zh-CN" dirty="0"/>
              <a:t>3 </a:t>
            </a:r>
            <a:r>
              <a:rPr lang="zh-CN" altLang="en-US" dirty="0"/>
              <a:t>，∠</a:t>
            </a:r>
            <a:r>
              <a:rPr lang="en-US" altLang="zh-CN" dirty="0"/>
              <a:t>2 = </a:t>
            </a:r>
            <a:r>
              <a:rPr lang="zh-CN" altLang="en-US" dirty="0"/>
              <a:t>∠</a:t>
            </a:r>
            <a:r>
              <a:rPr lang="en-US" altLang="zh-CN" dirty="0"/>
              <a:t>4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30848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99346" y="1200303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6F8C3B4-D5BF-D987-B6B3-122F9CB0F8A4}"/>
              </a:ext>
            </a:extLst>
          </p:cNvPr>
          <p:cNvGrpSpPr/>
          <p:nvPr/>
        </p:nvGrpSpPr>
        <p:grpSpPr>
          <a:xfrm>
            <a:off x="1007711" y="2258009"/>
            <a:ext cx="10002417" cy="3984171"/>
            <a:chOff x="1007711" y="2258009"/>
            <a:chExt cx="10002417" cy="3984171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6C12822-ED66-F6A2-C022-4B266B969BC5}"/>
                </a:ext>
              </a:extLst>
            </p:cNvPr>
            <p:cNvSpPr/>
            <p:nvPr/>
          </p:nvSpPr>
          <p:spPr>
            <a:xfrm>
              <a:off x="1007711" y="2258009"/>
              <a:ext cx="10002417" cy="3984171"/>
            </a:xfrm>
            <a:prstGeom prst="roundRect">
              <a:avLst>
                <a:gd name="adj" fmla="val 5850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D369C1EA-2D5A-69F6-3926-849B7E1CE17D}"/>
                </a:ext>
              </a:extLst>
            </p:cNvPr>
            <p:cNvGrpSpPr/>
            <p:nvPr/>
          </p:nvGrpSpPr>
          <p:grpSpPr>
            <a:xfrm>
              <a:off x="3015294" y="2332655"/>
              <a:ext cx="4868303" cy="2945487"/>
              <a:chOff x="1886290" y="2239024"/>
              <a:chExt cx="4868303" cy="2945487"/>
            </a:xfrm>
          </p:grpSpPr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71A54DF-218F-83AD-6E9B-37F6A1512927}"/>
                  </a:ext>
                </a:extLst>
              </p:cNvPr>
              <p:cNvSpPr txBox="1"/>
              <p:nvPr/>
            </p:nvSpPr>
            <p:spPr>
              <a:xfrm>
                <a:off x="2721518" y="3943116"/>
                <a:ext cx="52173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000" b="1" strike="noStrike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800" dirty="0">
                    <a:solidFill>
                      <a:srgbClr val="FF00FF"/>
                    </a:solidFill>
                  </a:rPr>
                  <a:t>1</a:t>
                </a:r>
                <a:endParaRPr lang="zh-CN" altLang="en-US" sz="2800" dirty="0">
                  <a:solidFill>
                    <a:srgbClr val="FF00FF"/>
                  </a:solidFill>
                </a:endParaRPr>
              </a:p>
            </p:txBody>
          </p:sp>
          <p:sp>
            <p:nvSpPr>
              <p:cNvPr id="7" name="弧形 6">
                <a:extLst>
                  <a:ext uri="{FF2B5EF4-FFF2-40B4-BE49-F238E27FC236}">
                    <a16:creationId xmlns:a16="http://schemas.microsoft.com/office/drawing/2014/main" id="{3BD17857-3454-3044-0181-E63279FE673B}"/>
                  </a:ext>
                </a:extLst>
              </p:cNvPr>
              <p:cNvSpPr/>
              <p:nvPr/>
            </p:nvSpPr>
            <p:spPr>
              <a:xfrm>
                <a:off x="1886290" y="4077479"/>
                <a:ext cx="970383" cy="970383"/>
              </a:xfrm>
              <a:prstGeom prst="arc">
                <a:avLst>
                  <a:gd name="adj1" fmla="val 18510977"/>
                  <a:gd name="adj2" fmla="val 21239083"/>
                </a:avLst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弧形 7">
                <a:extLst>
                  <a:ext uri="{FF2B5EF4-FFF2-40B4-BE49-F238E27FC236}">
                    <a16:creationId xmlns:a16="http://schemas.microsoft.com/office/drawing/2014/main" id="{1917E6BF-279A-92EB-81A8-1A95458E0800}"/>
                  </a:ext>
                </a:extLst>
              </p:cNvPr>
              <p:cNvSpPr/>
              <p:nvPr/>
            </p:nvSpPr>
            <p:spPr>
              <a:xfrm>
                <a:off x="5784210" y="2412246"/>
                <a:ext cx="970383" cy="970383"/>
              </a:xfrm>
              <a:prstGeom prst="arc">
                <a:avLst>
                  <a:gd name="adj1" fmla="val 7995563"/>
                  <a:gd name="adj2" fmla="val 10332529"/>
                </a:avLst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弧形 8">
                <a:extLst>
                  <a:ext uri="{FF2B5EF4-FFF2-40B4-BE49-F238E27FC236}">
                    <a16:creationId xmlns:a16="http://schemas.microsoft.com/office/drawing/2014/main" id="{0BC13CF2-35D2-1A3A-7F39-C782130FFB83}"/>
                  </a:ext>
                </a:extLst>
              </p:cNvPr>
              <p:cNvSpPr/>
              <p:nvPr/>
            </p:nvSpPr>
            <p:spPr>
              <a:xfrm>
                <a:off x="4838211" y="4214128"/>
                <a:ext cx="970383" cy="970383"/>
              </a:xfrm>
              <a:prstGeom prst="arc">
                <a:avLst>
                  <a:gd name="adj1" fmla="val 12281850"/>
                  <a:gd name="adj2" fmla="val 16676173"/>
                </a:avLst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弧形 9">
                <a:extLst>
                  <a:ext uri="{FF2B5EF4-FFF2-40B4-BE49-F238E27FC236}">
                    <a16:creationId xmlns:a16="http://schemas.microsoft.com/office/drawing/2014/main" id="{39A2856C-6A77-AC1E-DD42-007E19FF9210}"/>
                  </a:ext>
                </a:extLst>
              </p:cNvPr>
              <p:cNvSpPr/>
              <p:nvPr/>
            </p:nvSpPr>
            <p:spPr>
              <a:xfrm>
                <a:off x="2850844" y="2239024"/>
                <a:ext cx="970383" cy="970383"/>
              </a:xfrm>
              <a:prstGeom prst="arc">
                <a:avLst>
                  <a:gd name="adj1" fmla="val 1776719"/>
                  <a:gd name="adj2" fmla="val 6167217"/>
                </a:avLst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42CBA6C3-1BD3-6363-567B-4140D99FF4EE}"/>
                  </a:ext>
                </a:extLst>
              </p:cNvPr>
              <p:cNvGrpSpPr/>
              <p:nvPr/>
            </p:nvGrpSpPr>
            <p:grpSpPr>
              <a:xfrm>
                <a:off x="2508743" y="2970711"/>
                <a:ext cx="3587257" cy="1532138"/>
                <a:chOff x="3509503" y="3381258"/>
                <a:chExt cx="3587257" cy="1532138"/>
              </a:xfrm>
            </p:grpSpPr>
            <p:cxnSp>
              <p:nvCxnSpPr>
                <p:cNvPr id="15" name="直接连接符 14">
                  <a:extLst>
                    <a:ext uri="{FF2B5EF4-FFF2-40B4-BE49-F238E27FC236}">
                      <a16:creationId xmlns:a16="http://schemas.microsoft.com/office/drawing/2014/main" id="{6759DFB1-9589-C65F-658F-F190E3B5A6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245083" y="3383280"/>
                  <a:ext cx="851677" cy="1530116"/>
                </a:xfrm>
                <a:prstGeom prst="line">
                  <a:avLst/>
                </a:prstGeom>
                <a:ln w="38100" cap="rnd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>
                  <a:extLst>
                    <a:ext uri="{FF2B5EF4-FFF2-40B4-BE49-F238E27FC236}">
                      <a16:creationId xmlns:a16="http://schemas.microsoft.com/office/drawing/2014/main" id="{5AC4A824-59DD-CD64-65C2-07873F3E4C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510747" y="4912878"/>
                  <a:ext cx="2719873" cy="0"/>
                </a:xfrm>
                <a:prstGeom prst="line">
                  <a:avLst/>
                </a:prstGeom>
                <a:ln w="38100" cap="rnd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>
                  <a:extLst>
                    <a:ext uri="{FF2B5EF4-FFF2-40B4-BE49-F238E27FC236}">
                      <a16:creationId xmlns:a16="http://schemas.microsoft.com/office/drawing/2014/main" id="{30CEAFB7-5805-315B-E02A-DCAFB41594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71807" y="3381258"/>
                  <a:ext cx="2719873" cy="0"/>
                </a:xfrm>
                <a:prstGeom prst="line">
                  <a:avLst/>
                </a:prstGeom>
                <a:ln w="38100" cap="rnd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9256C16E-588E-3631-8001-EA6851FC75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509503" y="3383280"/>
                  <a:ext cx="851677" cy="1530116"/>
                </a:xfrm>
                <a:prstGeom prst="line">
                  <a:avLst/>
                </a:prstGeom>
                <a:ln w="38100" cap="rnd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5F4E3FF-576A-63C6-AEB6-318BB5C2957C}"/>
                  </a:ext>
                </a:extLst>
              </p:cNvPr>
              <p:cNvSpPr txBox="1"/>
              <p:nvPr/>
            </p:nvSpPr>
            <p:spPr>
              <a:xfrm>
                <a:off x="4696048" y="3842229"/>
                <a:ext cx="52173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000" b="1" strike="noStrike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800" dirty="0">
                    <a:solidFill>
                      <a:srgbClr val="FF00FF"/>
                    </a:solidFill>
                  </a:rPr>
                  <a:t>2</a:t>
                </a:r>
                <a:endParaRPr lang="zh-CN" altLang="en-US" sz="2800" dirty="0">
                  <a:solidFill>
                    <a:srgbClr val="FF00FF"/>
                  </a:solidFill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2DDC8E5-378A-20A8-0617-3BA12FEF9A6B}"/>
                  </a:ext>
                </a:extLst>
              </p:cNvPr>
              <p:cNvSpPr txBox="1"/>
              <p:nvPr/>
            </p:nvSpPr>
            <p:spPr>
              <a:xfrm>
                <a:off x="5403184" y="2946117"/>
                <a:ext cx="52173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000" b="1" strike="noStrike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800" dirty="0">
                    <a:solidFill>
                      <a:srgbClr val="FF00FF"/>
                    </a:solidFill>
                  </a:rPr>
                  <a:t>3</a:t>
                </a:r>
                <a:endParaRPr lang="zh-CN" altLang="en-US" sz="2800" dirty="0">
                  <a:solidFill>
                    <a:srgbClr val="FF00FF"/>
                  </a:solidFill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94C3A7B-B892-0603-C93A-DAAF8B418D6C}"/>
                  </a:ext>
                </a:extLst>
              </p:cNvPr>
              <p:cNvSpPr txBox="1"/>
              <p:nvPr/>
            </p:nvSpPr>
            <p:spPr>
              <a:xfrm>
                <a:off x="3373216" y="3061941"/>
                <a:ext cx="52173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000" b="1" strike="noStrike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800" dirty="0">
                    <a:solidFill>
                      <a:srgbClr val="FF00FF"/>
                    </a:solidFill>
                  </a:rPr>
                  <a:t>4</a:t>
                </a:r>
                <a:endParaRPr lang="zh-CN" altLang="en-US" sz="2800" dirty="0">
                  <a:solidFill>
                    <a:srgbClr val="FF00FF"/>
                  </a:solidFill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BD0F1EB-85CC-C05A-5C43-C45065EE2407}"/>
                </a:ext>
              </a:extLst>
            </p:cNvPr>
            <p:cNvSpPr txBox="1"/>
            <p:nvPr/>
          </p:nvSpPr>
          <p:spPr>
            <a:xfrm>
              <a:off x="4047009" y="2621295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4BC3009-14FF-8561-8F43-6BA2199E5A2F}"/>
                </a:ext>
              </a:extLst>
            </p:cNvPr>
            <p:cNvSpPr txBox="1"/>
            <p:nvPr/>
          </p:nvSpPr>
          <p:spPr>
            <a:xfrm>
              <a:off x="7107449" y="2621295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852E086-93AA-D1A3-155D-D54C70F6444C}"/>
                </a:ext>
              </a:extLst>
            </p:cNvPr>
            <p:cNvSpPr txBox="1"/>
            <p:nvPr/>
          </p:nvSpPr>
          <p:spPr>
            <a:xfrm>
              <a:off x="6351670" y="4412772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7AB2676-FB4B-2C1E-9889-C85D72DD50E3}"/>
                </a:ext>
              </a:extLst>
            </p:cNvPr>
            <p:cNvSpPr txBox="1"/>
            <p:nvPr/>
          </p:nvSpPr>
          <p:spPr>
            <a:xfrm>
              <a:off x="3160601" y="4412772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D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E582C54-ACE6-6579-05DB-E9FD801B4AAA}"/>
                </a:ext>
              </a:extLst>
            </p:cNvPr>
            <p:cNvSpPr txBox="1"/>
            <p:nvPr/>
          </p:nvSpPr>
          <p:spPr>
            <a:xfrm>
              <a:off x="1790454" y="5212984"/>
              <a:ext cx="7820080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b="1" i="0" u="none" strike="noStrike" baseline="0" dirty="0">
                  <a:latin typeface="FZBWKSJW--GB1-0"/>
                </a:rPr>
                <a:t>平行四边形的对边相等</a:t>
              </a:r>
              <a:r>
                <a:rPr lang="zh-CN" altLang="en-US" sz="3600" b="1" i="0" u="none" strike="noStrike" baseline="0" dirty="0">
                  <a:latin typeface="FZSSK--GBK1-0"/>
                </a:rPr>
                <a:t>，</a:t>
              </a:r>
              <a:r>
                <a:rPr lang="zh-CN" altLang="en-US" sz="3600" b="1" i="0" u="none" strike="noStrike" baseline="0" dirty="0">
                  <a:latin typeface="FZBWKSJW--GB1-0"/>
                </a:rPr>
                <a:t>对角相等</a:t>
              </a:r>
              <a:r>
                <a:rPr lang="zh-CN" altLang="en-US" sz="3600" b="1" i="0" u="none" strike="noStrike" baseline="0" dirty="0">
                  <a:latin typeface="FZSSK--GBK1-0"/>
                </a:rPr>
                <a:t>。</a:t>
              </a:r>
              <a:endParaRPr lang="zh-CN" altLang="en-US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25540</TotalTime>
  <Words>516</Words>
  <Application>Microsoft Office PowerPoint</Application>
  <PresentationFormat>宽屏</PresentationFormat>
  <Paragraphs>92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FZBWKSJW--GB1-0</vt:lpstr>
      <vt:lpstr>FZSSK--GBK1-0</vt:lpstr>
      <vt:lpstr>Gill Sans</vt:lpstr>
      <vt:lpstr>等线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5101</cp:revision>
  <dcterms:created xsi:type="dcterms:W3CDTF">2016-01-14T07:05:00Z</dcterms:created>
  <dcterms:modified xsi:type="dcterms:W3CDTF">2026-07-08T06:29:40Z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