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682" r:id="rId2"/>
    <p:sldId id="1035" r:id="rId3"/>
    <p:sldId id="1059" r:id="rId4"/>
    <p:sldId id="814" r:id="rId5"/>
    <p:sldId id="1085" r:id="rId6"/>
    <p:sldId id="1082" r:id="rId7"/>
    <p:sldId id="1086" r:id="rId8"/>
    <p:sldId id="1087" r:id="rId9"/>
    <p:sldId id="1088" r:id="rId10"/>
    <p:sldId id="1080" r:id="rId11"/>
    <p:sldId id="1089" r:id="rId12"/>
    <p:sldId id="1075" r:id="rId13"/>
    <p:sldId id="1034" r:id="rId14"/>
    <p:sldId id="1063" r:id="rId15"/>
    <p:sldId id="1083" r:id="rId16"/>
    <p:sldId id="1090" r:id="rId17"/>
    <p:sldId id="1084" r:id="rId18"/>
    <p:sldId id="1091" r:id="rId19"/>
    <p:sldId id="680" r:id="rId20"/>
    <p:sldId id="331" r:id="rId21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4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23687" y="214046"/>
            <a:ext cx="273231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谈话引入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2026/7/9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925147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梯形及四边形之间的异同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50448A-A38E-CD23-C491-98E1618C12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134" y="1926716"/>
            <a:ext cx="1326669" cy="132666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E29B9776-F179-1B7B-6F89-902AD200EF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155" y="731650"/>
            <a:ext cx="1942377" cy="194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510842" y="2148599"/>
            <a:ext cx="11339034" cy="2783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认识和理解梯形的概念及特征，认识梯形的各部分名称以及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两种特殊的梯形。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在整理与辨别的过程中，了解学过的所有四边形之间的异同点。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在学习活动中激发学生的学习兴趣，体验成功的喜悦。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391885" y="1492894"/>
            <a:ext cx="11298604" cy="4397359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1052028" y="1153103"/>
            <a:ext cx="1061123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你见过下面这样的图形吗？它们有什么共同点？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6571FA-B115-D63E-09AE-76F7D564E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516" y="2241620"/>
            <a:ext cx="1911105" cy="31694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FF99898-2C55-47CD-59A7-8A7458A31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96" y="2376866"/>
            <a:ext cx="2152197" cy="28990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EB3C35B-6411-46E2-522B-4A604DD8C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100" y="2341584"/>
            <a:ext cx="2634384" cy="3069530"/>
          </a:xfrm>
          <a:prstGeom prst="rect">
            <a:avLst/>
          </a:prstGeom>
        </p:spPr>
      </p:pic>
      <p:grpSp>
        <p:nvGrpSpPr>
          <p:cNvPr id="68" name="组合 67">
            <a:extLst>
              <a:ext uri="{FF2B5EF4-FFF2-40B4-BE49-F238E27FC236}">
                <a16:creationId xmlns:a16="http://schemas.microsoft.com/office/drawing/2014/main" id="{CCE3D4FD-9A29-13B5-6978-5BC7AA7EC86F}"/>
              </a:ext>
            </a:extLst>
          </p:cNvPr>
          <p:cNvGrpSpPr/>
          <p:nvPr/>
        </p:nvGrpSpPr>
        <p:grpSpPr>
          <a:xfrm>
            <a:off x="1775460" y="3307080"/>
            <a:ext cx="1308100" cy="1007239"/>
            <a:chOff x="1775460" y="3307080"/>
            <a:chExt cx="1308100" cy="1007239"/>
          </a:xfrm>
        </p:grpSpPr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41794CA3-8D5E-F55E-C220-67450AE241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87227" y="4314319"/>
              <a:ext cx="1296333" cy="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99DC8373-45BE-647A-6E90-947CFB6BA3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49787" y="3311745"/>
              <a:ext cx="966133" cy="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35960631-5435-162A-90A4-7E228E6605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75460" y="3307080"/>
              <a:ext cx="165100" cy="100584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8AF06F8-35BA-CE20-3F34-69BDA3700D8A}"/>
                </a:ext>
              </a:extLst>
            </p:cNvPr>
            <p:cNvCxnSpPr>
              <a:cxnSpLocks/>
            </p:cNvCxnSpPr>
            <p:nvPr/>
          </p:nvCxnSpPr>
          <p:spPr>
            <a:xfrm>
              <a:off x="2915920" y="3307080"/>
              <a:ext cx="165100" cy="100584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3466F2D6-F0AA-8A0A-4C48-AE8B9739A1E0}"/>
              </a:ext>
            </a:extLst>
          </p:cNvPr>
          <p:cNvGrpSpPr/>
          <p:nvPr/>
        </p:nvGrpSpPr>
        <p:grpSpPr>
          <a:xfrm>
            <a:off x="4728080" y="2473856"/>
            <a:ext cx="1851712" cy="1493520"/>
            <a:chOff x="4728080" y="2473856"/>
            <a:chExt cx="1851712" cy="1493520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0906B303-0771-8CA9-8F25-A1E62EF344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080" y="3967376"/>
              <a:ext cx="1851712" cy="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7B0A3B18-B5F0-A501-F983-8F7C2B1AB8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47180" y="2473856"/>
              <a:ext cx="983110" cy="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3C7E4E32-CB01-2B1B-0A3A-1D4913B5A0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080" y="2473856"/>
              <a:ext cx="419100" cy="149352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4F4BEEAF-651A-5857-41B7-957B8CFB9ADC}"/>
                </a:ext>
              </a:extLst>
            </p:cNvPr>
            <p:cNvCxnSpPr>
              <a:cxnSpLocks/>
            </p:cNvCxnSpPr>
            <p:nvPr/>
          </p:nvCxnSpPr>
          <p:spPr>
            <a:xfrm>
              <a:off x="6130290" y="2473856"/>
              <a:ext cx="449502" cy="149352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DBB21C86-884A-67F9-02EE-3674B798D83B}"/>
              </a:ext>
            </a:extLst>
          </p:cNvPr>
          <p:cNvGrpSpPr/>
          <p:nvPr/>
        </p:nvGrpSpPr>
        <p:grpSpPr>
          <a:xfrm>
            <a:off x="9519811" y="3672840"/>
            <a:ext cx="1062845" cy="1173729"/>
            <a:chOff x="9519811" y="3672840"/>
            <a:chExt cx="1062845" cy="1173729"/>
          </a:xfrm>
        </p:grpSpPr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BAE34F59-5582-CE65-B91F-462493D2AA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19811" y="3987033"/>
              <a:ext cx="135828" cy="859536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78544695-083E-B89F-ABFF-EDA0B02B33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21527" y="4383024"/>
              <a:ext cx="1061129" cy="463545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58E62C5B-EEAA-F58B-C7B4-4303686807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5639" y="3672840"/>
              <a:ext cx="854881" cy="314193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DC769647-A6C5-54E4-AAAF-4DE3CD4C5547}"/>
                </a:ext>
              </a:extLst>
            </p:cNvPr>
            <p:cNvCxnSpPr>
              <a:cxnSpLocks/>
            </p:cNvCxnSpPr>
            <p:nvPr/>
          </p:nvCxnSpPr>
          <p:spPr>
            <a:xfrm>
              <a:off x="10510520" y="3672840"/>
              <a:ext cx="72136" cy="710184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文本框 64">
            <a:extLst>
              <a:ext uri="{FF2B5EF4-FFF2-40B4-BE49-F238E27FC236}">
                <a16:creationId xmlns:a16="http://schemas.microsoft.com/office/drawing/2014/main" id="{DC7E8635-FCBD-CCDB-A0C5-A764AB5A163C}"/>
              </a:ext>
            </a:extLst>
          </p:cNvPr>
          <p:cNvSpPr txBox="1"/>
          <p:nvPr/>
        </p:nvSpPr>
        <p:spPr>
          <a:xfrm>
            <a:off x="1669764" y="5537484"/>
            <a:ext cx="1411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200" dirty="0"/>
              <a:t>梯子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C4AB10E-892B-FAC5-DD59-D9D643084B39}"/>
              </a:ext>
            </a:extLst>
          </p:cNvPr>
          <p:cNvSpPr txBox="1"/>
          <p:nvPr/>
        </p:nvSpPr>
        <p:spPr>
          <a:xfrm>
            <a:off x="5019454" y="5537484"/>
            <a:ext cx="1411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200" dirty="0"/>
              <a:t>台灯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2829D7CB-059C-F609-C566-7F21956EE444}"/>
              </a:ext>
            </a:extLst>
          </p:cNvPr>
          <p:cNvSpPr txBox="1"/>
          <p:nvPr/>
        </p:nvSpPr>
        <p:spPr>
          <a:xfrm>
            <a:off x="9022287" y="5537484"/>
            <a:ext cx="14112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200" dirty="0"/>
              <a:t>跳箱</a:t>
            </a:r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B5A727CF-F52A-CD91-308D-1227CBF27D00}"/>
              </a:ext>
            </a:extLst>
          </p:cNvPr>
          <p:cNvCxnSpPr>
            <a:cxnSpLocks/>
          </p:cNvCxnSpPr>
          <p:nvPr/>
        </p:nvCxnSpPr>
        <p:spPr>
          <a:xfrm flipH="1">
            <a:off x="1861872" y="2680263"/>
            <a:ext cx="1296333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C7C4946-66C2-759E-BC87-5BD30AA969DA}"/>
              </a:ext>
            </a:extLst>
          </p:cNvPr>
          <p:cNvCxnSpPr>
            <a:cxnSpLocks/>
          </p:cNvCxnSpPr>
          <p:nvPr/>
        </p:nvCxnSpPr>
        <p:spPr>
          <a:xfrm flipH="1">
            <a:off x="2024432" y="1677689"/>
            <a:ext cx="966133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091A65B0-CA1A-37D2-28BB-F2498B838641}"/>
              </a:ext>
            </a:extLst>
          </p:cNvPr>
          <p:cNvCxnSpPr>
            <a:cxnSpLocks/>
          </p:cNvCxnSpPr>
          <p:nvPr/>
        </p:nvCxnSpPr>
        <p:spPr>
          <a:xfrm flipH="1">
            <a:off x="1850105" y="1673024"/>
            <a:ext cx="165100" cy="100584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13821784-634F-AD1F-066B-8721D200FFC1}"/>
              </a:ext>
            </a:extLst>
          </p:cNvPr>
          <p:cNvCxnSpPr>
            <a:cxnSpLocks/>
          </p:cNvCxnSpPr>
          <p:nvPr/>
        </p:nvCxnSpPr>
        <p:spPr>
          <a:xfrm>
            <a:off x="2990565" y="1673024"/>
            <a:ext cx="165100" cy="100584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F99871B-78F6-2B77-BB44-D07C1EE1762A}"/>
              </a:ext>
            </a:extLst>
          </p:cNvPr>
          <p:cNvCxnSpPr>
            <a:cxnSpLocks/>
          </p:cNvCxnSpPr>
          <p:nvPr/>
        </p:nvCxnSpPr>
        <p:spPr>
          <a:xfrm flipH="1">
            <a:off x="4802725" y="2923403"/>
            <a:ext cx="1851712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7F4C653-4243-7718-B0A8-83B0E3664D1A}"/>
              </a:ext>
            </a:extLst>
          </p:cNvPr>
          <p:cNvCxnSpPr>
            <a:cxnSpLocks/>
          </p:cNvCxnSpPr>
          <p:nvPr/>
        </p:nvCxnSpPr>
        <p:spPr>
          <a:xfrm flipH="1">
            <a:off x="5221825" y="1429883"/>
            <a:ext cx="983110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C296D8E9-3147-0D89-A6C0-806D41841670}"/>
              </a:ext>
            </a:extLst>
          </p:cNvPr>
          <p:cNvCxnSpPr>
            <a:cxnSpLocks/>
          </p:cNvCxnSpPr>
          <p:nvPr/>
        </p:nvCxnSpPr>
        <p:spPr>
          <a:xfrm flipH="1">
            <a:off x="4802725" y="1429883"/>
            <a:ext cx="419100" cy="149352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8476ED6-1E84-1974-8BA1-19188D843321}"/>
              </a:ext>
            </a:extLst>
          </p:cNvPr>
          <p:cNvCxnSpPr>
            <a:cxnSpLocks/>
          </p:cNvCxnSpPr>
          <p:nvPr/>
        </p:nvCxnSpPr>
        <p:spPr>
          <a:xfrm>
            <a:off x="6204935" y="1429883"/>
            <a:ext cx="449502" cy="149352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EB4E5892-C6E2-D0BB-7C7F-0F02EF851B54}"/>
              </a:ext>
            </a:extLst>
          </p:cNvPr>
          <p:cNvCxnSpPr>
            <a:cxnSpLocks/>
          </p:cNvCxnSpPr>
          <p:nvPr/>
        </p:nvCxnSpPr>
        <p:spPr>
          <a:xfrm flipH="1">
            <a:off x="9165248" y="1903972"/>
            <a:ext cx="135828" cy="859536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8A38D84-0CA9-1224-703C-0F8F42B753CA}"/>
              </a:ext>
            </a:extLst>
          </p:cNvPr>
          <p:cNvCxnSpPr>
            <a:cxnSpLocks/>
          </p:cNvCxnSpPr>
          <p:nvPr/>
        </p:nvCxnSpPr>
        <p:spPr>
          <a:xfrm flipH="1">
            <a:off x="9166964" y="2299963"/>
            <a:ext cx="1061129" cy="463545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725724F-13D2-AB62-6377-8125A8EA6BA5}"/>
              </a:ext>
            </a:extLst>
          </p:cNvPr>
          <p:cNvCxnSpPr>
            <a:cxnSpLocks/>
          </p:cNvCxnSpPr>
          <p:nvPr/>
        </p:nvCxnSpPr>
        <p:spPr>
          <a:xfrm flipH="1">
            <a:off x="9301076" y="1589779"/>
            <a:ext cx="854881" cy="314193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DEADBBD-4105-154E-DE08-B9A8674BC90A}"/>
              </a:ext>
            </a:extLst>
          </p:cNvPr>
          <p:cNvCxnSpPr>
            <a:cxnSpLocks/>
          </p:cNvCxnSpPr>
          <p:nvPr/>
        </p:nvCxnSpPr>
        <p:spPr>
          <a:xfrm>
            <a:off x="10155957" y="1589779"/>
            <a:ext cx="72136" cy="710184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D8FAF618-09F9-ED66-9105-AF18FF93C51A}"/>
              </a:ext>
            </a:extLst>
          </p:cNvPr>
          <p:cNvSpPr txBox="1"/>
          <p:nvPr/>
        </p:nvSpPr>
        <p:spPr>
          <a:xfrm>
            <a:off x="1285982" y="4505987"/>
            <a:ext cx="100600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共同点：一组对边</a:t>
            </a:r>
            <a:r>
              <a:rPr lang="zh-CN" altLang="en-US" dirty="0">
                <a:solidFill>
                  <a:srgbClr val="0000FF"/>
                </a:solidFill>
              </a:rPr>
              <a:t>平行</a:t>
            </a:r>
            <a:r>
              <a:rPr lang="zh-CN" altLang="en-US" dirty="0">
                <a:solidFill>
                  <a:schemeClr val="tx1"/>
                </a:solidFill>
              </a:rPr>
              <a:t>，另一组对边</a:t>
            </a:r>
            <a:r>
              <a:rPr lang="zh-CN" altLang="en-US" dirty="0">
                <a:solidFill>
                  <a:srgbClr val="00B050"/>
                </a:solidFill>
              </a:rPr>
              <a:t>不平行</a:t>
            </a:r>
            <a:r>
              <a:rPr lang="zh-CN" altLang="en-US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77CFE70-D200-445B-9A47-ED38D0670D8E}"/>
              </a:ext>
            </a:extLst>
          </p:cNvPr>
          <p:cNvSpPr txBox="1"/>
          <p:nvPr/>
        </p:nvSpPr>
        <p:spPr>
          <a:xfrm>
            <a:off x="1670049" y="5525541"/>
            <a:ext cx="8938857" cy="7350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i="1" kern="100">
                <a:latin typeface="+mn-lt"/>
                <a:cs typeface="Times New Roman" panose="02020603050405020304" pitchFamily="18" charset="0"/>
              </a:defRPr>
            </a:lvl1pPr>
          </a:lstStyle>
          <a:p>
            <a:r>
              <a:rPr lang="zh-CN" altLang="en-US" sz="3600" i="0" dirty="0"/>
              <a:t>只有一组对边平行的四边形叫作</a:t>
            </a:r>
            <a:r>
              <a:rPr lang="zh-CN" altLang="en-US" sz="3600" i="0" dirty="0">
                <a:solidFill>
                  <a:srgbClr val="FF00FF"/>
                </a:solidFill>
              </a:rPr>
              <a:t>梯形</a:t>
            </a:r>
            <a:r>
              <a:rPr lang="zh-CN" altLang="en-US" sz="3600" i="0" dirty="0"/>
              <a:t>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8B103FB-5837-B275-F513-5A0ADDE4A0B1}"/>
              </a:ext>
            </a:extLst>
          </p:cNvPr>
          <p:cNvSpPr txBox="1"/>
          <p:nvPr/>
        </p:nvSpPr>
        <p:spPr>
          <a:xfrm>
            <a:off x="1724522" y="2973544"/>
            <a:ext cx="1550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平行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F2FBB32-2639-FB4D-5726-5565203586C6}"/>
              </a:ext>
            </a:extLst>
          </p:cNvPr>
          <p:cNvSpPr txBox="1"/>
          <p:nvPr/>
        </p:nvSpPr>
        <p:spPr>
          <a:xfrm>
            <a:off x="1724522" y="3552044"/>
            <a:ext cx="1550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B050"/>
                </a:solidFill>
              </a:rPr>
              <a:t>不平行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07836FD-2AFE-0EDD-F9D9-FD44E886CD68}"/>
              </a:ext>
            </a:extLst>
          </p:cNvPr>
          <p:cNvSpPr txBox="1"/>
          <p:nvPr/>
        </p:nvSpPr>
        <p:spPr>
          <a:xfrm>
            <a:off x="4948489" y="2973544"/>
            <a:ext cx="1550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平行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D71CDF04-3A76-9587-6DEF-53073F57A942}"/>
              </a:ext>
            </a:extLst>
          </p:cNvPr>
          <p:cNvSpPr txBox="1"/>
          <p:nvPr/>
        </p:nvSpPr>
        <p:spPr>
          <a:xfrm>
            <a:off x="4939063" y="3552044"/>
            <a:ext cx="1550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B050"/>
                </a:solidFill>
              </a:rPr>
              <a:t>不平行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5B80176-FFC8-CAA1-4333-CE07D8364574}"/>
              </a:ext>
            </a:extLst>
          </p:cNvPr>
          <p:cNvSpPr txBox="1"/>
          <p:nvPr/>
        </p:nvSpPr>
        <p:spPr>
          <a:xfrm>
            <a:off x="8888893" y="2973544"/>
            <a:ext cx="1550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00FF"/>
                </a:solidFill>
              </a:rPr>
              <a:t>平行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428F051-834D-97F9-C9A4-B2BB84355117}"/>
              </a:ext>
            </a:extLst>
          </p:cNvPr>
          <p:cNvSpPr txBox="1"/>
          <p:nvPr/>
        </p:nvSpPr>
        <p:spPr>
          <a:xfrm>
            <a:off x="8917174" y="3552044"/>
            <a:ext cx="1550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strike="noStrike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2800" dirty="0">
                <a:solidFill>
                  <a:srgbClr val="00B050"/>
                </a:solidFill>
              </a:rPr>
              <a:t>不平行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  <p:set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 animBg="1"/>
      <p:bldP spid="21" grpId="0"/>
      <p:bldP spid="22" grpId="0"/>
      <p:bldP spid="23" grpId="0"/>
      <p:bldP spid="30" grpId="0"/>
      <p:bldP spid="31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6623E06-272C-045D-2640-872DFE16E8D8}"/>
              </a:ext>
            </a:extLst>
          </p:cNvPr>
          <p:cNvSpPr txBox="1"/>
          <p:nvPr/>
        </p:nvSpPr>
        <p:spPr>
          <a:xfrm>
            <a:off x="622820" y="353305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说一说梯形各部分的名称。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E0AC211-D6B6-4672-1084-A9EBD4947A83}"/>
              </a:ext>
            </a:extLst>
          </p:cNvPr>
          <p:cNvCxnSpPr>
            <a:cxnSpLocks/>
          </p:cNvCxnSpPr>
          <p:nvPr/>
        </p:nvCxnSpPr>
        <p:spPr>
          <a:xfrm flipH="1">
            <a:off x="7170991" y="4111908"/>
            <a:ext cx="3680512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CA794F7-8BB8-88AE-4999-03D6AED33DAE}"/>
              </a:ext>
            </a:extLst>
          </p:cNvPr>
          <p:cNvCxnSpPr>
            <a:cxnSpLocks/>
          </p:cNvCxnSpPr>
          <p:nvPr/>
        </p:nvCxnSpPr>
        <p:spPr>
          <a:xfrm flipH="1">
            <a:off x="8318656" y="2401545"/>
            <a:ext cx="2028994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57A46DD3-F009-281E-65FB-4262633171E4}"/>
              </a:ext>
            </a:extLst>
          </p:cNvPr>
          <p:cNvCxnSpPr>
            <a:cxnSpLocks/>
          </p:cNvCxnSpPr>
          <p:nvPr/>
        </p:nvCxnSpPr>
        <p:spPr>
          <a:xfrm flipH="1">
            <a:off x="7153470" y="2401545"/>
            <a:ext cx="1165186" cy="170342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0528BEC-A946-8E12-7DEA-D1CFBEA9639D}"/>
              </a:ext>
            </a:extLst>
          </p:cNvPr>
          <p:cNvCxnSpPr>
            <a:cxnSpLocks/>
          </p:cNvCxnSpPr>
          <p:nvPr/>
        </p:nvCxnSpPr>
        <p:spPr>
          <a:xfrm>
            <a:off x="10347650" y="2401545"/>
            <a:ext cx="503853" cy="170342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90EB15E-76EA-F119-B360-D38CE10E3736}"/>
              </a:ext>
            </a:extLst>
          </p:cNvPr>
          <p:cNvSpPr txBox="1"/>
          <p:nvPr/>
        </p:nvSpPr>
        <p:spPr>
          <a:xfrm>
            <a:off x="8567788" y="1796056"/>
            <a:ext cx="13545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0000FF"/>
                </a:solidFill>
                <a:latin typeface="+mj-ea"/>
                <a:ea typeface="+mj-ea"/>
              </a:rPr>
              <a:t>上底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0D8B968-65D0-A089-FEC2-4DCA73893BCF}"/>
              </a:ext>
            </a:extLst>
          </p:cNvPr>
          <p:cNvSpPr txBox="1"/>
          <p:nvPr/>
        </p:nvSpPr>
        <p:spPr>
          <a:xfrm>
            <a:off x="6533715" y="2719788"/>
            <a:ext cx="13545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00B050"/>
                </a:solidFill>
                <a:latin typeface="+mj-ea"/>
                <a:ea typeface="+mj-ea"/>
              </a:rPr>
              <a:t>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741008F-0879-B956-5836-F4828522E799}"/>
              </a:ext>
            </a:extLst>
          </p:cNvPr>
          <p:cNvSpPr txBox="1"/>
          <p:nvPr/>
        </p:nvSpPr>
        <p:spPr>
          <a:xfrm>
            <a:off x="10321943" y="2719788"/>
            <a:ext cx="13545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00B050"/>
                </a:solidFill>
                <a:latin typeface="+mj-ea"/>
                <a:ea typeface="+mj-ea"/>
              </a:rPr>
              <a:t>腰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148788D-6B1F-438C-0681-9B9829EC6274}"/>
              </a:ext>
            </a:extLst>
          </p:cNvPr>
          <p:cNvSpPr txBox="1"/>
          <p:nvPr/>
        </p:nvSpPr>
        <p:spPr>
          <a:xfrm>
            <a:off x="692822" y="1319579"/>
            <a:ext cx="5278732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梯形互相平行的两条边中，较长的一条边叫作下底。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A8865EE0-CF23-329F-C54A-495AE2B242FE}"/>
              </a:ext>
            </a:extLst>
          </p:cNvPr>
          <p:cNvCxnSpPr>
            <a:cxnSpLocks/>
          </p:cNvCxnSpPr>
          <p:nvPr/>
        </p:nvCxnSpPr>
        <p:spPr>
          <a:xfrm flipH="1">
            <a:off x="7153470" y="4110153"/>
            <a:ext cx="3680512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5B584CDD-BC22-7199-B36C-B0CEAC1CC5D5}"/>
              </a:ext>
            </a:extLst>
          </p:cNvPr>
          <p:cNvSpPr txBox="1"/>
          <p:nvPr/>
        </p:nvSpPr>
        <p:spPr>
          <a:xfrm>
            <a:off x="8567788" y="4166033"/>
            <a:ext cx="13545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rgbClr val="FF00FF"/>
                </a:solidFill>
                <a:latin typeface="+mj-ea"/>
                <a:ea typeface="+mj-ea"/>
              </a:rPr>
              <a:t>下底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A8FE901-8E8E-8EB5-0848-42F8C3FE19D4}"/>
              </a:ext>
            </a:extLst>
          </p:cNvPr>
          <p:cNvSpPr txBox="1"/>
          <p:nvPr/>
        </p:nvSpPr>
        <p:spPr>
          <a:xfrm>
            <a:off x="692822" y="2812012"/>
            <a:ext cx="501751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较短的一条边叫作上底。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72001FB7-3EC3-B6AD-7E6D-EB375173C8C6}"/>
              </a:ext>
            </a:extLst>
          </p:cNvPr>
          <p:cNvCxnSpPr>
            <a:cxnSpLocks/>
          </p:cNvCxnSpPr>
          <p:nvPr/>
        </p:nvCxnSpPr>
        <p:spPr>
          <a:xfrm flipH="1">
            <a:off x="8318656" y="2401546"/>
            <a:ext cx="2028994" cy="0"/>
          </a:xfrm>
          <a:prstGeom prst="line">
            <a:avLst/>
          </a:prstGeom>
          <a:ln w="38100" cap="rnd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1F06CCB9-01F9-749A-A45C-B6E31ABC15EF}"/>
              </a:ext>
            </a:extLst>
          </p:cNvPr>
          <p:cNvSpPr txBox="1"/>
          <p:nvPr/>
        </p:nvSpPr>
        <p:spPr>
          <a:xfrm>
            <a:off x="692822" y="3781122"/>
            <a:ext cx="4905547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FF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B050"/>
                </a:solidFill>
              </a:rPr>
              <a:t>梯形中不平行的那组对边叫作梯形的腰。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85FC545F-BE03-4EEE-92F4-E00099222E0B}"/>
              </a:ext>
            </a:extLst>
          </p:cNvPr>
          <p:cNvCxnSpPr>
            <a:cxnSpLocks/>
          </p:cNvCxnSpPr>
          <p:nvPr/>
        </p:nvCxnSpPr>
        <p:spPr>
          <a:xfrm flipH="1">
            <a:off x="7152723" y="2401545"/>
            <a:ext cx="1165186" cy="1703427"/>
          </a:xfrm>
          <a:prstGeom prst="line">
            <a:avLst/>
          </a:prstGeom>
          <a:ln w="38100" cap="rnd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CC114CA-67CD-2C92-FE47-7459642FCE54}"/>
              </a:ext>
            </a:extLst>
          </p:cNvPr>
          <p:cNvCxnSpPr>
            <a:cxnSpLocks/>
          </p:cNvCxnSpPr>
          <p:nvPr/>
        </p:nvCxnSpPr>
        <p:spPr>
          <a:xfrm>
            <a:off x="10347650" y="2401545"/>
            <a:ext cx="503853" cy="1703427"/>
          </a:xfrm>
          <a:prstGeom prst="line">
            <a:avLst/>
          </a:prstGeom>
          <a:ln w="38100" cap="rnd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4306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1" grpId="0"/>
      <p:bldP spid="25" grpId="0"/>
      <p:bldP spid="27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矩形 91">
            <a:extLst>
              <a:ext uri="{FF2B5EF4-FFF2-40B4-BE49-F238E27FC236}">
                <a16:creationId xmlns:a16="http://schemas.microsoft.com/office/drawing/2014/main" id="{81C000D6-7E42-09F9-CD4F-86015430F990}"/>
              </a:ext>
            </a:extLst>
          </p:cNvPr>
          <p:cNvSpPr/>
          <p:nvPr/>
        </p:nvSpPr>
        <p:spPr>
          <a:xfrm>
            <a:off x="5272219" y="1601645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66EC098D-AFF3-2D0A-844D-C2981EF73BB8}"/>
              </a:ext>
            </a:extLst>
          </p:cNvPr>
          <p:cNvSpPr/>
          <p:nvPr/>
        </p:nvSpPr>
        <p:spPr>
          <a:xfrm>
            <a:off x="5272219" y="2747185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602067" y="532092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7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1638059" y="458954"/>
            <a:ext cx="758058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观察下面的梯形，你发现了什么？</a:t>
            </a:r>
          </a:p>
        </p:txBody>
      </p: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AF869BE1-239A-29B4-DADF-F69B30112A47}"/>
              </a:ext>
            </a:extLst>
          </p:cNvPr>
          <p:cNvCxnSpPr>
            <a:cxnSpLocks/>
          </p:cNvCxnSpPr>
          <p:nvPr/>
        </p:nvCxnSpPr>
        <p:spPr>
          <a:xfrm flipH="1">
            <a:off x="2419323" y="1599106"/>
            <a:ext cx="146221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99BEF39D-850C-23CD-D6E9-46FDAE1B53E1}"/>
              </a:ext>
            </a:extLst>
          </p:cNvPr>
          <p:cNvCxnSpPr>
            <a:cxnSpLocks/>
          </p:cNvCxnSpPr>
          <p:nvPr/>
        </p:nvCxnSpPr>
        <p:spPr>
          <a:xfrm flipH="1">
            <a:off x="933061" y="2933384"/>
            <a:ext cx="3228392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5E010466-0834-95C5-7A32-AF574BC8C105}"/>
              </a:ext>
            </a:extLst>
          </p:cNvPr>
          <p:cNvCxnSpPr>
            <a:cxnSpLocks/>
          </p:cNvCxnSpPr>
          <p:nvPr/>
        </p:nvCxnSpPr>
        <p:spPr>
          <a:xfrm flipH="1">
            <a:off x="5271795" y="2933384"/>
            <a:ext cx="244462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AFB3095A-3E49-A6F8-A02F-BB3899299C31}"/>
              </a:ext>
            </a:extLst>
          </p:cNvPr>
          <p:cNvCxnSpPr>
            <a:cxnSpLocks/>
          </p:cNvCxnSpPr>
          <p:nvPr/>
        </p:nvCxnSpPr>
        <p:spPr>
          <a:xfrm flipH="1">
            <a:off x="5271795" y="1608438"/>
            <a:ext cx="152089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FE9D6587-BC65-C3AF-4263-0775E5BAAD7A}"/>
              </a:ext>
            </a:extLst>
          </p:cNvPr>
          <p:cNvCxnSpPr>
            <a:cxnSpLocks/>
          </p:cNvCxnSpPr>
          <p:nvPr/>
        </p:nvCxnSpPr>
        <p:spPr>
          <a:xfrm flipH="1">
            <a:off x="9428583" y="1608438"/>
            <a:ext cx="136227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CF6B0FF6-94FB-8454-4378-D72E40D203E6}"/>
              </a:ext>
            </a:extLst>
          </p:cNvPr>
          <p:cNvCxnSpPr>
            <a:cxnSpLocks/>
          </p:cNvCxnSpPr>
          <p:nvPr/>
        </p:nvCxnSpPr>
        <p:spPr>
          <a:xfrm flipH="1">
            <a:off x="8817428" y="2914724"/>
            <a:ext cx="258458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BEDFAB54-7835-189C-A9B3-0F52A684F820}"/>
              </a:ext>
            </a:extLst>
          </p:cNvPr>
          <p:cNvCxnSpPr>
            <a:cxnSpLocks/>
          </p:cNvCxnSpPr>
          <p:nvPr/>
        </p:nvCxnSpPr>
        <p:spPr>
          <a:xfrm flipH="1">
            <a:off x="8808097" y="1608438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883F9D6C-08BE-B186-7957-08FA997343B5}"/>
              </a:ext>
            </a:extLst>
          </p:cNvPr>
          <p:cNvCxnSpPr>
            <a:cxnSpLocks/>
          </p:cNvCxnSpPr>
          <p:nvPr/>
        </p:nvCxnSpPr>
        <p:spPr>
          <a:xfrm>
            <a:off x="10790483" y="1608436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92B1B9C4-4FAF-0AD7-8B1A-04FF33A3A385}"/>
              </a:ext>
            </a:extLst>
          </p:cNvPr>
          <p:cNvCxnSpPr>
            <a:cxnSpLocks/>
          </p:cNvCxnSpPr>
          <p:nvPr/>
        </p:nvCxnSpPr>
        <p:spPr>
          <a:xfrm flipV="1">
            <a:off x="5271795" y="1608436"/>
            <a:ext cx="0" cy="1321372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3F14FF9A-43E5-C9A9-AD5D-C95E1D889009}"/>
              </a:ext>
            </a:extLst>
          </p:cNvPr>
          <p:cNvCxnSpPr>
            <a:cxnSpLocks/>
          </p:cNvCxnSpPr>
          <p:nvPr/>
        </p:nvCxnSpPr>
        <p:spPr>
          <a:xfrm flipH="1" flipV="1">
            <a:off x="6792685" y="1608437"/>
            <a:ext cx="923731" cy="131561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71B32B0E-1388-9B6A-30A4-05A3B1F7ED6C}"/>
              </a:ext>
            </a:extLst>
          </p:cNvPr>
          <p:cNvCxnSpPr>
            <a:cxnSpLocks/>
          </p:cNvCxnSpPr>
          <p:nvPr/>
        </p:nvCxnSpPr>
        <p:spPr>
          <a:xfrm flipH="1" flipV="1">
            <a:off x="3881534" y="1617767"/>
            <a:ext cx="298580" cy="1292105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F1F16501-DF26-C5D3-71E4-07B9ECAB0742}"/>
              </a:ext>
            </a:extLst>
          </p:cNvPr>
          <p:cNvCxnSpPr>
            <a:cxnSpLocks/>
          </p:cNvCxnSpPr>
          <p:nvPr/>
        </p:nvCxnSpPr>
        <p:spPr>
          <a:xfrm flipV="1">
            <a:off x="919435" y="1599105"/>
            <a:ext cx="1499888" cy="131561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9A16FCE6-95B8-7A92-59AD-8E7F473585FB}"/>
              </a:ext>
            </a:extLst>
          </p:cNvPr>
          <p:cNvSpPr txBox="1"/>
          <p:nvPr/>
        </p:nvSpPr>
        <p:spPr>
          <a:xfrm>
            <a:off x="2301343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①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1B38B10-407D-8EE1-A462-282BC46C3EB2}"/>
              </a:ext>
            </a:extLst>
          </p:cNvPr>
          <p:cNvSpPr txBox="1"/>
          <p:nvPr/>
        </p:nvSpPr>
        <p:spPr>
          <a:xfrm>
            <a:off x="6069562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②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23B04B0-3CCE-7CFC-AF2D-9B4529A90A29}"/>
              </a:ext>
            </a:extLst>
          </p:cNvPr>
          <p:cNvSpPr txBox="1"/>
          <p:nvPr/>
        </p:nvSpPr>
        <p:spPr>
          <a:xfrm>
            <a:off x="9837781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③</a:t>
            </a: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4122B133-FC8E-9170-215F-93ABF5E33B5A}"/>
              </a:ext>
            </a:extLst>
          </p:cNvPr>
          <p:cNvGrpSpPr/>
          <p:nvPr/>
        </p:nvGrpSpPr>
        <p:grpSpPr>
          <a:xfrm>
            <a:off x="681527" y="3922973"/>
            <a:ext cx="4916839" cy="1256294"/>
            <a:chOff x="858810" y="4025611"/>
            <a:chExt cx="4916839" cy="1256294"/>
          </a:xfrm>
        </p:grpSpPr>
        <p:pic>
          <p:nvPicPr>
            <p:cNvPr id="71" name="图片 70">
              <a:extLst>
                <a:ext uri="{FF2B5EF4-FFF2-40B4-BE49-F238E27FC236}">
                  <a16:creationId xmlns:a16="http://schemas.microsoft.com/office/drawing/2014/main" id="{5CAC5171-5B90-5971-2CF1-17DEC4CE6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810" y="4025611"/>
              <a:ext cx="1292649" cy="1256294"/>
            </a:xfrm>
            <a:prstGeom prst="rect">
              <a:avLst/>
            </a:prstGeom>
          </p:spPr>
        </p:pic>
        <p:sp>
          <p:nvSpPr>
            <p:cNvPr id="74" name="对话气泡: 圆角矩形 73">
              <a:extLst>
                <a:ext uri="{FF2B5EF4-FFF2-40B4-BE49-F238E27FC236}">
                  <a16:creationId xmlns:a16="http://schemas.microsoft.com/office/drawing/2014/main" id="{D3871075-1C9D-6C2B-A556-39E7A5EA6C7D}"/>
                </a:ext>
              </a:extLst>
            </p:cNvPr>
            <p:cNvSpPr/>
            <p:nvPr/>
          </p:nvSpPr>
          <p:spPr>
            <a:xfrm>
              <a:off x="2463281" y="4389692"/>
              <a:ext cx="3312368" cy="735070"/>
            </a:xfrm>
            <a:prstGeom prst="wedgeRoundRectCallout">
              <a:avLst>
                <a:gd name="adj1" fmla="val -59453"/>
                <a:gd name="adj2" fmla="val -2127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我观察角的特征。</a:t>
              </a: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A10614F5-ED24-9D98-1439-AFDBB8FA4CA6}"/>
              </a:ext>
            </a:extLst>
          </p:cNvPr>
          <p:cNvSpPr txBox="1"/>
          <p:nvPr/>
        </p:nvSpPr>
        <p:spPr>
          <a:xfrm>
            <a:off x="5845626" y="5003162"/>
            <a:ext cx="43154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梯形②有两个直角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C5D791AA-4991-0DFC-A611-0358530B2515}"/>
              </a:ext>
            </a:extLst>
          </p:cNvPr>
          <p:cNvSpPr txBox="1"/>
          <p:nvPr/>
        </p:nvSpPr>
        <p:spPr>
          <a:xfrm>
            <a:off x="3209731" y="5723748"/>
            <a:ext cx="871479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梯形③的上面两个角相等，下面两个角也相等。</a:t>
            </a:r>
          </a:p>
        </p:txBody>
      </p:sp>
      <p:pic>
        <p:nvPicPr>
          <p:cNvPr id="90" name="图片 89">
            <a:extLst>
              <a:ext uri="{FF2B5EF4-FFF2-40B4-BE49-F238E27FC236}">
                <a16:creationId xmlns:a16="http://schemas.microsoft.com/office/drawing/2014/main" id="{44BE3232-980F-E8AF-E3D6-6BA4753BB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1" y="1577959"/>
            <a:ext cx="2944623" cy="1371719"/>
          </a:xfrm>
          <a:prstGeom prst="rect">
            <a:avLst/>
          </a:prstGeom>
        </p:spPr>
      </p:pic>
      <p:sp>
        <p:nvSpPr>
          <p:cNvPr id="91" name="文本框 90">
            <a:extLst>
              <a:ext uri="{FF2B5EF4-FFF2-40B4-BE49-F238E27FC236}">
                <a16:creationId xmlns:a16="http://schemas.microsoft.com/office/drawing/2014/main" id="{95AA9373-B767-E290-C2F3-4DE940169A5A}"/>
              </a:ext>
            </a:extLst>
          </p:cNvPr>
          <p:cNvSpPr txBox="1"/>
          <p:nvPr/>
        </p:nvSpPr>
        <p:spPr>
          <a:xfrm>
            <a:off x="5845626" y="4282576"/>
            <a:ext cx="522048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zh-CN" altLang="en-US" sz="3000" dirty="0"/>
              <a:t>梯形①的四个角都不相等</a:t>
            </a:r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E9470A1A-5D8F-50AF-CCDD-3E639849D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024" y="1603770"/>
            <a:ext cx="1603387" cy="310923"/>
          </a:xfrm>
          <a:prstGeom prst="rect">
            <a:avLst/>
          </a:prstGeom>
        </p:spPr>
      </p:pic>
      <p:pic>
        <p:nvPicPr>
          <p:cNvPr id="97" name="图片 96">
            <a:extLst>
              <a:ext uri="{FF2B5EF4-FFF2-40B4-BE49-F238E27FC236}">
                <a16:creationId xmlns:a16="http://schemas.microsoft.com/office/drawing/2014/main" id="{08E9CB12-0D0C-85EA-9DDA-4551BD983D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7289" y="2524557"/>
            <a:ext cx="2304488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92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2" grpId="0"/>
      <p:bldP spid="77" grpId="0"/>
      <p:bldP spid="78" grpId="0"/>
      <p:bldP spid="9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CC004C7E-41AF-4B72-AAED-65B2D5EAAA0F}"/>
              </a:ext>
            </a:extLst>
          </p:cNvPr>
          <p:cNvCxnSpPr>
            <a:cxnSpLocks/>
          </p:cNvCxnSpPr>
          <p:nvPr/>
        </p:nvCxnSpPr>
        <p:spPr>
          <a:xfrm flipH="1">
            <a:off x="2419323" y="1599106"/>
            <a:ext cx="146221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F69D06B-3DF3-2BD1-2339-DFC9FAB61566}"/>
              </a:ext>
            </a:extLst>
          </p:cNvPr>
          <p:cNvCxnSpPr>
            <a:cxnSpLocks/>
          </p:cNvCxnSpPr>
          <p:nvPr/>
        </p:nvCxnSpPr>
        <p:spPr>
          <a:xfrm flipH="1">
            <a:off x="933061" y="2933384"/>
            <a:ext cx="3228392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C2B5B7B5-AEFF-ECBD-24A2-A6963D578939}"/>
              </a:ext>
            </a:extLst>
          </p:cNvPr>
          <p:cNvCxnSpPr>
            <a:cxnSpLocks/>
          </p:cNvCxnSpPr>
          <p:nvPr/>
        </p:nvCxnSpPr>
        <p:spPr>
          <a:xfrm flipH="1">
            <a:off x="5271795" y="2933384"/>
            <a:ext cx="244462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3FF2B05-EFD2-B7BE-6851-B7AF71490F69}"/>
              </a:ext>
            </a:extLst>
          </p:cNvPr>
          <p:cNvCxnSpPr>
            <a:cxnSpLocks/>
          </p:cNvCxnSpPr>
          <p:nvPr/>
        </p:nvCxnSpPr>
        <p:spPr>
          <a:xfrm flipH="1">
            <a:off x="5271795" y="1608438"/>
            <a:ext cx="152089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3423FEE-46B5-E2D2-6E6A-D9C6B5507301}"/>
              </a:ext>
            </a:extLst>
          </p:cNvPr>
          <p:cNvCxnSpPr>
            <a:cxnSpLocks/>
          </p:cNvCxnSpPr>
          <p:nvPr/>
        </p:nvCxnSpPr>
        <p:spPr>
          <a:xfrm flipH="1">
            <a:off x="9428583" y="1608438"/>
            <a:ext cx="136227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1CD5075-DCCB-308C-E4AE-9FA9CA05B7DF}"/>
              </a:ext>
            </a:extLst>
          </p:cNvPr>
          <p:cNvCxnSpPr>
            <a:cxnSpLocks/>
          </p:cNvCxnSpPr>
          <p:nvPr/>
        </p:nvCxnSpPr>
        <p:spPr>
          <a:xfrm flipH="1">
            <a:off x="8817428" y="2914724"/>
            <a:ext cx="258458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1939C02-17EC-1908-9720-2861615285A1}"/>
              </a:ext>
            </a:extLst>
          </p:cNvPr>
          <p:cNvCxnSpPr>
            <a:cxnSpLocks/>
          </p:cNvCxnSpPr>
          <p:nvPr/>
        </p:nvCxnSpPr>
        <p:spPr>
          <a:xfrm flipH="1">
            <a:off x="8808097" y="1608438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8EC4560-9640-243A-E13F-2734B874D3FE}"/>
              </a:ext>
            </a:extLst>
          </p:cNvPr>
          <p:cNvCxnSpPr>
            <a:cxnSpLocks/>
          </p:cNvCxnSpPr>
          <p:nvPr/>
        </p:nvCxnSpPr>
        <p:spPr>
          <a:xfrm>
            <a:off x="10790483" y="1608436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971B7C2-C5CB-3D74-1487-8B1ECAF0D4FB}"/>
              </a:ext>
            </a:extLst>
          </p:cNvPr>
          <p:cNvCxnSpPr>
            <a:cxnSpLocks/>
          </p:cNvCxnSpPr>
          <p:nvPr/>
        </p:nvCxnSpPr>
        <p:spPr>
          <a:xfrm flipV="1">
            <a:off x="5271795" y="1608436"/>
            <a:ext cx="0" cy="1321372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7A573F7-4EFB-1A41-FC50-DE260931A631}"/>
              </a:ext>
            </a:extLst>
          </p:cNvPr>
          <p:cNvCxnSpPr>
            <a:cxnSpLocks/>
          </p:cNvCxnSpPr>
          <p:nvPr/>
        </p:nvCxnSpPr>
        <p:spPr>
          <a:xfrm flipH="1" flipV="1">
            <a:off x="6792685" y="1608437"/>
            <a:ext cx="923731" cy="131561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8673846-B1E9-2EC6-FB4E-AA0E78FF4CE7}"/>
              </a:ext>
            </a:extLst>
          </p:cNvPr>
          <p:cNvCxnSpPr>
            <a:cxnSpLocks/>
          </p:cNvCxnSpPr>
          <p:nvPr/>
        </p:nvCxnSpPr>
        <p:spPr>
          <a:xfrm flipH="1" flipV="1">
            <a:off x="3881534" y="1617767"/>
            <a:ext cx="298580" cy="1292105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B5A4D89-EA70-3BBE-686D-CAC794009283}"/>
              </a:ext>
            </a:extLst>
          </p:cNvPr>
          <p:cNvCxnSpPr>
            <a:cxnSpLocks/>
          </p:cNvCxnSpPr>
          <p:nvPr/>
        </p:nvCxnSpPr>
        <p:spPr>
          <a:xfrm flipV="1">
            <a:off x="919435" y="1599105"/>
            <a:ext cx="1499888" cy="131561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2619A3AF-9486-28E8-9153-1017ED8755D3}"/>
              </a:ext>
            </a:extLst>
          </p:cNvPr>
          <p:cNvSpPr txBox="1"/>
          <p:nvPr/>
        </p:nvSpPr>
        <p:spPr>
          <a:xfrm>
            <a:off x="2301343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①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282C121-CA12-0523-9F3D-B26D3932D3DC}"/>
              </a:ext>
            </a:extLst>
          </p:cNvPr>
          <p:cNvSpPr txBox="1"/>
          <p:nvPr/>
        </p:nvSpPr>
        <p:spPr>
          <a:xfrm>
            <a:off x="6069562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②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E2BFE29-B80E-4EC8-80C4-62BF5F8E5491}"/>
              </a:ext>
            </a:extLst>
          </p:cNvPr>
          <p:cNvSpPr txBox="1"/>
          <p:nvPr/>
        </p:nvSpPr>
        <p:spPr>
          <a:xfrm>
            <a:off x="9837781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③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D680BD2A-77B3-9331-6AF1-C9964073A099}"/>
              </a:ext>
            </a:extLst>
          </p:cNvPr>
          <p:cNvGrpSpPr/>
          <p:nvPr/>
        </p:nvGrpSpPr>
        <p:grpSpPr>
          <a:xfrm>
            <a:off x="6255508" y="3943276"/>
            <a:ext cx="5226478" cy="1385558"/>
            <a:chOff x="5822301" y="4003963"/>
            <a:chExt cx="5226478" cy="1385558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F23CE7B4-E876-8C6B-4A42-4A7BFA87B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57204" y="4003963"/>
              <a:ext cx="1591575" cy="1385558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59B5267D-598F-3174-F20A-C1FB7B601AD5}"/>
                </a:ext>
              </a:extLst>
            </p:cNvPr>
            <p:cNvSpPr/>
            <p:nvPr/>
          </p:nvSpPr>
          <p:spPr>
            <a:xfrm>
              <a:off x="5822301" y="4514492"/>
              <a:ext cx="3312368" cy="735070"/>
            </a:xfrm>
            <a:prstGeom prst="wedgeRoundRectCallout">
              <a:avLst>
                <a:gd name="adj1" fmla="val 59984"/>
                <a:gd name="adj2" fmla="val -1873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我观察边的特征。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8B984C29-659C-44F6-E01A-073075713EE6}"/>
              </a:ext>
            </a:extLst>
          </p:cNvPr>
          <p:cNvSpPr txBox="1"/>
          <p:nvPr/>
        </p:nvSpPr>
        <p:spPr>
          <a:xfrm>
            <a:off x="966090" y="4570616"/>
            <a:ext cx="5274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梯形①②的四条边都不相等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D63746F-48F4-67A5-C013-F5CC7DCB4C2B}"/>
              </a:ext>
            </a:extLst>
          </p:cNvPr>
          <p:cNvCxnSpPr>
            <a:cxnSpLocks/>
          </p:cNvCxnSpPr>
          <p:nvPr/>
        </p:nvCxnSpPr>
        <p:spPr>
          <a:xfrm flipH="1">
            <a:off x="8810430" y="1608438"/>
            <a:ext cx="625151" cy="1306286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9F97CD61-6AA2-AF11-2631-716BB87B0FA0}"/>
              </a:ext>
            </a:extLst>
          </p:cNvPr>
          <p:cNvCxnSpPr>
            <a:cxnSpLocks/>
          </p:cNvCxnSpPr>
          <p:nvPr/>
        </p:nvCxnSpPr>
        <p:spPr>
          <a:xfrm>
            <a:off x="10790483" y="1608436"/>
            <a:ext cx="625151" cy="1306286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9E67D43-D9FC-37DB-6299-34FAEF6AF59D}"/>
              </a:ext>
            </a:extLst>
          </p:cNvPr>
          <p:cNvSpPr txBox="1"/>
          <p:nvPr/>
        </p:nvSpPr>
        <p:spPr>
          <a:xfrm>
            <a:off x="966090" y="5399450"/>
            <a:ext cx="5274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梯形③的两条腰相等</a:t>
            </a:r>
          </a:p>
        </p:txBody>
      </p:sp>
    </p:spTree>
    <p:extLst>
      <p:ext uri="{BB962C8B-B14F-4D97-AF65-F5344CB8AC3E}">
        <p14:creationId xmlns:p14="http://schemas.microsoft.com/office/powerpoint/2010/main" val="3737810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C5EF628F-D8C2-A2AE-86D5-26AFC5FA5FB5}"/>
              </a:ext>
            </a:extLst>
          </p:cNvPr>
          <p:cNvSpPr/>
          <p:nvPr/>
        </p:nvSpPr>
        <p:spPr>
          <a:xfrm>
            <a:off x="5272219" y="1603744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FC501A9D-1F8E-7AFE-2FED-B5E0C9B5A9BD}"/>
              </a:ext>
            </a:extLst>
          </p:cNvPr>
          <p:cNvCxnSpPr>
            <a:cxnSpLocks/>
          </p:cNvCxnSpPr>
          <p:nvPr/>
        </p:nvCxnSpPr>
        <p:spPr>
          <a:xfrm flipH="1">
            <a:off x="2419323" y="1599106"/>
            <a:ext cx="146221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14862C4-81FD-7C75-4FF5-B50C195A34AC}"/>
              </a:ext>
            </a:extLst>
          </p:cNvPr>
          <p:cNvCxnSpPr>
            <a:cxnSpLocks/>
          </p:cNvCxnSpPr>
          <p:nvPr/>
        </p:nvCxnSpPr>
        <p:spPr>
          <a:xfrm flipH="1">
            <a:off x="933061" y="2933384"/>
            <a:ext cx="3228392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5EDEF956-743C-9DDB-8C36-7BC038AD433C}"/>
              </a:ext>
            </a:extLst>
          </p:cNvPr>
          <p:cNvCxnSpPr>
            <a:cxnSpLocks/>
          </p:cNvCxnSpPr>
          <p:nvPr/>
        </p:nvCxnSpPr>
        <p:spPr>
          <a:xfrm flipH="1">
            <a:off x="5271795" y="2933384"/>
            <a:ext cx="244462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C9F7EF01-6562-12F8-4DA8-5B1B551ABCAF}"/>
              </a:ext>
            </a:extLst>
          </p:cNvPr>
          <p:cNvCxnSpPr>
            <a:cxnSpLocks/>
          </p:cNvCxnSpPr>
          <p:nvPr/>
        </p:nvCxnSpPr>
        <p:spPr>
          <a:xfrm flipH="1">
            <a:off x="5271795" y="1608438"/>
            <a:ext cx="152089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7D5E9EFA-DBCF-B3B4-9377-552A9EC8C60E}"/>
              </a:ext>
            </a:extLst>
          </p:cNvPr>
          <p:cNvCxnSpPr>
            <a:cxnSpLocks/>
          </p:cNvCxnSpPr>
          <p:nvPr/>
        </p:nvCxnSpPr>
        <p:spPr>
          <a:xfrm flipH="1">
            <a:off x="9428583" y="1608438"/>
            <a:ext cx="136227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FFA85A0-97A7-9958-10D3-AA75F5EA7591}"/>
              </a:ext>
            </a:extLst>
          </p:cNvPr>
          <p:cNvCxnSpPr>
            <a:cxnSpLocks/>
          </p:cNvCxnSpPr>
          <p:nvPr/>
        </p:nvCxnSpPr>
        <p:spPr>
          <a:xfrm flipH="1">
            <a:off x="8817428" y="2914724"/>
            <a:ext cx="258458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AD4C457-16CC-0D38-0192-E0EE75C2F11E}"/>
              </a:ext>
            </a:extLst>
          </p:cNvPr>
          <p:cNvCxnSpPr>
            <a:cxnSpLocks/>
          </p:cNvCxnSpPr>
          <p:nvPr/>
        </p:nvCxnSpPr>
        <p:spPr>
          <a:xfrm flipH="1">
            <a:off x="8808097" y="1608438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EB04A0B0-7B4F-DD06-F664-5EF01116B34B}"/>
              </a:ext>
            </a:extLst>
          </p:cNvPr>
          <p:cNvCxnSpPr>
            <a:cxnSpLocks/>
          </p:cNvCxnSpPr>
          <p:nvPr/>
        </p:nvCxnSpPr>
        <p:spPr>
          <a:xfrm>
            <a:off x="10790483" y="1608436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B331D80-5567-03B3-74F4-1CFCE377AB69}"/>
              </a:ext>
            </a:extLst>
          </p:cNvPr>
          <p:cNvCxnSpPr>
            <a:cxnSpLocks/>
          </p:cNvCxnSpPr>
          <p:nvPr/>
        </p:nvCxnSpPr>
        <p:spPr>
          <a:xfrm flipV="1">
            <a:off x="5271795" y="1608436"/>
            <a:ext cx="0" cy="1321372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5D5FB6B-3A97-A8EF-1028-75978806FF4D}"/>
              </a:ext>
            </a:extLst>
          </p:cNvPr>
          <p:cNvCxnSpPr>
            <a:cxnSpLocks/>
          </p:cNvCxnSpPr>
          <p:nvPr/>
        </p:nvCxnSpPr>
        <p:spPr>
          <a:xfrm flipH="1" flipV="1">
            <a:off x="6792685" y="1608437"/>
            <a:ext cx="923731" cy="131561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C000C85A-0B1A-441B-3A41-014F64090F83}"/>
              </a:ext>
            </a:extLst>
          </p:cNvPr>
          <p:cNvCxnSpPr>
            <a:cxnSpLocks/>
          </p:cNvCxnSpPr>
          <p:nvPr/>
        </p:nvCxnSpPr>
        <p:spPr>
          <a:xfrm flipH="1" flipV="1">
            <a:off x="3881534" y="1617767"/>
            <a:ext cx="298580" cy="1292105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A8ED89E-F835-C505-B752-EC716C1C0868}"/>
              </a:ext>
            </a:extLst>
          </p:cNvPr>
          <p:cNvCxnSpPr>
            <a:cxnSpLocks/>
          </p:cNvCxnSpPr>
          <p:nvPr/>
        </p:nvCxnSpPr>
        <p:spPr>
          <a:xfrm flipV="1">
            <a:off x="919435" y="1599105"/>
            <a:ext cx="1499888" cy="131561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049DF1DB-AAAA-0E2C-B689-F02A92A47286}"/>
              </a:ext>
            </a:extLst>
          </p:cNvPr>
          <p:cNvSpPr txBox="1"/>
          <p:nvPr/>
        </p:nvSpPr>
        <p:spPr>
          <a:xfrm>
            <a:off x="2301343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①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B39FE03-9DF7-6230-E473-BC90812E6697}"/>
              </a:ext>
            </a:extLst>
          </p:cNvPr>
          <p:cNvSpPr txBox="1"/>
          <p:nvPr/>
        </p:nvSpPr>
        <p:spPr>
          <a:xfrm>
            <a:off x="6069562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②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51D4A70-BD87-DD64-EA88-9969B64E41A6}"/>
              </a:ext>
            </a:extLst>
          </p:cNvPr>
          <p:cNvSpPr txBox="1"/>
          <p:nvPr/>
        </p:nvSpPr>
        <p:spPr>
          <a:xfrm>
            <a:off x="9837781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③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8E5D585-C0FE-9BF2-F7F1-563DF41AAA3D}"/>
              </a:ext>
            </a:extLst>
          </p:cNvPr>
          <p:cNvSpPr txBox="1"/>
          <p:nvPr/>
        </p:nvSpPr>
        <p:spPr>
          <a:xfrm>
            <a:off x="592493" y="376815"/>
            <a:ext cx="829957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量一量，折一折，验证你的发现。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7D6793B-51E5-E082-1F52-F1D002C2A506}"/>
              </a:ext>
            </a:extLst>
          </p:cNvPr>
          <p:cNvSpPr txBox="1"/>
          <p:nvPr/>
        </p:nvSpPr>
        <p:spPr>
          <a:xfrm>
            <a:off x="1821800" y="4572557"/>
            <a:ext cx="8777776" cy="7103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600" dirty="0"/>
              <a:t>有一个角是直角的梯形叫作</a:t>
            </a:r>
            <a:r>
              <a:rPr lang="zh-CN" altLang="en-US" sz="3600" dirty="0">
                <a:solidFill>
                  <a:srgbClr val="FF00FF"/>
                </a:solidFill>
              </a:rPr>
              <a:t>直角梯形</a:t>
            </a:r>
            <a:r>
              <a:rPr lang="zh-CN" altLang="en-US" sz="3600" dirty="0"/>
              <a:t>。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8CC7244F-26F5-356E-63F0-813AFFA6ED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64" t="18824" r="23647" b="17451"/>
          <a:stretch/>
        </p:blipFill>
        <p:spPr>
          <a:xfrm rot="10800000">
            <a:off x="4624801" y="926697"/>
            <a:ext cx="4691653" cy="511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937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F5E5EA5-02D3-7CB5-3976-089739CBA369}"/>
              </a:ext>
            </a:extLst>
          </p:cNvPr>
          <p:cNvSpPr/>
          <p:nvPr/>
        </p:nvSpPr>
        <p:spPr>
          <a:xfrm>
            <a:off x="5272219" y="1603744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C49D0DD4-545C-68CE-BF45-8DB16EE15B87}"/>
              </a:ext>
            </a:extLst>
          </p:cNvPr>
          <p:cNvCxnSpPr>
            <a:cxnSpLocks/>
          </p:cNvCxnSpPr>
          <p:nvPr/>
        </p:nvCxnSpPr>
        <p:spPr>
          <a:xfrm flipH="1">
            <a:off x="2419323" y="1599106"/>
            <a:ext cx="146221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34F54FBD-FF64-C97A-3D4A-12B4559C20CA}"/>
              </a:ext>
            </a:extLst>
          </p:cNvPr>
          <p:cNvCxnSpPr>
            <a:cxnSpLocks/>
          </p:cNvCxnSpPr>
          <p:nvPr/>
        </p:nvCxnSpPr>
        <p:spPr>
          <a:xfrm flipH="1">
            <a:off x="933061" y="2933384"/>
            <a:ext cx="3228392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A1D5B4F-F6F2-DF81-0B60-F0E5B4FAF0F7}"/>
              </a:ext>
            </a:extLst>
          </p:cNvPr>
          <p:cNvCxnSpPr>
            <a:cxnSpLocks/>
          </p:cNvCxnSpPr>
          <p:nvPr/>
        </p:nvCxnSpPr>
        <p:spPr>
          <a:xfrm flipH="1">
            <a:off x="5271795" y="2933384"/>
            <a:ext cx="244462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D0E93469-1E0C-E313-CD2A-2772086E4D3A}"/>
              </a:ext>
            </a:extLst>
          </p:cNvPr>
          <p:cNvCxnSpPr>
            <a:cxnSpLocks/>
          </p:cNvCxnSpPr>
          <p:nvPr/>
        </p:nvCxnSpPr>
        <p:spPr>
          <a:xfrm flipH="1">
            <a:off x="5271795" y="1608438"/>
            <a:ext cx="152089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29404A5-D382-E9D8-7B2C-90CA2BA16C38}"/>
              </a:ext>
            </a:extLst>
          </p:cNvPr>
          <p:cNvCxnSpPr>
            <a:cxnSpLocks/>
          </p:cNvCxnSpPr>
          <p:nvPr/>
        </p:nvCxnSpPr>
        <p:spPr>
          <a:xfrm flipV="1">
            <a:off x="5271795" y="1608436"/>
            <a:ext cx="0" cy="1321372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20AF7B9-0699-B7D5-1FA3-3B863299912A}"/>
              </a:ext>
            </a:extLst>
          </p:cNvPr>
          <p:cNvCxnSpPr>
            <a:cxnSpLocks/>
          </p:cNvCxnSpPr>
          <p:nvPr/>
        </p:nvCxnSpPr>
        <p:spPr>
          <a:xfrm flipH="1" flipV="1">
            <a:off x="6792685" y="1608437"/>
            <a:ext cx="923731" cy="131561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E62772F-7DA6-47D8-A7D2-8E34D654D6D6}"/>
              </a:ext>
            </a:extLst>
          </p:cNvPr>
          <p:cNvCxnSpPr>
            <a:cxnSpLocks/>
          </p:cNvCxnSpPr>
          <p:nvPr/>
        </p:nvCxnSpPr>
        <p:spPr>
          <a:xfrm flipH="1" flipV="1">
            <a:off x="3881534" y="1617767"/>
            <a:ext cx="298580" cy="1292105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765C265-1230-AE29-8314-134D4CCE8515}"/>
              </a:ext>
            </a:extLst>
          </p:cNvPr>
          <p:cNvCxnSpPr>
            <a:cxnSpLocks/>
          </p:cNvCxnSpPr>
          <p:nvPr/>
        </p:nvCxnSpPr>
        <p:spPr>
          <a:xfrm flipV="1">
            <a:off x="919435" y="1599105"/>
            <a:ext cx="1499888" cy="131561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C9823F6-79C1-E35B-320D-6712E971BCD1}"/>
              </a:ext>
            </a:extLst>
          </p:cNvPr>
          <p:cNvSpPr txBox="1"/>
          <p:nvPr/>
        </p:nvSpPr>
        <p:spPr>
          <a:xfrm>
            <a:off x="2301343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①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12EF8DF-7A5B-B652-DD72-D37127681DB4}"/>
              </a:ext>
            </a:extLst>
          </p:cNvPr>
          <p:cNvSpPr txBox="1"/>
          <p:nvPr/>
        </p:nvSpPr>
        <p:spPr>
          <a:xfrm>
            <a:off x="6069562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②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E7C1B7-8234-E88C-8D29-F3C732A28C71}"/>
              </a:ext>
            </a:extLst>
          </p:cNvPr>
          <p:cNvSpPr txBox="1"/>
          <p:nvPr/>
        </p:nvSpPr>
        <p:spPr>
          <a:xfrm>
            <a:off x="9837781" y="3191408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③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CC5D4BE-B636-5839-1970-C275FFF86995}"/>
              </a:ext>
            </a:extLst>
          </p:cNvPr>
          <p:cNvSpPr txBox="1"/>
          <p:nvPr/>
        </p:nvSpPr>
        <p:spPr>
          <a:xfrm>
            <a:off x="592493" y="376815"/>
            <a:ext cx="829957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量一量，折一折，验证你的发现。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76191135-B01B-ACE3-0DC4-B41DA238CCAF}"/>
              </a:ext>
            </a:extLst>
          </p:cNvPr>
          <p:cNvGrpSpPr/>
          <p:nvPr/>
        </p:nvGrpSpPr>
        <p:grpSpPr>
          <a:xfrm>
            <a:off x="8793149" y="1607396"/>
            <a:ext cx="1314882" cy="1306286"/>
            <a:chOff x="2378681" y="4659547"/>
            <a:chExt cx="1314882" cy="1306286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B66666E7-B544-9EE9-0995-FBA8F522F5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3163" y="4659547"/>
              <a:ext cx="680400" cy="0"/>
            </a:xfrm>
            <a:prstGeom prst="line">
              <a:avLst/>
            </a:prstGeom>
            <a:ln w="38100" cap="rnd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A8AE85CF-7ABC-86A5-7E35-6910E12D3D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01163" y="5965833"/>
              <a:ext cx="1292400" cy="0"/>
            </a:xfrm>
            <a:prstGeom prst="line">
              <a:avLst/>
            </a:prstGeom>
            <a:ln w="38100" cap="rnd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CF3DA23C-3F3A-3184-39F0-4FBB890C3A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8681" y="4659547"/>
              <a:ext cx="625151" cy="1306286"/>
            </a:xfrm>
            <a:prstGeom prst="line">
              <a:avLst/>
            </a:prstGeom>
            <a:ln w="38100" cap="rnd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9BF0C9DC-3224-FBFC-772D-BB2F421EBD1B}"/>
              </a:ext>
            </a:extLst>
          </p:cNvPr>
          <p:cNvGrpSpPr/>
          <p:nvPr/>
        </p:nvGrpSpPr>
        <p:grpSpPr>
          <a:xfrm flipH="1">
            <a:off x="10127422" y="1607396"/>
            <a:ext cx="1314882" cy="1306286"/>
            <a:chOff x="2378681" y="4659547"/>
            <a:chExt cx="1314882" cy="1306286"/>
          </a:xfrm>
        </p:grpSpPr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25C47A7D-F82A-3955-91FB-32B8237FBA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3163" y="4659547"/>
              <a:ext cx="6804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08E407B6-B022-8D1B-AF1D-F08F198FBC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01163" y="5965833"/>
              <a:ext cx="12924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FA28B2FD-AD0F-EA43-B24C-AC56DCCC41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8681" y="4659547"/>
              <a:ext cx="625151" cy="130628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376D68B0-D034-E933-7DCC-EDEA376008E4}"/>
              </a:ext>
            </a:extLst>
          </p:cNvPr>
          <p:cNvGrpSpPr/>
          <p:nvPr/>
        </p:nvGrpSpPr>
        <p:grpSpPr>
          <a:xfrm>
            <a:off x="8793149" y="1607396"/>
            <a:ext cx="1314882" cy="1306286"/>
            <a:chOff x="2378681" y="4659547"/>
            <a:chExt cx="1314882" cy="1306286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1A654E29-38B2-BF8F-9C1A-0397B24BC4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3163" y="4659547"/>
              <a:ext cx="6804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B86FEDD7-0A52-727E-24F7-1383351426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01163" y="5965833"/>
              <a:ext cx="12924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0FFD80B8-A4CA-14B4-F38C-2FC309C988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8681" y="4659547"/>
              <a:ext cx="625151" cy="130628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5ACE1BC-3B75-EF2C-D591-E6B55614B66F}"/>
              </a:ext>
            </a:extLst>
          </p:cNvPr>
          <p:cNvGrpSpPr/>
          <p:nvPr/>
        </p:nvGrpSpPr>
        <p:grpSpPr>
          <a:xfrm flipH="1">
            <a:off x="10127422" y="1607396"/>
            <a:ext cx="1314882" cy="1306286"/>
            <a:chOff x="2378681" y="4659547"/>
            <a:chExt cx="1314882" cy="1306286"/>
          </a:xfrm>
        </p:grpSpPr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A754AF2B-5FBE-FC2A-AF1C-689CDC1E6B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13163" y="4659547"/>
              <a:ext cx="6804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3E8FDFED-9CFA-8681-D813-BFFAA73388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01163" y="5965833"/>
              <a:ext cx="12924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5A66D260-3A75-CDD6-585A-A487FA471D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78681" y="4659547"/>
              <a:ext cx="625151" cy="130628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02A3CF30-CB22-1FDD-AE0F-8C55570D5554}"/>
              </a:ext>
            </a:extLst>
          </p:cNvPr>
          <p:cNvCxnSpPr/>
          <p:nvPr/>
        </p:nvCxnSpPr>
        <p:spPr>
          <a:xfrm>
            <a:off x="10108085" y="1370559"/>
            <a:ext cx="0" cy="1744824"/>
          </a:xfrm>
          <a:prstGeom prst="line">
            <a:avLst/>
          </a:prstGeom>
          <a:ln w="28575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EA0A5507-2E32-6944-F233-41C0C8F6B2F7}"/>
              </a:ext>
            </a:extLst>
          </p:cNvPr>
          <p:cNvGrpSpPr/>
          <p:nvPr/>
        </p:nvGrpSpPr>
        <p:grpSpPr>
          <a:xfrm>
            <a:off x="6485457" y="3776183"/>
            <a:ext cx="5230380" cy="1244175"/>
            <a:chOff x="3210415" y="3878821"/>
            <a:chExt cx="5230380" cy="1244175"/>
          </a:xfrm>
        </p:grpSpPr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2E2F83A3-D63A-1DC6-DF27-0F87B08A0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2580" y="3878821"/>
              <a:ext cx="1248215" cy="1244175"/>
            </a:xfrm>
            <a:prstGeom prst="rect">
              <a:avLst/>
            </a:prstGeom>
          </p:spPr>
        </p:pic>
        <p:sp>
          <p:nvSpPr>
            <p:cNvPr id="69" name="对话气泡: 圆角矩形 68">
              <a:extLst>
                <a:ext uri="{FF2B5EF4-FFF2-40B4-BE49-F238E27FC236}">
                  <a16:creationId xmlns:a16="http://schemas.microsoft.com/office/drawing/2014/main" id="{396FD4DF-7CE6-F9AE-94E6-729AFF0957C5}"/>
                </a:ext>
              </a:extLst>
            </p:cNvPr>
            <p:cNvSpPr/>
            <p:nvPr/>
          </p:nvSpPr>
          <p:spPr>
            <a:xfrm>
              <a:off x="3210415" y="4086645"/>
              <a:ext cx="3548060" cy="735070"/>
            </a:xfrm>
            <a:prstGeom prst="wedgeRoundRectCallout">
              <a:avLst>
                <a:gd name="adj1" fmla="val 62063"/>
                <a:gd name="adj2" fmla="val -21276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对折后两腰重合。</a:t>
              </a:r>
            </a:p>
          </p:txBody>
        </p:sp>
      </p:grpSp>
      <p:sp>
        <p:nvSpPr>
          <p:cNvPr id="71" name="文本框 70">
            <a:extLst>
              <a:ext uri="{FF2B5EF4-FFF2-40B4-BE49-F238E27FC236}">
                <a16:creationId xmlns:a16="http://schemas.microsoft.com/office/drawing/2014/main" id="{A1E5A600-4F53-1008-EB14-0320286D2D3A}"/>
              </a:ext>
            </a:extLst>
          </p:cNvPr>
          <p:cNvSpPr txBox="1"/>
          <p:nvPr/>
        </p:nvSpPr>
        <p:spPr>
          <a:xfrm>
            <a:off x="1468759" y="4873459"/>
            <a:ext cx="7807391" cy="7103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200" b="1" kern="10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600" dirty="0"/>
              <a:t>两腰相等的梯形叫作</a:t>
            </a:r>
            <a:r>
              <a:rPr lang="zh-CN" altLang="en-US" sz="3600" dirty="0">
                <a:solidFill>
                  <a:srgbClr val="FF00FF"/>
                </a:solidFill>
              </a:rPr>
              <a:t>等腰梯形</a:t>
            </a:r>
            <a:r>
              <a:rPr lang="zh-CN" altLang="en-US" sz="3600" dirty="0"/>
              <a:t>。</a:t>
            </a: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7060CA5A-E58A-EBE3-0C80-594902CC8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289" y="2524557"/>
            <a:ext cx="2304488" cy="390178"/>
          </a:xfrm>
          <a:prstGeom prst="rect">
            <a:avLst/>
          </a:prstGeom>
        </p:spPr>
      </p:pic>
      <p:sp>
        <p:nvSpPr>
          <p:cNvPr id="74" name="文本框 73">
            <a:extLst>
              <a:ext uri="{FF2B5EF4-FFF2-40B4-BE49-F238E27FC236}">
                <a16:creationId xmlns:a16="http://schemas.microsoft.com/office/drawing/2014/main" id="{D5FE7687-98B8-D299-BB2D-56580F07B874}"/>
              </a:ext>
            </a:extLst>
          </p:cNvPr>
          <p:cNvSpPr txBox="1"/>
          <p:nvPr/>
        </p:nvSpPr>
        <p:spPr>
          <a:xfrm>
            <a:off x="9038221" y="2323909"/>
            <a:ext cx="5217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1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A9D88A9-26FD-99BF-41BE-A245DA766B55}"/>
              </a:ext>
            </a:extLst>
          </p:cNvPr>
          <p:cNvSpPr txBox="1"/>
          <p:nvPr/>
        </p:nvSpPr>
        <p:spPr>
          <a:xfrm>
            <a:off x="10607991" y="2323909"/>
            <a:ext cx="5217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2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3269788D-FC07-38E4-CA61-6CC9F5827A7B}"/>
              </a:ext>
            </a:extLst>
          </p:cNvPr>
          <p:cNvSpPr txBox="1"/>
          <p:nvPr/>
        </p:nvSpPr>
        <p:spPr>
          <a:xfrm>
            <a:off x="2072613" y="5732852"/>
            <a:ext cx="7057250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FF"/>
                </a:solidFill>
              </a:rPr>
              <a:t>等腰梯形的两底角相等，∠</a:t>
            </a:r>
            <a:r>
              <a:rPr lang="en-US" altLang="zh-CN" dirty="0">
                <a:solidFill>
                  <a:srgbClr val="0000FF"/>
                </a:solidFill>
              </a:rPr>
              <a:t>1</a:t>
            </a:r>
            <a:r>
              <a:rPr lang="zh-CN" altLang="en-US" dirty="0">
                <a:solidFill>
                  <a:srgbClr val="0000FF"/>
                </a:solidFill>
              </a:rPr>
              <a:t> </a:t>
            </a:r>
            <a:r>
              <a:rPr lang="en-US" altLang="zh-CN" dirty="0">
                <a:solidFill>
                  <a:srgbClr val="0000FF"/>
                </a:solidFill>
              </a:rPr>
              <a:t>= </a:t>
            </a:r>
            <a:r>
              <a:rPr lang="zh-CN" altLang="en-US" dirty="0">
                <a:solidFill>
                  <a:srgbClr val="0000FF"/>
                </a:solidFill>
              </a:rPr>
              <a:t>∠</a:t>
            </a:r>
            <a:r>
              <a:rPr lang="en-US" altLang="zh-CN" dirty="0">
                <a:solidFill>
                  <a:srgbClr val="0000FF"/>
                </a:solidFill>
              </a:rPr>
              <a:t>2</a:t>
            </a:r>
            <a:r>
              <a:rPr lang="zh-CN" altLang="en-US" dirty="0">
                <a:solidFill>
                  <a:srgbClr val="0000FF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920514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4" grpId="0"/>
      <p:bldP spid="75" grpId="0"/>
      <p:bldP spid="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ADE50652-C96F-15AF-D7F3-84352BAA4552}"/>
              </a:ext>
            </a:extLst>
          </p:cNvPr>
          <p:cNvSpPr txBox="1"/>
          <p:nvPr/>
        </p:nvSpPr>
        <p:spPr>
          <a:xfrm>
            <a:off x="1649185" y="427951"/>
            <a:ext cx="9454243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下面的图形有哪些共同的特点？它们之间又有哪些不同之处？</a:t>
            </a:r>
            <a:endParaRPr lang="zh-CN" altLang="zh-CN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AC80F84F-B5FF-75EF-5410-61F4717C8F41}"/>
              </a:ext>
            </a:extLst>
          </p:cNvPr>
          <p:cNvSpPr/>
          <p:nvPr/>
        </p:nvSpPr>
        <p:spPr>
          <a:xfrm>
            <a:off x="611398" y="494768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8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2061FDDA-E65B-F462-6D8E-56FC7B56A515}"/>
              </a:ext>
            </a:extLst>
          </p:cNvPr>
          <p:cNvGrpSpPr/>
          <p:nvPr/>
        </p:nvGrpSpPr>
        <p:grpSpPr>
          <a:xfrm>
            <a:off x="2344135" y="2278614"/>
            <a:ext cx="8021128" cy="2065221"/>
            <a:chOff x="1961580" y="2409243"/>
            <a:chExt cx="8021128" cy="2065221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368FFD78-E05B-2F6F-E825-BAF42F3E14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5870" y="3201723"/>
              <a:ext cx="123882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2B8CFDF0-E623-4633-7EA2-58FB1FE2BB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7330" y="2409243"/>
              <a:ext cx="123882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459B9B2A-71E2-A933-A3CF-295538E00A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5870" y="2409243"/>
              <a:ext cx="251460" cy="79248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679D386-DD9A-C6F5-CAAE-2E8ED5C501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5550" y="2409243"/>
              <a:ext cx="251460" cy="79248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FCED7924-78C6-153F-12E5-23EEE56C72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580" y="3713787"/>
              <a:ext cx="118548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0F265500-A8BE-5C7D-5911-DEC0E85001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580" y="4464357"/>
              <a:ext cx="118548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E8EB10BE-65FB-02E1-9827-3CBD6DF6841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1580" y="3713787"/>
              <a:ext cx="0" cy="74010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6BE2092-15D7-834C-54F7-E1C56DAC37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0300" y="3713787"/>
              <a:ext cx="0" cy="74010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327C4E49-7973-F104-9D21-5B937A8E37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6190" y="375188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51B21552-8346-0536-37C2-B91349BD28B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918140" y="339374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DC823427-36D2-7A57-317D-BE80CA7105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5611" y="375188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7468904C-57E9-FF22-834E-B54A9E5DE7C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918140" y="411383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EAEC4C0-282C-08D2-3C21-DDBA101C4C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8550" y="3208835"/>
              <a:ext cx="111817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E4D6B10-3858-52F9-A0DB-65495C4533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6515" y="2490523"/>
              <a:ext cx="6480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6126B48D-0D83-D469-077A-F636A842D1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1204" y="2490523"/>
              <a:ext cx="227965" cy="70612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A58A29A9-D829-CBC3-E94C-F28EA48CE623}"/>
                </a:ext>
              </a:extLst>
            </p:cNvPr>
            <p:cNvCxnSpPr>
              <a:cxnSpLocks/>
            </p:cNvCxnSpPr>
            <p:nvPr/>
          </p:nvCxnSpPr>
          <p:spPr>
            <a:xfrm>
              <a:off x="6540611" y="2490523"/>
              <a:ext cx="227965" cy="70612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47C68524-8C51-248E-8FA0-B3123B7251E0}"/>
                </a:ext>
              </a:extLst>
            </p:cNvPr>
            <p:cNvCxnSpPr>
              <a:cxnSpLocks/>
            </p:cNvCxnSpPr>
            <p:nvPr/>
          </p:nvCxnSpPr>
          <p:spPr>
            <a:xfrm>
              <a:off x="6685644" y="4473837"/>
              <a:ext cx="885588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2D115F7-06F6-E7D7-E1EB-B6E592A841DC}"/>
                </a:ext>
              </a:extLst>
            </p:cNvPr>
            <p:cNvCxnSpPr>
              <a:cxnSpLocks/>
            </p:cNvCxnSpPr>
            <p:nvPr/>
          </p:nvCxnSpPr>
          <p:spPr>
            <a:xfrm>
              <a:off x="7150800" y="3713787"/>
              <a:ext cx="420432" cy="75057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ED8A7946-3FCF-CB15-A0CF-09A8242A83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15760" y="3713787"/>
              <a:ext cx="431799" cy="21336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FA519C5E-F368-535B-4608-559B79E2D9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2580" y="3927147"/>
              <a:ext cx="43180" cy="54071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1B154AB7-4637-31B6-9060-9404FDE195EB}"/>
                </a:ext>
              </a:extLst>
            </p:cNvPr>
            <p:cNvCxnSpPr>
              <a:cxnSpLocks/>
            </p:cNvCxnSpPr>
            <p:nvPr/>
          </p:nvCxnSpPr>
          <p:spPr>
            <a:xfrm>
              <a:off x="8936084" y="2467237"/>
              <a:ext cx="936896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id="{F5B8D936-459F-1C9E-DF31-7AF76C5E91B3}"/>
                </a:ext>
              </a:extLst>
            </p:cNvPr>
            <p:cNvCxnSpPr>
              <a:cxnSpLocks/>
            </p:cNvCxnSpPr>
            <p:nvPr/>
          </p:nvCxnSpPr>
          <p:spPr>
            <a:xfrm>
              <a:off x="8931004" y="2467237"/>
              <a:ext cx="0" cy="71538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:a16="http://schemas.microsoft.com/office/drawing/2014/main" id="{D1100606-C2DA-3794-1DAC-A065CA3B35E5}"/>
                </a:ext>
              </a:extLst>
            </p:cNvPr>
            <p:cNvCxnSpPr>
              <a:cxnSpLocks/>
            </p:cNvCxnSpPr>
            <p:nvPr/>
          </p:nvCxnSpPr>
          <p:spPr>
            <a:xfrm>
              <a:off x="8936084" y="3188597"/>
              <a:ext cx="400956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>
              <a:extLst>
                <a:ext uri="{FF2B5EF4-FFF2-40B4-BE49-F238E27FC236}">
                  <a16:creationId xmlns:a16="http://schemas.microsoft.com/office/drawing/2014/main" id="{8BBF981C-1FD0-63A8-B362-2EA2BB0573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6371" y="2467237"/>
              <a:ext cx="535940" cy="71538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id="{61A40EC7-C670-BFE2-F2A8-D627298F20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7776" y="3936373"/>
              <a:ext cx="344932" cy="538091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id="{87EDAD51-81E7-FFC2-97B4-9D7E2EB373AE}"/>
                </a:ext>
              </a:extLst>
            </p:cNvPr>
            <p:cNvCxnSpPr>
              <a:cxnSpLocks/>
            </p:cNvCxnSpPr>
            <p:nvPr/>
          </p:nvCxnSpPr>
          <p:spPr>
            <a:xfrm>
              <a:off x="8995410" y="3688080"/>
              <a:ext cx="987298" cy="239067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764528BF-A53E-E955-28FE-05C4220F9B74}"/>
                </a:ext>
              </a:extLst>
            </p:cNvPr>
            <p:cNvCxnSpPr>
              <a:cxnSpLocks/>
            </p:cNvCxnSpPr>
            <p:nvPr/>
          </p:nvCxnSpPr>
          <p:spPr>
            <a:xfrm>
              <a:off x="8978736" y="3688080"/>
              <a:ext cx="207174" cy="783807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42AEB742-02C8-9FA8-D695-B2006E561FC8}"/>
                </a:ext>
              </a:extLst>
            </p:cNvPr>
            <p:cNvCxnSpPr>
              <a:cxnSpLocks/>
            </p:cNvCxnSpPr>
            <p:nvPr/>
          </p:nvCxnSpPr>
          <p:spPr>
            <a:xfrm>
              <a:off x="9185910" y="4464357"/>
              <a:ext cx="450007" cy="753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文本框 98">
            <a:extLst>
              <a:ext uri="{FF2B5EF4-FFF2-40B4-BE49-F238E27FC236}">
                <a16:creationId xmlns:a16="http://schemas.microsoft.com/office/drawing/2014/main" id="{CFDACE9C-6684-248A-F747-DFFC6D9F6903}"/>
              </a:ext>
            </a:extLst>
          </p:cNvPr>
          <p:cNvSpPr txBox="1"/>
          <p:nvPr/>
        </p:nvSpPr>
        <p:spPr>
          <a:xfrm>
            <a:off x="677743" y="2357960"/>
            <a:ext cx="173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平行四边形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59AC31BE-F928-4FB8-D9F9-06D8C5A6E256}"/>
              </a:ext>
            </a:extLst>
          </p:cNvPr>
          <p:cNvSpPr txBox="1"/>
          <p:nvPr/>
        </p:nvSpPr>
        <p:spPr>
          <a:xfrm>
            <a:off x="5669621" y="1872768"/>
            <a:ext cx="173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等腰梯形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F7229BF-F5D1-E9DC-D49E-5A753ADDECF9}"/>
              </a:ext>
            </a:extLst>
          </p:cNvPr>
          <p:cNvSpPr txBox="1"/>
          <p:nvPr/>
        </p:nvSpPr>
        <p:spPr>
          <a:xfrm>
            <a:off x="8916674" y="1872768"/>
            <a:ext cx="173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直角梯形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A01345C9-5140-3AD9-C88D-8E8A08B78F16}"/>
              </a:ext>
            </a:extLst>
          </p:cNvPr>
          <p:cNvSpPr txBox="1"/>
          <p:nvPr/>
        </p:nvSpPr>
        <p:spPr>
          <a:xfrm>
            <a:off x="2146817" y="4392321"/>
            <a:ext cx="1468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长方形</a:t>
            </a: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3D2582A8-9C58-C141-A586-5EBFC96F29C3}"/>
              </a:ext>
            </a:extLst>
          </p:cNvPr>
          <p:cNvSpPr txBox="1"/>
          <p:nvPr/>
        </p:nvSpPr>
        <p:spPr>
          <a:xfrm>
            <a:off x="4549948" y="4382703"/>
            <a:ext cx="1468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正方形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A050EF54-9258-B8B7-9A47-8C3976A0A557}"/>
              </a:ext>
            </a:extLst>
          </p:cNvPr>
          <p:cNvSpPr txBox="1"/>
          <p:nvPr/>
        </p:nvSpPr>
        <p:spPr>
          <a:xfrm>
            <a:off x="7517083" y="4429356"/>
            <a:ext cx="2513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一般平行四边形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69665637-FD44-3FB1-8295-06EC6127786C}"/>
              </a:ext>
            </a:extLst>
          </p:cNvPr>
          <p:cNvSpPr txBox="1"/>
          <p:nvPr/>
        </p:nvSpPr>
        <p:spPr>
          <a:xfrm>
            <a:off x="1310501" y="5258719"/>
            <a:ext cx="10075623" cy="6636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kern="100" dirty="0">
                <a:latin typeface="+mn-lt"/>
                <a:cs typeface="Times New Roman" panose="02020603050405020304" pitchFamily="18" charset="0"/>
              </a:rPr>
              <a:t>你能总结出它们的特点吗？想一想，然后和同伴讨论。</a:t>
            </a:r>
            <a:endParaRPr lang="zh-CN" altLang="zh-CN" sz="2400" b="1" kern="100" dirty="0">
              <a:effectLst/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372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P spid="101" grpId="0"/>
      <p:bldP spid="102" grpId="0"/>
      <p:bldP spid="103" grpId="0"/>
      <p:bldP spid="104" grpId="0"/>
      <p:bldP spid="10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A6CC299-6BE6-E08E-4ED3-EE48EEC8FA5A}"/>
              </a:ext>
            </a:extLst>
          </p:cNvPr>
          <p:cNvGrpSpPr/>
          <p:nvPr/>
        </p:nvGrpSpPr>
        <p:grpSpPr>
          <a:xfrm>
            <a:off x="2428112" y="664417"/>
            <a:ext cx="8021128" cy="2065221"/>
            <a:chOff x="1961580" y="2409243"/>
            <a:chExt cx="8021128" cy="2065221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B505D922-205B-7B6C-3C79-40052C9B10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5870" y="3201723"/>
              <a:ext cx="123882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7BCC962-ECC2-9410-61B1-37A934754F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7330" y="2409243"/>
              <a:ext cx="123882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7E4A5DD-0CC3-4BC3-E2CC-33DAF71D37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5870" y="2409243"/>
              <a:ext cx="251460" cy="79248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2D39FBDF-2DCA-73D5-061E-8320E4C454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5550" y="2409243"/>
              <a:ext cx="251460" cy="79248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ABFF92A9-87B0-D2F4-A4E4-609515D04A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580" y="3713787"/>
              <a:ext cx="118548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B8A45E93-CCF9-58F6-78D0-5229FEA734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1580" y="4464357"/>
              <a:ext cx="118548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7E0DA434-5989-7495-8C99-C1D9B0A479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61580" y="3713787"/>
              <a:ext cx="0" cy="74010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318EB8FB-647B-0D47-075A-BE1202C0B7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0300" y="3713787"/>
              <a:ext cx="0" cy="74010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45FC31C4-3225-1687-E0BA-0DD52EFD1A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6190" y="375188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CD4A1180-41E2-ADB1-7181-7DB563C57A58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918140" y="339374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DAC80696-C717-2B63-1078-119C76D89D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5611" y="375188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0D14D4DE-770F-9E87-D8A9-4727E9FBEE93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4918140" y="4113837"/>
              <a:ext cx="0" cy="72000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2BD5E882-4220-D343-45F0-6FFC01C774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58550" y="3208835"/>
              <a:ext cx="111817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B0F009FB-B10C-B200-139E-AD514101C7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86515" y="2490523"/>
              <a:ext cx="648000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5EF62B9B-DCE1-C22D-9CAF-591F3BB1CC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41204" y="2490523"/>
              <a:ext cx="227965" cy="70612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93FB8786-5CD8-A9AC-05BC-E4868FDEA1A6}"/>
                </a:ext>
              </a:extLst>
            </p:cNvPr>
            <p:cNvCxnSpPr>
              <a:cxnSpLocks/>
            </p:cNvCxnSpPr>
            <p:nvPr/>
          </p:nvCxnSpPr>
          <p:spPr>
            <a:xfrm>
              <a:off x="6540611" y="2490523"/>
              <a:ext cx="227965" cy="70612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2F141FCE-8443-3878-C666-FF208CC2448E}"/>
                </a:ext>
              </a:extLst>
            </p:cNvPr>
            <p:cNvCxnSpPr>
              <a:cxnSpLocks/>
            </p:cNvCxnSpPr>
            <p:nvPr/>
          </p:nvCxnSpPr>
          <p:spPr>
            <a:xfrm>
              <a:off x="6685644" y="4473837"/>
              <a:ext cx="885588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48A729CC-1AC5-D078-8F9D-F24011FDB262}"/>
                </a:ext>
              </a:extLst>
            </p:cNvPr>
            <p:cNvCxnSpPr>
              <a:cxnSpLocks/>
            </p:cNvCxnSpPr>
            <p:nvPr/>
          </p:nvCxnSpPr>
          <p:spPr>
            <a:xfrm>
              <a:off x="7150800" y="3713787"/>
              <a:ext cx="420432" cy="75057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4B82E3A0-F0A9-B451-42CE-E02C0B6469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15760" y="3713787"/>
              <a:ext cx="431799" cy="21336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A1B49CA3-C1FA-E39A-3D40-1067963E2E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72580" y="3927147"/>
              <a:ext cx="43180" cy="54071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694ABEAB-FBDE-F340-DEC6-F6BBDD94000B}"/>
                </a:ext>
              </a:extLst>
            </p:cNvPr>
            <p:cNvCxnSpPr>
              <a:cxnSpLocks/>
            </p:cNvCxnSpPr>
            <p:nvPr/>
          </p:nvCxnSpPr>
          <p:spPr>
            <a:xfrm>
              <a:off x="8936084" y="2467237"/>
              <a:ext cx="936896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13FCDB9B-7B70-D9BF-8169-3D7E76BD43C3}"/>
                </a:ext>
              </a:extLst>
            </p:cNvPr>
            <p:cNvCxnSpPr>
              <a:cxnSpLocks/>
            </p:cNvCxnSpPr>
            <p:nvPr/>
          </p:nvCxnSpPr>
          <p:spPr>
            <a:xfrm>
              <a:off x="8931004" y="2467237"/>
              <a:ext cx="0" cy="71538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E8778B49-E56E-706B-0E5C-74F94D9C6F3A}"/>
                </a:ext>
              </a:extLst>
            </p:cNvPr>
            <p:cNvCxnSpPr>
              <a:cxnSpLocks/>
            </p:cNvCxnSpPr>
            <p:nvPr/>
          </p:nvCxnSpPr>
          <p:spPr>
            <a:xfrm>
              <a:off x="8936084" y="3188597"/>
              <a:ext cx="400956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ACB6395A-1239-C22C-86FA-9F7CD4D69B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6371" y="2467237"/>
              <a:ext cx="535940" cy="715383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9FBF9E68-5BE6-D852-B687-E13BFC2D9CC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37776" y="3936373"/>
              <a:ext cx="344932" cy="538091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A7D52965-B7D0-F303-5F98-4BC7105A2CA4}"/>
                </a:ext>
              </a:extLst>
            </p:cNvPr>
            <p:cNvCxnSpPr>
              <a:cxnSpLocks/>
            </p:cNvCxnSpPr>
            <p:nvPr/>
          </p:nvCxnSpPr>
          <p:spPr>
            <a:xfrm>
              <a:off x="8995410" y="3688080"/>
              <a:ext cx="987298" cy="239067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E8C78CDF-95F0-7264-9BEF-176D89AE365A}"/>
                </a:ext>
              </a:extLst>
            </p:cNvPr>
            <p:cNvCxnSpPr>
              <a:cxnSpLocks/>
            </p:cNvCxnSpPr>
            <p:nvPr/>
          </p:nvCxnSpPr>
          <p:spPr>
            <a:xfrm>
              <a:off x="8978736" y="3688080"/>
              <a:ext cx="207174" cy="783807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AA9F8BD5-78EA-377F-B2CB-9B05E20A9349}"/>
                </a:ext>
              </a:extLst>
            </p:cNvPr>
            <p:cNvCxnSpPr>
              <a:cxnSpLocks/>
            </p:cNvCxnSpPr>
            <p:nvPr/>
          </p:nvCxnSpPr>
          <p:spPr>
            <a:xfrm>
              <a:off x="9185910" y="4464357"/>
              <a:ext cx="450007" cy="753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F3A65DE9-3B75-2933-33F6-2E99FFB6B408}"/>
              </a:ext>
            </a:extLst>
          </p:cNvPr>
          <p:cNvSpPr txBox="1"/>
          <p:nvPr/>
        </p:nvSpPr>
        <p:spPr>
          <a:xfrm>
            <a:off x="761720" y="743763"/>
            <a:ext cx="173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平行四边形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9628B34-BE16-DC9E-3F74-0523DEFB87BB}"/>
              </a:ext>
            </a:extLst>
          </p:cNvPr>
          <p:cNvSpPr txBox="1"/>
          <p:nvPr/>
        </p:nvSpPr>
        <p:spPr>
          <a:xfrm>
            <a:off x="5753598" y="258571"/>
            <a:ext cx="173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等腰梯形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6FA4DF2-DDBE-557F-3352-ECC1D32C1E86}"/>
              </a:ext>
            </a:extLst>
          </p:cNvPr>
          <p:cNvSpPr txBox="1"/>
          <p:nvPr/>
        </p:nvSpPr>
        <p:spPr>
          <a:xfrm>
            <a:off x="9000651" y="258571"/>
            <a:ext cx="17306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直角梯形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79B5F207-A12B-F5FA-669B-1D7D4EA7670E}"/>
              </a:ext>
            </a:extLst>
          </p:cNvPr>
          <p:cNvSpPr txBox="1"/>
          <p:nvPr/>
        </p:nvSpPr>
        <p:spPr>
          <a:xfrm>
            <a:off x="2230794" y="2778124"/>
            <a:ext cx="1468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长方形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41150A3D-1992-286D-C1F0-968662A3EF80}"/>
              </a:ext>
            </a:extLst>
          </p:cNvPr>
          <p:cNvSpPr txBox="1"/>
          <p:nvPr/>
        </p:nvSpPr>
        <p:spPr>
          <a:xfrm>
            <a:off x="4633925" y="2768506"/>
            <a:ext cx="14681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正方形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A68484A-05AB-10B7-43BD-EB5E0AC6826A}"/>
              </a:ext>
            </a:extLst>
          </p:cNvPr>
          <p:cNvSpPr txBox="1"/>
          <p:nvPr/>
        </p:nvSpPr>
        <p:spPr>
          <a:xfrm>
            <a:off x="7601060" y="2815159"/>
            <a:ext cx="25133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FF"/>
                </a:solidFill>
                <a:latin typeface="+mn-lt"/>
              </a:rPr>
              <a:t>一般平行四边形</a:t>
            </a:r>
          </a:p>
        </p:txBody>
      </p:sp>
      <p:graphicFrame>
        <p:nvGraphicFramePr>
          <p:cNvPr id="66" name="表格 65">
            <a:extLst>
              <a:ext uri="{FF2B5EF4-FFF2-40B4-BE49-F238E27FC236}">
                <a16:creationId xmlns:a16="http://schemas.microsoft.com/office/drawing/2014/main" id="{556C4F43-3002-7A38-F2B5-FE8470535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542636"/>
              </p:ext>
            </p:extLst>
          </p:nvPr>
        </p:nvGraphicFramePr>
        <p:xfrm>
          <a:off x="705734" y="3319627"/>
          <a:ext cx="10864223" cy="32424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4201">
                  <a:extLst>
                    <a:ext uri="{9D8B030D-6E8A-4147-A177-3AD203B41FA5}">
                      <a16:colId xmlns:a16="http://schemas.microsoft.com/office/drawing/2014/main" val="1348436065"/>
                    </a:ext>
                  </a:extLst>
                </a:gridCol>
                <a:gridCol w="9060022">
                  <a:extLst>
                    <a:ext uri="{9D8B030D-6E8A-4147-A177-3AD203B41FA5}">
                      <a16:colId xmlns:a16="http://schemas.microsoft.com/office/drawing/2014/main" val="2372305949"/>
                    </a:ext>
                  </a:extLst>
                </a:gridCol>
              </a:tblGrid>
              <a:tr h="5300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共同点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7927434"/>
                  </a:ext>
                </a:extLst>
              </a:tr>
              <a:tr h="27124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+mj-ea"/>
                          <a:ea typeface="+mj-ea"/>
                        </a:rPr>
                        <a:t>不同点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8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8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8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8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8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zh-CN" altLang="en-US" sz="2800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6874344"/>
                  </a:ext>
                </a:extLst>
              </a:tr>
            </a:tbl>
          </a:graphicData>
        </a:graphic>
      </p:graphicFrame>
      <p:sp>
        <p:nvSpPr>
          <p:cNvPr id="68" name="文本框 67">
            <a:extLst>
              <a:ext uri="{FF2B5EF4-FFF2-40B4-BE49-F238E27FC236}">
                <a16:creationId xmlns:a16="http://schemas.microsoft.com/office/drawing/2014/main" id="{B9BD354D-B402-2E2D-75A7-C97C1BE3D0C9}"/>
              </a:ext>
            </a:extLst>
          </p:cNvPr>
          <p:cNvSpPr txBox="1"/>
          <p:nvPr/>
        </p:nvSpPr>
        <p:spPr>
          <a:xfrm>
            <a:off x="2883690" y="3334070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zh-CN" altLang="en-US" sz="28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都是四边形，</a:t>
            </a:r>
            <a:r>
              <a:rPr lang="zh-CN" altLang="zh-CN" sz="2800" b="1" kern="100" dirty="0"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都有四条边，四个角</a:t>
            </a:r>
            <a:endParaRPr lang="zh-CN" altLang="zh-CN" sz="2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296C106-F2E1-55AD-3FEF-96A8D806D8C3}"/>
              </a:ext>
            </a:extLst>
          </p:cNvPr>
          <p:cNvSpPr txBox="1"/>
          <p:nvPr/>
        </p:nvSpPr>
        <p:spPr>
          <a:xfrm>
            <a:off x="2883689" y="3987215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① 梯形只有一组对边平行；</a:t>
            </a:r>
            <a:endParaRPr lang="zh-CN" altLang="zh-CN" sz="2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31DD101-8C26-B8BB-6095-112DDCD9B0FF}"/>
              </a:ext>
            </a:extLst>
          </p:cNvPr>
          <p:cNvSpPr txBox="1"/>
          <p:nvPr/>
        </p:nvSpPr>
        <p:spPr>
          <a:xfrm>
            <a:off x="2883689" y="4615476"/>
            <a:ext cx="60975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② 平行四边形有两组对边平行；</a:t>
            </a:r>
            <a:endParaRPr lang="zh-CN" altLang="zh-CN" sz="2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DCE4BCA3-1F73-DC04-C7DE-CE207F7FB88F}"/>
              </a:ext>
            </a:extLst>
          </p:cNvPr>
          <p:cNvSpPr txBox="1"/>
          <p:nvPr/>
        </p:nvSpPr>
        <p:spPr>
          <a:xfrm>
            <a:off x="2883689" y="5243737"/>
            <a:ext cx="81077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③ 长方形、正方形对边平行，四个角都是直角；</a:t>
            </a:r>
            <a:endParaRPr lang="zh-CN" altLang="zh-CN" sz="2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9D5C1CCA-E018-9A13-E2B8-B704E8448DF1}"/>
              </a:ext>
            </a:extLst>
          </p:cNvPr>
          <p:cNvSpPr txBox="1"/>
          <p:nvPr/>
        </p:nvSpPr>
        <p:spPr>
          <a:xfrm>
            <a:off x="2883689" y="5871999"/>
            <a:ext cx="77065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800" b="1" kern="100" dirty="0">
                <a:solidFill>
                  <a:srgbClr val="FF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④ 一般四边形没有对边平行。</a:t>
            </a:r>
            <a:endParaRPr lang="zh-CN" altLang="zh-CN" sz="20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7745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箭头: 五边形 20">
            <a:extLst>
              <a:ext uri="{FF2B5EF4-FFF2-40B4-BE49-F238E27FC236}">
                <a16:creationId xmlns:a16="http://schemas.microsoft.com/office/drawing/2014/main" id="{41A70F7D-A614-0170-37C3-0E25CD354AB1}"/>
              </a:ext>
            </a:extLst>
          </p:cNvPr>
          <p:cNvSpPr/>
          <p:nvPr/>
        </p:nvSpPr>
        <p:spPr>
          <a:xfrm>
            <a:off x="540755" y="586100"/>
            <a:ext cx="2376000" cy="720000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/>
              <a:t>归  纳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3E349EA-1B59-3A1D-6951-C473884F31C2}"/>
              </a:ext>
            </a:extLst>
          </p:cNvPr>
          <p:cNvSpPr txBox="1"/>
          <p:nvPr/>
        </p:nvSpPr>
        <p:spPr>
          <a:xfrm>
            <a:off x="1873121" y="1362086"/>
            <a:ext cx="901570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你能用集合图表示四边形之间的关系吗？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5F43109F-1110-B4C0-983E-DC44874A1513}"/>
              </a:ext>
            </a:extLst>
          </p:cNvPr>
          <p:cNvSpPr/>
          <p:nvPr/>
        </p:nvSpPr>
        <p:spPr>
          <a:xfrm>
            <a:off x="1588148" y="2323323"/>
            <a:ext cx="9015704" cy="3722914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E2A3603-2B36-8301-14EE-984A9997D410}"/>
              </a:ext>
            </a:extLst>
          </p:cNvPr>
          <p:cNvSpPr txBox="1"/>
          <p:nvPr/>
        </p:nvSpPr>
        <p:spPr>
          <a:xfrm>
            <a:off x="5180436" y="2369978"/>
            <a:ext cx="177514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四边形</a:t>
            </a:r>
          </a:p>
        </p:txBody>
      </p:sp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9A46C6F1-C4D2-C373-26AA-0AB7D93E5228}"/>
              </a:ext>
            </a:extLst>
          </p:cNvPr>
          <p:cNvSpPr/>
          <p:nvPr/>
        </p:nvSpPr>
        <p:spPr>
          <a:xfrm>
            <a:off x="1873122" y="3100575"/>
            <a:ext cx="4107800" cy="2637752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C46077F7-1727-54FE-6A7C-4C5DF02AD613}"/>
              </a:ext>
            </a:extLst>
          </p:cNvPr>
          <p:cNvSpPr/>
          <p:nvPr/>
        </p:nvSpPr>
        <p:spPr>
          <a:xfrm>
            <a:off x="6230516" y="3100575"/>
            <a:ext cx="4107800" cy="2637752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6AA3B83-0F9E-5C47-0765-CF53A925A970}"/>
              </a:ext>
            </a:extLst>
          </p:cNvPr>
          <p:cNvSpPr txBox="1"/>
          <p:nvPr/>
        </p:nvSpPr>
        <p:spPr>
          <a:xfrm>
            <a:off x="2829120" y="3144418"/>
            <a:ext cx="218336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平行四边形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A941743-4544-CC5F-3E5C-49E0922AD951}"/>
              </a:ext>
            </a:extLst>
          </p:cNvPr>
          <p:cNvSpPr txBox="1"/>
          <p:nvPr/>
        </p:nvSpPr>
        <p:spPr>
          <a:xfrm>
            <a:off x="7429113" y="3144418"/>
            <a:ext cx="177514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梯形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76E95B63-6990-4BAA-D0BD-184F4ADBE5E0}"/>
              </a:ext>
            </a:extLst>
          </p:cNvPr>
          <p:cNvSpPr/>
          <p:nvPr/>
        </p:nvSpPr>
        <p:spPr>
          <a:xfrm>
            <a:off x="2569377" y="3806890"/>
            <a:ext cx="2775405" cy="1782178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066E8CF-F5A5-FE10-1F36-33CB99D3DECF}"/>
              </a:ext>
            </a:extLst>
          </p:cNvPr>
          <p:cNvSpPr txBox="1"/>
          <p:nvPr/>
        </p:nvSpPr>
        <p:spPr>
          <a:xfrm>
            <a:off x="2829120" y="3881534"/>
            <a:ext cx="218336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长方形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9A6CBAC8-EE48-3440-B3AF-21A6BADCDFD9}"/>
              </a:ext>
            </a:extLst>
          </p:cNvPr>
          <p:cNvSpPr/>
          <p:nvPr/>
        </p:nvSpPr>
        <p:spPr>
          <a:xfrm>
            <a:off x="3215400" y="4496377"/>
            <a:ext cx="1470778" cy="944434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B69CBF8-5135-B9AF-907B-76671CC10A49}"/>
              </a:ext>
            </a:extLst>
          </p:cNvPr>
          <p:cNvSpPr txBox="1"/>
          <p:nvPr/>
        </p:nvSpPr>
        <p:spPr>
          <a:xfrm>
            <a:off x="2829120" y="4674636"/>
            <a:ext cx="218336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正方形</a:t>
            </a: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E26A2C27-9CD6-F61E-2318-1790FF2EA9BF}"/>
              </a:ext>
            </a:extLst>
          </p:cNvPr>
          <p:cNvSpPr/>
          <p:nvPr/>
        </p:nvSpPr>
        <p:spPr>
          <a:xfrm>
            <a:off x="6600204" y="4049500"/>
            <a:ext cx="1620067" cy="1306317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A82D10D3-05F3-6662-C54E-A43874395E53}"/>
              </a:ext>
            </a:extLst>
          </p:cNvPr>
          <p:cNvSpPr/>
          <p:nvPr/>
        </p:nvSpPr>
        <p:spPr>
          <a:xfrm>
            <a:off x="8484988" y="4049500"/>
            <a:ext cx="1620067" cy="1306317"/>
          </a:xfrm>
          <a:prstGeom prst="roundRect">
            <a:avLst>
              <a:gd name="adj" fmla="val 38722"/>
            </a:avLst>
          </a:prstGeom>
          <a:solidFill>
            <a:schemeClr val="accent3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CAC0938-CAF4-033E-E268-43EE8B5DD60E}"/>
              </a:ext>
            </a:extLst>
          </p:cNvPr>
          <p:cNvSpPr txBox="1"/>
          <p:nvPr/>
        </p:nvSpPr>
        <p:spPr>
          <a:xfrm>
            <a:off x="6786059" y="4152083"/>
            <a:ext cx="122969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直角</a:t>
            </a:r>
            <a:endParaRPr lang="en-US" altLang="zh-CN" sz="2800" dirty="0"/>
          </a:p>
          <a:p>
            <a:pPr algn="ctr"/>
            <a:r>
              <a:rPr lang="zh-CN" altLang="en-US" sz="2800" dirty="0"/>
              <a:t>梯形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CAFF86F-698D-6267-A329-8CEFF78580E2}"/>
              </a:ext>
            </a:extLst>
          </p:cNvPr>
          <p:cNvSpPr txBox="1"/>
          <p:nvPr/>
        </p:nvSpPr>
        <p:spPr>
          <a:xfrm>
            <a:off x="8680174" y="4152083"/>
            <a:ext cx="1229694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2800" dirty="0"/>
              <a:t>等腰</a:t>
            </a:r>
            <a:endParaRPr lang="en-US" altLang="zh-CN" sz="2800" dirty="0"/>
          </a:p>
          <a:p>
            <a:pPr algn="ctr"/>
            <a:r>
              <a:rPr lang="zh-CN" altLang="en-US" sz="2800" dirty="0"/>
              <a:t>梯形</a:t>
            </a:r>
          </a:p>
        </p:txBody>
      </p:sp>
    </p:spTree>
    <p:extLst>
      <p:ext uri="{BB962C8B-B14F-4D97-AF65-F5344CB8AC3E}">
        <p14:creationId xmlns:p14="http://schemas.microsoft.com/office/powerpoint/2010/main" val="457880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8" grpId="0" animBg="1"/>
      <p:bldP spid="29" grpId="0" animBg="1"/>
      <p:bldP spid="30" grpId="0"/>
      <p:bldP spid="31" grpId="0"/>
      <p:bldP spid="32" grpId="0" animBg="1"/>
      <p:bldP spid="33" grpId="0"/>
      <p:bldP spid="34" grpId="0" animBg="1"/>
      <p:bldP spid="35" grpId="0"/>
      <p:bldP spid="36" grpId="0" animBg="1"/>
      <p:bldP spid="37" grpId="0" animBg="1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778235" y="1294404"/>
            <a:ext cx="11062310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下面的图形中，是等腰梯形的画“√”，是直角梯形 </a:t>
            </a:r>
            <a:endParaRPr lang="en-US" altLang="zh-CN" sz="3600" dirty="0"/>
          </a:p>
          <a:p>
            <a:pPr>
              <a:lnSpc>
                <a:spcPct val="120000"/>
              </a:lnSpc>
            </a:pPr>
            <a:r>
              <a:rPr lang="zh-CN" altLang="en-US" sz="3600" dirty="0"/>
              <a:t>    的画“○”。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2CC11049-4393-B1CE-68B6-70031A7E98CD}"/>
              </a:ext>
            </a:extLst>
          </p:cNvPr>
          <p:cNvSpPr/>
          <p:nvPr/>
        </p:nvSpPr>
        <p:spPr>
          <a:xfrm>
            <a:off x="835152" y="3513163"/>
            <a:ext cx="1658112" cy="774192"/>
          </a:xfrm>
          <a:custGeom>
            <a:avLst/>
            <a:gdLst>
              <a:gd name="csX0" fmla="*/ 0 w 1658112"/>
              <a:gd name="csY0" fmla="*/ 774192 h 774192"/>
              <a:gd name="csX1" fmla="*/ 1658112 w 1658112"/>
              <a:gd name="csY1" fmla="*/ 768096 h 774192"/>
              <a:gd name="csX2" fmla="*/ 1030224 w 1658112"/>
              <a:gd name="csY2" fmla="*/ 0 h 774192"/>
              <a:gd name="csX3" fmla="*/ 188976 w 1658112"/>
              <a:gd name="csY3" fmla="*/ 0 h 774192"/>
              <a:gd name="csX4" fmla="*/ 0 w 1658112"/>
              <a:gd name="csY4" fmla="*/ 774192 h 7741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58112" h="774192">
                <a:moveTo>
                  <a:pt x="0" y="774192"/>
                </a:moveTo>
                <a:lnTo>
                  <a:pt x="1658112" y="768096"/>
                </a:lnTo>
                <a:lnTo>
                  <a:pt x="1030224" y="0"/>
                </a:lnTo>
                <a:lnTo>
                  <a:pt x="188976" y="0"/>
                </a:lnTo>
                <a:lnTo>
                  <a:pt x="0" y="774192"/>
                </a:ln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B95E6233-6AAB-F9E0-5477-82799F6EA06B}"/>
              </a:ext>
            </a:extLst>
          </p:cNvPr>
          <p:cNvSpPr/>
          <p:nvPr/>
        </p:nvSpPr>
        <p:spPr>
          <a:xfrm>
            <a:off x="3328416" y="3555835"/>
            <a:ext cx="1871472" cy="694944"/>
          </a:xfrm>
          <a:custGeom>
            <a:avLst/>
            <a:gdLst>
              <a:gd name="csX0" fmla="*/ 493776 w 1871472"/>
              <a:gd name="csY0" fmla="*/ 688848 h 694944"/>
              <a:gd name="csX1" fmla="*/ 1383792 w 1871472"/>
              <a:gd name="csY1" fmla="*/ 694944 h 694944"/>
              <a:gd name="csX2" fmla="*/ 1871472 w 1871472"/>
              <a:gd name="csY2" fmla="*/ 0 h 694944"/>
              <a:gd name="csX3" fmla="*/ 0 w 1871472"/>
              <a:gd name="csY3" fmla="*/ 0 h 694944"/>
              <a:gd name="csX4" fmla="*/ 493776 w 1871472"/>
              <a:gd name="csY4" fmla="*/ 688848 h 6949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71472" h="694944">
                <a:moveTo>
                  <a:pt x="493776" y="688848"/>
                </a:moveTo>
                <a:lnTo>
                  <a:pt x="1383792" y="694944"/>
                </a:lnTo>
                <a:lnTo>
                  <a:pt x="1871472" y="0"/>
                </a:lnTo>
                <a:lnTo>
                  <a:pt x="0" y="0"/>
                </a:lnTo>
                <a:lnTo>
                  <a:pt x="493776" y="688848"/>
                </a:ln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93C5CF62-4762-5133-0E70-DDA5BE21B1A1}"/>
              </a:ext>
            </a:extLst>
          </p:cNvPr>
          <p:cNvSpPr/>
          <p:nvPr/>
        </p:nvSpPr>
        <p:spPr>
          <a:xfrm>
            <a:off x="6060543" y="3360763"/>
            <a:ext cx="1115568" cy="1078992"/>
          </a:xfrm>
          <a:custGeom>
            <a:avLst/>
            <a:gdLst>
              <a:gd name="csX0" fmla="*/ 0 w 1115568"/>
              <a:gd name="csY0" fmla="*/ 1078992 h 1078992"/>
              <a:gd name="csX1" fmla="*/ 1115568 w 1115568"/>
              <a:gd name="csY1" fmla="*/ 1078992 h 1078992"/>
              <a:gd name="csX2" fmla="*/ 1115568 w 1115568"/>
              <a:gd name="csY2" fmla="*/ 0 h 1078992"/>
              <a:gd name="csX3" fmla="*/ 402336 w 1115568"/>
              <a:gd name="csY3" fmla="*/ 6096 h 1078992"/>
              <a:gd name="csX4" fmla="*/ 0 w 1115568"/>
              <a:gd name="csY4" fmla="*/ 1078992 h 10789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15568" h="1078992">
                <a:moveTo>
                  <a:pt x="0" y="1078992"/>
                </a:moveTo>
                <a:lnTo>
                  <a:pt x="1115568" y="1078992"/>
                </a:lnTo>
                <a:lnTo>
                  <a:pt x="1115568" y="0"/>
                </a:lnTo>
                <a:lnTo>
                  <a:pt x="402336" y="6096"/>
                </a:lnTo>
                <a:lnTo>
                  <a:pt x="0" y="1078992"/>
                </a:ln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A97CC6DB-2616-0A8D-0178-785F110FEC09}"/>
              </a:ext>
            </a:extLst>
          </p:cNvPr>
          <p:cNvSpPr/>
          <p:nvPr/>
        </p:nvSpPr>
        <p:spPr>
          <a:xfrm>
            <a:off x="7949184" y="3586315"/>
            <a:ext cx="1664208" cy="621792"/>
          </a:xfrm>
          <a:custGeom>
            <a:avLst/>
            <a:gdLst>
              <a:gd name="csX0" fmla="*/ 0 w 1664208"/>
              <a:gd name="csY0" fmla="*/ 621792 h 621792"/>
              <a:gd name="csX1" fmla="*/ 1194816 w 1664208"/>
              <a:gd name="csY1" fmla="*/ 621792 h 621792"/>
              <a:gd name="csX2" fmla="*/ 1664208 w 1664208"/>
              <a:gd name="csY2" fmla="*/ 0 h 621792"/>
              <a:gd name="csX3" fmla="*/ 463296 w 1664208"/>
              <a:gd name="csY3" fmla="*/ 0 h 621792"/>
              <a:gd name="csX4" fmla="*/ 0 w 1664208"/>
              <a:gd name="csY4" fmla="*/ 621792 h 621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64208" h="621792">
                <a:moveTo>
                  <a:pt x="0" y="621792"/>
                </a:moveTo>
                <a:lnTo>
                  <a:pt x="1194816" y="621792"/>
                </a:lnTo>
                <a:lnTo>
                  <a:pt x="1664208" y="0"/>
                </a:lnTo>
                <a:lnTo>
                  <a:pt x="463296" y="0"/>
                </a:lnTo>
                <a:lnTo>
                  <a:pt x="0" y="621792"/>
                </a:ln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32167611-EB03-E9C8-F22F-D0AC74CF340C}"/>
              </a:ext>
            </a:extLst>
          </p:cNvPr>
          <p:cNvSpPr/>
          <p:nvPr/>
        </p:nvSpPr>
        <p:spPr>
          <a:xfrm>
            <a:off x="10436352" y="3062059"/>
            <a:ext cx="902208" cy="1688592"/>
          </a:xfrm>
          <a:custGeom>
            <a:avLst/>
            <a:gdLst>
              <a:gd name="csX0" fmla="*/ 0 w 902208"/>
              <a:gd name="csY0" fmla="*/ 566928 h 1688592"/>
              <a:gd name="csX1" fmla="*/ 0 w 902208"/>
              <a:gd name="csY1" fmla="*/ 1109472 h 1688592"/>
              <a:gd name="csX2" fmla="*/ 902208 w 902208"/>
              <a:gd name="csY2" fmla="*/ 1688592 h 1688592"/>
              <a:gd name="csX3" fmla="*/ 902208 w 902208"/>
              <a:gd name="csY3" fmla="*/ 0 h 1688592"/>
              <a:gd name="csX4" fmla="*/ 0 w 902208"/>
              <a:gd name="csY4" fmla="*/ 566928 h 16885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902208" h="1688592">
                <a:moveTo>
                  <a:pt x="0" y="566928"/>
                </a:moveTo>
                <a:lnTo>
                  <a:pt x="0" y="1109472"/>
                </a:lnTo>
                <a:lnTo>
                  <a:pt x="902208" y="1688592"/>
                </a:lnTo>
                <a:lnTo>
                  <a:pt x="902208" y="0"/>
                </a:lnTo>
                <a:lnTo>
                  <a:pt x="0" y="566928"/>
                </a:lnTo>
                <a:close/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8BB4D2-36B3-E1AB-6915-59251F0A5CB6}"/>
              </a:ext>
            </a:extLst>
          </p:cNvPr>
          <p:cNvSpPr txBox="1"/>
          <p:nvPr/>
        </p:nvSpPr>
        <p:spPr>
          <a:xfrm>
            <a:off x="703591" y="4888653"/>
            <a:ext cx="1715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</a:rPr>
              <a:t>(    )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00FDDF7-FC33-3277-3ADB-F3C8304F0C45}"/>
              </a:ext>
            </a:extLst>
          </p:cNvPr>
          <p:cNvSpPr txBox="1"/>
          <p:nvPr/>
        </p:nvSpPr>
        <p:spPr>
          <a:xfrm>
            <a:off x="3484859" y="4888653"/>
            <a:ext cx="1715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</a:rPr>
              <a:t>(    )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32D13E4-0892-1FE5-6743-A0D79CE86B1D}"/>
              </a:ext>
            </a:extLst>
          </p:cNvPr>
          <p:cNvSpPr txBox="1"/>
          <p:nvPr/>
        </p:nvSpPr>
        <p:spPr>
          <a:xfrm>
            <a:off x="5808181" y="4888653"/>
            <a:ext cx="1715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</a:rPr>
              <a:t>(    )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F29DFD-C4E5-7962-8C83-6FF147631ECE}"/>
              </a:ext>
            </a:extLst>
          </p:cNvPr>
          <p:cNvSpPr txBox="1"/>
          <p:nvPr/>
        </p:nvSpPr>
        <p:spPr>
          <a:xfrm>
            <a:off x="7923773" y="4888653"/>
            <a:ext cx="1715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</a:rPr>
              <a:t>(    )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58678DD-FE50-926E-3A1F-0FEE556FE30B}"/>
              </a:ext>
            </a:extLst>
          </p:cNvPr>
          <p:cNvSpPr txBox="1"/>
          <p:nvPr/>
        </p:nvSpPr>
        <p:spPr>
          <a:xfrm>
            <a:off x="10116185" y="4888653"/>
            <a:ext cx="1715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latin typeface="+mj-ea"/>
                <a:ea typeface="+mj-ea"/>
              </a:rPr>
              <a:t>(    )</a:t>
            </a:r>
            <a:endParaRPr lang="zh-CN" altLang="en-US" sz="3600" dirty="0">
              <a:latin typeface="+mj-ea"/>
              <a:ea typeface="+mj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AE05FE6-AFBF-E7FE-042E-A154FBD4D005}"/>
              </a:ext>
            </a:extLst>
          </p:cNvPr>
          <p:cNvSpPr txBox="1"/>
          <p:nvPr/>
        </p:nvSpPr>
        <p:spPr>
          <a:xfrm>
            <a:off x="4063886" y="4925029"/>
            <a:ext cx="545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√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A8A12D7-812B-EDB9-C7D8-72DDE457D64C}"/>
              </a:ext>
            </a:extLst>
          </p:cNvPr>
          <p:cNvSpPr/>
          <p:nvPr/>
        </p:nvSpPr>
        <p:spPr>
          <a:xfrm>
            <a:off x="7019387" y="4283031"/>
            <a:ext cx="156724" cy="15672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A1FDB7D-B7A9-A367-FAEC-4B7E9EA05149}"/>
              </a:ext>
            </a:extLst>
          </p:cNvPr>
          <p:cNvSpPr txBox="1"/>
          <p:nvPr/>
        </p:nvSpPr>
        <p:spPr>
          <a:xfrm>
            <a:off x="6345609" y="4955806"/>
            <a:ext cx="5454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○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2F39795-4C5C-99C3-FDB0-8AF7D331B1DC}"/>
              </a:ext>
            </a:extLst>
          </p:cNvPr>
          <p:cNvSpPr txBox="1"/>
          <p:nvPr/>
        </p:nvSpPr>
        <p:spPr>
          <a:xfrm>
            <a:off x="10753935" y="4925029"/>
            <a:ext cx="545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389162" y="725931"/>
            <a:ext cx="1160067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下图中 </a:t>
            </a:r>
            <a:r>
              <a:rPr lang="en-US" altLang="zh-CN" i="1" dirty="0" err="1"/>
              <a:t>a</a:t>
            </a:r>
            <a:r>
              <a:rPr lang="en-US" altLang="zh-CN" dirty="0" err="1">
                <a:latin typeface="+mj-ea"/>
                <a:ea typeface="+mj-ea"/>
              </a:rPr>
              <a:t>∥</a:t>
            </a:r>
            <a:r>
              <a:rPr lang="en-US" altLang="zh-CN" i="1" dirty="0" err="1"/>
              <a:t>b</a:t>
            </a:r>
            <a:r>
              <a:rPr lang="zh-CN" altLang="en-US" dirty="0"/>
              <a:t>，说说图中有几个梯形，把它们指出来。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0400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B08E893-465E-F797-DF56-7B61546A1328}"/>
              </a:ext>
            </a:extLst>
          </p:cNvPr>
          <p:cNvSpPr txBox="1"/>
          <p:nvPr/>
        </p:nvSpPr>
        <p:spPr>
          <a:xfrm>
            <a:off x="871050" y="5013009"/>
            <a:ext cx="7829428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400" dirty="0"/>
              <a:t>图中有三个梯形， 分别是梯形 </a:t>
            </a:r>
            <a:r>
              <a:rPr lang="en-US" altLang="zh-CN" sz="3400" i="1" dirty="0"/>
              <a:t>ABED</a:t>
            </a:r>
            <a:r>
              <a:rPr lang="zh-CN" altLang="en-US" sz="3400" dirty="0"/>
              <a:t>、</a:t>
            </a:r>
            <a:endParaRPr lang="en-US" altLang="zh-CN" sz="3400" dirty="0"/>
          </a:p>
          <a:p>
            <a:pPr>
              <a:lnSpc>
                <a:spcPct val="130000"/>
              </a:lnSpc>
            </a:pPr>
            <a:r>
              <a:rPr lang="zh-CN" altLang="en-US" sz="3400" dirty="0"/>
              <a:t>梯形 </a:t>
            </a:r>
            <a:r>
              <a:rPr lang="en-US" altLang="zh-CN" sz="3400" i="1" dirty="0"/>
              <a:t>BCFE</a:t>
            </a:r>
            <a:r>
              <a:rPr lang="zh-CN" altLang="en-US" sz="3400" dirty="0"/>
              <a:t>、梯形 </a:t>
            </a:r>
            <a:r>
              <a:rPr lang="en-US" altLang="zh-CN" sz="3400" i="1" dirty="0"/>
              <a:t>ACFD</a:t>
            </a:r>
            <a:r>
              <a:rPr lang="zh-CN" altLang="en-US" sz="3400" dirty="0"/>
              <a:t>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2CFE8B3-84E3-1472-DA43-6867508720B2}"/>
              </a:ext>
            </a:extLst>
          </p:cNvPr>
          <p:cNvGrpSpPr/>
          <p:nvPr/>
        </p:nvGrpSpPr>
        <p:grpSpPr>
          <a:xfrm>
            <a:off x="6324966" y="1817657"/>
            <a:ext cx="4899759" cy="2847320"/>
            <a:chOff x="6399612" y="1845650"/>
            <a:chExt cx="4899759" cy="2847320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6DE23969-1978-59CE-999F-D4C7251811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4024" y="2339882"/>
              <a:ext cx="4855347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4AA15346-2A91-021C-78E3-A03B9CB445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44024" y="4178012"/>
              <a:ext cx="4855347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91FE33BA-625A-7D45-C613-1CD570E88E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3344" y="2345826"/>
              <a:ext cx="1083428" cy="181164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DC52A9F9-C343-63B9-4604-FE5864FB5A06}"/>
                </a:ext>
              </a:extLst>
            </p:cNvPr>
            <p:cNvCxnSpPr>
              <a:cxnSpLocks/>
            </p:cNvCxnSpPr>
            <p:nvPr/>
          </p:nvCxnSpPr>
          <p:spPr>
            <a:xfrm>
              <a:off x="8772087" y="2345826"/>
              <a:ext cx="445065" cy="1823838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764CD86-013C-F1F5-ADB8-712C558E06B5}"/>
                </a:ext>
              </a:extLst>
            </p:cNvPr>
            <p:cNvCxnSpPr>
              <a:cxnSpLocks/>
            </p:cNvCxnSpPr>
            <p:nvPr/>
          </p:nvCxnSpPr>
          <p:spPr>
            <a:xfrm>
              <a:off x="10357047" y="2345826"/>
              <a:ext cx="54921" cy="1811646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94704B1-F1D0-AAC9-AC4B-389FBD8CC739}"/>
                </a:ext>
              </a:extLst>
            </p:cNvPr>
            <p:cNvSpPr txBox="1"/>
            <p:nvPr/>
          </p:nvSpPr>
          <p:spPr>
            <a:xfrm>
              <a:off x="7786452" y="186851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9A5A18C-448F-4244-15F6-C2750ED63950}"/>
                </a:ext>
              </a:extLst>
            </p:cNvPr>
            <p:cNvSpPr txBox="1"/>
            <p:nvPr/>
          </p:nvSpPr>
          <p:spPr>
            <a:xfrm>
              <a:off x="8578932" y="186851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A366910-BB5C-91C3-812A-39D750FD482B}"/>
                </a:ext>
              </a:extLst>
            </p:cNvPr>
            <p:cNvSpPr txBox="1"/>
            <p:nvPr/>
          </p:nvSpPr>
          <p:spPr>
            <a:xfrm>
              <a:off x="10125792" y="186851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C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EB5C978B-937B-B7AC-5F0B-01AC60EDA1EA}"/>
                </a:ext>
              </a:extLst>
            </p:cNvPr>
            <p:cNvSpPr txBox="1"/>
            <p:nvPr/>
          </p:nvSpPr>
          <p:spPr>
            <a:xfrm>
              <a:off x="10163892" y="416975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F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89E7EABF-95A4-CC86-AF79-51555388EBBF}"/>
                </a:ext>
              </a:extLst>
            </p:cNvPr>
            <p:cNvSpPr txBox="1"/>
            <p:nvPr/>
          </p:nvSpPr>
          <p:spPr>
            <a:xfrm>
              <a:off x="8982792" y="416975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E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5FCAACE-C0EA-CE1F-3250-29562C77B340}"/>
                </a:ext>
              </a:extLst>
            </p:cNvPr>
            <p:cNvSpPr txBox="1"/>
            <p:nvPr/>
          </p:nvSpPr>
          <p:spPr>
            <a:xfrm>
              <a:off x="6673932" y="416975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D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4398B4C-CD8A-95D0-58CF-96762034F8A7}"/>
                </a:ext>
              </a:extLst>
            </p:cNvPr>
            <p:cNvSpPr txBox="1"/>
            <p:nvPr/>
          </p:nvSpPr>
          <p:spPr>
            <a:xfrm>
              <a:off x="6399612" y="368207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b</a:t>
              </a:r>
              <a:endParaRPr lang="zh-CN" altLang="en-US" sz="2800" b="1" dirty="0"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9A64386-A7F8-20BA-B46B-7DA121D42F06}"/>
                </a:ext>
              </a:extLst>
            </p:cNvPr>
            <p:cNvSpPr txBox="1"/>
            <p:nvPr/>
          </p:nvSpPr>
          <p:spPr>
            <a:xfrm>
              <a:off x="6422472" y="1845650"/>
              <a:ext cx="47731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800" b="1" i="1" dirty="0">
                  <a:latin typeface="+mn-lt"/>
                </a:rPr>
                <a:t>a</a:t>
              </a:r>
              <a:endParaRPr lang="zh-CN" altLang="en-US" sz="2800" b="1" dirty="0">
                <a:latin typeface="+mn-lt"/>
              </a:endParaRP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B3738AAD-CBF2-6F13-3B67-8BC23F943A71}"/>
              </a:ext>
            </a:extLst>
          </p:cNvPr>
          <p:cNvSpPr txBox="1"/>
          <p:nvPr/>
        </p:nvSpPr>
        <p:spPr>
          <a:xfrm>
            <a:off x="970494" y="1961817"/>
            <a:ext cx="3697682" cy="1941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YBKSJW--GB1-0"/>
              </a:rPr>
              <a:t>两条平行线之间有几组不平行的线段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YBKSJW--GB1-0"/>
              </a:rPr>
              <a:t>就有几个梯形</a:t>
            </a:r>
            <a:r>
              <a:rPr lang="zh-CN" altLang="en-US" sz="3200" b="1" i="0" u="none" strike="noStrike" baseline="0" dirty="0">
                <a:solidFill>
                  <a:srgbClr val="0066FF"/>
                </a:solidFill>
                <a:latin typeface="FZSSK--GBK1-0"/>
              </a:rPr>
              <a:t>。</a:t>
            </a:r>
            <a:endParaRPr lang="zh-CN" altLang="en-US" sz="3200" b="1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C69034C-96F5-058E-4593-2087A8EAE073}"/>
              </a:ext>
            </a:extLst>
          </p:cNvPr>
          <p:cNvGrpSpPr/>
          <p:nvPr/>
        </p:nvGrpSpPr>
        <p:grpSpPr>
          <a:xfrm>
            <a:off x="6861350" y="2312873"/>
            <a:ext cx="2282650" cy="1839468"/>
            <a:chOff x="6861350" y="2312873"/>
            <a:chExt cx="2282650" cy="1839468"/>
          </a:xfrm>
        </p:grpSpPr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681C2653-CD67-D0D1-D76F-FF6147FFB0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46438" y="2312873"/>
              <a:ext cx="752927" cy="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B6B18B84-8FAF-DCFC-9076-5730CB0716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1350" y="4152341"/>
              <a:ext cx="2282650" cy="0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6AFB0E41-C3DC-C971-65A2-1089F75633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1350" y="2331472"/>
              <a:ext cx="1083428" cy="1811646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CF3558A-D7F6-C69A-4675-5F090CDD3C23}"/>
                </a:ext>
              </a:extLst>
            </p:cNvPr>
            <p:cNvCxnSpPr>
              <a:cxnSpLocks/>
            </p:cNvCxnSpPr>
            <p:nvPr/>
          </p:nvCxnSpPr>
          <p:spPr>
            <a:xfrm>
              <a:off x="8697441" y="2317833"/>
              <a:ext cx="445065" cy="1823838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228751FE-8A51-8913-4D2F-7664377D8923}"/>
              </a:ext>
            </a:extLst>
          </p:cNvPr>
          <p:cNvGrpSpPr/>
          <p:nvPr/>
        </p:nvGrpSpPr>
        <p:grpSpPr>
          <a:xfrm>
            <a:off x="8702992" y="2305967"/>
            <a:ext cx="1634808" cy="1851964"/>
            <a:chOff x="8702992" y="2305967"/>
            <a:chExt cx="1634808" cy="1851964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FCF6EBE0-FA6E-70EB-2B11-85CFD20C83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05088" y="2312873"/>
              <a:ext cx="1572768" cy="0"/>
            </a:xfrm>
            <a:prstGeom prst="line">
              <a:avLst/>
            </a:prstGeom>
            <a:ln w="381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0E316B4B-FD71-02D4-8F73-BBDFD628B2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62288" y="4150019"/>
              <a:ext cx="1175034" cy="0"/>
            </a:xfrm>
            <a:prstGeom prst="line">
              <a:avLst/>
            </a:prstGeom>
            <a:ln w="381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66BF17B5-D48B-9381-8A14-9360E1E05948}"/>
                </a:ext>
              </a:extLst>
            </p:cNvPr>
            <p:cNvCxnSpPr>
              <a:cxnSpLocks/>
            </p:cNvCxnSpPr>
            <p:nvPr/>
          </p:nvCxnSpPr>
          <p:spPr>
            <a:xfrm>
              <a:off x="10280396" y="2305967"/>
              <a:ext cx="57404" cy="1834233"/>
            </a:xfrm>
            <a:prstGeom prst="line">
              <a:avLst/>
            </a:prstGeom>
            <a:ln w="381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3B87DAB1-80A3-784C-E329-15D429ACF4B5}"/>
                </a:ext>
              </a:extLst>
            </p:cNvPr>
            <p:cNvCxnSpPr>
              <a:cxnSpLocks/>
            </p:cNvCxnSpPr>
            <p:nvPr/>
          </p:nvCxnSpPr>
          <p:spPr>
            <a:xfrm>
              <a:off x="8702992" y="2334093"/>
              <a:ext cx="445065" cy="1823838"/>
            </a:xfrm>
            <a:prstGeom prst="line">
              <a:avLst/>
            </a:prstGeom>
            <a:ln w="38100" cap="rnd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320402F2-F09B-F76C-E0F1-0D6B0B89546B}"/>
              </a:ext>
            </a:extLst>
          </p:cNvPr>
          <p:cNvGrpSpPr/>
          <p:nvPr/>
        </p:nvGrpSpPr>
        <p:grpSpPr>
          <a:xfrm>
            <a:off x="6861350" y="2312873"/>
            <a:ext cx="3483562" cy="1839432"/>
            <a:chOff x="6861350" y="2312873"/>
            <a:chExt cx="3483562" cy="1839432"/>
          </a:xfrm>
        </p:grpSpPr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AE68707C-83F4-A295-633B-F2BA96E78D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36278" y="2312873"/>
              <a:ext cx="2346912" cy="0"/>
            </a:xfrm>
            <a:prstGeom prst="line">
              <a:avLst/>
            </a:prstGeom>
            <a:ln w="38100" cap="rnd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B592D1F3-1632-D847-EB25-F094256449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8698" y="4150019"/>
              <a:ext cx="3476214" cy="0"/>
            </a:xfrm>
            <a:prstGeom prst="line">
              <a:avLst/>
            </a:prstGeom>
            <a:ln w="38100" cap="rnd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098FCD95-D3F3-E526-27B5-AEC1FB211B8E}"/>
                </a:ext>
              </a:extLst>
            </p:cNvPr>
            <p:cNvCxnSpPr>
              <a:cxnSpLocks/>
            </p:cNvCxnSpPr>
            <p:nvPr/>
          </p:nvCxnSpPr>
          <p:spPr>
            <a:xfrm>
              <a:off x="10280941" y="2318072"/>
              <a:ext cx="57404" cy="1834233"/>
            </a:xfrm>
            <a:prstGeom prst="line">
              <a:avLst/>
            </a:prstGeom>
            <a:ln w="38100" cap="rnd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id="{D07804C0-CED1-7FCB-3320-8D1EABE9FD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1350" y="2331472"/>
              <a:ext cx="1083428" cy="1811646"/>
            </a:xfrm>
            <a:prstGeom prst="line">
              <a:avLst/>
            </a:prstGeom>
            <a:ln w="38100" cap="rnd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27ADD35-F36D-9E12-DA9E-AADD785C8ED1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23CAB32-7922-1A17-8609-E8222337308F}"/>
              </a:ext>
            </a:extLst>
          </p:cNvPr>
          <p:cNvSpPr txBox="1"/>
          <p:nvPr/>
        </p:nvSpPr>
        <p:spPr>
          <a:xfrm>
            <a:off x="407824" y="725931"/>
            <a:ext cx="1087288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3. </a:t>
            </a:r>
            <a:r>
              <a:rPr lang="zh-CN" altLang="en-US" dirty="0"/>
              <a:t>在下面的平行四边形中分别画一条线段。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6AF3E8C-B144-C077-5F79-262581B0EBC8}"/>
              </a:ext>
            </a:extLst>
          </p:cNvPr>
          <p:cNvSpPr txBox="1"/>
          <p:nvPr/>
        </p:nvSpPr>
        <p:spPr>
          <a:xfrm>
            <a:off x="1667069" y="2463640"/>
            <a:ext cx="4428931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过平行四边形上任意点向对边画垂线段。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204A8F4-373D-7FCA-9062-ED8E47918D79}"/>
              </a:ext>
            </a:extLst>
          </p:cNvPr>
          <p:cNvSpPr txBox="1"/>
          <p:nvPr/>
        </p:nvSpPr>
        <p:spPr>
          <a:xfrm>
            <a:off x="579079" y="1484722"/>
            <a:ext cx="52651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）画出直角梯形。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380F90BE-DB9B-2E87-75AD-F95CA0A9AA63}"/>
              </a:ext>
            </a:extLst>
          </p:cNvPr>
          <p:cNvGrpSpPr/>
          <p:nvPr/>
        </p:nvGrpSpPr>
        <p:grpSpPr>
          <a:xfrm>
            <a:off x="8261294" y="2524830"/>
            <a:ext cx="121920" cy="2184216"/>
            <a:chOff x="8802470" y="2524830"/>
            <a:chExt cx="121920" cy="2184216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05FD1EB4-31CD-2E48-CC13-894A7E0D960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02470" y="2524830"/>
              <a:ext cx="0" cy="2184216"/>
            </a:xfrm>
            <a:prstGeom prst="line">
              <a:avLst/>
            </a:prstGeom>
            <a:ln w="38100" cap="rnd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A3F63CFF-54F4-1802-F8BA-0C8C85120283}"/>
                </a:ext>
              </a:extLst>
            </p:cNvPr>
            <p:cNvSpPr/>
            <p:nvPr/>
          </p:nvSpPr>
          <p:spPr>
            <a:xfrm>
              <a:off x="8802470" y="4587126"/>
              <a:ext cx="121920" cy="121920"/>
            </a:xfrm>
            <a:prstGeom prst="rect">
              <a:avLst/>
            </a:prstGeom>
            <a:noFill/>
            <a:ln w="28575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F8E140F-3AA5-8D36-9DB9-B7D5325B006B}"/>
              </a:ext>
            </a:extLst>
          </p:cNvPr>
          <p:cNvGrpSpPr/>
          <p:nvPr/>
        </p:nvGrpSpPr>
        <p:grpSpPr>
          <a:xfrm>
            <a:off x="7045922" y="2519264"/>
            <a:ext cx="3749595" cy="2188341"/>
            <a:chOff x="7260527" y="2547257"/>
            <a:chExt cx="3749595" cy="2188341"/>
          </a:xfrm>
        </p:grpSpPr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F9B842AF-AA64-CCD3-D309-C2FD7BE640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2068" y="4735598"/>
              <a:ext cx="326286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494A4E5D-7477-A8CC-BD1A-430311D5FC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0527" y="2547257"/>
              <a:ext cx="474551" cy="2188341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1F54F77F-152C-41F8-3681-7FBA853E2B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5078" y="2547257"/>
              <a:ext cx="326286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2E5D1D0-70FB-4405-4015-EFD2FA68F1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35571" y="2547257"/>
              <a:ext cx="474551" cy="2188341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601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2926B86-2336-9404-452A-A0302D451DCB}"/>
              </a:ext>
            </a:extLst>
          </p:cNvPr>
          <p:cNvSpPr txBox="1"/>
          <p:nvPr/>
        </p:nvSpPr>
        <p:spPr>
          <a:xfrm>
            <a:off x="448451" y="1055514"/>
            <a:ext cx="526518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）画出等腰梯形。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49B7698-1813-CA2F-934F-C85B89D637D3}"/>
              </a:ext>
            </a:extLst>
          </p:cNvPr>
          <p:cNvGrpSpPr/>
          <p:nvPr/>
        </p:nvGrpSpPr>
        <p:grpSpPr>
          <a:xfrm>
            <a:off x="7045922" y="2519264"/>
            <a:ext cx="3749595" cy="2188341"/>
            <a:chOff x="7260527" y="2547257"/>
            <a:chExt cx="3749595" cy="2188341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DC3CCE22-9A8A-E318-C224-148C39DE77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2068" y="4735598"/>
              <a:ext cx="326286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1D6487A4-9648-74F3-9FB2-F66934EEC8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0527" y="2547257"/>
              <a:ext cx="474551" cy="2188341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48FC7ED1-7264-3D7F-3994-0B1E044477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35078" y="2547257"/>
              <a:ext cx="3262863" cy="0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7AF5BF52-90C6-3B6E-F15B-1A8ED5FE2A9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35571" y="2547257"/>
              <a:ext cx="474551" cy="2188341"/>
            </a:xfrm>
            <a:prstGeom prst="line">
              <a:avLst/>
            </a:prstGeom>
            <a:ln w="3810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E5645970-25A2-FAE9-8BD1-DEA064BF0E75}"/>
              </a:ext>
            </a:extLst>
          </p:cNvPr>
          <p:cNvSpPr txBox="1"/>
          <p:nvPr/>
        </p:nvSpPr>
        <p:spPr>
          <a:xfrm>
            <a:off x="1461793" y="2216019"/>
            <a:ext cx="4556450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在一组对边中间画一条与它们的邻边的长度相等但不平行的线段。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F91DF561-6E53-1ACF-A965-D21D2268E85B}"/>
              </a:ext>
            </a:extLst>
          </p:cNvPr>
          <p:cNvCxnSpPr>
            <a:cxnSpLocks/>
          </p:cNvCxnSpPr>
          <p:nvPr/>
        </p:nvCxnSpPr>
        <p:spPr>
          <a:xfrm flipH="1" flipV="1">
            <a:off x="8640147" y="2519264"/>
            <a:ext cx="531843" cy="2188341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0695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842C1BE-AF47-5647-E29F-24E74884834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6EA7FB-A2ED-D8B1-40BA-F79935180C4C}"/>
              </a:ext>
            </a:extLst>
          </p:cNvPr>
          <p:cNvSpPr txBox="1"/>
          <p:nvPr/>
        </p:nvSpPr>
        <p:spPr>
          <a:xfrm>
            <a:off x="436205" y="678411"/>
            <a:ext cx="913700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4. </a:t>
            </a:r>
            <a:r>
              <a:rPr lang="zh-CN" altLang="en-US" dirty="0"/>
              <a:t>在下面的图形中分别补上两条线段。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532D92B-CADC-ED6F-A854-8616ED363BFD}"/>
              </a:ext>
            </a:extLst>
          </p:cNvPr>
          <p:cNvSpPr txBox="1"/>
          <p:nvPr/>
        </p:nvSpPr>
        <p:spPr>
          <a:xfrm>
            <a:off x="641479" y="1466033"/>
            <a:ext cx="65244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）围成一个平行四边形。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FA1EC13-F274-82A6-F992-B7460D3096AA}"/>
              </a:ext>
            </a:extLst>
          </p:cNvPr>
          <p:cNvCxnSpPr>
            <a:cxnSpLocks/>
          </p:cNvCxnSpPr>
          <p:nvPr/>
        </p:nvCxnSpPr>
        <p:spPr>
          <a:xfrm flipH="1">
            <a:off x="6963487" y="4521617"/>
            <a:ext cx="274968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5C48DD31-35BF-74FF-351C-8999F836AE41}"/>
              </a:ext>
            </a:extLst>
          </p:cNvPr>
          <p:cNvCxnSpPr>
            <a:cxnSpLocks/>
          </p:cNvCxnSpPr>
          <p:nvPr/>
        </p:nvCxnSpPr>
        <p:spPr>
          <a:xfrm flipH="1">
            <a:off x="6963487" y="2883159"/>
            <a:ext cx="1415402" cy="1617879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ACFD8799-E456-8C86-C718-98B7C93D8070}"/>
              </a:ext>
            </a:extLst>
          </p:cNvPr>
          <p:cNvCxnSpPr>
            <a:cxnSpLocks/>
          </p:cNvCxnSpPr>
          <p:nvPr/>
        </p:nvCxnSpPr>
        <p:spPr>
          <a:xfrm flipH="1">
            <a:off x="8391071" y="2870100"/>
            <a:ext cx="2749680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2B319BD-E622-1199-A522-262C3195ABB3}"/>
              </a:ext>
            </a:extLst>
          </p:cNvPr>
          <p:cNvCxnSpPr>
            <a:cxnSpLocks/>
          </p:cNvCxnSpPr>
          <p:nvPr/>
        </p:nvCxnSpPr>
        <p:spPr>
          <a:xfrm flipH="1">
            <a:off x="9734679" y="2883159"/>
            <a:ext cx="1415402" cy="1617879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387ECDED-3176-3824-A538-79459783EF84}"/>
              </a:ext>
            </a:extLst>
          </p:cNvPr>
          <p:cNvSpPr txBox="1"/>
          <p:nvPr/>
        </p:nvSpPr>
        <p:spPr>
          <a:xfrm>
            <a:off x="1760372" y="2435391"/>
            <a:ext cx="4556450" cy="29535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70C0"/>
                </a:solidFill>
              </a:rPr>
              <a:t>分别过已知线段的端点作另一条线段的平行线，交于一点形成的封闭图形就是平行四边形。</a:t>
            </a:r>
          </a:p>
        </p:txBody>
      </p:sp>
    </p:spTree>
    <p:extLst>
      <p:ext uri="{BB962C8B-B14F-4D97-AF65-F5344CB8AC3E}">
        <p14:creationId xmlns:p14="http://schemas.microsoft.com/office/powerpoint/2010/main" val="2343084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1DCB500-8070-2FBB-7F63-ADC93DD1E25E}"/>
              </a:ext>
            </a:extLst>
          </p:cNvPr>
          <p:cNvSpPr txBox="1"/>
          <p:nvPr/>
        </p:nvSpPr>
        <p:spPr>
          <a:xfrm>
            <a:off x="305576" y="943518"/>
            <a:ext cx="652443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）围成一个梯形。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8608871-1F4F-2BF8-2097-CC857E87F3CF}"/>
              </a:ext>
            </a:extLst>
          </p:cNvPr>
          <p:cNvSpPr txBox="1"/>
          <p:nvPr/>
        </p:nvSpPr>
        <p:spPr>
          <a:xfrm>
            <a:off x="1387927" y="1898697"/>
            <a:ext cx="5442081" cy="3692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defRPr sz="32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过其中一条已知线段的端点</a:t>
            </a:r>
            <a:endParaRPr lang="en-US" altLang="zh-CN" dirty="0"/>
          </a:p>
          <a:p>
            <a:r>
              <a:rPr lang="zh-CN" altLang="en-US" dirty="0"/>
              <a:t>作另一条线段的平行线段</a:t>
            </a:r>
            <a:endParaRPr lang="en-US" altLang="zh-CN" dirty="0"/>
          </a:p>
          <a:p>
            <a:r>
              <a:rPr lang="zh-CN" altLang="en-US" dirty="0"/>
              <a:t>（不与另一条线段等长），</a:t>
            </a:r>
            <a:endParaRPr lang="en-US" altLang="zh-CN" dirty="0"/>
          </a:p>
          <a:p>
            <a:r>
              <a:rPr lang="zh-CN" altLang="en-US" dirty="0"/>
              <a:t>再连接另外的两端点，</a:t>
            </a:r>
            <a:endParaRPr lang="en-US" altLang="zh-CN" dirty="0"/>
          </a:p>
          <a:p>
            <a:r>
              <a:rPr lang="zh-CN" altLang="en-US" dirty="0"/>
              <a:t>形成的封闭图形就是梯形。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6064BAA-38B7-BD04-B131-013AD0DD91FF}"/>
              </a:ext>
            </a:extLst>
          </p:cNvPr>
          <p:cNvCxnSpPr>
            <a:cxnSpLocks/>
          </p:cNvCxnSpPr>
          <p:nvPr/>
        </p:nvCxnSpPr>
        <p:spPr>
          <a:xfrm flipH="1">
            <a:off x="8577684" y="4689567"/>
            <a:ext cx="274968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C54AADF0-5858-097B-AE2A-B02B9DDB80E2}"/>
              </a:ext>
            </a:extLst>
          </p:cNvPr>
          <p:cNvCxnSpPr>
            <a:cxnSpLocks/>
          </p:cNvCxnSpPr>
          <p:nvPr/>
        </p:nvCxnSpPr>
        <p:spPr>
          <a:xfrm>
            <a:off x="8761446" y="2929811"/>
            <a:ext cx="2578099" cy="174850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927F405-D9F8-B835-1E8D-C686E6A8F232}"/>
              </a:ext>
            </a:extLst>
          </p:cNvPr>
          <p:cNvCxnSpPr>
            <a:cxnSpLocks/>
          </p:cNvCxnSpPr>
          <p:nvPr/>
        </p:nvCxnSpPr>
        <p:spPr>
          <a:xfrm flipH="1">
            <a:off x="7159431" y="2926081"/>
            <a:ext cx="1611345" cy="0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56673BD9-2B02-846C-A2D5-7CCAA9FD3AC4}"/>
              </a:ext>
            </a:extLst>
          </p:cNvPr>
          <p:cNvCxnSpPr>
            <a:cxnSpLocks/>
          </p:cNvCxnSpPr>
          <p:nvPr/>
        </p:nvCxnSpPr>
        <p:spPr>
          <a:xfrm>
            <a:off x="7158098" y="2929811"/>
            <a:ext cx="1418212" cy="1760299"/>
          </a:xfrm>
          <a:prstGeom prst="line">
            <a:avLst/>
          </a:prstGeom>
          <a:ln w="38100" cap="rnd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357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99346" y="1200303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46C12822-ED66-F6A2-C022-4B266B969BC5}"/>
              </a:ext>
            </a:extLst>
          </p:cNvPr>
          <p:cNvSpPr/>
          <p:nvPr/>
        </p:nvSpPr>
        <p:spPr>
          <a:xfrm>
            <a:off x="466531" y="2258009"/>
            <a:ext cx="11392677" cy="4301411"/>
          </a:xfrm>
          <a:prstGeom prst="roundRect">
            <a:avLst>
              <a:gd name="adj" fmla="val 5850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922233B-1B75-2856-4144-8FA22F06FEAD}"/>
              </a:ext>
            </a:extLst>
          </p:cNvPr>
          <p:cNvSpPr/>
          <p:nvPr/>
        </p:nvSpPr>
        <p:spPr>
          <a:xfrm>
            <a:off x="5352130" y="2433939"/>
            <a:ext cx="180000" cy="18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1DFF712-4E49-1270-A92B-97176E0647C1}"/>
              </a:ext>
            </a:extLst>
          </p:cNvPr>
          <p:cNvCxnSpPr>
            <a:cxnSpLocks/>
          </p:cNvCxnSpPr>
          <p:nvPr/>
        </p:nvCxnSpPr>
        <p:spPr>
          <a:xfrm flipH="1">
            <a:off x="2499234" y="2429301"/>
            <a:ext cx="146221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8EFE8FD6-7F27-E030-B104-ED8167E338FD}"/>
              </a:ext>
            </a:extLst>
          </p:cNvPr>
          <p:cNvCxnSpPr>
            <a:cxnSpLocks/>
          </p:cNvCxnSpPr>
          <p:nvPr/>
        </p:nvCxnSpPr>
        <p:spPr>
          <a:xfrm flipH="1">
            <a:off x="1012972" y="3763579"/>
            <a:ext cx="3228392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441520E-C723-B26C-B924-952538CADCBF}"/>
              </a:ext>
            </a:extLst>
          </p:cNvPr>
          <p:cNvCxnSpPr>
            <a:cxnSpLocks/>
          </p:cNvCxnSpPr>
          <p:nvPr/>
        </p:nvCxnSpPr>
        <p:spPr>
          <a:xfrm flipH="1">
            <a:off x="5351706" y="3763579"/>
            <a:ext cx="2444621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DCF54AD-E769-5F8D-D3C5-640677DC9EE9}"/>
              </a:ext>
            </a:extLst>
          </p:cNvPr>
          <p:cNvCxnSpPr>
            <a:cxnSpLocks/>
          </p:cNvCxnSpPr>
          <p:nvPr/>
        </p:nvCxnSpPr>
        <p:spPr>
          <a:xfrm flipH="1">
            <a:off x="5351706" y="2438633"/>
            <a:ext cx="152089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9D5648CE-4EAD-E5A7-ACB0-B547F0106B2C}"/>
              </a:ext>
            </a:extLst>
          </p:cNvPr>
          <p:cNvCxnSpPr>
            <a:cxnSpLocks/>
          </p:cNvCxnSpPr>
          <p:nvPr/>
        </p:nvCxnSpPr>
        <p:spPr>
          <a:xfrm flipH="1">
            <a:off x="9508494" y="2438633"/>
            <a:ext cx="136227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47E48F8-BCB5-EE61-02CD-D7FCD96865AA}"/>
              </a:ext>
            </a:extLst>
          </p:cNvPr>
          <p:cNvCxnSpPr>
            <a:cxnSpLocks/>
          </p:cNvCxnSpPr>
          <p:nvPr/>
        </p:nvCxnSpPr>
        <p:spPr>
          <a:xfrm flipH="1">
            <a:off x="8897339" y="3744919"/>
            <a:ext cx="2584580" cy="0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9D8DF8C-CC97-52D9-B194-2A88F2DA4C16}"/>
              </a:ext>
            </a:extLst>
          </p:cNvPr>
          <p:cNvCxnSpPr>
            <a:cxnSpLocks/>
          </p:cNvCxnSpPr>
          <p:nvPr/>
        </p:nvCxnSpPr>
        <p:spPr>
          <a:xfrm flipH="1">
            <a:off x="8888008" y="2438633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A2E094A-EC7C-C994-FDD5-4913DE1A0410}"/>
              </a:ext>
            </a:extLst>
          </p:cNvPr>
          <p:cNvCxnSpPr>
            <a:cxnSpLocks/>
          </p:cNvCxnSpPr>
          <p:nvPr/>
        </p:nvCxnSpPr>
        <p:spPr>
          <a:xfrm>
            <a:off x="10870394" y="2438631"/>
            <a:ext cx="625151" cy="130628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165144AE-75E8-4C71-3817-5F4A6969E35C}"/>
              </a:ext>
            </a:extLst>
          </p:cNvPr>
          <p:cNvCxnSpPr>
            <a:cxnSpLocks/>
          </p:cNvCxnSpPr>
          <p:nvPr/>
        </p:nvCxnSpPr>
        <p:spPr>
          <a:xfrm flipV="1">
            <a:off x="5351706" y="2438631"/>
            <a:ext cx="0" cy="1321372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1B1C017-084A-36E4-94DF-EC36C9D431FF}"/>
              </a:ext>
            </a:extLst>
          </p:cNvPr>
          <p:cNvCxnSpPr>
            <a:cxnSpLocks/>
          </p:cNvCxnSpPr>
          <p:nvPr/>
        </p:nvCxnSpPr>
        <p:spPr>
          <a:xfrm flipH="1" flipV="1">
            <a:off x="6872596" y="2438632"/>
            <a:ext cx="923731" cy="1315616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C0EC467-61EE-E963-008E-A9BBE9956327}"/>
              </a:ext>
            </a:extLst>
          </p:cNvPr>
          <p:cNvCxnSpPr>
            <a:cxnSpLocks/>
          </p:cNvCxnSpPr>
          <p:nvPr/>
        </p:nvCxnSpPr>
        <p:spPr>
          <a:xfrm flipH="1" flipV="1">
            <a:off x="3961445" y="2447962"/>
            <a:ext cx="298580" cy="1292105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37331DF9-43BD-4D6C-CF96-C6CC241A00D5}"/>
              </a:ext>
            </a:extLst>
          </p:cNvPr>
          <p:cNvCxnSpPr>
            <a:cxnSpLocks/>
          </p:cNvCxnSpPr>
          <p:nvPr/>
        </p:nvCxnSpPr>
        <p:spPr>
          <a:xfrm flipV="1">
            <a:off x="999346" y="2429300"/>
            <a:ext cx="1499888" cy="1315617"/>
          </a:xfrm>
          <a:prstGeom prst="line">
            <a:avLst/>
          </a:prstGeom>
          <a:ln w="38100" cap="rnd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8D747BF5-0E3C-BBA0-207D-6F624EB71966}"/>
              </a:ext>
            </a:extLst>
          </p:cNvPr>
          <p:cNvSpPr txBox="1"/>
          <p:nvPr/>
        </p:nvSpPr>
        <p:spPr>
          <a:xfrm>
            <a:off x="2381254" y="3769676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①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D27B78E-D419-7FC6-1A02-475954BBFBB3}"/>
              </a:ext>
            </a:extLst>
          </p:cNvPr>
          <p:cNvSpPr txBox="1"/>
          <p:nvPr/>
        </p:nvSpPr>
        <p:spPr>
          <a:xfrm>
            <a:off x="6149473" y="3769676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②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BD63461-E77C-C04E-39A5-37E57D2B199C}"/>
              </a:ext>
            </a:extLst>
          </p:cNvPr>
          <p:cNvSpPr txBox="1"/>
          <p:nvPr/>
        </p:nvSpPr>
        <p:spPr>
          <a:xfrm>
            <a:off x="9917692" y="3769676"/>
            <a:ext cx="8490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strike="noStrike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3200" dirty="0"/>
              <a:t>③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4043868-109A-4CEC-A925-65CA1DA3F690}"/>
              </a:ext>
            </a:extLst>
          </p:cNvPr>
          <p:cNvSpPr txBox="1"/>
          <p:nvPr/>
        </p:nvSpPr>
        <p:spPr>
          <a:xfrm>
            <a:off x="1441666" y="4401107"/>
            <a:ext cx="847602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400" b="1" i="0" u="none" strike="noStrike" baseline="0" dirty="0">
                <a:latin typeface="FZBWKSJW--GB1-0"/>
              </a:rPr>
              <a:t>① 只有一组对边平行的四边形叫作梯形。</a:t>
            </a:r>
            <a:endParaRPr lang="zh-CN" altLang="en-US" sz="34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6E3B582-416B-9782-17E6-6E43D407295D}"/>
              </a:ext>
            </a:extLst>
          </p:cNvPr>
          <p:cNvSpPr txBox="1"/>
          <p:nvPr/>
        </p:nvSpPr>
        <p:spPr>
          <a:xfrm>
            <a:off x="1441666" y="5125851"/>
            <a:ext cx="847602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400" b="1" i="0" u="none" strike="noStrike" baseline="0" dirty="0">
                <a:latin typeface="FZBWKSJW--GB1-0"/>
              </a:rPr>
              <a:t>② 有一个角是直角的梯形叫作直角梯形。</a:t>
            </a:r>
            <a:endParaRPr lang="zh-CN" altLang="en-US" sz="34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33525AB-2485-EC62-F870-05B248F29A2E}"/>
              </a:ext>
            </a:extLst>
          </p:cNvPr>
          <p:cNvSpPr txBox="1"/>
          <p:nvPr/>
        </p:nvSpPr>
        <p:spPr>
          <a:xfrm>
            <a:off x="1441666" y="5850595"/>
            <a:ext cx="847602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400" b="1" i="0" u="none" strike="noStrike" baseline="0" dirty="0">
                <a:latin typeface="FZBWKSJW--GB1-0"/>
              </a:rPr>
              <a:t>③ 两腰相等的梯形叫作等腰梯形。</a:t>
            </a:r>
            <a:endParaRPr lang="zh-CN" altLang="en-US" sz="3400" b="1" dirty="0"/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7" grpId="0"/>
      <p:bldP spid="18" grpId="0"/>
      <p:bldP spid="19" grpId="0"/>
      <p:bldP spid="21" grpId="0"/>
      <p:bldP spid="22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25760</TotalTime>
  <Words>777</Words>
  <Application>Microsoft Office PowerPoint</Application>
  <PresentationFormat>宽屏</PresentationFormat>
  <Paragraphs>139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FZBWKSJW--GB1-0</vt:lpstr>
      <vt:lpstr>FZSSK--GBK1-0</vt:lpstr>
      <vt:lpstr>FZYBKSJW--GB1-0</vt:lpstr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5142</cp:revision>
  <dcterms:created xsi:type="dcterms:W3CDTF">2016-01-14T07:05:00Z</dcterms:created>
  <dcterms:modified xsi:type="dcterms:W3CDTF">2026-07-09T01:16:25Z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