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1035" r:id="rId3"/>
    <p:sldId id="814" r:id="rId4"/>
    <p:sldId id="1052" r:id="rId5"/>
    <p:sldId id="1053" r:id="rId6"/>
    <p:sldId id="1054" r:id="rId7"/>
    <p:sldId id="1055" r:id="rId8"/>
    <p:sldId id="1056" r:id="rId9"/>
    <p:sldId id="1057" r:id="rId10"/>
    <p:sldId id="1058" r:id="rId11"/>
    <p:sldId id="1034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C0504D"/>
    <a:srgbClr val="E6E0EC"/>
    <a:srgbClr val="E2F1F6"/>
    <a:srgbClr val="FFFDE4"/>
    <a:srgbClr val="EAF6FD"/>
    <a:srgbClr val="FFCDFF"/>
    <a:srgbClr val="FEF8EA"/>
    <a:srgbClr val="FCD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67" d="100"/>
          <a:sy n="67" d="100"/>
        </p:scale>
        <p:origin x="90" y="100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加法模型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     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总量和分量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3C81D45-5BF8-E3EC-5041-EE951B414753}"/>
              </a:ext>
            </a:extLst>
          </p:cNvPr>
          <p:cNvCxnSpPr/>
          <p:nvPr/>
        </p:nvCxnSpPr>
        <p:spPr>
          <a:xfrm>
            <a:off x="5153605" y="3284375"/>
            <a:ext cx="1188000" cy="0"/>
          </a:xfrm>
          <a:prstGeom prst="line">
            <a:avLst/>
          </a:prstGeom>
          <a:ln w="5715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30728" y="1691393"/>
            <a:ext cx="10580133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理解“总量”“分量”的概念，能在具体情境中识别总量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与对应的分量。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掌握加法模型“总量＝分量＋分量”，并能运用其逆关系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“分量＝总量－分量”解决实际问题。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体会加法模型在生活中的实用价值，激发用数学模型解决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问题的兴趣。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90470" y="1520890"/>
            <a:ext cx="10832843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8D895CD6-DA9D-FF37-5DA8-6388EA990E3A}"/>
              </a:ext>
            </a:extLst>
          </p:cNvPr>
          <p:cNvSpPr/>
          <p:nvPr/>
        </p:nvSpPr>
        <p:spPr>
          <a:xfrm>
            <a:off x="7828383" y="2128952"/>
            <a:ext cx="1800808" cy="1864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4BEA105-813A-B89B-2FF2-614F94965377}"/>
              </a:ext>
            </a:extLst>
          </p:cNvPr>
          <p:cNvSpPr/>
          <p:nvPr/>
        </p:nvSpPr>
        <p:spPr>
          <a:xfrm>
            <a:off x="5122506" y="2128952"/>
            <a:ext cx="1800808" cy="1864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723363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E2D428-798E-5C09-EC61-DE376F213AC3}"/>
              </a:ext>
            </a:extLst>
          </p:cNvPr>
          <p:cNvSpPr txBox="1"/>
          <p:nvPr/>
        </p:nvSpPr>
        <p:spPr>
          <a:xfrm>
            <a:off x="1778017" y="1252102"/>
            <a:ext cx="95493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学校图书馆星期一借阅图书的人数如下表。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268A356-B66F-F88B-F2D7-2C415A4FB3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17448"/>
              </p:ext>
            </p:extLst>
          </p:nvPr>
        </p:nvGraphicFramePr>
        <p:xfrm>
          <a:off x="1920033" y="209162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grpSp>
        <p:nvGrpSpPr>
          <p:cNvPr id="19" name="组合 18">
            <a:extLst>
              <a:ext uri="{FF2B5EF4-FFF2-40B4-BE49-F238E27FC236}">
                <a16:creationId xmlns:a16="http://schemas.microsoft.com/office/drawing/2014/main" id="{2AFD202D-35DF-8BF6-EF78-519F28DEA20E}"/>
              </a:ext>
            </a:extLst>
          </p:cNvPr>
          <p:cNvGrpSpPr/>
          <p:nvPr/>
        </p:nvGrpSpPr>
        <p:grpSpPr>
          <a:xfrm>
            <a:off x="630972" y="4743396"/>
            <a:ext cx="8775838" cy="1368592"/>
            <a:chOff x="630972" y="4192891"/>
            <a:chExt cx="8775838" cy="136859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3F37993-F912-47FF-2637-A474CC3E2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972" y="4192891"/>
              <a:ext cx="1373036" cy="1368592"/>
            </a:xfrm>
            <a:prstGeom prst="rect">
              <a:avLst/>
            </a:prstGeom>
          </p:spPr>
        </p:pic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73D0B337-921A-B50B-9389-721DE44121F7}"/>
                </a:ext>
              </a:extLst>
            </p:cNvPr>
            <p:cNvSpPr/>
            <p:nvPr/>
          </p:nvSpPr>
          <p:spPr>
            <a:xfrm>
              <a:off x="2467944" y="4532856"/>
              <a:ext cx="6938866" cy="837955"/>
            </a:xfrm>
            <a:prstGeom prst="wedgeRoundRectCallout">
              <a:avLst>
                <a:gd name="adj1" fmla="val -55794"/>
                <a:gd name="adj2" fmla="val -23239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根据表中信息，可以提出哪些加法问题？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3EB039BE-78D3-1AC5-30D5-3539E45F2BE9}"/>
              </a:ext>
            </a:extLst>
          </p:cNvPr>
          <p:cNvSpPr txBox="1"/>
          <p:nvPr/>
        </p:nvSpPr>
        <p:spPr>
          <a:xfrm>
            <a:off x="4016820" y="4194725"/>
            <a:ext cx="3587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zh-CN" altLang="zh-CN" sz="3200" dirty="0">
                <a:latin typeface="+mj-ea"/>
                <a:ea typeface="+mj-ea"/>
              </a:rPr>
              <a:t>上午来了多少人？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15FC16-1DAE-D2C6-36D6-E4E80A7FA384}"/>
              </a:ext>
            </a:extLst>
          </p:cNvPr>
          <p:cNvSpPr txBox="1"/>
          <p:nvPr/>
        </p:nvSpPr>
        <p:spPr>
          <a:xfrm>
            <a:off x="7478476" y="4194725"/>
            <a:ext cx="3587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>
                <a:latin typeface="+mj-ea"/>
                <a:ea typeface="+mj-ea"/>
              </a:rPr>
              <a:t>下</a:t>
            </a:r>
            <a:r>
              <a:rPr lang="zh-CN" altLang="zh-CN" sz="3200" dirty="0">
                <a:latin typeface="+mj-ea"/>
                <a:ea typeface="+mj-ea"/>
              </a:rPr>
              <a:t>午来了多少人？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9" grpId="0" animBg="1"/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8F58CF6-5FB4-F94E-6A0B-4009E4234DEC}"/>
              </a:ext>
            </a:extLst>
          </p:cNvPr>
          <p:cNvSpPr/>
          <p:nvPr/>
        </p:nvSpPr>
        <p:spPr>
          <a:xfrm>
            <a:off x="7856375" y="440112"/>
            <a:ext cx="1800808" cy="1864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B856D77-5D9F-504A-EA90-F293F2001DD2}"/>
              </a:ext>
            </a:extLst>
          </p:cNvPr>
          <p:cNvSpPr/>
          <p:nvPr/>
        </p:nvSpPr>
        <p:spPr>
          <a:xfrm>
            <a:off x="5150498" y="440112"/>
            <a:ext cx="1800808" cy="1864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76D712A-B7AB-EB07-5A30-6CCA744BC6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261313"/>
              </p:ext>
            </p:extLst>
          </p:nvPr>
        </p:nvGraphicFramePr>
        <p:xfrm>
          <a:off x="1948025" y="40278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6681570B-55DF-D60D-B697-7CD791BDF61B}"/>
              </a:ext>
            </a:extLst>
          </p:cNvPr>
          <p:cNvSpPr txBox="1"/>
          <p:nvPr/>
        </p:nvSpPr>
        <p:spPr>
          <a:xfrm>
            <a:off x="1105676" y="2554418"/>
            <a:ext cx="1010971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上午来的人数是由几部分组成？怎样求？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0E87E3-CEA7-DFB9-46F1-C05C4B80D5B0}"/>
              </a:ext>
            </a:extLst>
          </p:cNvPr>
          <p:cNvSpPr txBox="1"/>
          <p:nvPr/>
        </p:nvSpPr>
        <p:spPr>
          <a:xfrm>
            <a:off x="1161657" y="3568510"/>
            <a:ext cx="9979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上午教师</a:t>
            </a:r>
            <a:r>
              <a:rPr lang="zh-CN" altLang="en-US" dirty="0"/>
              <a:t>人</a:t>
            </a:r>
            <a:r>
              <a:rPr lang="zh-CN" altLang="zh-CN" dirty="0"/>
              <a:t>数 </a:t>
            </a:r>
            <a:r>
              <a:rPr lang="en-US" altLang="zh-CN" dirty="0"/>
              <a:t> + </a:t>
            </a:r>
            <a:r>
              <a:rPr lang="zh-CN" altLang="zh-CN" dirty="0"/>
              <a:t>上午学生</a:t>
            </a:r>
            <a:r>
              <a:rPr lang="zh-CN" altLang="en-US" dirty="0"/>
              <a:t>人</a:t>
            </a:r>
            <a:r>
              <a:rPr lang="zh-CN" altLang="zh-CN" dirty="0"/>
              <a:t>数</a:t>
            </a:r>
            <a:r>
              <a:rPr lang="en-US" altLang="zh-CN" dirty="0"/>
              <a:t> = </a:t>
            </a:r>
            <a:r>
              <a:rPr lang="zh-CN" altLang="en-US" dirty="0"/>
              <a:t>上午总人数</a:t>
            </a:r>
            <a:r>
              <a:rPr lang="en-US" altLang="zh-CN" dirty="0"/>
              <a:t> </a:t>
            </a:r>
            <a:endParaRPr lang="zh-CN" altLang="zh-CN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4C2301-1A0D-338C-A1A9-1EE56203A4DB}"/>
              </a:ext>
            </a:extLst>
          </p:cNvPr>
          <p:cNvSpPr/>
          <p:nvPr/>
        </p:nvSpPr>
        <p:spPr>
          <a:xfrm>
            <a:off x="2836506" y="1119673"/>
            <a:ext cx="3526972" cy="485192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EEAE94B-2E4C-6C96-F20E-62D54B8D7323}"/>
              </a:ext>
            </a:extLst>
          </p:cNvPr>
          <p:cNvSpPr/>
          <p:nvPr/>
        </p:nvSpPr>
        <p:spPr>
          <a:xfrm>
            <a:off x="2836506" y="1772816"/>
            <a:ext cx="3526972" cy="485192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66CDB18-BA17-985B-DF48-C7C9ECD00566}"/>
              </a:ext>
            </a:extLst>
          </p:cNvPr>
          <p:cNvSpPr txBox="1"/>
          <p:nvPr/>
        </p:nvSpPr>
        <p:spPr>
          <a:xfrm>
            <a:off x="2836506" y="4504094"/>
            <a:ext cx="5208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15   +   32   =   47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（人）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F7B379B-0191-EE75-40E4-2F02B3524BE9}"/>
              </a:ext>
            </a:extLst>
          </p:cNvPr>
          <p:cNvGrpSpPr/>
          <p:nvPr/>
        </p:nvGrpSpPr>
        <p:grpSpPr>
          <a:xfrm>
            <a:off x="2582982" y="5204321"/>
            <a:ext cx="1177253" cy="1057226"/>
            <a:chOff x="2314186" y="2864499"/>
            <a:chExt cx="1177253" cy="1057226"/>
          </a:xfrm>
        </p:grpSpPr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4B66D3E0-26C4-6175-EC86-BF8CDA405B7C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1C8D2-7FB2-7C38-EC31-24A92FE0E3E3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13FE461E-EEA3-329B-F7DF-B0D0906407D4}"/>
              </a:ext>
            </a:extLst>
          </p:cNvPr>
          <p:cNvGrpSpPr/>
          <p:nvPr/>
        </p:nvGrpSpPr>
        <p:grpSpPr>
          <a:xfrm>
            <a:off x="3991905" y="5204321"/>
            <a:ext cx="1177253" cy="1057226"/>
            <a:chOff x="2314186" y="2864499"/>
            <a:chExt cx="1177253" cy="1057226"/>
          </a:xfrm>
        </p:grpSpPr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40125424-84C8-D073-F0B6-FF3FC6904647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97572E6-6349-9015-7943-5151F4C8D5CB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D97698B3-912B-7165-9BB9-1FD4BC94B2FA}"/>
              </a:ext>
            </a:extLst>
          </p:cNvPr>
          <p:cNvGrpSpPr/>
          <p:nvPr/>
        </p:nvGrpSpPr>
        <p:grpSpPr>
          <a:xfrm>
            <a:off x="5428819" y="5204321"/>
            <a:ext cx="1177253" cy="1057226"/>
            <a:chOff x="2314186" y="2864499"/>
            <a:chExt cx="1177253" cy="1057226"/>
          </a:xfrm>
        </p:grpSpPr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250CC3FC-8985-90C0-9941-B5E390CC9457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42E2075-EF93-A04C-24CF-33223392A037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总量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750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 animBg="1"/>
      <p:bldP spid="21" grpId="0" animBg="1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89C3301-7F40-8659-913E-750208CCEE01}"/>
              </a:ext>
            </a:extLst>
          </p:cNvPr>
          <p:cNvSpPr/>
          <p:nvPr/>
        </p:nvSpPr>
        <p:spPr>
          <a:xfrm>
            <a:off x="7856375" y="440112"/>
            <a:ext cx="1800808" cy="1864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5BF26C8-79CE-7038-86E0-8A24CBAA3A20}"/>
              </a:ext>
            </a:extLst>
          </p:cNvPr>
          <p:cNvSpPr/>
          <p:nvPr/>
        </p:nvSpPr>
        <p:spPr>
          <a:xfrm>
            <a:off x="5150498" y="440112"/>
            <a:ext cx="1800808" cy="1864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9E94066-257F-F87F-FC06-7A36FB955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894030"/>
              </p:ext>
            </p:extLst>
          </p:nvPr>
        </p:nvGraphicFramePr>
        <p:xfrm>
          <a:off x="1948025" y="40278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C5A1CE87-5D6A-518A-97C1-E8470B8F9E70}"/>
              </a:ext>
            </a:extLst>
          </p:cNvPr>
          <p:cNvSpPr/>
          <p:nvPr/>
        </p:nvSpPr>
        <p:spPr>
          <a:xfrm>
            <a:off x="8238930" y="1119673"/>
            <a:ext cx="1045029" cy="1175660"/>
          </a:xfrm>
          <a:prstGeom prst="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89CA34F-C33C-A729-D7F5-BB9954D23C71}"/>
              </a:ext>
            </a:extLst>
          </p:cNvPr>
          <p:cNvSpPr txBox="1"/>
          <p:nvPr/>
        </p:nvSpPr>
        <p:spPr>
          <a:xfrm>
            <a:off x="1089348" y="2544537"/>
            <a:ext cx="981813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下午来的人数怎样求？谁是分量，谁是总量？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B3A1139-23E1-FD7C-95BC-382F941C4961}"/>
              </a:ext>
            </a:extLst>
          </p:cNvPr>
          <p:cNvSpPr txBox="1"/>
          <p:nvPr/>
        </p:nvSpPr>
        <p:spPr>
          <a:xfrm>
            <a:off x="1161657" y="3568510"/>
            <a:ext cx="9979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下</a:t>
            </a:r>
            <a:r>
              <a:rPr lang="zh-CN" altLang="zh-CN" dirty="0"/>
              <a:t>午教师</a:t>
            </a:r>
            <a:r>
              <a:rPr lang="zh-CN" altLang="en-US" dirty="0"/>
              <a:t>人</a:t>
            </a:r>
            <a:r>
              <a:rPr lang="zh-CN" altLang="zh-CN" dirty="0"/>
              <a:t>数 </a:t>
            </a:r>
            <a:r>
              <a:rPr lang="en-US" altLang="zh-CN" dirty="0"/>
              <a:t> + </a:t>
            </a:r>
            <a:r>
              <a:rPr lang="zh-CN" altLang="en-US" dirty="0"/>
              <a:t>下</a:t>
            </a:r>
            <a:r>
              <a:rPr lang="zh-CN" altLang="zh-CN" dirty="0"/>
              <a:t>午学生</a:t>
            </a:r>
            <a:r>
              <a:rPr lang="zh-CN" altLang="en-US" dirty="0"/>
              <a:t>人</a:t>
            </a:r>
            <a:r>
              <a:rPr lang="zh-CN" altLang="zh-CN" dirty="0"/>
              <a:t>数</a:t>
            </a:r>
            <a:r>
              <a:rPr lang="en-US" altLang="zh-CN" dirty="0"/>
              <a:t> = </a:t>
            </a:r>
            <a:r>
              <a:rPr lang="zh-CN" altLang="en-US" dirty="0"/>
              <a:t>下午总人数</a:t>
            </a:r>
            <a:r>
              <a:rPr lang="en-US" altLang="zh-CN" dirty="0"/>
              <a:t> </a:t>
            </a:r>
            <a:endParaRPr lang="zh-CN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A13200A-27B4-3E3B-BBC5-D1F753BB38B9}"/>
              </a:ext>
            </a:extLst>
          </p:cNvPr>
          <p:cNvSpPr txBox="1"/>
          <p:nvPr/>
        </p:nvSpPr>
        <p:spPr>
          <a:xfrm>
            <a:off x="2836506" y="4504094"/>
            <a:ext cx="5208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24   +   50   =   74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（人）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CF345A6-57D3-6BA0-69BF-FA4BFB6473DC}"/>
              </a:ext>
            </a:extLst>
          </p:cNvPr>
          <p:cNvGrpSpPr/>
          <p:nvPr/>
        </p:nvGrpSpPr>
        <p:grpSpPr>
          <a:xfrm>
            <a:off x="2582982" y="5204321"/>
            <a:ext cx="1177253" cy="1057226"/>
            <a:chOff x="2314186" y="2864499"/>
            <a:chExt cx="1177253" cy="1057226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CB90C471-93A5-B3F4-D319-12DA1C8ACB8A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B90D882-475F-2003-A46C-FADB0EEDD418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C02C6CF-C482-AAFB-DFBD-237358AAD880}"/>
              </a:ext>
            </a:extLst>
          </p:cNvPr>
          <p:cNvGrpSpPr/>
          <p:nvPr/>
        </p:nvGrpSpPr>
        <p:grpSpPr>
          <a:xfrm>
            <a:off x="3991905" y="5204321"/>
            <a:ext cx="1177253" cy="1057226"/>
            <a:chOff x="2314186" y="2864499"/>
            <a:chExt cx="1177253" cy="1057226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E41DDC58-3CBA-2C61-E9F3-64C063470CF9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38AAD06-F7A0-1DD9-A3DB-7FF7236A9F6E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9D8AC10-33E8-E0B8-051C-E20AB43E897C}"/>
              </a:ext>
            </a:extLst>
          </p:cNvPr>
          <p:cNvGrpSpPr/>
          <p:nvPr/>
        </p:nvGrpSpPr>
        <p:grpSpPr>
          <a:xfrm>
            <a:off x="5428819" y="5204321"/>
            <a:ext cx="1177253" cy="1057226"/>
            <a:chOff x="2314186" y="2864499"/>
            <a:chExt cx="1177253" cy="1057226"/>
          </a:xfrm>
        </p:grpSpPr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AA5F2215-9006-74B9-A964-942AD460A7E5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4DAD1BF-C5FE-B272-9486-7A27638B1DF9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总量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0154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B191F11-224F-DD3D-8E4E-26D2F130A22C}"/>
              </a:ext>
            </a:extLst>
          </p:cNvPr>
          <p:cNvSpPr/>
          <p:nvPr/>
        </p:nvSpPr>
        <p:spPr>
          <a:xfrm>
            <a:off x="7856375" y="440112"/>
            <a:ext cx="1800808" cy="1864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0686659-1D9F-1166-FA23-E8E0E091CA34}"/>
              </a:ext>
            </a:extLst>
          </p:cNvPr>
          <p:cNvSpPr/>
          <p:nvPr/>
        </p:nvSpPr>
        <p:spPr>
          <a:xfrm>
            <a:off x="5150498" y="440112"/>
            <a:ext cx="1800808" cy="1864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72F9140-064F-4BB0-0485-EA89EA6B8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167568"/>
              </p:ext>
            </p:extLst>
          </p:nvPr>
        </p:nvGraphicFramePr>
        <p:xfrm>
          <a:off x="1948025" y="40278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7A655CD5-13FB-3571-4D8C-EFD09DBCA3D0}"/>
              </a:ext>
            </a:extLst>
          </p:cNvPr>
          <p:cNvSpPr txBox="1"/>
          <p:nvPr/>
        </p:nvSpPr>
        <p:spPr>
          <a:xfrm>
            <a:off x="1089348" y="2544537"/>
            <a:ext cx="528346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一共来了多少人？</a:t>
            </a:r>
            <a:endParaRPr lang="zh-CN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096E8C7-7AC2-621A-FA30-BAABAEEFC57A}"/>
              </a:ext>
            </a:extLst>
          </p:cNvPr>
          <p:cNvSpPr txBox="1"/>
          <p:nvPr/>
        </p:nvSpPr>
        <p:spPr>
          <a:xfrm>
            <a:off x="1161657" y="3568510"/>
            <a:ext cx="99790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上午总人</a:t>
            </a:r>
            <a:r>
              <a:rPr lang="zh-CN" altLang="zh-CN" dirty="0"/>
              <a:t>数 </a:t>
            </a:r>
            <a:r>
              <a:rPr lang="en-US" altLang="zh-CN" dirty="0"/>
              <a:t> + </a:t>
            </a:r>
            <a:r>
              <a:rPr lang="zh-CN" altLang="en-US" dirty="0"/>
              <a:t>下</a:t>
            </a:r>
            <a:r>
              <a:rPr lang="zh-CN" altLang="zh-CN" dirty="0"/>
              <a:t>午</a:t>
            </a:r>
            <a:r>
              <a:rPr lang="zh-CN" altLang="en-US" dirty="0"/>
              <a:t>总人</a:t>
            </a:r>
            <a:r>
              <a:rPr lang="zh-CN" altLang="zh-CN" dirty="0"/>
              <a:t>数</a:t>
            </a:r>
            <a:r>
              <a:rPr lang="en-US" altLang="zh-CN" dirty="0"/>
              <a:t> = </a:t>
            </a:r>
            <a:r>
              <a:rPr lang="zh-CN" altLang="en-US" dirty="0"/>
              <a:t>总人数</a:t>
            </a:r>
            <a:r>
              <a:rPr lang="en-US" altLang="zh-CN" dirty="0"/>
              <a:t> </a:t>
            </a:r>
            <a:endParaRPr lang="zh-CN" altLang="zh-CN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D79C95-77C7-443C-CC22-8EB0A9443BED}"/>
              </a:ext>
            </a:extLst>
          </p:cNvPr>
          <p:cNvSpPr txBox="1"/>
          <p:nvPr/>
        </p:nvSpPr>
        <p:spPr>
          <a:xfrm>
            <a:off x="5728996" y="2376715"/>
            <a:ext cx="38535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47                      74</a:t>
            </a:r>
            <a:endParaRPr lang="zh-CN" altLang="en-US" sz="3200" dirty="0">
              <a:solidFill>
                <a:srgbClr val="FF00FF"/>
              </a:solidFill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60FD79A-AAB5-9E52-AC26-517F905D91C4}"/>
              </a:ext>
            </a:extLst>
          </p:cNvPr>
          <p:cNvSpPr txBox="1"/>
          <p:nvPr/>
        </p:nvSpPr>
        <p:spPr>
          <a:xfrm>
            <a:off x="2836506" y="4504094"/>
            <a:ext cx="5208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47   +   74   =   121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（人）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7A32E6B-B5F4-0B33-5986-A3B5C25E2395}"/>
              </a:ext>
            </a:extLst>
          </p:cNvPr>
          <p:cNvGrpSpPr/>
          <p:nvPr/>
        </p:nvGrpSpPr>
        <p:grpSpPr>
          <a:xfrm>
            <a:off x="2582982" y="5204321"/>
            <a:ext cx="1177253" cy="1057226"/>
            <a:chOff x="2314186" y="2864499"/>
            <a:chExt cx="1177253" cy="1057226"/>
          </a:xfrm>
        </p:grpSpPr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EE769383-D19F-4635-3F80-33D9F41E6E43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62B6908-F185-CBDC-6CD1-0B2A8FC2C02F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6A55B41-93E5-78AD-14D3-51D5F88E7407}"/>
              </a:ext>
            </a:extLst>
          </p:cNvPr>
          <p:cNvGrpSpPr/>
          <p:nvPr/>
        </p:nvGrpSpPr>
        <p:grpSpPr>
          <a:xfrm>
            <a:off x="3991905" y="5204321"/>
            <a:ext cx="1177253" cy="1057226"/>
            <a:chOff x="2314186" y="2864499"/>
            <a:chExt cx="1177253" cy="1057226"/>
          </a:xfrm>
        </p:grpSpPr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1C1EF5E4-2F8D-B654-8610-201D40EB059D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F7958E2-15BB-09E2-4B3B-C3C57458963C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分量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474A17E-D947-E4B4-D84F-91AF7C024EDA}"/>
              </a:ext>
            </a:extLst>
          </p:cNvPr>
          <p:cNvGrpSpPr/>
          <p:nvPr/>
        </p:nvGrpSpPr>
        <p:grpSpPr>
          <a:xfrm>
            <a:off x="5475474" y="5204321"/>
            <a:ext cx="1177253" cy="1057226"/>
            <a:chOff x="2314186" y="2864499"/>
            <a:chExt cx="1177253" cy="1057226"/>
          </a:xfrm>
        </p:grpSpPr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0F728989-9125-19D3-4626-9B0FA8CB5C23}"/>
                </a:ext>
              </a:extLst>
            </p:cNvPr>
            <p:cNvCxnSpPr/>
            <p:nvPr/>
          </p:nvCxnSpPr>
          <p:spPr>
            <a:xfrm>
              <a:off x="2883159" y="2864499"/>
              <a:ext cx="0" cy="50400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3321BA1-8259-DC4F-A53B-B7907F3F76DF}"/>
                </a:ext>
              </a:extLst>
            </p:cNvPr>
            <p:cNvSpPr txBox="1"/>
            <p:nvPr/>
          </p:nvSpPr>
          <p:spPr>
            <a:xfrm>
              <a:off x="2314186" y="3398505"/>
              <a:ext cx="117725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总量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6472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F71105-3CC5-015B-9816-1CDAAFE309A3}"/>
              </a:ext>
            </a:extLst>
          </p:cNvPr>
          <p:cNvSpPr txBox="1"/>
          <p:nvPr/>
        </p:nvSpPr>
        <p:spPr>
          <a:xfrm>
            <a:off x="1835799" y="1247586"/>
            <a:ext cx="770008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观察这些数量关系，你发现了什么？</a:t>
            </a:r>
          </a:p>
        </p:txBody>
      </p:sp>
      <p:sp>
        <p:nvSpPr>
          <p:cNvPr id="4" name="箭头: 五边形 3">
            <a:extLst>
              <a:ext uri="{FF2B5EF4-FFF2-40B4-BE49-F238E27FC236}">
                <a16:creationId xmlns:a16="http://schemas.microsoft.com/office/drawing/2014/main" id="{D9813A13-D012-0971-1CAD-B33AB7C5A698}"/>
              </a:ext>
            </a:extLst>
          </p:cNvPr>
          <p:cNvSpPr/>
          <p:nvPr/>
        </p:nvSpPr>
        <p:spPr>
          <a:xfrm>
            <a:off x="578498" y="494522"/>
            <a:ext cx="2340000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58CFC0-E7A5-A15F-2178-8D0782E03681}"/>
              </a:ext>
            </a:extLst>
          </p:cNvPr>
          <p:cNvSpPr txBox="1"/>
          <p:nvPr/>
        </p:nvSpPr>
        <p:spPr>
          <a:xfrm>
            <a:off x="1833462" y="2094273"/>
            <a:ext cx="909268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sz="3400" dirty="0"/>
              <a:t>上午教师</a:t>
            </a:r>
            <a:r>
              <a:rPr lang="zh-CN" altLang="en-US" sz="3400" dirty="0"/>
              <a:t>人</a:t>
            </a:r>
            <a:r>
              <a:rPr lang="zh-CN" altLang="zh-CN" sz="3400" dirty="0"/>
              <a:t>数 </a:t>
            </a:r>
            <a:r>
              <a:rPr lang="en-US" altLang="zh-CN" sz="3400" dirty="0"/>
              <a:t> + </a:t>
            </a:r>
            <a:r>
              <a:rPr lang="zh-CN" altLang="zh-CN" sz="3400" dirty="0"/>
              <a:t>上午学生</a:t>
            </a:r>
            <a:r>
              <a:rPr lang="zh-CN" altLang="en-US" sz="3400" dirty="0"/>
              <a:t>人</a:t>
            </a:r>
            <a:r>
              <a:rPr lang="zh-CN" altLang="zh-CN" sz="3400" dirty="0"/>
              <a:t>数</a:t>
            </a:r>
            <a:r>
              <a:rPr lang="en-US" altLang="zh-CN" sz="3400" dirty="0"/>
              <a:t> = </a:t>
            </a:r>
            <a:r>
              <a:rPr lang="zh-CN" altLang="en-US" sz="3400" dirty="0"/>
              <a:t>上午总人数</a:t>
            </a:r>
            <a:r>
              <a:rPr lang="en-US" altLang="zh-CN" sz="3400" dirty="0"/>
              <a:t> </a:t>
            </a:r>
            <a:endParaRPr lang="zh-CN" altLang="zh-CN" sz="3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8FD285-C508-55CD-1F9F-C2443F71D278}"/>
              </a:ext>
            </a:extLst>
          </p:cNvPr>
          <p:cNvSpPr txBox="1"/>
          <p:nvPr/>
        </p:nvSpPr>
        <p:spPr>
          <a:xfrm>
            <a:off x="1833462" y="2842668"/>
            <a:ext cx="928862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400" dirty="0"/>
              <a:t>下</a:t>
            </a:r>
            <a:r>
              <a:rPr lang="zh-CN" altLang="zh-CN" sz="3400" dirty="0"/>
              <a:t>午教师</a:t>
            </a:r>
            <a:r>
              <a:rPr lang="zh-CN" altLang="en-US" sz="3400" dirty="0"/>
              <a:t>人</a:t>
            </a:r>
            <a:r>
              <a:rPr lang="zh-CN" altLang="zh-CN" sz="3400" dirty="0"/>
              <a:t>数 </a:t>
            </a:r>
            <a:r>
              <a:rPr lang="en-US" altLang="zh-CN" sz="3400" dirty="0"/>
              <a:t> + </a:t>
            </a:r>
            <a:r>
              <a:rPr lang="zh-CN" altLang="en-US" sz="3400" dirty="0"/>
              <a:t>下</a:t>
            </a:r>
            <a:r>
              <a:rPr lang="zh-CN" altLang="zh-CN" sz="3400" dirty="0"/>
              <a:t>午学生</a:t>
            </a:r>
            <a:r>
              <a:rPr lang="zh-CN" altLang="en-US" sz="3400" dirty="0"/>
              <a:t>人</a:t>
            </a:r>
            <a:r>
              <a:rPr lang="zh-CN" altLang="zh-CN" sz="3400" dirty="0"/>
              <a:t>数</a:t>
            </a:r>
            <a:r>
              <a:rPr lang="en-US" altLang="zh-CN" sz="3400" dirty="0"/>
              <a:t> = </a:t>
            </a:r>
            <a:r>
              <a:rPr lang="zh-CN" altLang="en-US" sz="3400" dirty="0"/>
              <a:t>下午总人数</a:t>
            </a:r>
            <a:r>
              <a:rPr lang="en-US" altLang="zh-CN" sz="3400" dirty="0"/>
              <a:t> </a:t>
            </a:r>
            <a:endParaRPr lang="zh-CN" altLang="zh-CN" sz="3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82016B-B961-AE22-82D7-8CC882F331CE}"/>
              </a:ext>
            </a:extLst>
          </p:cNvPr>
          <p:cNvSpPr txBox="1"/>
          <p:nvPr/>
        </p:nvSpPr>
        <p:spPr>
          <a:xfrm>
            <a:off x="1833462" y="3591062"/>
            <a:ext cx="841155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400" dirty="0"/>
              <a:t>上午总人</a:t>
            </a:r>
            <a:r>
              <a:rPr lang="zh-CN" altLang="zh-CN" sz="3400" dirty="0"/>
              <a:t>数 </a:t>
            </a:r>
            <a:r>
              <a:rPr lang="en-US" altLang="zh-CN" sz="3400" dirty="0"/>
              <a:t> + </a:t>
            </a:r>
            <a:r>
              <a:rPr lang="zh-CN" altLang="en-US" sz="3400" dirty="0"/>
              <a:t>下</a:t>
            </a:r>
            <a:r>
              <a:rPr lang="zh-CN" altLang="zh-CN" sz="3400" dirty="0"/>
              <a:t>午</a:t>
            </a:r>
            <a:r>
              <a:rPr lang="zh-CN" altLang="en-US" sz="3400" dirty="0"/>
              <a:t>总人</a:t>
            </a:r>
            <a:r>
              <a:rPr lang="zh-CN" altLang="zh-CN" sz="3400" dirty="0"/>
              <a:t>数</a:t>
            </a:r>
            <a:r>
              <a:rPr lang="en-US" altLang="zh-CN" sz="3400" dirty="0"/>
              <a:t> = </a:t>
            </a:r>
            <a:r>
              <a:rPr lang="zh-CN" altLang="en-US" sz="3400" dirty="0"/>
              <a:t>总人数</a:t>
            </a:r>
            <a:r>
              <a:rPr lang="en-US" altLang="zh-CN" sz="3400" dirty="0"/>
              <a:t> </a:t>
            </a:r>
            <a:endParaRPr lang="zh-CN" altLang="zh-CN" sz="3400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A4EAAF9-D6CE-2E85-AC4B-EB497B62314E}"/>
              </a:ext>
            </a:extLst>
          </p:cNvPr>
          <p:cNvGrpSpPr/>
          <p:nvPr/>
        </p:nvGrpSpPr>
        <p:grpSpPr>
          <a:xfrm>
            <a:off x="2461685" y="4293021"/>
            <a:ext cx="6103822" cy="1057226"/>
            <a:chOff x="2228419" y="4414320"/>
            <a:chExt cx="6103822" cy="105722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E0EB6EAF-47B0-0FE4-2705-C4591303F99C}"/>
                </a:ext>
              </a:extLst>
            </p:cNvPr>
            <p:cNvGrpSpPr/>
            <p:nvPr/>
          </p:nvGrpSpPr>
          <p:grpSpPr>
            <a:xfrm>
              <a:off x="2228419" y="4414320"/>
              <a:ext cx="5208076" cy="1057226"/>
              <a:chOff x="2314186" y="2864499"/>
              <a:chExt cx="5208076" cy="1057226"/>
            </a:xfrm>
          </p:grpSpPr>
          <p:cxnSp>
            <p:nvCxnSpPr>
              <p:cNvPr id="10" name="直接箭头连接符 9">
                <a:extLst>
                  <a:ext uri="{FF2B5EF4-FFF2-40B4-BE49-F238E27FC236}">
                    <a16:creationId xmlns:a16="http://schemas.microsoft.com/office/drawing/2014/main" id="{EE81DB26-4F62-BF20-8F86-3501AFD184A2}"/>
                  </a:ext>
                </a:extLst>
              </p:cNvPr>
              <p:cNvCxnSpPr/>
              <p:nvPr/>
            </p:nvCxnSpPr>
            <p:spPr>
              <a:xfrm>
                <a:off x="2883159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2C9EBFD-78B0-B1A5-E2D8-C6D67A19DCAB}"/>
                  </a:ext>
                </a:extLst>
              </p:cNvPr>
              <p:cNvSpPr txBox="1"/>
              <p:nvPr/>
            </p:nvSpPr>
            <p:spPr>
              <a:xfrm>
                <a:off x="2314186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分量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6F41013-83CE-1204-58D4-B487DF63DDDC}"/>
                  </a:ext>
                </a:extLst>
              </p:cNvPr>
              <p:cNvSpPr txBox="1"/>
              <p:nvPr/>
            </p:nvSpPr>
            <p:spPr>
              <a:xfrm>
                <a:off x="3676456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+</a:t>
                </a:r>
                <a:endPara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BD11A92-13E1-A68C-880B-4850408A214B}"/>
                  </a:ext>
                </a:extLst>
              </p:cNvPr>
              <p:cNvSpPr txBox="1"/>
              <p:nvPr/>
            </p:nvSpPr>
            <p:spPr>
              <a:xfrm>
                <a:off x="6345009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=</a:t>
                </a:r>
                <a:endPara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9ECDF46-27E9-0D79-75AD-56064753DD00}"/>
                </a:ext>
              </a:extLst>
            </p:cNvPr>
            <p:cNvGrpSpPr/>
            <p:nvPr/>
          </p:nvGrpSpPr>
          <p:grpSpPr>
            <a:xfrm>
              <a:off x="4943631" y="4414320"/>
              <a:ext cx="1177253" cy="1057226"/>
              <a:chOff x="2118243" y="2864499"/>
              <a:chExt cx="1177253" cy="1057226"/>
            </a:xfrm>
          </p:grpSpPr>
          <p:cxnSp>
            <p:nvCxnSpPr>
              <p:cNvPr id="13" name="直接箭头连接符 12">
                <a:extLst>
                  <a:ext uri="{FF2B5EF4-FFF2-40B4-BE49-F238E27FC236}">
                    <a16:creationId xmlns:a16="http://schemas.microsoft.com/office/drawing/2014/main" id="{3DD65F3D-47AB-7EEE-4100-F66B550D6C5A}"/>
                  </a:ext>
                </a:extLst>
              </p:cNvPr>
              <p:cNvCxnSpPr/>
              <p:nvPr/>
            </p:nvCxnSpPr>
            <p:spPr>
              <a:xfrm>
                <a:off x="2687216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D4C78C9-D03A-6CA0-40BE-C3231724515E}"/>
                  </a:ext>
                </a:extLst>
              </p:cNvPr>
              <p:cNvSpPr txBox="1"/>
              <p:nvPr/>
            </p:nvSpPr>
            <p:spPr>
              <a:xfrm>
                <a:off x="2118243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分量</a:t>
                </a: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AFB5BEB-300C-7841-467E-5B4C4395B6BD}"/>
                </a:ext>
              </a:extLst>
            </p:cNvPr>
            <p:cNvGrpSpPr/>
            <p:nvPr/>
          </p:nvGrpSpPr>
          <p:grpSpPr>
            <a:xfrm>
              <a:off x="7154988" y="4414320"/>
              <a:ext cx="1177253" cy="1057226"/>
              <a:chOff x="1940960" y="2864499"/>
              <a:chExt cx="1177253" cy="1057226"/>
            </a:xfrm>
          </p:grpSpPr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99E9DAA7-06FA-76C2-9851-7D52B50A0340}"/>
                  </a:ext>
                </a:extLst>
              </p:cNvPr>
              <p:cNvCxnSpPr/>
              <p:nvPr/>
            </p:nvCxnSpPr>
            <p:spPr>
              <a:xfrm>
                <a:off x="2509933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68C3514-3F3F-FACA-9A44-A53C73687E66}"/>
                  </a:ext>
                </a:extLst>
              </p:cNvPr>
              <p:cNvSpPr txBox="1"/>
              <p:nvPr/>
            </p:nvSpPr>
            <p:spPr>
              <a:xfrm>
                <a:off x="1940960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总量</a:t>
                </a:r>
              </a:p>
            </p:txBody>
          </p:sp>
        </p:grp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034253DB-D12C-945B-272B-EA75A6931B50}"/>
              </a:ext>
            </a:extLst>
          </p:cNvPr>
          <p:cNvSpPr txBox="1"/>
          <p:nvPr/>
        </p:nvSpPr>
        <p:spPr>
          <a:xfrm>
            <a:off x="1506888" y="5564856"/>
            <a:ext cx="928862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zh-CN" dirty="0">
                <a:solidFill>
                  <a:schemeClr val="tx1"/>
                </a:solidFill>
              </a:rPr>
              <a:t>求总人数就是把每部分人数加起来。</a:t>
            </a:r>
          </a:p>
        </p:txBody>
      </p:sp>
    </p:spTree>
    <p:extLst>
      <p:ext uri="{BB962C8B-B14F-4D97-AF65-F5344CB8AC3E}">
        <p14:creationId xmlns:p14="http://schemas.microsoft.com/office/powerpoint/2010/main" val="1886158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2BEC920-A1E0-5038-D324-0DF7BD556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547287"/>
              </p:ext>
            </p:extLst>
          </p:nvPr>
        </p:nvGraphicFramePr>
        <p:xfrm>
          <a:off x="1948025" y="40278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873D6915-0017-92CC-30D7-9B79E4BDFF3E}"/>
              </a:ext>
            </a:extLst>
          </p:cNvPr>
          <p:cNvSpPr txBox="1"/>
          <p:nvPr/>
        </p:nvSpPr>
        <p:spPr>
          <a:xfrm>
            <a:off x="828093" y="2547845"/>
            <a:ext cx="938892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请你列出解决下面几个问题所用的数量关系。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28B0361-F187-D48F-A9BC-1B225B600992}"/>
              </a:ext>
            </a:extLst>
          </p:cNvPr>
          <p:cNvSpPr txBox="1"/>
          <p:nvPr/>
        </p:nvSpPr>
        <p:spPr>
          <a:xfrm>
            <a:off x="660141" y="3461857"/>
            <a:ext cx="7438830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）教师一共多少人？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）学生一共多少人？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）教师、学生一共多少人？</a:t>
            </a:r>
          </a:p>
        </p:txBody>
      </p:sp>
    </p:spTree>
    <p:extLst>
      <p:ext uri="{BB962C8B-B14F-4D97-AF65-F5344CB8AC3E}">
        <p14:creationId xmlns:p14="http://schemas.microsoft.com/office/powerpoint/2010/main" val="208601725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566A957-3DDB-295A-D2CA-94CABE4ED97F}"/>
              </a:ext>
            </a:extLst>
          </p:cNvPr>
          <p:cNvSpPr txBox="1"/>
          <p:nvPr/>
        </p:nvSpPr>
        <p:spPr>
          <a:xfrm>
            <a:off x="1851347" y="2652987"/>
            <a:ext cx="927074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教师总人数 </a:t>
            </a:r>
            <a:r>
              <a:rPr lang="en-US" altLang="zh-CN" dirty="0"/>
              <a:t>= </a:t>
            </a:r>
            <a:r>
              <a:rPr lang="zh-CN" altLang="en-US" dirty="0"/>
              <a:t>上午教师人数 </a:t>
            </a:r>
            <a:r>
              <a:rPr lang="en-US" altLang="zh-CN" dirty="0"/>
              <a:t>+ </a:t>
            </a:r>
            <a:r>
              <a:rPr lang="zh-CN" altLang="en-US" dirty="0"/>
              <a:t>下午教师人数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A083F3B-B109-0244-1A4D-3F740BD9A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080943"/>
              </p:ext>
            </p:extLst>
          </p:nvPr>
        </p:nvGraphicFramePr>
        <p:xfrm>
          <a:off x="1948025" y="402788"/>
          <a:ext cx="8127999" cy="1948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883081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734994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1995456"/>
                    </a:ext>
                  </a:extLst>
                </a:gridCol>
              </a:tblGrid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上午人数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下午人数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4063158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24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252779"/>
                  </a:ext>
                </a:extLst>
              </a:tr>
              <a:tr h="6495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学生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50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99398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B3041FDC-DA7F-A9A1-B24C-ADA0CC4DCC10}"/>
              </a:ext>
            </a:extLst>
          </p:cNvPr>
          <p:cNvSpPr txBox="1"/>
          <p:nvPr/>
        </p:nvSpPr>
        <p:spPr>
          <a:xfrm>
            <a:off x="1851346" y="3532892"/>
            <a:ext cx="845897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学生总人数 </a:t>
            </a:r>
            <a:r>
              <a:rPr lang="en-US" altLang="zh-CN" dirty="0"/>
              <a:t>= </a:t>
            </a:r>
            <a:r>
              <a:rPr lang="zh-CN" altLang="en-US" dirty="0"/>
              <a:t>上午学生人数 </a:t>
            </a:r>
            <a:r>
              <a:rPr lang="en-US" altLang="zh-CN" dirty="0"/>
              <a:t>+ </a:t>
            </a:r>
            <a:r>
              <a:rPr lang="zh-CN" altLang="en-US" dirty="0"/>
              <a:t>下午学生人数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B3AAE9-624D-2EC4-76BB-C806D2381B3B}"/>
              </a:ext>
            </a:extLst>
          </p:cNvPr>
          <p:cNvSpPr txBox="1"/>
          <p:nvPr/>
        </p:nvSpPr>
        <p:spPr>
          <a:xfrm>
            <a:off x="2703543" y="4412798"/>
            <a:ext cx="820394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总人数 </a:t>
            </a:r>
            <a:r>
              <a:rPr lang="en-US" altLang="zh-CN" dirty="0"/>
              <a:t>= </a:t>
            </a:r>
            <a:r>
              <a:rPr lang="zh-CN" altLang="en-US" dirty="0"/>
              <a:t>教师总人数 </a:t>
            </a:r>
            <a:r>
              <a:rPr lang="en-US" altLang="zh-CN" dirty="0"/>
              <a:t>+ </a:t>
            </a:r>
            <a:r>
              <a:rPr lang="zh-CN" altLang="en-US" dirty="0"/>
              <a:t>学生总人数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25FAC39-C655-F6DD-2023-D428A4DE709D}"/>
              </a:ext>
            </a:extLst>
          </p:cNvPr>
          <p:cNvGrpSpPr/>
          <p:nvPr/>
        </p:nvGrpSpPr>
        <p:grpSpPr>
          <a:xfrm>
            <a:off x="2918896" y="5112330"/>
            <a:ext cx="6010502" cy="1057226"/>
            <a:chOff x="110382" y="4414320"/>
            <a:chExt cx="6010502" cy="1057226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B88842D2-B622-0DCD-19C5-0FE8C4C925C1}"/>
                </a:ext>
              </a:extLst>
            </p:cNvPr>
            <p:cNvGrpSpPr/>
            <p:nvPr/>
          </p:nvGrpSpPr>
          <p:grpSpPr>
            <a:xfrm>
              <a:off x="912805" y="4414320"/>
              <a:ext cx="3855137" cy="1057226"/>
              <a:chOff x="998572" y="2864499"/>
              <a:chExt cx="3855137" cy="1057226"/>
            </a:xfrm>
          </p:grpSpPr>
          <p:cxnSp>
            <p:nvCxnSpPr>
              <p:cNvPr id="30" name="直接箭头连接符 29">
                <a:extLst>
                  <a:ext uri="{FF2B5EF4-FFF2-40B4-BE49-F238E27FC236}">
                    <a16:creationId xmlns:a16="http://schemas.microsoft.com/office/drawing/2014/main" id="{5079B703-F164-A55D-1078-67F92FB6F0BD}"/>
                  </a:ext>
                </a:extLst>
              </p:cNvPr>
              <p:cNvCxnSpPr/>
              <p:nvPr/>
            </p:nvCxnSpPr>
            <p:spPr>
              <a:xfrm>
                <a:off x="2883159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3F419E60-2A6B-4CA8-0ACD-2F4320E6109F}"/>
                  </a:ext>
                </a:extLst>
              </p:cNvPr>
              <p:cNvSpPr txBox="1"/>
              <p:nvPr/>
            </p:nvSpPr>
            <p:spPr>
              <a:xfrm>
                <a:off x="2314186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分量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6C0B52C-45EB-1A1D-D37E-C83965A56CB2}"/>
                  </a:ext>
                </a:extLst>
              </p:cNvPr>
              <p:cNvSpPr txBox="1"/>
              <p:nvPr/>
            </p:nvSpPr>
            <p:spPr>
              <a:xfrm>
                <a:off x="3676456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+</a:t>
                </a:r>
                <a:endPara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5DA8246-5179-DAC2-5972-624C413D8138}"/>
                  </a:ext>
                </a:extLst>
              </p:cNvPr>
              <p:cNvSpPr txBox="1"/>
              <p:nvPr/>
            </p:nvSpPr>
            <p:spPr>
              <a:xfrm>
                <a:off x="998572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=</a:t>
                </a:r>
                <a:endParaRPr lang="zh-CN" altLang="en-US" sz="28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24A82488-B7A8-14CC-89AB-B0BE7639412E}"/>
                </a:ext>
              </a:extLst>
            </p:cNvPr>
            <p:cNvGrpSpPr/>
            <p:nvPr/>
          </p:nvGrpSpPr>
          <p:grpSpPr>
            <a:xfrm>
              <a:off x="4943631" y="4414320"/>
              <a:ext cx="1177253" cy="1057226"/>
              <a:chOff x="2118243" y="2864499"/>
              <a:chExt cx="1177253" cy="1057226"/>
            </a:xfrm>
          </p:grpSpPr>
          <p:cxnSp>
            <p:nvCxnSpPr>
              <p:cNvPr id="28" name="直接箭头连接符 27">
                <a:extLst>
                  <a:ext uri="{FF2B5EF4-FFF2-40B4-BE49-F238E27FC236}">
                    <a16:creationId xmlns:a16="http://schemas.microsoft.com/office/drawing/2014/main" id="{8BF26284-46F8-DEAF-6608-6AE75A3612D7}"/>
                  </a:ext>
                </a:extLst>
              </p:cNvPr>
              <p:cNvCxnSpPr/>
              <p:nvPr/>
            </p:nvCxnSpPr>
            <p:spPr>
              <a:xfrm>
                <a:off x="2687216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C94AA04-22FD-B346-38A1-9265157CCA7B}"/>
                  </a:ext>
                </a:extLst>
              </p:cNvPr>
              <p:cNvSpPr txBox="1"/>
              <p:nvPr/>
            </p:nvSpPr>
            <p:spPr>
              <a:xfrm>
                <a:off x="2118243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分量</a:t>
                </a: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17C4A48-C9B9-4357-7DA5-FAC1C09ED317}"/>
                </a:ext>
              </a:extLst>
            </p:cNvPr>
            <p:cNvGrpSpPr/>
            <p:nvPr/>
          </p:nvGrpSpPr>
          <p:grpSpPr>
            <a:xfrm>
              <a:off x="110382" y="4414320"/>
              <a:ext cx="1177253" cy="1057226"/>
              <a:chOff x="-5103646" y="2864499"/>
              <a:chExt cx="1177253" cy="1057226"/>
            </a:xfrm>
          </p:grpSpPr>
          <p:cxnSp>
            <p:nvCxnSpPr>
              <p:cNvPr id="26" name="直接箭头连接符 25">
                <a:extLst>
                  <a:ext uri="{FF2B5EF4-FFF2-40B4-BE49-F238E27FC236}">
                    <a16:creationId xmlns:a16="http://schemas.microsoft.com/office/drawing/2014/main" id="{833F1A87-3018-6FF9-A458-ADCE57D06402}"/>
                  </a:ext>
                </a:extLst>
              </p:cNvPr>
              <p:cNvCxnSpPr/>
              <p:nvPr/>
            </p:nvCxnSpPr>
            <p:spPr>
              <a:xfrm>
                <a:off x="-4534673" y="2864499"/>
                <a:ext cx="0" cy="504000"/>
              </a:xfrm>
              <a:prstGeom prst="straightConnector1">
                <a:avLst/>
              </a:prstGeom>
              <a:ln w="28575">
                <a:solidFill>
                  <a:srgbClr val="FF00FF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EF98A29B-A44C-AFE7-BB0A-4B6C18BC49E0}"/>
                  </a:ext>
                </a:extLst>
              </p:cNvPr>
              <p:cNvSpPr txBox="1"/>
              <p:nvPr/>
            </p:nvSpPr>
            <p:spPr>
              <a:xfrm>
                <a:off x="-5103646" y="3398505"/>
                <a:ext cx="117725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FF00FF"/>
                    </a:solidFill>
                    <a:latin typeface="+mn-lt"/>
                    <a:ea typeface="楷体" panose="02010609060101010101" pitchFamily="49" charset="-122"/>
                  </a:rPr>
                  <a:t>总量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56042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8B548E0-D868-2164-6E5E-F0178F662B72}"/>
              </a:ext>
            </a:extLst>
          </p:cNvPr>
          <p:cNvSpPr txBox="1"/>
          <p:nvPr/>
        </p:nvSpPr>
        <p:spPr>
          <a:xfrm>
            <a:off x="4309619" y="2495346"/>
            <a:ext cx="5664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=                         +</a:t>
            </a:r>
            <a:endParaRPr lang="zh-CN" altLang="en-US" dirty="0"/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A478454F-EAEC-B21A-FB88-988E4AD487B2}"/>
              </a:ext>
            </a:extLst>
          </p:cNvPr>
          <p:cNvSpPr/>
          <p:nvPr/>
        </p:nvSpPr>
        <p:spPr>
          <a:xfrm>
            <a:off x="550506" y="401215"/>
            <a:ext cx="2340000" cy="720000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4866B2D-BC44-57C0-B6EC-C221C96A904E}"/>
              </a:ext>
            </a:extLst>
          </p:cNvPr>
          <p:cNvSpPr txBox="1"/>
          <p:nvPr/>
        </p:nvSpPr>
        <p:spPr>
          <a:xfrm>
            <a:off x="650810" y="1269550"/>
            <a:ext cx="1133902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如果知道总量和其中一个分量，怎么求另一个分量呢？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1FE904-7831-020D-74F1-E79A386AC71D}"/>
              </a:ext>
            </a:extLst>
          </p:cNvPr>
          <p:cNvSpPr txBox="1"/>
          <p:nvPr/>
        </p:nvSpPr>
        <p:spPr>
          <a:xfrm>
            <a:off x="3689440" y="5327275"/>
            <a:ext cx="4510185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分量 </a:t>
            </a:r>
            <a:r>
              <a:rPr lang="en-US" altLang="zh-CN" dirty="0"/>
              <a:t>= </a:t>
            </a:r>
            <a:r>
              <a:rPr lang="zh-CN" altLang="en-US" dirty="0"/>
              <a:t>总量－分量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3589A40-A1FF-BAAE-ABD3-11CA16EB69E0}"/>
              </a:ext>
            </a:extLst>
          </p:cNvPr>
          <p:cNvSpPr/>
          <p:nvPr/>
        </p:nvSpPr>
        <p:spPr>
          <a:xfrm>
            <a:off x="2022760" y="2443928"/>
            <a:ext cx="1922106" cy="7350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总 量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91BBEEA-A9E9-2C34-F70D-4423800F3B51}"/>
              </a:ext>
            </a:extLst>
          </p:cNvPr>
          <p:cNvSpPr/>
          <p:nvPr/>
        </p:nvSpPr>
        <p:spPr>
          <a:xfrm>
            <a:off x="5120523" y="2443928"/>
            <a:ext cx="1922106" cy="7350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分 量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B6B613F-87AE-A8ED-E722-651FF2337502}"/>
              </a:ext>
            </a:extLst>
          </p:cNvPr>
          <p:cNvSpPr/>
          <p:nvPr/>
        </p:nvSpPr>
        <p:spPr>
          <a:xfrm>
            <a:off x="8199625" y="2443928"/>
            <a:ext cx="1922106" cy="73507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分 量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1528483-BC03-3702-9D11-09C7E7A9B6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959" t="7846" r="24860" b="8863"/>
          <a:stretch>
            <a:fillRect/>
          </a:stretch>
        </p:blipFill>
        <p:spPr>
          <a:xfrm>
            <a:off x="8750267" y="3239750"/>
            <a:ext cx="978480" cy="150417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1E3828DB-C978-C607-4D46-8EBAD7A37955}"/>
              </a:ext>
            </a:extLst>
          </p:cNvPr>
          <p:cNvGrpSpPr/>
          <p:nvPr/>
        </p:nvGrpSpPr>
        <p:grpSpPr>
          <a:xfrm>
            <a:off x="747728" y="3679000"/>
            <a:ext cx="7134657" cy="1381923"/>
            <a:chOff x="747728" y="3679000"/>
            <a:chExt cx="7134657" cy="138192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F12B303-EA7D-092B-36F9-F23C5509F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728" y="3679000"/>
              <a:ext cx="1421914" cy="1381923"/>
            </a:xfrm>
            <a:prstGeom prst="rect">
              <a:avLst/>
            </a:prstGeom>
          </p:spPr>
        </p:pic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83A11375-B8A0-0A96-1C6F-A7237C40649E}"/>
                </a:ext>
              </a:extLst>
            </p:cNvPr>
            <p:cNvSpPr/>
            <p:nvPr/>
          </p:nvSpPr>
          <p:spPr>
            <a:xfrm>
              <a:off x="2666572" y="3991837"/>
              <a:ext cx="5215813" cy="964784"/>
            </a:xfrm>
            <a:prstGeom prst="wedgeRoundRectCallout">
              <a:avLst>
                <a:gd name="adj1" fmla="val -58758"/>
                <a:gd name="adj2" fmla="val -23573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我知道减法是加法的逆运算。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02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226107" y="1229086"/>
            <a:ext cx="1049314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你能举出哪些关于总量和分量的实际问题？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6F34717-F4DD-7DE7-5FD3-21D21356412F}"/>
              </a:ext>
            </a:extLst>
          </p:cNvPr>
          <p:cNvSpPr txBox="1"/>
          <p:nvPr/>
        </p:nvSpPr>
        <p:spPr>
          <a:xfrm>
            <a:off x="1002171" y="1973442"/>
            <a:ext cx="10334525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>
                <a:ea typeface="+mj-ea"/>
              </a:rPr>
              <a:t>（</a:t>
            </a:r>
            <a:r>
              <a:rPr lang="en-US" altLang="zh-CN" dirty="0">
                <a:ea typeface="+mj-ea"/>
              </a:rPr>
              <a:t>1</a:t>
            </a:r>
            <a:r>
              <a:rPr lang="zh-CN" altLang="en-US" dirty="0">
                <a:ea typeface="+mj-ea"/>
              </a:rPr>
              <a:t>）</a:t>
            </a:r>
            <a:r>
              <a:rPr lang="zh-CN" altLang="zh-CN" dirty="0">
                <a:ea typeface="+mj-ea"/>
              </a:rPr>
              <a:t>班级卫生工具柜有</a:t>
            </a:r>
            <a:r>
              <a:rPr lang="en-US" altLang="zh-CN" dirty="0">
                <a:ea typeface="+mj-ea"/>
              </a:rPr>
              <a:t> </a:t>
            </a:r>
            <a:r>
              <a:rPr lang="zh-CN" altLang="zh-CN" dirty="0">
                <a:ea typeface="+mj-ea"/>
              </a:rPr>
              <a:t>12</a:t>
            </a:r>
            <a:r>
              <a:rPr lang="en-US" altLang="zh-CN" dirty="0">
                <a:ea typeface="+mj-ea"/>
              </a:rPr>
              <a:t> </a:t>
            </a:r>
            <a:r>
              <a:rPr lang="zh-CN" altLang="zh-CN" dirty="0">
                <a:ea typeface="+mj-ea"/>
              </a:rPr>
              <a:t>把扫帚、8</a:t>
            </a:r>
            <a:r>
              <a:rPr lang="en-US" altLang="zh-CN" dirty="0">
                <a:ea typeface="+mj-ea"/>
              </a:rPr>
              <a:t> </a:t>
            </a:r>
            <a:r>
              <a:rPr lang="zh-CN" altLang="zh-CN" dirty="0">
                <a:ea typeface="+mj-ea"/>
              </a:rPr>
              <a:t>个拖把，</a:t>
            </a:r>
            <a:r>
              <a:rPr lang="en-US" altLang="zh-CN" dirty="0">
                <a:ea typeface="+mj-ea"/>
              </a:rPr>
              <a:t> </a:t>
            </a:r>
          </a:p>
          <a:p>
            <a:r>
              <a:rPr lang="en-US" altLang="zh-CN" dirty="0">
                <a:ea typeface="+mj-ea"/>
              </a:rPr>
              <a:t>          </a:t>
            </a:r>
            <a:r>
              <a:rPr lang="zh-CN" altLang="zh-CN" dirty="0">
                <a:ea typeface="+mj-ea"/>
              </a:rPr>
              <a:t>班级卫生工具柜里一共有多少件卫生工具？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BFA50B3-9709-1588-8B14-CE88C1188BA8}"/>
              </a:ext>
            </a:extLst>
          </p:cNvPr>
          <p:cNvSpPr txBox="1"/>
          <p:nvPr/>
        </p:nvSpPr>
        <p:spPr>
          <a:xfrm>
            <a:off x="3872203" y="3503310"/>
            <a:ext cx="4198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12 + 8 = 20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（件）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996490A-924D-B958-0157-F9DDB22F7D6D}"/>
              </a:ext>
            </a:extLst>
          </p:cNvPr>
          <p:cNvSpPr txBox="1"/>
          <p:nvPr/>
        </p:nvSpPr>
        <p:spPr>
          <a:xfrm>
            <a:off x="1002171" y="4194124"/>
            <a:ext cx="10334525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>
                <a:ea typeface="+mj-ea"/>
              </a:rPr>
              <a:t>（</a:t>
            </a:r>
            <a:r>
              <a:rPr lang="en-US" altLang="zh-CN" dirty="0">
                <a:ea typeface="+mj-ea"/>
              </a:rPr>
              <a:t>2</a:t>
            </a:r>
            <a:r>
              <a:rPr lang="zh-CN" altLang="en-US" dirty="0">
                <a:ea typeface="+mj-ea"/>
              </a:rPr>
              <a:t>）班级卫生工具柜里一共有 </a:t>
            </a:r>
            <a:r>
              <a:rPr lang="en-US" altLang="zh-CN" dirty="0">
                <a:ea typeface="+mj-ea"/>
              </a:rPr>
              <a:t>20 </a:t>
            </a:r>
            <a:r>
              <a:rPr lang="zh-CN" altLang="en-US" dirty="0">
                <a:ea typeface="+mj-ea"/>
              </a:rPr>
              <a:t>件卫生工具，</a:t>
            </a:r>
            <a:endParaRPr lang="en-US" altLang="zh-CN" dirty="0">
              <a:ea typeface="+mj-ea"/>
            </a:endParaRPr>
          </a:p>
          <a:p>
            <a:r>
              <a:rPr lang="zh-CN" altLang="en-US" dirty="0">
                <a:ea typeface="+mj-ea"/>
              </a:rPr>
              <a:t>          其中有 </a:t>
            </a:r>
            <a:r>
              <a:rPr lang="en-US" altLang="zh-CN" dirty="0">
                <a:ea typeface="+mj-ea"/>
              </a:rPr>
              <a:t>12 </a:t>
            </a:r>
            <a:r>
              <a:rPr lang="zh-CN" altLang="en-US" dirty="0">
                <a:ea typeface="+mj-ea"/>
              </a:rPr>
              <a:t>把扫帚，拖把有多少个</a:t>
            </a:r>
            <a:r>
              <a:rPr lang="zh-CN" altLang="zh-CN" dirty="0">
                <a:ea typeface="+mj-ea"/>
              </a:rPr>
              <a:t>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A9F2198-4E53-61AB-147B-21DDB0299D52}"/>
              </a:ext>
            </a:extLst>
          </p:cNvPr>
          <p:cNvSpPr txBox="1"/>
          <p:nvPr/>
        </p:nvSpPr>
        <p:spPr>
          <a:xfrm>
            <a:off x="3872203" y="5779980"/>
            <a:ext cx="4198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20 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－</a:t>
            </a: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 12 = 8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（件）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489788" y="1400261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B6058A-A58B-B194-CFF8-1281780E0374}"/>
              </a:ext>
            </a:extLst>
          </p:cNvPr>
          <p:cNvSpPr txBox="1"/>
          <p:nvPr/>
        </p:nvSpPr>
        <p:spPr>
          <a:xfrm>
            <a:off x="1653454" y="3736653"/>
            <a:ext cx="9254030" cy="2036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① 已知两个分量，求总量，用加法计算；</a:t>
            </a:r>
          </a:p>
          <a:p>
            <a:pPr algn="l">
              <a:lnSpc>
                <a:spcPct val="130000"/>
              </a:lnSpc>
            </a:pPr>
            <a:r>
              <a:rPr lang="zh-CN" altLang="en-US" sz="3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② 已知总量和其中一个分量，求另一个分量， </a:t>
            </a:r>
            <a:endParaRPr lang="en-US" altLang="zh-CN" sz="3400" b="1" i="0" u="none" strike="noStrike" baseline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130000"/>
              </a:lnSpc>
            </a:pPr>
            <a:r>
              <a:rPr lang="en-US" altLang="zh-CN" sz="34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400" b="1" i="0" u="none" strike="noStrike" baseline="0" dirty="0">
                <a:latin typeface="楷体" panose="02010609060101010101" pitchFamily="49" charset="-122"/>
                <a:ea typeface="楷体" panose="02010609060101010101" pitchFamily="49" charset="-122"/>
              </a:rPr>
              <a:t>用减法计算。</a:t>
            </a:r>
            <a:endParaRPr lang="zh-CN" altLang="en-US" sz="3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85BCF4B-7E41-E8B6-33FC-27D1B3540AE3}"/>
              </a:ext>
            </a:extLst>
          </p:cNvPr>
          <p:cNvSpPr/>
          <p:nvPr/>
        </p:nvSpPr>
        <p:spPr>
          <a:xfrm>
            <a:off x="7780604" y="2785795"/>
            <a:ext cx="1922106" cy="7350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总 量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1B44A1D-8BD8-4D03-89C7-716985BACFA0}"/>
              </a:ext>
            </a:extLst>
          </p:cNvPr>
          <p:cNvSpPr/>
          <p:nvPr/>
        </p:nvSpPr>
        <p:spPr>
          <a:xfrm>
            <a:off x="2619920" y="2785795"/>
            <a:ext cx="1922106" cy="7350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分 量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39E6F88-090A-F547-D4B7-5DB2BD2E1848}"/>
              </a:ext>
            </a:extLst>
          </p:cNvPr>
          <p:cNvSpPr/>
          <p:nvPr/>
        </p:nvSpPr>
        <p:spPr>
          <a:xfrm>
            <a:off x="5200262" y="2785795"/>
            <a:ext cx="1922106" cy="7350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分 量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7008B5-1C36-14C3-1A22-339F99B163B2}"/>
              </a:ext>
            </a:extLst>
          </p:cNvPr>
          <p:cNvSpPr/>
          <p:nvPr/>
        </p:nvSpPr>
        <p:spPr>
          <a:xfrm>
            <a:off x="1259633" y="2453952"/>
            <a:ext cx="9694506" cy="3517641"/>
          </a:xfrm>
          <a:prstGeom prst="roundRect">
            <a:avLst>
              <a:gd name="adj" fmla="val 738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24197</TotalTime>
  <Words>876</Words>
  <Application>Microsoft Office PowerPoint</Application>
  <PresentationFormat>宽屏</PresentationFormat>
  <Paragraphs>131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4785</cp:revision>
  <dcterms:created xsi:type="dcterms:W3CDTF">2016-01-14T07:05:00Z</dcterms:created>
  <dcterms:modified xsi:type="dcterms:W3CDTF">2026-09-10T07:00:36Z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