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1035" r:id="rId3"/>
    <p:sldId id="1059" r:id="rId4"/>
    <p:sldId id="814" r:id="rId5"/>
    <p:sldId id="1066" r:id="rId6"/>
    <p:sldId id="1061" r:id="rId7"/>
    <p:sldId id="1053" r:id="rId8"/>
    <p:sldId id="1060" r:id="rId9"/>
    <p:sldId id="1034" r:id="rId10"/>
    <p:sldId id="1063" r:id="rId11"/>
    <p:sldId id="1064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F"/>
    <a:srgbClr val="FFFF97"/>
    <a:srgbClr val="FF00FF"/>
    <a:srgbClr val="DFEECA"/>
    <a:srgbClr val="C0504D"/>
    <a:srgbClr val="0000FF"/>
    <a:srgbClr val="FDDA83"/>
    <a:srgbClr val="BBE2F9"/>
    <a:srgbClr val="FFFFFF"/>
    <a:srgbClr val="E5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四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2026/7/6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97154"/>
            <a:ext cx="9333419" cy="6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乘法模型     总价、单价和数量</a:t>
            </a:r>
            <a:endParaRPr lang="en-US" altLang="zh-CN" sz="4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76691170-E41B-FE25-0543-954DE6A1A06A}"/>
              </a:ext>
            </a:extLst>
          </p:cNvPr>
          <p:cNvCxnSpPr>
            <a:cxnSpLocks/>
          </p:cNvCxnSpPr>
          <p:nvPr/>
        </p:nvCxnSpPr>
        <p:spPr>
          <a:xfrm>
            <a:off x="4301414" y="3265716"/>
            <a:ext cx="1152000" cy="0"/>
          </a:xfrm>
          <a:prstGeom prst="line">
            <a:avLst/>
          </a:prstGeom>
          <a:ln w="38100">
            <a:solidFill>
              <a:srgbClr val="C050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706788" y="1812693"/>
            <a:ext cx="10909819" cy="3475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通过具体情境，知道单价、数量和总价的意义，初步理解三者   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之间的关系。构建“总价＝单价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×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数量、单价＝总价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÷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数量、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5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数量＝总价</a:t>
            </a: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÷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单价”的数学模型。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培养学生发现问题、分析问题与解决问题的能力。</a:t>
            </a:r>
          </a:p>
          <a:p>
            <a:pPr marL="0" marR="0">
              <a:lnSpc>
                <a:spcPct val="15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体会数学与生活的密切联系，激发学生对数学的学习兴趣。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569168" y="1539552"/>
            <a:ext cx="11140748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9530DDE-8583-8301-2246-390EE8C2C0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0742"/>
          <a:stretch>
            <a:fillRect/>
          </a:stretch>
        </p:blipFill>
        <p:spPr>
          <a:xfrm>
            <a:off x="1267934" y="2874951"/>
            <a:ext cx="3329980" cy="354720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63B851E-7734-78EC-53DE-3FBF26188C65}"/>
              </a:ext>
            </a:extLst>
          </p:cNvPr>
          <p:cNvSpPr txBox="1"/>
          <p:nvPr/>
        </p:nvSpPr>
        <p:spPr>
          <a:xfrm>
            <a:off x="1006733" y="1196115"/>
            <a:ext cx="855714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你有跟父母一起去超市购物的经历吗？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370EA0-A38D-BC8F-3D79-BCC31F94E51D}"/>
              </a:ext>
            </a:extLst>
          </p:cNvPr>
          <p:cNvSpPr txBox="1"/>
          <p:nvPr/>
        </p:nvSpPr>
        <p:spPr>
          <a:xfrm>
            <a:off x="1006733" y="1942564"/>
            <a:ext cx="8557143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你能看懂购物小票吗？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C77A4D9-EED2-F3E8-BB3A-CF39AE8CEB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517"/>
          <a:stretch>
            <a:fillRect/>
          </a:stretch>
        </p:blipFill>
        <p:spPr>
          <a:xfrm>
            <a:off x="6040015" y="2257528"/>
            <a:ext cx="3570447" cy="416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9520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>
            <a:extLst>
              <a:ext uri="{FF2B5EF4-FFF2-40B4-BE49-F238E27FC236}">
                <a16:creationId xmlns:a16="http://schemas.microsoft.com/office/drawing/2014/main" id="{5D1F016C-DEDA-ADFC-5793-A5E74249ADDF}"/>
              </a:ext>
            </a:extLst>
          </p:cNvPr>
          <p:cNvSpPr/>
          <p:nvPr/>
        </p:nvSpPr>
        <p:spPr>
          <a:xfrm>
            <a:off x="6855861" y="2474817"/>
            <a:ext cx="4800062" cy="4808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816672" y="1252102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3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666C8AF-1888-3EE9-7BB3-92BADECC9C9A}"/>
              </a:ext>
            </a:extLst>
          </p:cNvPr>
          <p:cNvSpPr txBox="1"/>
          <p:nvPr/>
        </p:nvSpPr>
        <p:spPr>
          <a:xfrm>
            <a:off x="1861996" y="1130799"/>
            <a:ext cx="4800062" cy="217546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zh-CN" altLang="en-US" dirty="0"/>
              <a:t>右图是王阿姨去超市</a:t>
            </a:r>
          </a:p>
          <a:p>
            <a:pPr algn="just">
              <a:lnSpc>
                <a:spcPct val="130000"/>
              </a:lnSpc>
            </a:pPr>
            <a:r>
              <a:rPr lang="zh-CN" altLang="en-US" dirty="0"/>
              <a:t>购物的小票，从小票</a:t>
            </a:r>
            <a:endParaRPr lang="en-US" altLang="zh-CN" dirty="0"/>
          </a:p>
          <a:p>
            <a:pPr algn="just">
              <a:lnSpc>
                <a:spcPct val="130000"/>
              </a:lnSpc>
            </a:pPr>
            <a:r>
              <a:rPr lang="zh-CN" altLang="en-US" dirty="0"/>
              <a:t>中你可以知道什么？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9700407-0539-D8F4-2C63-AFDD3008E406}"/>
              </a:ext>
            </a:extLst>
          </p:cNvPr>
          <p:cNvGrpSpPr/>
          <p:nvPr/>
        </p:nvGrpSpPr>
        <p:grpSpPr>
          <a:xfrm>
            <a:off x="6655838" y="1093886"/>
            <a:ext cx="5231363" cy="4554046"/>
            <a:chOff x="6096000" y="1131210"/>
            <a:chExt cx="5231363" cy="4554046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324C483-5DE8-86CE-1258-69DE0AD0D480}"/>
                </a:ext>
              </a:extLst>
            </p:cNvPr>
            <p:cNvSpPr txBox="1"/>
            <p:nvPr/>
          </p:nvSpPr>
          <p:spPr>
            <a:xfrm>
              <a:off x="7490343" y="1131210"/>
              <a:ext cx="26800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chemeClr val="tx1"/>
                  </a:solidFill>
                </a:rPr>
                <a:t>××</a:t>
              </a:r>
              <a:r>
                <a:rPr lang="zh-CN" altLang="en-US" sz="2800" dirty="0">
                  <a:solidFill>
                    <a:schemeClr val="tx1"/>
                  </a:solidFill>
                </a:rPr>
                <a:t>生活超市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FB8DA581-F4BF-C184-E074-D3F9680C5DD8}"/>
                </a:ext>
              </a:extLst>
            </p:cNvPr>
            <p:cNvSpPr txBox="1"/>
            <p:nvPr/>
          </p:nvSpPr>
          <p:spPr>
            <a:xfrm>
              <a:off x="6296023" y="1812344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物品   单价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   数量   金额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9EC2323-2964-616E-4D19-87EC6F10E6A4}"/>
                </a:ext>
              </a:extLst>
            </p:cNvPr>
            <p:cNvSpPr txBox="1"/>
            <p:nvPr/>
          </p:nvSpPr>
          <p:spPr>
            <a:xfrm>
              <a:off x="6296023" y="250281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牛奶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18.00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 </a:t>
              </a:r>
              <a:r>
                <a:rPr lang="zh-CN" altLang="en-US" sz="2800" dirty="0">
                  <a:solidFill>
                    <a:schemeClr val="tx1"/>
                  </a:solidFill>
                </a:rPr>
                <a:t>箱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54.00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50036EF-035F-059B-F330-34A64D1883AB}"/>
                </a:ext>
              </a:extLst>
            </p:cNvPr>
            <p:cNvSpPr txBox="1"/>
            <p:nvPr/>
          </p:nvSpPr>
          <p:spPr>
            <a:xfrm>
              <a:off x="6296023" y="311647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苹果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9.00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4 kg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36.00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CEE14CF5-BBF3-5FF9-B806-A9F91D867DE9}"/>
                </a:ext>
              </a:extLst>
            </p:cNvPr>
            <p:cNvSpPr txBox="1"/>
            <p:nvPr/>
          </p:nvSpPr>
          <p:spPr>
            <a:xfrm>
              <a:off x="6109409" y="373014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花生油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 </a:t>
              </a:r>
              <a:r>
                <a:rPr lang="zh-CN" altLang="en-US" sz="2800" dirty="0">
                  <a:solidFill>
                    <a:schemeClr val="tx1"/>
                  </a:solidFill>
                </a:rPr>
                <a:t>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28C66525-5B74-E689-9D71-3EB29FFFA469}"/>
                </a:ext>
              </a:extLst>
            </p:cNvPr>
            <p:cNvSpPr txBox="1"/>
            <p:nvPr/>
          </p:nvSpPr>
          <p:spPr>
            <a:xfrm>
              <a:off x="6109409" y="434380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棒棒糖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2.00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 </a:t>
              </a:r>
              <a:r>
                <a:rPr lang="zh-CN" altLang="en-US" sz="2800" dirty="0">
                  <a:solidFill>
                    <a:schemeClr val="tx1"/>
                  </a:solidFill>
                </a:rPr>
                <a:t>个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12.00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6D5BAF02-DBAE-600F-0CF0-7FDAE37D6B5C}"/>
                </a:ext>
              </a:extLst>
            </p:cNvPr>
            <p:cNvSpPr txBox="1"/>
            <p:nvPr/>
          </p:nvSpPr>
          <p:spPr>
            <a:xfrm>
              <a:off x="6296023" y="5069442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合计：                      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162.00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50F4822-2ACB-B3FD-1744-D5DA53461461}"/>
                </a:ext>
              </a:extLst>
            </p:cNvPr>
            <p:cNvCxnSpPr/>
            <p:nvPr/>
          </p:nvCxnSpPr>
          <p:spPr>
            <a:xfrm>
              <a:off x="6096000" y="2400881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DB3F909A-4F31-5621-4AA2-FD207C7D514C}"/>
                </a:ext>
              </a:extLst>
            </p:cNvPr>
            <p:cNvCxnSpPr/>
            <p:nvPr/>
          </p:nvCxnSpPr>
          <p:spPr>
            <a:xfrm>
              <a:off x="6096000" y="1701085"/>
              <a:ext cx="4919373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8AB3BEA3-C183-A922-919E-C2EE35043105}"/>
                </a:ext>
              </a:extLst>
            </p:cNvPr>
            <p:cNvCxnSpPr/>
            <p:nvPr/>
          </p:nvCxnSpPr>
          <p:spPr>
            <a:xfrm>
              <a:off x="6096000" y="4948138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DEAD484F-3F9D-50AA-7926-5EFA37812E36}"/>
                </a:ext>
              </a:extLst>
            </p:cNvPr>
            <p:cNvCxnSpPr/>
            <p:nvPr/>
          </p:nvCxnSpPr>
          <p:spPr>
            <a:xfrm>
              <a:off x="6096000" y="5685256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6492CB41-2675-95B1-ADCF-5D7A38DCA641}"/>
              </a:ext>
            </a:extLst>
          </p:cNvPr>
          <p:cNvGrpSpPr/>
          <p:nvPr/>
        </p:nvGrpSpPr>
        <p:grpSpPr>
          <a:xfrm>
            <a:off x="488826" y="3354853"/>
            <a:ext cx="5548085" cy="1388016"/>
            <a:chOff x="451502" y="3336191"/>
            <a:chExt cx="5548085" cy="1388016"/>
          </a:xfrm>
        </p:grpSpPr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3E196109-9E65-FACD-0633-300CCE50B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51502" y="3336191"/>
              <a:ext cx="1288610" cy="1296690"/>
            </a:xfrm>
            <a:prstGeom prst="rect">
              <a:avLst/>
            </a:prstGeom>
          </p:spPr>
        </p:pic>
        <p:sp>
          <p:nvSpPr>
            <p:cNvPr id="38" name="对话气泡: 圆角矩形 37">
              <a:extLst>
                <a:ext uri="{FF2B5EF4-FFF2-40B4-BE49-F238E27FC236}">
                  <a16:creationId xmlns:a16="http://schemas.microsoft.com/office/drawing/2014/main" id="{2BE73286-2C0F-B6B1-9FC9-BA466843F95B}"/>
                </a:ext>
              </a:extLst>
            </p:cNvPr>
            <p:cNvSpPr/>
            <p:nvPr/>
          </p:nvSpPr>
          <p:spPr>
            <a:xfrm>
              <a:off x="2095263" y="3545398"/>
              <a:ext cx="3904324" cy="1178809"/>
            </a:xfrm>
            <a:prstGeom prst="wedgeRoundRectCallout">
              <a:avLst>
                <a:gd name="adj1" fmla="val -57530"/>
                <a:gd name="adj2" fmla="val -2108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每箱牛奶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18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元，买了</a:t>
              </a:r>
            </a:p>
            <a:p>
              <a:pPr algn="ctr">
                <a:lnSpc>
                  <a:spcPct val="110000"/>
                </a:lnSpc>
              </a:pP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3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箱，花了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54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元。</a:t>
              </a:r>
            </a:p>
          </p:txBody>
        </p:sp>
      </p:grpSp>
      <p:sp>
        <p:nvSpPr>
          <p:cNvPr id="53" name="文本框 52">
            <a:extLst>
              <a:ext uri="{FF2B5EF4-FFF2-40B4-BE49-F238E27FC236}">
                <a16:creationId xmlns:a16="http://schemas.microsoft.com/office/drawing/2014/main" id="{23A594A8-1481-D485-EE21-0A798F714FF3}"/>
              </a:ext>
            </a:extLst>
          </p:cNvPr>
          <p:cNvSpPr txBox="1"/>
          <p:nvPr/>
        </p:nvSpPr>
        <p:spPr>
          <a:xfrm>
            <a:off x="2265215" y="5098580"/>
            <a:ext cx="401228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400" dirty="0"/>
              <a:t>18</a:t>
            </a:r>
            <a:r>
              <a:rPr lang="zh-CN" altLang="en-US" sz="3400" dirty="0"/>
              <a:t> </a:t>
            </a:r>
            <a:r>
              <a:rPr lang="en-US" altLang="zh-CN" sz="3400" dirty="0"/>
              <a:t>× 3 = 54</a:t>
            </a:r>
            <a:r>
              <a:rPr lang="zh-CN" altLang="en-US" sz="3400" dirty="0"/>
              <a:t>（元）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4B5F9E76-2C37-E4BB-0E9B-0FDFA7A17152}"/>
              </a:ext>
            </a:extLst>
          </p:cNvPr>
          <p:cNvSpPr/>
          <p:nvPr/>
        </p:nvSpPr>
        <p:spPr>
          <a:xfrm>
            <a:off x="6669247" y="3733822"/>
            <a:ext cx="4986676" cy="1084398"/>
          </a:xfrm>
          <a:prstGeom prst="rect">
            <a:avLst/>
          </a:prstGeom>
          <a:solidFill>
            <a:srgbClr val="DFEEC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D7D9676-357B-B07B-FA8A-39C7B1958B96}"/>
              </a:ext>
            </a:extLst>
          </p:cNvPr>
          <p:cNvSpPr/>
          <p:nvPr/>
        </p:nvSpPr>
        <p:spPr>
          <a:xfrm>
            <a:off x="6855861" y="3099342"/>
            <a:ext cx="4800062" cy="4808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51F421C7-F959-86DE-16B4-7B0FD040EABA}"/>
              </a:ext>
            </a:extLst>
          </p:cNvPr>
          <p:cNvGrpSpPr/>
          <p:nvPr/>
        </p:nvGrpSpPr>
        <p:grpSpPr>
          <a:xfrm>
            <a:off x="6655838" y="1093886"/>
            <a:ext cx="5231363" cy="4554046"/>
            <a:chOff x="6096000" y="1131210"/>
            <a:chExt cx="5231363" cy="4554046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A7984CA-86EB-09F6-49B3-9AD1B9A6D2B1}"/>
                </a:ext>
              </a:extLst>
            </p:cNvPr>
            <p:cNvSpPr txBox="1"/>
            <p:nvPr/>
          </p:nvSpPr>
          <p:spPr>
            <a:xfrm>
              <a:off x="7490343" y="1131210"/>
              <a:ext cx="26800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chemeClr val="tx1"/>
                  </a:solidFill>
                </a:rPr>
                <a:t>××</a:t>
              </a:r>
              <a:r>
                <a:rPr lang="zh-CN" altLang="en-US" sz="2800" dirty="0">
                  <a:solidFill>
                    <a:schemeClr val="tx1"/>
                  </a:solidFill>
                </a:rPr>
                <a:t>生活超市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2D5DEC56-7255-6637-F27B-6A022E0FDF35}"/>
                </a:ext>
              </a:extLst>
            </p:cNvPr>
            <p:cNvSpPr txBox="1"/>
            <p:nvPr/>
          </p:nvSpPr>
          <p:spPr>
            <a:xfrm>
              <a:off x="6296023" y="1812344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物品   单价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   数量   金额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7905630-06BB-30BC-9967-D13F0480C4D8}"/>
                </a:ext>
              </a:extLst>
            </p:cNvPr>
            <p:cNvSpPr txBox="1"/>
            <p:nvPr/>
          </p:nvSpPr>
          <p:spPr>
            <a:xfrm>
              <a:off x="6296023" y="250281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牛奶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18.00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 </a:t>
              </a:r>
              <a:r>
                <a:rPr lang="zh-CN" altLang="en-US" sz="2800" dirty="0">
                  <a:solidFill>
                    <a:schemeClr val="tx1"/>
                  </a:solidFill>
                </a:rPr>
                <a:t>箱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54.00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CEFE5D3-2AE1-6679-7CCC-7E722C759F4B}"/>
                </a:ext>
              </a:extLst>
            </p:cNvPr>
            <p:cNvSpPr txBox="1"/>
            <p:nvPr/>
          </p:nvSpPr>
          <p:spPr>
            <a:xfrm>
              <a:off x="6296023" y="311647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苹果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9.00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4 kg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36.00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91498A3-C733-5EF9-0679-0B0A10C4E6CC}"/>
                </a:ext>
              </a:extLst>
            </p:cNvPr>
            <p:cNvSpPr txBox="1"/>
            <p:nvPr/>
          </p:nvSpPr>
          <p:spPr>
            <a:xfrm>
              <a:off x="6109409" y="373014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花生油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 </a:t>
              </a:r>
              <a:r>
                <a:rPr lang="zh-CN" altLang="en-US" sz="2800" dirty="0">
                  <a:solidFill>
                    <a:schemeClr val="tx1"/>
                  </a:solidFill>
                </a:rPr>
                <a:t>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B70174E3-A04A-BCA8-CAEE-E30EFB1084F5}"/>
                </a:ext>
              </a:extLst>
            </p:cNvPr>
            <p:cNvSpPr txBox="1"/>
            <p:nvPr/>
          </p:nvSpPr>
          <p:spPr>
            <a:xfrm>
              <a:off x="6109409" y="434380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棒棒糖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2.00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 </a:t>
              </a:r>
              <a:r>
                <a:rPr lang="zh-CN" altLang="en-US" sz="2800" dirty="0">
                  <a:solidFill>
                    <a:schemeClr val="tx1"/>
                  </a:solidFill>
                </a:rPr>
                <a:t>个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12.00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48B2255B-EDA1-2350-5DEF-82F9D6F16846}"/>
                </a:ext>
              </a:extLst>
            </p:cNvPr>
            <p:cNvSpPr txBox="1"/>
            <p:nvPr/>
          </p:nvSpPr>
          <p:spPr>
            <a:xfrm>
              <a:off x="6296023" y="5069442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合计：                      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162.00</a:t>
              </a:r>
            </a:p>
          </p:txBody>
        </p: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EA6850B5-58E2-6527-02F3-B8ED3EA9A377}"/>
                </a:ext>
              </a:extLst>
            </p:cNvPr>
            <p:cNvCxnSpPr/>
            <p:nvPr/>
          </p:nvCxnSpPr>
          <p:spPr>
            <a:xfrm>
              <a:off x="6096000" y="2400881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6F810B69-DA2C-5472-DBE7-65BE0D268CA9}"/>
                </a:ext>
              </a:extLst>
            </p:cNvPr>
            <p:cNvCxnSpPr/>
            <p:nvPr/>
          </p:nvCxnSpPr>
          <p:spPr>
            <a:xfrm>
              <a:off x="6096000" y="1701085"/>
              <a:ext cx="4919373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0DBE8976-5403-DBE0-E175-23EB693C822C}"/>
                </a:ext>
              </a:extLst>
            </p:cNvPr>
            <p:cNvCxnSpPr/>
            <p:nvPr/>
          </p:nvCxnSpPr>
          <p:spPr>
            <a:xfrm>
              <a:off x="6096000" y="4948138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A1626020-234D-A082-0307-A16AD936FF8A}"/>
                </a:ext>
              </a:extLst>
            </p:cNvPr>
            <p:cNvCxnSpPr/>
            <p:nvPr/>
          </p:nvCxnSpPr>
          <p:spPr>
            <a:xfrm>
              <a:off x="6096000" y="5685256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DE569D7-EED9-96BB-6FE4-504ECD64D3B6}"/>
              </a:ext>
            </a:extLst>
          </p:cNvPr>
          <p:cNvGrpSpPr/>
          <p:nvPr/>
        </p:nvGrpSpPr>
        <p:grpSpPr>
          <a:xfrm>
            <a:off x="649018" y="389087"/>
            <a:ext cx="5605081" cy="1233457"/>
            <a:chOff x="649018" y="1564745"/>
            <a:chExt cx="5605081" cy="1233457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FCA7E97A-81BC-75FB-E760-B7ADE7822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3031" y="1645099"/>
              <a:ext cx="1131068" cy="1153103"/>
            </a:xfrm>
            <a:prstGeom prst="rect">
              <a:avLst/>
            </a:prstGeom>
          </p:spPr>
        </p:pic>
        <p:sp>
          <p:nvSpPr>
            <p:cNvPr id="36" name="对话气泡: 圆角矩形 35">
              <a:extLst>
                <a:ext uri="{FF2B5EF4-FFF2-40B4-BE49-F238E27FC236}">
                  <a16:creationId xmlns:a16="http://schemas.microsoft.com/office/drawing/2014/main" id="{85224E6D-11C9-3DB7-C561-0462CF1F1F41}"/>
                </a:ext>
              </a:extLst>
            </p:cNvPr>
            <p:cNvSpPr/>
            <p:nvPr/>
          </p:nvSpPr>
          <p:spPr>
            <a:xfrm>
              <a:off x="649018" y="1564745"/>
              <a:ext cx="4128254" cy="1178809"/>
            </a:xfrm>
            <a:prstGeom prst="wedgeRoundRectCallout">
              <a:avLst>
                <a:gd name="adj1" fmla="val 57898"/>
                <a:gd name="adj2" fmla="val -2187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1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每千克苹果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9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元，买了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4 kg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，花了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36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元。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D2A940F8-D05A-1333-BC82-097D960AC626}"/>
              </a:ext>
            </a:extLst>
          </p:cNvPr>
          <p:cNvSpPr txBox="1"/>
          <p:nvPr/>
        </p:nvSpPr>
        <p:spPr>
          <a:xfrm>
            <a:off x="1523878" y="1788830"/>
            <a:ext cx="401228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400" dirty="0"/>
              <a:t>9</a:t>
            </a:r>
            <a:r>
              <a:rPr lang="zh-CN" altLang="en-US" sz="3400" dirty="0"/>
              <a:t> </a:t>
            </a:r>
            <a:r>
              <a:rPr lang="en-US" altLang="zh-CN" sz="3400" dirty="0"/>
              <a:t>× 4 = 36</a:t>
            </a:r>
            <a:r>
              <a:rPr lang="zh-CN" altLang="en-US" sz="3400" dirty="0"/>
              <a:t>（元）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53C93B7-F8B5-0AD3-23BF-4490791F67D1}"/>
              </a:ext>
            </a:extLst>
          </p:cNvPr>
          <p:cNvSpPr txBox="1"/>
          <p:nvPr/>
        </p:nvSpPr>
        <p:spPr>
          <a:xfrm>
            <a:off x="748976" y="2611891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仿照上面，自己说一说。</a:t>
            </a:r>
            <a:endParaRPr lang="zh-CN" altLang="zh-CN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C67F3F8-CC22-E967-0A32-E8ACC717E9CF}"/>
              </a:ext>
            </a:extLst>
          </p:cNvPr>
          <p:cNvSpPr txBox="1"/>
          <p:nvPr/>
        </p:nvSpPr>
        <p:spPr>
          <a:xfrm>
            <a:off x="1523878" y="3381924"/>
            <a:ext cx="401228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400" dirty="0"/>
              <a:t>60</a:t>
            </a:r>
            <a:r>
              <a:rPr lang="zh-CN" altLang="en-US" sz="3400" dirty="0"/>
              <a:t> </a:t>
            </a:r>
            <a:r>
              <a:rPr lang="en-US" altLang="zh-CN" sz="3400" dirty="0"/>
              <a:t>× 1 = 60</a:t>
            </a:r>
            <a:r>
              <a:rPr lang="zh-CN" altLang="en-US" sz="3400" dirty="0"/>
              <a:t>（元）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776127F-007C-5DAE-3E72-1B8A89F83D7A}"/>
              </a:ext>
            </a:extLst>
          </p:cNvPr>
          <p:cNvSpPr txBox="1"/>
          <p:nvPr/>
        </p:nvSpPr>
        <p:spPr>
          <a:xfrm>
            <a:off x="1523878" y="4204985"/>
            <a:ext cx="401228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30000"/>
              </a:lnSpc>
            </a:pPr>
            <a:r>
              <a:rPr lang="en-US" altLang="zh-CN" sz="3400" dirty="0"/>
              <a:t>2</a:t>
            </a:r>
            <a:r>
              <a:rPr lang="zh-CN" altLang="en-US" sz="3400" dirty="0"/>
              <a:t> </a:t>
            </a:r>
            <a:r>
              <a:rPr lang="en-US" altLang="zh-CN" sz="3400" dirty="0"/>
              <a:t>× 6 = 12</a:t>
            </a:r>
            <a:r>
              <a:rPr lang="zh-CN" altLang="en-US" sz="3400" dirty="0"/>
              <a:t>（元）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D146A20-A2F3-AD6C-0C17-C35876BE0B2E}"/>
              </a:ext>
            </a:extLst>
          </p:cNvPr>
          <p:cNvSpPr txBox="1"/>
          <p:nvPr/>
        </p:nvSpPr>
        <p:spPr>
          <a:xfrm>
            <a:off x="758307" y="5028046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为什么都用乘法计算？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D02AC56-B172-A985-2F24-9BE50B5EAC84}"/>
              </a:ext>
            </a:extLst>
          </p:cNvPr>
          <p:cNvSpPr txBox="1"/>
          <p:nvPr/>
        </p:nvSpPr>
        <p:spPr>
          <a:xfrm>
            <a:off x="626120" y="5798081"/>
            <a:ext cx="754749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zh-CN" dirty="0"/>
              <a:t>都是求几个几是多少，用乘法计算。</a:t>
            </a:r>
          </a:p>
        </p:txBody>
      </p:sp>
    </p:spTree>
    <p:extLst>
      <p:ext uri="{BB962C8B-B14F-4D97-AF65-F5344CB8AC3E}">
        <p14:creationId xmlns:p14="http://schemas.microsoft.com/office/powerpoint/2010/main" val="3753938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7" grpId="0" animBg="1"/>
      <p:bldP spid="3" grpId="0"/>
      <p:bldP spid="10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>
            <a:extLst>
              <a:ext uri="{FF2B5EF4-FFF2-40B4-BE49-F238E27FC236}">
                <a16:creationId xmlns:a16="http://schemas.microsoft.com/office/drawing/2014/main" id="{9547AE56-C296-9DCD-4E59-918C125C5247}"/>
              </a:ext>
            </a:extLst>
          </p:cNvPr>
          <p:cNvSpPr/>
          <p:nvPr/>
        </p:nvSpPr>
        <p:spPr>
          <a:xfrm>
            <a:off x="10326002" y="1758466"/>
            <a:ext cx="1301495" cy="3054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B69B416C-2C27-D913-6F0C-D01173AEBE1B}"/>
              </a:ext>
            </a:extLst>
          </p:cNvPr>
          <p:cNvSpPr/>
          <p:nvPr/>
        </p:nvSpPr>
        <p:spPr>
          <a:xfrm>
            <a:off x="9283117" y="1782202"/>
            <a:ext cx="943238" cy="3054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CF49B00-B613-60D6-ACF5-27B4234BB7E9}"/>
              </a:ext>
            </a:extLst>
          </p:cNvPr>
          <p:cNvSpPr/>
          <p:nvPr/>
        </p:nvSpPr>
        <p:spPr>
          <a:xfrm>
            <a:off x="7921689" y="1775020"/>
            <a:ext cx="1224000" cy="305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3A747CC2-C69F-DCAD-60AB-4D4EE48E175C}"/>
              </a:ext>
            </a:extLst>
          </p:cNvPr>
          <p:cNvGrpSpPr/>
          <p:nvPr/>
        </p:nvGrpSpPr>
        <p:grpSpPr>
          <a:xfrm>
            <a:off x="6655838" y="1093886"/>
            <a:ext cx="5231363" cy="4554046"/>
            <a:chOff x="6096000" y="1131210"/>
            <a:chExt cx="5231363" cy="455404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62C3E9E2-8049-3053-4130-9A3BEB503C73}"/>
                </a:ext>
              </a:extLst>
            </p:cNvPr>
            <p:cNvSpPr txBox="1"/>
            <p:nvPr/>
          </p:nvSpPr>
          <p:spPr>
            <a:xfrm>
              <a:off x="7490343" y="1131210"/>
              <a:ext cx="26800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chemeClr val="tx1"/>
                  </a:solidFill>
                </a:rPr>
                <a:t>××</a:t>
              </a:r>
              <a:r>
                <a:rPr lang="zh-CN" altLang="en-US" sz="2800" dirty="0">
                  <a:solidFill>
                    <a:schemeClr val="tx1"/>
                  </a:solidFill>
                </a:rPr>
                <a:t>生活超市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F24982B-FF1B-2E8E-AF06-3C6550D843B6}"/>
                </a:ext>
              </a:extLst>
            </p:cNvPr>
            <p:cNvSpPr txBox="1"/>
            <p:nvPr/>
          </p:nvSpPr>
          <p:spPr>
            <a:xfrm>
              <a:off x="6296023" y="1812344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物品   单价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   数量   金额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6BA2E3BE-A9A8-74F7-5D6E-D4D1D7CA123F}"/>
                </a:ext>
              </a:extLst>
            </p:cNvPr>
            <p:cNvSpPr txBox="1"/>
            <p:nvPr/>
          </p:nvSpPr>
          <p:spPr>
            <a:xfrm>
              <a:off x="6296023" y="250281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牛奶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18.00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 </a:t>
              </a:r>
              <a:r>
                <a:rPr lang="zh-CN" altLang="en-US" sz="2800" dirty="0">
                  <a:solidFill>
                    <a:schemeClr val="tx1"/>
                  </a:solidFill>
                </a:rPr>
                <a:t>箱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54.00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1B02D58-E942-AF77-842C-FE9E7FF1047E}"/>
                </a:ext>
              </a:extLst>
            </p:cNvPr>
            <p:cNvSpPr txBox="1"/>
            <p:nvPr/>
          </p:nvSpPr>
          <p:spPr>
            <a:xfrm>
              <a:off x="6296023" y="311647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苹果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9.00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4 kg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36.00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E7E57C8-FE06-B62E-7C85-FA47DDA7C8B3}"/>
                </a:ext>
              </a:extLst>
            </p:cNvPr>
            <p:cNvSpPr txBox="1"/>
            <p:nvPr/>
          </p:nvSpPr>
          <p:spPr>
            <a:xfrm>
              <a:off x="6109409" y="373014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花生油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 </a:t>
              </a:r>
              <a:r>
                <a:rPr lang="zh-CN" altLang="en-US" sz="2800" dirty="0">
                  <a:solidFill>
                    <a:schemeClr val="tx1"/>
                  </a:solidFill>
                </a:rPr>
                <a:t>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B2622143-C498-2302-E485-1056239EB549}"/>
                </a:ext>
              </a:extLst>
            </p:cNvPr>
            <p:cNvSpPr txBox="1"/>
            <p:nvPr/>
          </p:nvSpPr>
          <p:spPr>
            <a:xfrm>
              <a:off x="6109409" y="434380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棒棒糖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2.00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 </a:t>
              </a:r>
              <a:r>
                <a:rPr lang="zh-CN" altLang="en-US" sz="2800" dirty="0">
                  <a:solidFill>
                    <a:schemeClr val="tx1"/>
                  </a:solidFill>
                </a:rPr>
                <a:t>个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12.00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5396876-0AA5-530A-3C6C-82DE5E510930}"/>
                </a:ext>
              </a:extLst>
            </p:cNvPr>
            <p:cNvSpPr txBox="1"/>
            <p:nvPr/>
          </p:nvSpPr>
          <p:spPr>
            <a:xfrm>
              <a:off x="6296023" y="5069442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合计：                      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162.00</a:t>
              </a:r>
            </a:p>
          </p:txBody>
        </p: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8E28305-73D3-77DB-D496-84C74B41DD5B}"/>
                </a:ext>
              </a:extLst>
            </p:cNvPr>
            <p:cNvCxnSpPr/>
            <p:nvPr/>
          </p:nvCxnSpPr>
          <p:spPr>
            <a:xfrm>
              <a:off x="6096000" y="2400881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79D0F73C-3FD4-E870-CE49-40128259538A}"/>
                </a:ext>
              </a:extLst>
            </p:cNvPr>
            <p:cNvCxnSpPr/>
            <p:nvPr/>
          </p:nvCxnSpPr>
          <p:spPr>
            <a:xfrm>
              <a:off x="6096000" y="1701085"/>
              <a:ext cx="4919373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00593B92-9708-12FE-86B0-ED7292793C3D}"/>
                </a:ext>
              </a:extLst>
            </p:cNvPr>
            <p:cNvCxnSpPr/>
            <p:nvPr/>
          </p:nvCxnSpPr>
          <p:spPr>
            <a:xfrm>
              <a:off x="6096000" y="4948138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17E17F02-9654-654A-6D36-4270F8FDC506}"/>
                </a:ext>
              </a:extLst>
            </p:cNvPr>
            <p:cNvCxnSpPr/>
            <p:nvPr/>
          </p:nvCxnSpPr>
          <p:spPr>
            <a:xfrm>
              <a:off x="6096000" y="5685256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2AFD202D-35DF-8BF6-EF78-519F28DEA20E}"/>
              </a:ext>
            </a:extLst>
          </p:cNvPr>
          <p:cNvGrpSpPr/>
          <p:nvPr/>
        </p:nvGrpSpPr>
        <p:grpSpPr>
          <a:xfrm>
            <a:off x="626120" y="719412"/>
            <a:ext cx="5102876" cy="1253506"/>
            <a:chOff x="824097" y="4393701"/>
            <a:chExt cx="5102876" cy="1253506"/>
          </a:xfrm>
        </p:grpSpPr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33F37993-F912-47FF-2637-A474CC3E2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097" y="4393701"/>
              <a:ext cx="1248215" cy="1244175"/>
            </a:xfrm>
            <a:prstGeom prst="rect">
              <a:avLst/>
            </a:prstGeom>
          </p:spPr>
        </p:pic>
        <p:sp>
          <p:nvSpPr>
            <p:cNvPr id="42" name="对话气泡: 圆角矩形 41">
              <a:extLst>
                <a:ext uri="{FF2B5EF4-FFF2-40B4-BE49-F238E27FC236}">
                  <a16:creationId xmlns:a16="http://schemas.microsoft.com/office/drawing/2014/main" id="{73D0B337-921A-B50B-9389-721DE44121F7}"/>
                </a:ext>
              </a:extLst>
            </p:cNvPr>
            <p:cNvSpPr/>
            <p:nvPr/>
          </p:nvSpPr>
          <p:spPr>
            <a:xfrm>
              <a:off x="2393299" y="4542186"/>
              <a:ext cx="3533674" cy="1105021"/>
            </a:xfrm>
            <a:prstGeom prst="wedgeRoundRectCallout">
              <a:avLst>
                <a:gd name="adj1" fmla="val -57622"/>
                <a:gd name="adj2" fmla="val -24352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2800" b="1" dirty="0">
                  <a:solidFill>
                    <a:schemeClr val="tx1"/>
                  </a:solidFill>
                  <a:latin typeface="+mj-ea"/>
                  <a:ea typeface="+mj-ea"/>
                </a:rPr>
                <a:t>仔细观察小票，找到它们的共同点了吗？</a:t>
              </a:r>
            </a:p>
          </p:txBody>
        </p:sp>
      </p:grpSp>
      <p:sp>
        <p:nvSpPr>
          <p:cNvPr id="44" name="文本框 43">
            <a:extLst>
              <a:ext uri="{FF2B5EF4-FFF2-40B4-BE49-F238E27FC236}">
                <a16:creationId xmlns:a16="http://schemas.microsoft.com/office/drawing/2014/main" id="{E9153843-0760-769E-23D4-E7308CC4A8CC}"/>
              </a:ext>
            </a:extLst>
          </p:cNvPr>
          <p:cNvSpPr txBox="1"/>
          <p:nvPr/>
        </p:nvSpPr>
        <p:spPr>
          <a:xfrm>
            <a:off x="464977" y="2497091"/>
            <a:ext cx="6738255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sz="3000" dirty="0">
                <a:solidFill>
                  <a:schemeClr val="tx1"/>
                </a:solidFill>
              </a:rPr>
              <a:t>每件商品的价格，就是商品的</a:t>
            </a:r>
            <a:r>
              <a:rPr lang="zh-CN" altLang="en-US" sz="3000" dirty="0"/>
              <a:t>单价</a:t>
            </a:r>
            <a:r>
              <a:rPr lang="zh-CN" altLang="en-US" sz="3000" dirty="0">
                <a:solidFill>
                  <a:schemeClr val="tx1"/>
                </a:solidFill>
              </a:rPr>
              <a:t>。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BED683D2-0A51-6DD6-2892-8DE8B0AA9408}"/>
              </a:ext>
            </a:extLst>
          </p:cNvPr>
          <p:cNvSpPr txBox="1"/>
          <p:nvPr/>
        </p:nvSpPr>
        <p:spPr>
          <a:xfrm>
            <a:off x="464977" y="3334307"/>
            <a:ext cx="6097554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买了多少，就是购买的</a:t>
            </a:r>
            <a:r>
              <a:rPr lang="zh-CN" altLang="en-US" dirty="0">
                <a:solidFill>
                  <a:srgbClr val="FF0000"/>
                </a:solidFill>
              </a:rPr>
              <a:t>数量</a:t>
            </a:r>
            <a:r>
              <a:rPr lang="zh-CN" altLang="en-US" dirty="0"/>
              <a:t>。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8C619E3E-517E-01C4-A7CF-9F291B7B2782}"/>
              </a:ext>
            </a:extLst>
          </p:cNvPr>
          <p:cNvSpPr txBox="1"/>
          <p:nvPr/>
        </p:nvSpPr>
        <p:spPr>
          <a:xfrm>
            <a:off x="464977" y="4171522"/>
            <a:ext cx="6415445" cy="6279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r>
              <a:rPr lang="zh-CN" altLang="en-US" dirty="0"/>
              <a:t>一共花了多少钱，就是商品的</a:t>
            </a:r>
            <a:r>
              <a:rPr lang="zh-CN" altLang="en-US" dirty="0">
                <a:solidFill>
                  <a:srgbClr val="FF0000"/>
                </a:solidFill>
              </a:rPr>
              <a:t>总价</a:t>
            </a:r>
            <a:r>
              <a:rPr lang="zh-CN" altLang="en-US" dirty="0"/>
              <a:t>。</a:t>
            </a: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7784CD7-6CD6-C639-A03E-32D9FD3E7287}"/>
              </a:ext>
            </a:extLst>
          </p:cNvPr>
          <p:cNvSpPr/>
          <p:nvPr/>
        </p:nvSpPr>
        <p:spPr>
          <a:xfrm>
            <a:off x="10260684" y="1758465"/>
            <a:ext cx="828000" cy="540000"/>
          </a:xfrm>
          <a:prstGeom prst="ellipse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86BF96A-5479-EC45-F26F-B3A96E6D2DBE}"/>
              </a:ext>
            </a:extLst>
          </p:cNvPr>
          <p:cNvSpPr txBox="1"/>
          <p:nvPr/>
        </p:nvSpPr>
        <p:spPr>
          <a:xfrm>
            <a:off x="10472119" y="1086792"/>
            <a:ext cx="10092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000" b="1" kern="0"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dirty="0">
                <a:solidFill>
                  <a:srgbClr val="FF00FF"/>
                </a:solidFill>
              </a:rPr>
              <a:t>总价</a:t>
            </a:r>
          </a:p>
        </p:txBody>
      </p:sp>
    </p:spTree>
    <p:extLst>
      <p:ext uri="{BB962C8B-B14F-4D97-AF65-F5344CB8AC3E}">
        <p14:creationId xmlns:p14="http://schemas.microsoft.com/office/powerpoint/2010/main" val="501958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5" grpId="0" animBg="1"/>
      <p:bldP spid="44" grpId="0"/>
      <p:bldP spid="47" grpId="0"/>
      <p:bldP spid="50" grpId="0"/>
      <p:bldP spid="52" grpId="0" animBg="1"/>
      <p:bldP spid="5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583528B-64D1-0413-7C10-7A565A67E4D3}"/>
              </a:ext>
            </a:extLst>
          </p:cNvPr>
          <p:cNvSpPr/>
          <p:nvPr/>
        </p:nvSpPr>
        <p:spPr>
          <a:xfrm>
            <a:off x="10326002" y="1758466"/>
            <a:ext cx="1301495" cy="30546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4A2C612-82CE-5B85-68B9-79C2A53057B1}"/>
              </a:ext>
            </a:extLst>
          </p:cNvPr>
          <p:cNvSpPr/>
          <p:nvPr/>
        </p:nvSpPr>
        <p:spPr>
          <a:xfrm>
            <a:off x="9283117" y="1782202"/>
            <a:ext cx="943238" cy="3054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84A3311-D723-30F8-476D-88D129C9BD9D}"/>
              </a:ext>
            </a:extLst>
          </p:cNvPr>
          <p:cNvSpPr/>
          <p:nvPr/>
        </p:nvSpPr>
        <p:spPr>
          <a:xfrm>
            <a:off x="7921689" y="1775020"/>
            <a:ext cx="1224000" cy="30546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FDBE7892-F081-ECA6-43F9-6A93D145DC28}"/>
              </a:ext>
            </a:extLst>
          </p:cNvPr>
          <p:cNvGrpSpPr/>
          <p:nvPr/>
        </p:nvGrpSpPr>
        <p:grpSpPr>
          <a:xfrm>
            <a:off x="6655838" y="1093886"/>
            <a:ext cx="5231363" cy="4554046"/>
            <a:chOff x="6096000" y="1131210"/>
            <a:chExt cx="5231363" cy="4554046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28F67F8-1F68-20FE-5BEB-30BE154B931D}"/>
                </a:ext>
              </a:extLst>
            </p:cNvPr>
            <p:cNvSpPr txBox="1"/>
            <p:nvPr/>
          </p:nvSpPr>
          <p:spPr>
            <a:xfrm>
              <a:off x="7490343" y="1131210"/>
              <a:ext cx="268002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sz="2800" dirty="0">
                  <a:solidFill>
                    <a:schemeClr val="tx1"/>
                  </a:solidFill>
                </a:rPr>
                <a:t>××</a:t>
              </a:r>
              <a:r>
                <a:rPr lang="zh-CN" altLang="en-US" sz="2800" dirty="0">
                  <a:solidFill>
                    <a:schemeClr val="tx1"/>
                  </a:solidFill>
                </a:rPr>
                <a:t>生活超市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4A35954-15E0-912F-DE88-E40CC7AC224F}"/>
                </a:ext>
              </a:extLst>
            </p:cNvPr>
            <p:cNvSpPr txBox="1"/>
            <p:nvPr/>
          </p:nvSpPr>
          <p:spPr>
            <a:xfrm>
              <a:off x="6296023" y="1812344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物品   单价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   数量   金额</a:t>
              </a:r>
              <a:r>
                <a:rPr lang="en-US" altLang="zh-CN" sz="2800" dirty="0">
                  <a:solidFill>
                    <a:schemeClr val="tx1"/>
                  </a:solidFill>
                </a:rPr>
                <a:t>/</a:t>
              </a:r>
              <a:r>
                <a:rPr lang="zh-CN" altLang="en-US" sz="2800" dirty="0">
                  <a:solidFill>
                    <a:schemeClr val="tx1"/>
                  </a:solidFill>
                </a:rPr>
                <a:t>元</a:t>
              </a:r>
              <a:endParaRPr lang="en-US" altLang="zh-CN" sz="2800" dirty="0">
                <a:solidFill>
                  <a:schemeClr val="tx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75760EAD-D035-6D4A-FE02-6B1FE0E6E551}"/>
                </a:ext>
              </a:extLst>
            </p:cNvPr>
            <p:cNvSpPr txBox="1"/>
            <p:nvPr/>
          </p:nvSpPr>
          <p:spPr>
            <a:xfrm>
              <a:off x="6296023" y="250281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牛奶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18.00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 </a:t>
              </a:r>
              <a:r>
                <a:rPr lang="zh-CN" altLang="en-US" sz="2800" dirty="0">
                  <a:solidFill>
                    <a:schemeClr val="tx1"/>
                  </a:solidFill>
                </a:rPr>
                <a:t>箱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54.00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CF03270F-37DA-9E90-253C-5668848BD46D}"/>
                </a:ext>
              </a:extLst>
            </p:cNvPr>
            <p:cNvSpPr txBox="1"/>
            <p:nvPr/>
          </p:nvSpPr>
          <p:spPr>
            <a:xfrm>
              <a:off x="6296023" y="311647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苹果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9.00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4 kg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36.00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60474F6-D6CD-9E6B-E78A-865F84039F46}"/>
                </a:ext>
              </a:extLst>
            </p:cNvPr>
            <p:cNvSpPr txBox="1"/>
            <p:nvPr/>
          </p:nvSpPr>
          <p:spPr>
            <a:xfrm>
              <a:off x="6109409" y="3730140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花生油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 </a:t>
              </a:r>
              <a:r>
                <a:rPr lang="zh-CN" altLang="en-US" sz="2800" dirty="0">
                  <a:solidFill>
                    <a:schemeClr val="tx1"/>
                  </a:solidFill>
                </a:rPr>
                <a:t>桶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60.00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2E97F87D-5C7D-5B46-5438-D600125FBF49}"/>
                </a:ext>
              </a:extLst>
            </p:cNvPr>
            <p:cNvSpPr txBox="1"/>
            <p:nvPr/>
          </p:nvSpPr>
          <p:spPr>
            <a:xfrm>
              <a:off x="6109409" y="4343805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棒棒糖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2.00</a:t>
              </a:r>
              <a:r>
                <a:rPr lang="zh-CN" altLang="en-US" sz="2800" dirty="0">
                  <a:solidFill>
                    <a:schemeClr val="tx1"/>
                  </a:solidFill>
                </a:rPr>
                <a:t>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6 </a:t>
              </a:r>
              <a:r>
                <a:rPr lang="zh-CN" altLang="en-US" sz="2800" dirty="0">
                  <a:solidFill>
                    <a:schemeClr val="tx1"/>
                  </a:solidFill>
                </a:rPr>
                <a:t>个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12.00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68430740-FC79-C063-3AF2-D3DAFEFE7B30}"/>
                </a:ext>
              </a:extLst>
            </p:cNvPr>
            <p:cNvSpPr txBox="1"/>
            <p:nvPr/>
          </p:nvSpPr>
          <p:spPr>
            <a:xfrm>
              <a:off x="6296023" y="5069442"/>
              <a:ext cx="50313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>
                  <a:solidFill>
                    <a:schemeClr val="tx1"/>
                  </a:solidFill>
                </a:rPr>
                <a:t>合计：                             </a:t>
              </a:r>
              <a:r>
                <a:rPr lang="en-US" altLang="zh-CN" sz="2800" dirty="0">
                  <a:solidFill>
                    <a:schemeClr val="tx1"/>
                  </a:solidFill>
                </a:rPr>
                <a:t>162.00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3024EA2-2104-AD2B-A57D-56658E664F11}"/>
                </a:ext>
              </a:extLst>
            </p:cNvPr>
            <p:cNvCxnSpPr/>
            <p:nvPr/>
          </p:nvCxnSpPr>
          <p:spPr>
            <a:xfrm>
              <a:off x="6096000" y="2400881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7D1B98E3-636F-97D7-B867-D4BB63EB17C2}"/>
                </a:ext>
              </a:extLst>
            </p:cNvPr>
            <p:cNvCxnSpPr/>
            <p:nvPr/>
          </p:nvCxnSpPr>
          <p:spPr>
            <a:xfrm>
              <a:off x="6096000" y="1701085"/>
              <a:ext cx="4919373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8EC87D15-0CB6-F583-2262-309BCBB112D4}"/>
                </a:ext>
              </a:extLst>
            </p:cNvPr>
            <p:cNvCxnSpPr/>
            <p:nvPr/>
          </p:nvCxnSpPr>
          <p:spPr>
            <a:xfrm>
              <a:off x="6096000" y="4948138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25391772-1A72-0434-F149-0B2FF76C25C4}"/>
                </a:ext>
              </a:extLst>
            </p:cNvPr>
            <p:cNvCxnSpPr/>
            <p:nvPr/>
          </p:nvCxnSpPr>
          <p:spPr>
            <a:xfrm>
              <a:off x="6096000" y="5685256"/>
              <a:ext cx="4919373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EFEC20CA-3581-ED5A-98D7-E2CE05F39D8D}"/>
              </a:ext>
            </a:extLst>
          </p:cNvPr>
          <p:cNvSpPr txBox="1"/>
          <p:nvPr/>
        </p:nvSpPr>
        <p:spPr>
          <a:xfrm>
            <a:off x="371667" y="366362"/>
            <a:ext cx="6495659" cy="14552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/>
              <a:t>观察</a:t>
            </a:r>
            <a:r>
              <a:rPr lang="zh-CN" altLang="zh-CN" dirty="0"/>
              <a:t>小票中每件商品的单价、数量和总价。你发现了什么？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6E7BA0-A7F8-BC0D-C4D6-B3B4D3989199}"/>
              </a:ext>
            </a:extLst>
          </p:cNvPr>
          <p:cNvSpPr/>
          <p:nvPr/>
        </p:nvSpPr>
        <p:spPr>
          <a:xfrm>
            <a:off x="7865706" y="1739803"/>
            <a:ext cx="3816000" cy="540000"/>
          </a:xfrm>
          <a:prstGeom prst="rect">
            <a:avLst/>
          </a:prstGeom>
          <a:noFill/>
          <a:ln w="28575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63CC05C-4EAC-CD55-AE51-88B282F7160F}"/>
              </a:ext>
            </a:extLst>
          </p:cNvPr>
          <p:cNvSpPr txBox="1"/>
          <p:nvPr/>
        </p:nvSpPr>
        <p:spPr>
          <a:xfrm>
            <a:off x="1034141" y="2051170"/>
            <a:ext cx="4567498" cy="646331"/>
          </a:xfrm>
          <a:prstGeom prst="rect">
            <a:avLst/>
          </a:prstGeom>
          <a:solidFill>
            <a:srgbClr val="FFFFAF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总价 </a:t>
            </a:r>
            <a:r>
              <a:rPr lang="en-US" altLang="zh-CN" sz="3600" dirty="0">
                <a:solidFill>
                  <a:schemeClr val="tx1"/>
                </a:solidFill>
              </a:rPr>
              <a:t>= </a:t>
            </a:r>
            <a:r>
              <a:rPr lang="zh-CN" altLang="en-US" sz="3600" dirty="0">
                <a:solidFill>
                  <a:schemeClr val="tx1"/>
                </a:solidFill>
              </a:rPr>
              <a:t>单价</a:t>
            </a:r>
            <a:r>
              <a:rPr lang="en-US" altLang="zh-CN" sz="3600" dirty="0">
                <a:solidFill>
                  <a:schemeClr val="tx1"/>
                </a:solidFill>
              </a:rPr>
              <a:t>×</a:t>
            </a:r>
            <a:r>
              <a:rPr lang="zh-CN" altLang="en-US" sz="3600" dirty="0">
                <a:solidFill>
                  <a:schemeClr val="tx1"/>
                </a:solidFill>
              </a:rPr>
              <a:t>数量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986303E-4648-0A92-896A-6703FD4E5539}"/>
              </a:ext>
            </a:extLst>
          </p:cNvPr>
          <p:cNvSpPr txBox="1"/>
          <p:nvPr/>
        </p:nvSpPr>
        <p:spPr>
          <a:xfrm>
            <a:off x="371667" y="2927039"/>
            <a:ext cx="601921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已知总价和数量，求单价？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1913C363-1995-0594-E4F0-63AD49AC416B}"/>
              </a:ext>
            </a:extLst>
          </p:cNvPr>
          <p:cNvSpPr txBox="1"/>
          <p:nvPr/>
        </p:nvSpPr>
        <p:spPr>
          <a:xfrm>
            <a:off x="1034141" y="3891650"/>
            <a:ext cx="4567498" cy="646331"/>
          </a:xfrm>
          <a:prstGeom prst="rect">
            <a:avLst/>
          </a:prstGeom>
          <a:solidFill>
            <a:srgbClr val="FFFFAF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单价 </a:t>
            </a:r>
            <a:r>
              <a:rPr lang="en-US" altLang="zh-CN" sz="3600" dirty="0">
                <a:solidFill>
                  <a:schemeClr val="tx1"/>
                </a:solidFill>
              </a:rPr>
              <a:t>= </a:t>
            </a:r>
            <a:r>
              <a:rPr lang="zh-CN" altLang="en-US" sz="3600" dirty="0">
                <a:solidFill>
                  <a:schemeClr val="tx1"/>
                </a:solidFill>
              </a:rPr>
              <a:t>总价</a:t>
            </a:r>
            <a:r>
              <a:rPr lang="en-US" altLang="zh-CN" sz="3600" dirty="0">
                <a:solidFill>
                  <a:schemeClr val="tx1"/>
                </a:solidFill>
              </a:rPr>
              <a:t>÷</a:t>
            </a:r>
            <a:r>
              <a:rPr lang="zh-CN" altLang="en-US" sz="3600" dirty="0">
                <a:solidFill>
                  <a:schemeClr val="tx1"/>
                </a:solidFill>
              </a:rPr>
              <a:t>数量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520D254-1451-B7C3-2C59-28F3966F7569}"/>
              </a:ext>
            </a:extLst>
          </p:cNvPr>
          <p:cNvSpPr txBox="1"/>
          <p:nvPr/>
        </p:nvSpPr>
        <p:spPr>
          <a:xfrm>
            <a:off x="371667" y="4767519"/>
            <a:ext cx="6019214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已知总价和</a:t>
            </a:r>
            <a:r>
              <a:rPr lang="zh-CN" altLang="en-US" dirty="0"/>
              <a:t>单价</a:t>
            </a:r>
            <a:r>
              <a:rPr lang="zh-CN" altLang="zh-CN" dirty="0"/>
              <a:t>，求</a:t>
            </a:r>
            <a:r>
              <a:rPr lang="zh-CN" altLang="en-US" dirty="0"/>
              <a:t>数量</a:t>
            </a:r>
            <a:r>
              <a:rPr lang="zh-CN" altLang="zh-CN" dirty="0"/>
              <a:t>？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052BD24-07AB-293F-59DB-B954E874D46E}"/>
              </a:ext>
            </a:extLst>
          </p:cNvPr>
          <p:cNvSpPr txBox="1"/>
          <p:nvPr/>
        </p:nvSpPr>
        <p:spPr>
          <a:xfrm>
            <a:off x="1034141" y="5732129"/>
            <a:ext cx="4567498" cy="646331"/>
          </a:xfrm>
          <a:prstGeom prst="rect">
            <a:avLst/>
          </a:prstGeom>
          <a:solidFill>
            <a:srgbClr val="FFFFAF"/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3600" dirty="0">
                <a:solidFill>
                  <a:schemeClr val="tx1"/>
                </a:solidFill>
              </a:rPr>
              <a:t>数量 </a:t>
            </a:r>
            <a:r>
              <a:rPr lang="en-US" altLang="zh-CN" sz="3600" dirty="0">
                <a:solidFill>
                  <a:schemeClr val="tx1"/>
                </a:solidFill>
              </a:rPr>
              <a:t>= </a:t>
            </a:r>
            <a:r>
              <a:rPr lang="zh-CN" altLang="en-US" sz="3600" dirty="0">
                <a:solidFill>
                  <a:schemeClr val="tx1"/>
                </a:solidFill>
              </a:rPr>
              <a:t>总价</a:t>
            </a:r>
            <a:r>
              <a:rPr lang="en-US" altLang="zh-CN" sz="3600" dirty="0">
                <a:solidFill>
                  <a:schemeClr val="tx1"/>
                </a:solidFill>
              </a:rPr>
              <a:t>÷</a:t>
            </a:r>
            <a:r>
              <a:rPr lang="zh-CN" altLang="en-US" sz="3600" dirty="0">
                <a:solidFill>
                  <a:schemeClr val="tx1"/>
                </a:solidFill>
              </a:rPr>
              <a:t>单价</a:t>
            </a:r>
            <a:endParaRPr lang="zh-CN" altLang="zh-CN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154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5" grpId="0" animBg="1"/>
      <p:bldP spid="27" grpId="0"/>
      <p:bldP spid="31" grpId="0" animBg="1"/>
      <p:bldP spid="34" grpId="0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>
            <a:extLst>
              <a:ext uri="{FF2B5EF4-FFF2-40B4-BE49-F238E27FC236}">
                <a16:creationId xmlns:a16="http://schemas.microsoft.com/office/drawing/2014/main" id="{2008319E-3974-760D-A90A-1B3BEF1D22E9}"/>
              </a:ext>
            </a:extLst>
          </p:cNvPr>
          <p:cNvGrpSpPr/>
          <p:nvPr/>
        </p:nvGrpSpPr>
        <p:grpSpPr>
          <a:xfrm>
            <a:off x="262706" y="374603"/>
            <a:ext cx="10290219" cy="1167792"/>
            <a:chOff x="654592" y="4284932"/>
            <a:chExt cx="10290219" cy="1167792"/>
          </a:xfrm>
        </p:grpSpPr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9B1C180F-82DF-C39A-8489-30CAE2B4C2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54592" y="4284932"/>
              <a:ext cx="1142085" cy="1167792"/>
            </a:xfrm>
            <a:prstGeom prst="rect">
              <a:avLst/>
            </a:prstGeom>
          </p:spPr>
        </p:pic>
        <p:sp>
          <p:nvSpPr>
            <p:cNvPr id="2" name="对话气泡: 圆角矩形 1">
              <a:extLst>
                <a:ext uri="{FF2B5EF4-FFF2-40B4-BE49-F238E27FC236}">
                  <a16:creationId xmlns:a16="http://schemas.microsoft.com/office/drawing/2014/main" id="{712DE40E-D039-AFD4-BCE7-64B24C22F0DE}"/>
                </a:ext>
              </a:extLst>
            </p:cNvPr>
            <p:cNvSpPr/>
            <p:nvPr/>
          </p:nvSpPr>
          <p:spPr>
            <a:xfrm>
              <a:off x="2125077" y="4608753"/>
              <a:ext cx="8819734" cy="685349"/>
            </a:xfrm>
            <a:prstGeom prst="wedgeRoundRectCallout">
              <a:avLst>
                <a:gd name="adj1" fmla="val -53467"/>
                <a:gd name="adj2" fmla="val -21878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我有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100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元钱，要买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3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本不同的书送给 </a:t>
              </a:r>
              <a:r>
                <a:rPr lang="en-US" altLang="zh-CN" sz="2800" b="1" dirty="0">
                  <a:solidFill>
                    <a:schemeClr val="tx1"/>
                  </a:solidFill>
                  <a:ea typeface="+mj-ea"/>
                </a:rPr>
                <a:t>3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位好朋友。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66AC49F8-3540-BE6C-91C2-332868A355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986" y="1558135"/>
            <a:ext cx="1175135" cy="1142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9305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974183" y="1331726"/>
            <a:ext cx="1049314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3600" dirty="0"/>
              <a:t>1. </a:t>
            </a:r>
            <a:r>
              <a:rPr lang="zh-CN" altLang="en-US" sz="3600" dirty="0"/>
              <a:t>举例说明什么是单价、数量和总价。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ADE92E0-8448-EF7D-FEFB-F9F5E7F08324}"/>
              </a:ext>
            </a:extLst>
          </p:cNvPr>
          <p:cNvSpPr txBox="1"/>
          <p:nvPr/>
        </p:nvSpPr>
        <p:spPr>
          <a:xfrm>
            <a:off x="3860174" y="837198"/>
            <a:ext cx="454670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62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 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1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题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670CEA0-EDC1-8B31-8088-72C367819D54}"/>
              </a:ext>
            </a:extLst>
          </p:cNvPr>
          <p:cNvSpPr txBox="1"/>
          <p:nvPr/>
        </p:nvSpPr>
        <p:spPr>
          <a:xfrm>
            <a:off x="3692224" y="2593958"/>
            <a:ext cx="6594799" cy="22148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eaLnBrk="1" hangingPunct="1">
              <a:lnSpc>
                <a:spcPct val="150000"/>
              </a:lnSpc>
            </a:pPr>
            <a:r>
              <a:rPr lang="zh-CN" altLang="en-US" sz="3200" dirty="0"/>
              <a:t>一瓶果汁 </a:t>
            </a:r>
            <a:r>
              <a:rPr lang="en-US" altLang="zh-CN" sz="3200" dirty="0"/>
              <a:t>5</a:t>
            </a:r>
            <a:r>
              <a:rPr lang="zh-CN" altLang="en-US" sz="3200" dirty="0"/>
              <a:t> 元，买 </a:t>
            </a:r>
            <a:r>
              <a:rPr lang="en-US" altLang="zh-CN" sz="3200" dirty="0"/>
              <a:t>6</a:t>
            </a:r>
            <a:r>
              <a:rPr lang="zh-CN" altLang="en-US" sz="3200" dirty="0"/>
              <a:t> 瓶这样的果汁花了 </a:t>
            </a:r>
            <a:r>
              <a:rPr lang="en-US" altLang="zh-CN" sz="3200" dirty="0"/>
              <a:t>30</a:t>
            </a:r>
            <a:r>
              <a:rPr lang="zh-CN" altLang="en-US" sz="3200" dirty="0"/>
              <a:t> 元。其中“</a:t>
            </a:r>
            <a:r>
              <a:rPr lang="en-US" altLang="zh-CN" sz="3200" dirty="0"/>
              <a:t>5</a:t>
            </a:r>
            <a:r>
              <a:rPr lang="zh-CN" altLang="en-US" sz="3200" dirty="0"/>
              <a:t> 元”是单价，“</a:t>
            </a:r>
            <a:r>
              <a:rPr lang="en-US" altLang="zh-CN" sz="3200" dirty="0"/>
              <a:t>6</a:t>
            </a:r>
            <a:r>
              <a:rPr lang="zh-CN" altLang="en-US" sz="3200" dirty="0"/>
              <a:t> 瓶”是数量。“</a:t>
            </a:r>
            <a:r>
              <a:rPr lang="en-US" altLang="zh-CN" sz="3200" dirty="0"/>
              <a:t>30</a:t>
            </a:r>
            <a:r>
              <a:rPr lang="zh-CN" altLang="en-US" sz="3200" dirty="0"/>
              <a:t>元”是总价。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15980E09-CD78-3A6A-E275-60AAA0CE2A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821" t="20392" r="27817" b="8440"/>
          <a:stretch>
            <a:fillRect/>
          </a:stretch>
        </p:blipFill>
        <p:spPr>
          <a:xfrm>
            <a:off x="2009587" y="2328187"/>
            <a:ext cx="1064279" cy="250456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4F794B4-0050-FFFC-ECBF-121AE0A922B6}"/>
              </a:ext>
            </a:extLst>
          </p:cNvPr>
          <p:cNvSpPr txBox="1"/>
          <p:nvPr/>
        </p:nvSpPr>
        <p:spPr>
          <a:xfrm>
            <a:off x="2012123" y="4791201"/>
            <a:ext cx="9777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 eaLnBrk="1" hangingPunct="1"/>
            <a:r>
              <a:rPr lang="en-US" altLang="zh-CN" sz="3200" dirty="0">
                <a:solidFill>
                  <a:schemeClr val="tx1"/>
                </a:solidFill>
              </a:rPr>
              <a:t>5</a:t>
            </a:r>
            <a:r>
              <a:rPr lang="zh-CN" altLang="en-US" sz="3200" dirty="0">
                <a:solidFill>
                  <a:schemeClr val="tx1"/>
                </a:solidFill>
              </a:rPr>
              <a:t> 元</a:t>
            </a: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文本框 38">
            <a:extLst>
              <a:ext uri="{FF2B5EF4-FFF2-40B4-BE49-F238E27FC236}">
                <a16:creationId xmlns:a16="http://schemas.microsoft.com/office/drawing/2014/main" id="{5265E4D2-FDA8-3AEE-AE8C-070A864F43A0}"/>
              </a:ext>
            </a:extLst>
          </p:cNvPr>
          <p:cNvSpPr txBox="1"/>
          <p:nvPr/>
        </p:nvSpPr>
        <p:spPr>
          <a:xfrm>
            <a:off x="1854460" y="4108538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120</a:t>
            </a:r>
            <a:r>
              <a:rPr lang="zh-CN" altLang="en-US" dirty="0"/>
              <a:t> </a:t>
            </a:r>
            <a:r>
              <a:rPr lang="en-US" altLang="zh-CN" dirty="0"/>
              <a:t>× 5</a:t>
            </a:r>
            <a:r>
              <a:rPr lang="zh-CN" altLang="en-US" dirty="0"/>
              <a:t> ＝ </a:t>
            </a:r>
            <a:r>
              <a:rPr lang="en-US" altLang="zh-CN" dirty="0"/>
              <a:t>600 </a:t>
            </a:r>
            <a:r>
              <a:rPr lang="en-US" altLang="zh-CN" dirty="0">
                <a:latin typeface="+mj-ea"/>
              </a:rPr>
              <a:t>(</a:t>
            </a:r>
            <a:r>
              <a:rPr lang="zh-CN" altLang="en-US" dirty="0">
                <a:latin typeface="+mj-ea"/>
              </a:rPr>
              <a:t>元</a:t>
            </a:r>
            <a:r>
              <a:rPr lang="en-US" altLang="zh-CN" dirty="0">
                <a:latin typeface="+mj-ea"/>
              </a:rPr>
              <a:t>)</a:t>
            </a:r>
            <a:endParaRPr lang="zh-CN" altLang="en-US" dirty="0">
              <a:latin typeface="+mj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FEA1235-EA38-9210-65E6-9E492F5F336D}"/>
              </a:ext>
            </a:extLst>
          </p:cNvPr>
          <p:cNvSpPr txBox="1"/>
          <p:nvPr/>
        </p:nvSpPr>
        <p:spPr>
          <a:xfrm>
            <a:off x="417155" y="380702"/>
            <a:ext cx="111897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2. </a:t>
            </a:r>
            <a:r>
              <a:rPr lang="zh-CN" altLang="en-US" dirty="0"/>
              <a:t>解决下面的实际问题，并和同学交流各题中有哪些</a:t>
            </a:r>
          </a:p>
          <a:p>
            <a:r>
              <a:rPr lang="zh-CN" altLang="en-US" dirty="0"/>
              <a:t>    数量关系。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74C9052-8712-1E6B-2CFC-476526A14D02}"/>
              </a:ext>
            </a:extLst>
          </p:cNvPr>
          <p:cNvSpPr txBox="1"/>
          <p:nvPr/>
        </p:nvSpPr>
        <p:spPr>
          <a:xfrm>
            <a:off x="688132" y="1798089"/>
            <a:ext cx="9276961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）每套校服 </a:t>
            </a:r>
            <a:r>
              <a:rPr lang="en-US" altLang="zh-CN" dirty="0"/>
              <a:t>120 </a:t>
            </a:r>
            <a:r>
              <a:rPr lang="zh-CN" altLang="en-US" dirty="0"/>
              <a:t>元，买 </a:t>
            </a:r>
            <a:r>
              <a:rPr lang="en-US" altLang="zh-CN" dirty="0"/>
              <a:t>5 </a:t>
            </a:r>
            <a:r>
              <a:rPr lang="zh-CN" altLang="en-US" dirty="0"/>
              <a:t>套要用多少钱？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2AAD189-D6B0-D9E2-2B7D-34FA9104822F}"/>
              </a:ext>
            </a:extLst>
          </p:cNvPr>
          <p:cNvSpPr txBox="1"/>
          <p:nvPr/>
        </p:nvSpPr>
        <p:spPr>
          <a:xfrm>
            <a:off x="1854460" y="3032783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单价</a:t>
            </a:r>
            <a:r>
              <a:rPr lang="en-US" altLang="zh-CN" dirty="0"/>
              <a:t>× </a:t>
            </a:r>
            <a:r>
              <a:rPr lang="zh-CN" altLang="en-US" dirty="0"/>
              <a:t>数量 ＝ 总价</a:t>
            </a:r>
          </a:p>
        </p:txBody>
      </p:sp>
    </p:spTree>
    <p:extLst>
      <p:ext uri="{BB962C8B-B14F-4D97-AF65-F5344CB8AC3E}">
        <p14:creationId xmlns:p14="http://schemas.microsoft.com/office/powerpoint/2010/main" val="137553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id="{E1ACE39F-B9F3-BC03-CA24-0594FC849FBE}"/>
              </a:ext>
            </a:extLst>
          </p:cNvPr>
          <p:cNvSpPr txBox="1"/>
          <p:nvPr/>
        </p:nvSpPr>
        <p:spPr>
          <a:xfrm>
            <a:off x="772108" y="941132"/>
            <a:ext cx="9892781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）学校买了 </a:t>
            </a:r>
            <a:r>
              <a:rPr lang="en-US" altLang="zh-CN" dirty="0"/>
              <a:t>4 </a:t>
            </a:r>
            <a:r>
              <a:rPr lang="zh-CN" altLang="en-US" dirty="0"/>
              <a:t>箱同样的粉笔，花了 </a:t>
            </a:r>
            <a:r>
              <a:rPr lang="en-US" altLang="zh-CN" dirty="0"/>
              <a:t>840 </a:t>
            </a:r>
            <a:r>
              <a:rPr lang="zh-CN" altLang="en-US" dirty="0"/>
              <a:t>元。   </a:t>
            </a:r>
            <a:endParaRPr lang="en-US" altLang="zh-CN" dirty="0"/>
          </a:p>
          <a:p>
            <a:r>
              <a:rPr lang="en-US" altLang="zh-CN" dirty="0"/>
              <a:t>          </a:t>
            </a:r>
            <a:r>
              <a:rPr lang="zh-CN" altLang="en-US" dirty="0"/>
              <a:t>每箱粉笔多少钱？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F6CF1F8-1A9B-D067-64DB-3D4C3566D510}"/>
              </a:ext>
            </a:extLst>
          </p:cNvPr>
          <p:cNvSpPr txBox="1"/>
          <p:nvPr/>
        </p:nvSpPr>
        <p:spPr>
          <a:xfrm>
            <a:off x="1882451" y="2674811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zh-CN" altLang="en-US" dirty="0"/>
              <a:t>总价</a:t>
            </a:r>
            <a:r>
              <a:rPr lang="en-US" altLang="zh-CN" dirty="0"/>
              <a:t>÷ </a:t>
            </a:r>
            <a:r>
              <a:rPr lang="zh-CN" altLang="en-US" dirty="0"/>
              <a:t>数量＝单价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80061898-DE94-AD5A-E048-C2C1B4AA219E}"/>
              </a:ext>
            </a:extLst>
          </p:cNvPr>
          <p:cNvSpPr txBox="1"/>
          <p:nvPr/>
        </p:nvSpPr>
        <p:spPr>
          <a:xfrm>
            <a:off x="1882451" y="3760799"/>
            <a:ext cx="60975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dirty="0"/>
              <a:t>840</a:t>
            </a:r>
            <a:r>
              <a:rPr lang="zh-CN" altLang="en-US" dirty="0"/>
              <a:t> </a:t>
            </a:r>
            <a:r>
              <a:rPr lang="en-US" altLang="zh-CN" dirty="0"/>
              <a:t>÷ 4</a:t>
            </a:r>
            <a:r>
              <a:rPr lang="zh-CN" altLang="en-US" dirty="0"/>
              <a:t> ＝</a:t>
            </a:r>
            <a:r>
              <a:rPr lang="en-US" altLang="zh-CN" dirty="0"/>
              <a:t>210 </a:t>
            </a:r>
            <a:r>
              <a:rPr lang="en-US" altLang="zh-CN" dirty="0">
                <a:latin typeface="+mj-ea"/>
              </a:rPr>
              <a:t>(</a:t>
            </a:r>
            <a:r>
              <a:rPr lang="zh-CN" altLang="en-US" dirty="0">
                <a:latin typeface="+mj-ea"/>
              </a:rPr>
              <a:t>元</a:t>
            </a:r>
            <a:r>
              <a:rPr lang="en-US" altLang="zh-CN" dirty="0">
                <a:latin typeface="+mj-ea"/>
              </a:rPr>
              <a:t>)</a:t>
            </a:r>
            <a:endParaRPr lang="zh-CN" alt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71533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433803" y="1213648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3B6058A-A58B-B194-CFF8-1281780E0374}"/>
              </a:ext>
            </a:extLst>
          </p:cNvPr>
          <p:cNvSpPr txBox="1"/>
          <p:nvPr/>
        </p:nvSpPr>
        <p:spPr>
          <a:xfrm>
            <a:off x="950546" y="2439694"/>
            <a:ext cx="10233747" cy="1379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400" b="1" dirty="0">
                <a:latin typeface="+mn-lt"/>
                <a:ea typeface="楷体" panose="02010609060101010101" pitchFamily="49" charset="-122"/>
              </a:rPr>
              <a:t>每件商品的价格，就是商品的单价。买了多少，就是购买的数量。一共花了多少钱，就是商品的总价。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207008B5-1C36-14C3-1A22-339F99B163B2}"/>
              </a:ext>
            </a:extLst>
          </p:cNvPr>
          <p:cNvSpPr/>
          <p:nvPr/>
        </p:nvSpPr>
        <p:spPr>
          <a:xfrm>
            <a:off x="774438" y="2267338"/>
            <a:ext cx="10599576" cy="3704253"/>
          </a:xfrm>
          <a:prstGeom prst="roundRect">
            <a:avLst>
              <a:gd name="adj" fmla="val 7383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EC7840E-69A3-628C-D1BF-FDDD20016408}"/>
              </a:ext>
            </a:extLst>
          </p:cNvPr>
          <p:cNvSpPr txBox="1"/>
          <p:nvPr/>
        </p:nvSpPr>
        <p:spPr>
          <a:xfrm>
            <a:off x="3609197" y="3971133"/>
            <a:ext cx="44337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solidFill>
                  <a:srgbClr val="FF0000"/>
                </a:solidFill>
                <a:latin typeface="+mn-lt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chemeClr val="tx1"/>
                </a:solidFill>
              </a:rPr>
              <a:t>单价</a:t>
            </a:r>
            <a:r>
              <a:rPr lang="en-US" altLang="zh-CN" dirty="0">
                <a:solidFill>
                  <a:schemeClr val="tx1"/>
                </a:solidFill>
              </a:rPr>
              <a:t>× </a:t>
            </a:r>
            <a:r>
              <a:rPr lang="zh-CN" altLang="en-US" dirty="0">
                <a:solidFill>
                  <a:schemeClr val="tx1"/>
                </a:solidFill>
              </a:rPr>
              <a:t>数量 ＝ 总价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5F4649D-6EED-61C3-5329-97C9B3010C1C}"/>
              </a:ext>
            </a:extLst>
          </p:cNvPr>
          <p:cNvGrpSpPr/>
          <p:nvPr/>
        </p:nvGrpSpPr>
        <p:grpSpPr>
          <a:xfrm>
            <a:off x="1257301" y="4587912"/>
            <a:ext cx="9531997" cy="1197736"/>
            <a:chOff x="1257301" y="4587912"/>
            <a:chExt cx="9531997" cy="1197736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053E2E2F-D907-7DA7-47EE-585933771158}"/>
                </a:ext>
              </a:extLst>
            </p:cNvPr>
            <p:cNvSpPr txBox="1"/>
            <p:nvPr/>
          </p:nvSpPr>
          <p:spPr>
            <a:xfrm>
              <a:off x="1257301" y="5139317"/>
              <a:ext cx="42135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总价</a:t>
              </a:r>
              <a:r>
                <a:rPr lang="en-US" altLang="zh-CN" dirty="0">
                  <a:solidFill>
                    <a:schemeClr val="tx1"/>
                  </a:solidFill>
                </a:rPr>
                <a:t>÷ </a:t>
              </a:r>
              <a:r>
                <a:rPr lang="zh-CN" altLang="en-US" dirty="0">
                  <a:solidFill>
                    <a:schemeClr val="tx1"/>
                  </a:solidFill>
                </a:rPr>
                <a:t>数量＝单价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CD6B9E67-AD6A-2E8F-8A8B-1859D1F898DF}"/>
                </a:ext>
              </a:extLst>
            </p:cNvPr>
            <p:cNvSpPr txBox="1"/>
            <p:nvPr/>
          </p:nvSpPr>
          <p:spPr>
            <a:xfrm>
              <a:off x="6575749" y="5139317"/>
              <a:ext cx="421354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 kern="0">
                  <a:solidFill>
                    <a:srgbClr val="FF0000"/>
                  </a:solidFill>
                  <a:latin typeface="+mn-lt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</a:rPr>
                <a:t>总价</a:t>
              </a:r>
              <a:r>
                <a:rPr lang="en-US" altLang="zh-CN" dirty="0">
                  <a:solidFill>
                    <a:schemeClr val="tx1"/>
                  </a:solidFill>
                </a:rPr>
                <a:t>÷ </a:t>
              </a:r>
              <a:r>
                <a:rPr lang="zh-CN" altLang="en-US" dirty="0">
                  <a:solidFill>
                    <a:schemeClr val="tx1"/>
                  </a:solidFill>
                </a:rPr>
                <a:t>单价＝数量</a:t>
              </a:r>
            </a:p>
          </p:txBody>
        </p:sp>
        <p:sp>
          <p:nvSpPr>
            <p:cNvPr id="7" name="左中括号 6">
              <a:extLst>
                <a:ext uri="{FF2B5EF4-FFF2-40B4-BE49-F238E27FC236}">
                  <a16:creationId xmlns:a16="http://schemas.microsoft.com/office/drawing/2014/main" id="{F4333CEE-4BC0-B2E2-52E5-AA2D0DB77945}"/>
                </a:ext>
              </a:extLst>
            </p:cNvPr>
            <p:cNvSpPr/>
            <p:nvPr/>
          </p:nvSpPr>
          <p:spPr>
            <a:xfrm rot="5400000">
              <a:off x="5696339" y="2260827"/>
              <a:ext cx="304800" cy="5582815"/>
            </a:xfrm>
            <a:prstGeom prst="leftBracket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056BDD7A-1215-0AD0-83A9-F2C58FF92439}"/>
                </a:ext>
              </a:extLst>
            </p:cNvPr>
            <p:cNvCxnSpPr/>
            <p:nvPr/>
          </p:nvCxnSpPr>
          <p:spPr>
            <a:xfrm>
              <a:off x="5840966" y="4587912"/>
              <a:ext cx="0" cy="3240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8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24388</TotalTime>
  <Words>672</Words>
  <Application>Microsoft Office PowerPoint</Application>
  <PresentationFormat>宽屏</PresentationFormat>
  <Paragraphs>81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Gill Sans</vt:lpstr>
      <vt:lpstr>等线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4847</cp:revision>
  <dcterms:created xsi:type="dcterms:W3CDTF">2016-01-14T07:05:00Z</dcterms:created>
  <dcterms:modified xsi:type="dcterms:W3CDTF">2026-07-06T08:00:16Z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