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1035" r:id="rId3"/>
    <p:sldId id="1059" r:id="rId4"/>
    <p:sldId id="814" r:id="rId5"/>
    <p:sldId id="1060" r:id="rId6"/>
    <p:sldId id="1053" r:id="rId7"/>
    <p:sldId id="1054" r:id="rId8"/>
    <p:sldId id="1062" r:id="rId9"/>
    <p:sldId id="1034" r:id="rId10"/>
    <p:sldId id="1064" r:id="rId11"/>
    <p:sldId id="1066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DEEF4"/>
    <a:srgbClr val="0000FF"/>
    <a:srgbClr val="FF00FF"/>
    <a:srgbClr val="FDDA83"/>
    <a:srgbClr val="BBE2F9"/>
    <a:srgbClr val="FFFFFF"/>
    <a:srgbClr val="E5F2DF"/>
    <a:srgbClr val="DFEECA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72000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411" y="2859830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解决问题（</a:t>
            </a:r>
            <a:r>
              <a:rPr lang="en-US" altLang="zh-CN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762774" y="1626075"/>
            <a:ext cx="10909819" cy="416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巩固“总价＝单价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×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数量”的乘法模型，能熟练运用该模型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计算商品原来的总价、现在的总价。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掌握两种解决“促销中节省金额”的方法，并能清晰描述两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种方法的思路，初步感知运算规律。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体会乘法模型在生活购物中的实用价值，激发用数学方法解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决生活问题的兴趣。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25154" y="1492897"/>
            <a:ext cx="11047439" cy="4478694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1B4667F-8CB2-5F20-54BF-DBE85EDE93DE}"/>
              </a:ext>
            </a:extLst>
          </p:cNvPr>
          <p:cNvSpPr txBox="1"/>
          <p:nvPr/>
        </p:nvSpPr>
        <p:spPr>
          <a:xfrm>
            <a:off x="1061357" y="1183727"/>
            <a:ext cx="81572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zh-CN" dirty="0"/>
              <a:t>大家平时买东西遇到过促销活动吗？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7029721-4781-0239-348E-E963C7A2039B}"/>
              </a:ext>
            </a:extLst>
          </p:cNvPr>
          <p:cNvSpPr txBox="1"/>
          <p:nvPr/>
        </p:nvSpPr>
        <p:spPr>
          <a:xfrm>
            <a:off x="1051638" y="5727735"/>
            <a:ext cx="69260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zh-CN" dirty="0"/>
              <a:t>促销时怎么知道能省多少钱呢？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464533-125A-311C-C235-C1E97DD97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614" y="2025899"/>
            <a:ext cx="2633986" cy="351307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EB0E9C1-3334-A12E-BF40-D8F971CB3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048" y="2045955"/>
            <a:ext cx="4685570" cy="35130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1CAB664-E177-926C-A757-068A59D9F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7404" y="2064616"/>
            <a:ext cx="2633986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3A66EE7B-C319-90BA-97AA-FA1FA1ECA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294" y="710942"/>
            <a:ext cx="3231345" cy="3720616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779351" y="1289426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E2D428-798E-5C09-EC61-DE376F213AC3}"/>
              </a:ext>
            </a:extLst>
          </p:cNvPr>
          <p:cNvSpPr txBox="1"/>
          <p:nvPr/>
        </p:nvSpPr>
        <p:spPr>
          <a:xfrm>
            <a:off x="1852667" y="1214778"/>
            <a:ext cx="6415894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水果店正在进行促销活动。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王阿姨买了 </a:t>
            </a:r>
            <a:r>
              <a:rPr lang="en-US" altLang="zh-CN" dirty="0"/>
              <a:t>4 kg </a:t>
            </a:r>
            <a:r>
              <a:rPr lang="zh-CN" altLang="en-US" dirty="0"/>
              <a:t>苹果，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一共节省了多少钱？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AFD202D-35DF-8BF6-EF78-519F28DEA20E}"/>
              </a:ext>
            </a:extLst>
          </p:cNvPr>
          <p:cNvGrpSpPr/>
          <p:nvPr/>
        </p:nvGrpSpPr>
        <p:grpSpPr>
          <a:xfrm>
            <a:off x="1629553" y="3894081"/>
            <a:ext cx="5663906" cy="1358653"/>
            <a:chOff x="644499" y="4206374"/>
            <a:chExt cx="5663906" cy="1358653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33F37993-F912-47FF-2637-A474CC3E2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499" y="4206374"/>
              <a:ext cx="1345982" cy="1341626"/>
            </a:xfrm>
            <a:prstGeom prst="rect">
              <a:avLst/>
            </a:prstGeom>
          </p:spPr>
        </p:pic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73D0B337-921A-B50B-9389-721DE44121F7}"/>
                </a:ext>
              </a:extLst>
            </p:cNvPr>
            <p:cNvSpPr/>
            <p:nvPr/>
          </p:nvSpPr>
          <p:spPr>
            <a:xfrm>
              <a:off x="2309320" y="4411557"/>
              <a:ext cx="3999085" cy="1153470"/>
            </a:xfrm>
            <a:prstGeom prst="wedgeRoundRectCallout">
              <a:avLst>
                <a:gd name="adj1" fmla="val -58322"/>
                <a:gd name="adj2" fmla="val -2111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从题中知道哪些信息？要解决什么问题？</a:t>
              </a:r>
            </a:p>
          </p:txBody>
        </p:sp>
      </p:grpSp>
      <p:sp>
        <p:nvSpPr>
          <p:cNvPr id="27" name="对话气泡: 椭圆形 26">
            <a:extLst>
              <a:ext uri="{FF2B5EF4-FFF2-40B4-BE49-F238E27FC236}">
                <a16:creationId xmlns:a16="http://schemas.microsoft.com/office/drawing/2014/main" id="{C0DAD9E0-B618-5A3C-4C95-4930EB8CB14B}"/>
              </a:ext>
            </a:extLst>
          </p:cNvPr>
          <p:cNvSpPr/>
          <p:nvPr/>
        </p:nvSpPr>
        <p:spPr>
          <a:xfrm>
            <a:off x="7730495" y="4407654"/>
            <a:ext cx="4096140" cy="1814049"/>
          </a:xfrm>
          <a:prstGeom prst="wedgeEllipseCallout">
            <a:avLst>
              <a:gd name="adj1" fmla="val -2729"/>
              <a:gd name="adj2" fmla="val -81009"/>
            </a:avLst>
          </a:prstGeom>
          <a:solidFill>
            <a:srgbClr val="FDE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苹果大促销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原价：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12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现价：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40806D0-A090-6634-FFE9-AB3481E15907}"/>
              </a:ext>
            </a:extLst>
          </p:cNvPr>
          <p:cNvSpPr txBox="1"/>
          <p:nvPr/>
        </p:nvSpPr>
        <p:spPr>
          <a:xfrm>
            <a:off x="622812" y="772924"/>
            <a:ext cx="6186196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苹果原价</a:t>
            </a:r>
            <a:r>
              <a:rPr lang="en-US" altLang="zh-CN" dirty="0"/>
              <a:t>____</a:t>
            </a:r>
            <a:r>
              <a:rPr lang="zh-CN" altLang="zh-CN" dirty="0"/>
              <a:t>元/千克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FEF27E-4CCF-C4A2-247A-02723FBEEFC0}"/>
              </a:ext>
            </a:extLst>
          </p:cNvPr>
          <p:cNvSpPr txBox="1"/>
          <p:nvPr/>
        </p:nvSpPr>
        <p:spPr>
          <a:xfrm>
            <a:off x="622812" y="1781732"/>
            <a:ext cx="4270728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现</a:t>
            </a:r>
            <a:r>
              <a:rPr lang="zh-CN" altLang="zh-CN" dirty="0"/>
              <a:t>价</a:t>
            </a:r>
            <a:r>
              <a:rPr lang="en-US" altLang="zh-CN" dirty="0"/>
              <a:t>____</a:t>
            </a:r>
            <a:r>
              <a:rPr lang="zh-CN" altLang="zh-CN" dirty="0"/>
              <a:t>元/千克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D4A8C0-1A08-3EF6-49B6-C4C8C591CA46}"/>
              </a:ext>
            </a:extLst>
          </p:cNvPr>
          <p:cNvSpPr txBox="1"/>
          <p:nvPr/>
        </p:nvSpPr>
        <p:spPr>
          <a:xfrm>
            <a:off x="622812" y="2790540"/>
            <a:ext cx="6097554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王阿姨买了</a:t>
            </a:r>
            <a:r>
              <a:rPr lang="en-US" altLang="zh-CN" dirty="0"/>
              <a:t>_____</a:t>
            </a:r>
            <a:r>
              <a:rPr lang="zh-CN" altLang="zh-CN" dirty="0"/>
              <a:t>kg</a:t>
            </a:r>
            <a:r>
              <a:rPr lang="en-US" altLang="zh-CN" dirty="0"/>
              <a:t> </a:t>
            </a:r>
            <a:r>
              <a:rPr lang="zh-CN" altLang="zh-CN" dirty="0"/>
              <a:t>苹果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F424277-26A8-ECF3-785D-F253C4829F5C}"/>
              </a:ext>
            </a:extLst>
          </p:cNvPr>
          <p:cNvSpPr txBox="1"/>
          <p:nvPr/>
        </p:nvSpPr>
        <p:spPr>
          <a:xfrm>
            <a:off x="622812" y="3799349"/>
            <a:ext cx="7662768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要解决的问题是</a:t>
            </a:r>
            <a:r>
              <a:rPr lang="en-US" altLang="zh-CN" dirty="0"/>
              <a:t>________________</a:t>
            </a:r>
            <a:endParaRPr lang="zh-CN" altLang="zh-CN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7074947-67A2-7D30-DBB1-5C3E7212C804}"/>
              </a:ext>
            </a:extLst>
          </p:cNvPr>
          <p:cNvSpPr txBox="1"/>
          <p:nvPr/>
        </p:nvSpPr>
        <p:spPr>
          <a:xfrm>
            <a:off x="3970260" y="3788953"/>
            <a:ext cx="3962238" cy="672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一共节省了多少钱。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3DCAE44-B591-0A27-401B-3275DF86C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294" y="710942"/>
            <a:ext cx="3231345" cy="3720616"/>
          </a:xfrm>
          <a:prstGeom prst="rect">
            <a:avLst/>
          </a:prstGeom>
        </p:spPr>
      </p:pic>
      <p:sp>
        <p:nvSpPr>
          <p:cNvPr id="19" name="对话气泡: 椭圆形 18">
            <a:extLst>
              <a:ext uri="{FF2B5EF4-FFF2-40B4-BE49-F238E27FC236}">
                <a16:creationId xmlns:a16="http://schemas.microsoft.com/office/drawing/2014/main" id="{1ABC01DC-96D4-9107-C229-D9C46E78E385}"/>
              </a:ext>
            </a:extLst>
          </p:cNvPr>
          <p:cNvSpPr/>
          <p:nvPr/>
        </p:nvSpPr>
        <p:spPr>
          <a:xfrm>
            <a:off x="7730495" y="4407654"/>
            <a:ext cx="4096140" cy="1814049"/>
          </a:xfrm>
          <a:prstGeom prst="wedgeEllipseCallout">
            <a:avLst>
              <a:gd name="adj1" fmla="val -2729"/>
              <a:gd name="adj2" fmla="val -81009"/>
            </a:avLst>
          </a:prstGeom>
          <a:solidFill>
            <a:srgbClr val="FDE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苹果大促销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原价：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12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现价：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10EF93C-EEDC-487F-1761-25F990F6732F}"/>
              </a:ext>
            </a:extLst>
          </p:cNvPr>
          <p:cNvSpPr txBox="1"/>
          <p:nvPr/>
        </p:nvSpPr>
        <p:spPr>
          <a:xfrm>
            <a:off x="2739514" y="758487"/>
            <a:ext cx="835004" cy="672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</a:t>
            </a:r>
            <a:endParaRPr lang="zh-CN" altLang="zh-CN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546615-C155-2C40-F76C-B06FEB3B4765}"/>
              </a:ext>
            </a:extLst>
          </p:cNvPr>
          <p:cNvSpPr txBox="1"/>
          <p:nvPr/>
        </p:nvSpPr>
        <p:spPr>
          <a:xfrm>
            <a:off x="1899760" y="1781732"/>
            <a:ext cx="835004" cy="672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</a:t>
            </a:r>
            <a:endParaRPr lang="zh-CN" altLang="zh-CN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5B2FC1C-4734-7B4B-625B-3BF56FABC32D}"/>
              </a:ext>
            </a:extLst>
          </p:cNvPr>
          <p:cNvSpPr txBox="1"/>
          <p:nvPr/>
        </p:nvSpPr>
        <p:spPr>
          <a:xfrm>
            <a:off x="3369251" y="2790540"/>
            <a:ext cx="835004" cy="672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</a:t>
            </a:r>
            <a:endParaRPr lang="zh-CN" altLang="zh-CN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F30F6CD-695F-5FE3-E6F0-8E4E92041A75}"/>
              </a:ext>
            </a:extLst>
          </p:cNvPr>
          <p:cNvSpPr txBox="1"/>
          <p:nvPr/>
        </p:nvSpPr>
        <p:spPr>
          <a:xfrm>
            <a:off x="725451" y="4918220"/>
            <a:ext cx="6664396" cy="12176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 kern="0"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/>
              <a:t>要算节省的钱，和哪些量有关？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小组讨论再汇报。</a:t>
            </a:r>
            <a:endParaRPr lang="zh-CN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5101539-504E-969C-46E6-E2F63D43B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294" y="710942"/>
            <a:ext cx="3231345" cy="3720616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8BB5C42A-7D54-BE2A-04FC-18BB259B9D0E}"/>
              </a:ext>
            </a:extLst>
          </p:cNvPr>
          <p:cNvSpPr/>
          <p:nvPr/>
        </p:nvSpPr>
        <p:spPr>
          <a:xfrm>
            <a:off x="7730495" y="4407654"/>
            <a:ext cx="4096140" cy="1814049"/>
          </a:xfrm>
          <a:prstGeom prst="wedgeEllipseCallout">
            <a:avLst>
              <a:gd name="adj1" fmla="val -2729"/>
              <a:gd name="adj2" fmla="val -81009"/>
            </a:avLst>
          </a:prstGeom>
          <a:solidFill>
            <a:srgbClr val="FDE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苹果大促销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原价：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12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现价：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008319E-3974-760D-A90A-1B3BEF1D22E9}"/>
              </a:ext>
            </a:extLst>
          </p:cNvPr>
          <p:cNvGrpSpPr/>
          <p:nvPr/>
        </p:nvGrpSpPr>
        <p:grpSpPr>
          <a:xfrm>
            <a:off x="373549" y="624929"/>
            <a:ext cx="7577766" cy="1344726"/>
            <a:chOff x="550832" y="4394496"/>
            <a:chExt cx="7577766" cy="13447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9B1C180F-82DF-C39A-8489-30CAE2B4C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0832" y="4394496"/>
              <a:ext cx="1256294" cy="1284571"/>
            </a:xfrm>
            <a:prstGeom prst="rect">
              <a:avLst/>
            </a:prstGeom>
          </p:spPr>
        </p:pic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712DE40E-D039-AFD4-BCE7-64B24C22F0DE}"/>
                </a:ext>
              </a:extLst>
            </p:cNvPr>
            <p:cNvSpPr/>
            <p:nvPr/>
          </p:nvSpPr>
          <p:spPr>
            <a:xfrm>
              <a:off x="2078422" y="4571430"/>
              <a:ext cx="6050176" cy="1167792"/>
            </a:xfrm>
            <a:prstGeom prst="wedgeRoundRectCallout">
              <a:avLst>
                <a:gd name="adj1" fmla="val -54238"/>
                <a:gd name="adj2" fmla="val -2187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我这样想：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节省的钱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=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原来的总价－现在的总价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693297A-5157-6EDC-49DC-F168FE6BA932}"/>
              </a:ext>
            </a:extLst>
          </p:cNvPr>
          <p:cNvSpPr txBox="1"/>
          <p:nvPr/>
        </p:nvSpPr>
        <p:spPr>
          <a:xfrm>
            <a:off x="1800891" y="2377281"/>
            <a:ext cx="5641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原价</a:t>
            </a:r>
            <a:r>
              <a:rPr lang="en-US" altLang="zh-CN" sz="3600" dirty="0">
                <a:solidFill>
                  <a:schemeClr val="tx1"/>
                </a:solidFill>
              </a:rPr>
              <a:t>×</a:t>
            </a:r>
            <a:r>
              <a:rPr lang="zh-CN" altLang="en-US" sz="3600" dirty="0">
                <a:solidFill>
                  <a:schemeClr val="tx1"/>
                </a:solidFill>
              </a:rPr>
              <a:t>数量－现价</a:t>
            </a:r>
            <a:r>
              <a:rPr lang="en-US" altLang="zh-CN" sz="3600" dirty="0">
                <a:solidFill>
                  <a:schemeClr val="tx1"/>
                </a:solidFill>
              </a:rPr>
              <a:t>×</a:t>
            </a:r>
            <a:r>
              <a:rPr lang="zh-CN" altLang="en-US" sz="3600" dirty="0">
                <a:solidFill>
                  <a:schemeClr val="tx1"/>
                </a:solidFill>
              </a:rPr>
              <a:t>数量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3A594A8-1481-D485-EE21-0A798F714FF3}"/>
              </a:ext>
            </a:extLst>
          </p:cNvPr>
          <p:cNvSpPr txBox="1"/>
          <p:nvPr/>
        </p:nvSpPr>
        <p:spPr>
          <a:xfrm>
            <a:off x="1800891" y="3233069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12×4</a:t>
            </a:r>
            <a:r>
              <a:rPr lang="zh-CN" altLang="en-US" dirty="0"/>
              <a:t>－</a:t>
            </a:r>
            <a:r>
              <a:rPr lang="en-US" altLang="zh-CN" dirty="0"/>
              <a:t>9×4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8F0EF70-BE3C-34CD-D903-F3A38EEB431D}"/>
              </a:ext>
            </a:extLst>
          </p:cNvPr>
          <p:cNvSpPr txBox="1"/>
          <p:nvPr/>
        </p:nvSpPr>
        <p:spPr>
          <a:xfrm>
            <a:off x="1427667" y="4088857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= 48</a:t>
            </a:r>
            <a:r>
              <a:rPr lang="zh-CN" altLang="en-US" dirty="0"/>
              <a:t>－</a:t>
            </a:r>
            <a:r>
              <a:rPr lang="en-US" altLang="zh-CN" dirty="0"/>
              <a:t>36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972E24C-418D-0CE0-EA99-E129E8EB8F93}"/>
              </a:ext>
            </a:extLst>
          </p:cNvPr>
          <p:cNvSpPr txBox="1"/>
          <p:nvPr/>
        </p:nvSpPr>
        <p:spPr>
          <a:xfrm>
            <a:off x="1427667" y="4944646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= 12</a:t>
            </a:r>
            <a:r>
              <a:rPr lang="zh-CN" altLang="en-US" dirty="0"/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3420154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E9B18D8-9281-D671-BFF5-083D2F32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294" y="710942"/>
            <a:ext cx="3231345" cy="3720616"/>
          </a:xfrm>
          <a:prstGeom prst="rect">
            <a:avLst/>
          </a:prstGeom>
        </p:spPr>
      </p:pic>
      <p:sp>
        <p:nvSpPr>
          <p:cNvPr id="5" name="对话气泡: 椭圆形 4">
            <a:extLst>
              <a:ext uri="{FF2B5EF4-FFF2-40B4-BE49-F238E27FC236}">
                <a16:creationId xmlns:a16="http://schemas.microsoft.com/office/drawing/2014/main" id="{4CBC00E0-4AA1-D2AF-2EB2-658B757E01E5}"/>
              </a:ext>
            </a:extLst>
          </p:cNvPr>
          <p:cNvSpPr/>
          <p:nvPr/>
        </p:nvSpPr>
        <p:spPr>
          <a:xfrm>
            <a:off x="7730495" y="4407654"/>
            <a:ext cx="4096140" cy="1814049"/>
          </a:xfrm>
          <a:prstGeom prst="wedgeEllipseCallout">
            <a:avLst>
              <a:gd name="adj1" fmla="val -2729"/>
              <a:gd name="adj2" fmla="val -81009"/>
            </a:avLst>
          </a:prstGeom>
          <a:solidFill>
            <a:srgbClr val="FDE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苹果大促销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原价：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12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现价：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/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千克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23D9010-5F2B-5709-9241-2B0BB8546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84" y="960485"/>
            <a:ext cx="1288610" cy="129669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A741CAD3-B69D-AB93-AB01-72FC4E6C80CC}"/>
              </a:ext>
            </a:extLst>
          </p:cNvPr>
          <p:cNvSpPr/>
          <p:nvPr/>
        </p:nvSpPr>
        <p:spPr>
          <a:xfrm>
            <a:off x="510720" y="960485"/>
            <a:ext cx="6050176" cy="1167792"/>
          </a:xfrm>
          <a:prstGeom prst="wedgeRoundRectCallout">
            <a:avLst>
              <a:gd name="adj1" fmla="val 54641"/>
              <a:gd name="adj2" fmla="val -1468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我这样想：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节省的钱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=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每千克便宜的钱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×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数量。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4D06DD-E0D7-F569-9FB6-1E30CF5CB52C}"/>
              </a:ext>
            </a:extLst>
          </p:cNvPr>
          <p:cNvSpPr txBox="1"/>
          <p:nvPr/>
        </p:nvSpPr>
        <p:spPr>
          <a:xfrm>
            <a:off x="1217739" y="2457691"/>
            <a:ext cx="5641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  <a:latin typeface="+mj-ea"/>
              </a:rPr>
              <a:t>(</a:t>
            </a:r>
            <a:r>
              <a:rPr lang="zh-CN" altLang="en-US" sz="3600" dirty="0">
                <a:solidFill>
                  <a:schemeClr val="tx1"/>
                </a:solidFill>
              </a:rPr>
              <a:t>原价－现价</a:t>
            </a:r>
            <a:r>
              <a:rPr lang="en-US" altLang="zh-CN" sz="3600" dirty="0">
                <a:solidFill>
                  <a:schemeClr val="tx1"/>
                </a:solidFill>
                <a:latin typeface="+mj-ea"/>
              </a:rPr>
              <a:t>)</a:t>
            </a:r>
            <a:r>
              <a:rPr lang="en-US" altLang="zh-CN" sz="3600" dirty="0">
                <a:solidFill>
                  <a:schemeClr val="tx1"/>
                </a:solidFill>
              </a:rPr>
              <a:t>×</a:t>
            </a:r>
            <a:r>
              <a:rPr lang="zh-CN" altLang="en-US" sz="3600" dirty="0">
                <a:solidFill>
                  <a:schemeClr val="tx1"/>
                </a:solidFill>
              </a:rPr>
              <a:t>数量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E448DE9-B84B-B22E-A3F3-0C216A9DAB6A}"/>
              </a:ext>
            </a:extLst>
          </p:cNvPr>
          <p:cNvSpPr txBox="1"/>
          <p:nvPr/>
        </p:nvSpPr>
        <p:spPr>
          <a:xfrm>
            <a:off x="1825441" y="3323200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>
                <a:latin typeface="+mj-ea"/>
              </a:rPr>
              <a:t>(</a:t>
            </a:r>
            <a:r>
              <a:rPr lang="en-US" altLang="zh-CN" dirty="0"/>
              <a:t>12</a:t>
            </a:r>
            <a:r>
              <a:rPr lang="zh-CN" altLang="en-US" dirty="0"/>
              <a:t>－</a:t>
            </a:r>
            <a:r>
              <a:rPr lang="en-US" altLang="zh-CN" dirty="0"/>
              <a:t>9</a:t>
            </a:r>
            <a:r>
              <a:rPr lang="en-US" altLang="zh-CN" dirty="0">
                <a:latin typeface="+mj-ea"/>
              </a:rPr>
              <a:t>)</a:t>
            </a:r>
            <a:r>
              <a:rPr lang="en-US" altLang="zh-CN" dirty="0"/>
              <a:t>×4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818F45C-F861-5B20-777F-B3A9A02C1ADF}"/>
              </a:ext>
            </a:extLst>
          </p:cNvPr>
          <p:cNvSpPr txBox="1"/>
          <p:nvPr/>
        </p:nvSpPr>
        <p:spPr>
          <a:xfrm>
            <a:off x="1452217" y="4178988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= 3×4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1299A6-B52F-E9E7-5084-262D2610142D}"/>
              </a:ext>
            </a:extLst>
          </p:cNvPr>
          <p:cNvSpPr txBox="1"/>
          <p:nvPr/>
        </p:nvSpPr>
        <p:spPr>
          <a:xfrm>
            <a:off x="1452217" y="5034777"/>
            <a:ext cx="5221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= 12</a:t>
            </a:r>
            <a:r>
              <a:rPr lang="zh-CN" altLang="en-US" dirty="0"/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3186472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BDC6711-D252-EAAD-DE14-2FDF9F55CF3F}"/>
              </a:ext>
            </a:extLst>
          </p:cNvPr>
          <p:cNvSpPr txBox="1"/>
          <p:nvPr/>
        </p:nvSpPr>
        <p:spPr>
          <a:xfrm>
            <a:off x="1194318" y="1359553"/>
            <a:ext cx="1023568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这两种方法结果一样，它们有什么联系和区别？</a:t>
            </a:r>
            <a:endParaRPr lang="zh-CN" altLang="zh-CN" dirty="0"/>
          </a:p>
        </p:txBody>
      </p:sp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9387BEF7-650F-61FD-CA08-9B94592CC5F7}"/>
              </a:ext>
            </a:extLst>
          </p:cNvPr>
          <p:cNvSpPr/>
          <p:nvPr/>
        </p:nvSpPr>
        <p:spPr>
          <a:xfrm>
            <a:off x="578497" y="494522"/>
            <a:ext cx="2976465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回顾反思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81B0C2-4580-1B5D-3801-405DABC61380}"/>
              </a:ext>
            </a:extLst>
          </p:cNvPr>
          <p:cNvSpPr txBox="1"/>
          <p:nvPr/>
        </p:nvSpPr>
        <p:spPr>
          <a:xfrm>
            <a:off x="1557629" y="2385918"/>
            <a:ext cx="8852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latin typeface="+mn-lt"/>
              </a:rPr>
              <a:t>都是根据“单价</a:t>
            </a:r>
            <a:r>
              <a:rPr lang="en-US" altLang="zh-CN" dirty="0">
                <a:latin typeface="+mn-lt"/>
              </a:rPr>
              <a:t>×</a:t>
            </a:r>
            <a:r>
              <a:rPr lang="zh-CN" altLang="en-US" dirty="0">
                <a:latin typeface="+mn-lt"/>
              </a:rPr>
              <a:t>数量 </a:t>
            </a:r>
            <a:r>
              <a:rPr lang="en-US" altLang="zh-CN" dirty="0">
                <a:latin typeface="+mn-lt"/>
              </a:rPr>
              <a:t>= </a:t>
            </a:r>
            <a:r>
              <a:rPr lang="zh-CN" altLang="en-US" dirty="0">
                <a:latin typeface="+mn-lt"/>
              </a:rPr>
              <a:t>总价”来解答的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1282DC4-C01E-1360-AAC7-F1EDC6E9FF47}"/>
              </a:ext>
            </a:extLst>
          </p:cNvPr>
          <p:cNvGrpSpPr/>
          <p:nvPr/>
        </p:nvGrpSpPr>
        <p:grpSpPr>
          <a:xfrm>
            <a:off x="1408922" y="3284376"/>
            <a:ext cx="4509795" cy="2416628"/>
            <a:chOff x="1408922" y="3284376"/>
            <a:chExt cx="4509795" cy="2416628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E1C493E-EB48-DC4C-53D9-DD89C190833C}"/>
                </a:ext>
              </a:extLst>
            </p:cNvPr>
            <p:cNvSpPr txBox="1"/>
            <p:nvPr/>
          </p:nvSpPr>
          <p:spPr>
            <a:xfrm>
              <a:off x="1593202" y="3348431"/>
              <a:ext cx="4325515" cy="22726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latin typeface="+mn-lt"/>
                  <a:ea typeface="+mj-ea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/>
                <a:t>方法一：</a:t>
              </a:r>
              <a:endParaRPr lang="en-US" altLang="zh-CN" dirty="0"/>
            </a:p>
            <a:p>
              <a:pPr>
                <a:lnSpc>
                  <a:spcPct val="130000"/>
                </a:lnSpc>
              </a:pPr>
              <a:r>
                <a:rPr lang="zh-CN" altLang="en-US" dirty="0"/>
                <a:t>先分别求出了原来的总价和现在的总价，再相减，得出一共省了多少钱。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32E3862-B8C3-2699-1FC1-0FFFAA88F297}"/>
                </a:ext>
              </a:extLst>
            </p:cNvPr>
            <p:cNvSpPr/>
            <p:nvPr/>
          </p:nvSpPr>
          <p:spPr>
            <a:xfrm>
              <a:off x="1408922" y="3284376"/>
              <a:ext cx="4509795" cy="2416628"/>
            </a:xfrm>
            <a:prstGeom prst="roundRect">
              <a:avLst>
                <a:gd name="adj" fmla="val 6628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2C8D425-CD0C-0FC8-EAA4-6E575467589D}"/>
              </a:ext>
            </a:extLst>
          </p:cNvPr>
          <p:cNvGrpSpPr/>
          <p:nvPr/>
        </p:nvGrpSpPr>
        <p:grpSpPr>
          <a:xfrm>
            <a:off x="6848669" y="3284376"/>
            <a:ext cx="4301414" cy="2416628"/>
            <a:chOff x="6848669" y="3284376"/>
            <a:chExt cx="4301414" cy="241662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ECDC38-F79A-5E84-634A-BA18709F799F}"/>
                </a:ext>
              </a:extLst>
            </p:cNvPr>
            <p:cNvSpPr txBox="1"/>
            <p:nvPr/>
          </p:nvSpPr>
          <p:spPr>
            <a:xfrm>
              <a:off x="7051610" y="3348431"/>
              <a:ext cx="4098472" cy="22726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latin typeface="+mn-lt"/>
                  <a:ea typeface="+mj-ea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/>
                <a:t>方法二：</a:t>
              </a:r>
              <a:endParaRPr lang="en-US" altLang="zh-CN" dirty="0"/>
            </a:p>
            <a:p>
              <a:pPr>
                <a:lnSpc>
                  <a:spcPct val="130000"/>
                </a:lnSpc>
              </a:pPr>
              <a:r>
                <a:rPr lang="zh-CN" altLang="en-US" dirty="0"/>
                <a:t>先求出了每千克便宜的</a:t>
              </a:r>
              <a:endParaRPr lang="en-US" altLang="zh-CN" dirty="0"/>
            </a:p>
            <a:p>
              <a:pPr>
                <a:lnSpc>
                  <a:spcPct val="130000"/>
                </a:lnSpc>
              </a:pPr>
              <a:r>
                <a:rPr lang="zh-CN" altLang="en-US" dirty="0"/>
                <a:t>钱数，再乘数量，得出</a:t>
              </a:r>
              <a:endParaRPr lang="en-US" altLang="zh-CN" dirty="0"/>
            </a:p>
            <a:p>
              <a:pPr>
                <a:lnSpc>
                  <a:spcPct val="130000"/>
                </a:lnSpc>
              </a:pPr>
              <a:r>
                <a:rPr lang="zh-CN" altLang="en-US" dirty="0"/>
                <a:t>一共省了多少钱。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8E9408BF-C7FE-619C-A160-FA3801632839}"/>
                </a:ext>
              </a:extLst>
            </p:cNvPr>
            <p:cNvSpPr/>
            <p:nvPr/>
          </p:nvSpPr>
          <p:spPr>
            <a:xfrm>
              <a:off x="6848669" y="3284376"/>
              <a:ext cx="4301414" cy="2416628"/>
            </a:xfrm>
            <a:prstGeom prst="roundRect">
              <a:avLst>
                <a:gd name="adj" fmla="val 6628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75615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114144" y="1247750"/>
            <a:ext cx="1098766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某商场中秋节时进行促销活动。买 </a:t>
            </a:r>
            <a:r>
              <a:rPr lang="en-US" altLang="zh-CN" sz="3600" dirty="0"/>
              <a:t>4 </a:t>
            </a:r>
            <a:r>
              <a:rPr lang="zh-CN" altLang="en-US" sz="3600" dirty="0"/>
              <a:t>袋同样的大米，总价是 </a:t>
            </a:r>
            <a:r>
              <a:rPr lang="en-US" altLang="zh-CN" sz="3600" dirty="0"/>
              <a:t>236 </a:t>
            </a:r>
            <a:r>
              <a:rPr lang="zh-CN" altLang="en-US" sz="3600" dirty="0"/>
              <a:t>元，比原来便宜了 </a:t>
            </a:r>
            <a:r>
              <a:rPr lang="en-US" altLang="zh-CN" sz="3600" dirty="0"/>
              <a:t>84 </a:t>
            </a:r>
            <a:r>
              <a:rPr lang="zh-CN" altLang="en-US" sz="3600" dirty="0"/>
              <a:t>元。这种大米原价</a:t>
            </a:r>
            <a:endParaRPr lang="en-US" altLang="zh-CN" sz="3600" dirty="0"/>
          </a:p>
          <a:p>
            <a:pPr>
              <a:lnSpc>
                <a:spcPct val="120000"/>
              </a:lnSpc>
            </a:pPr>
            <a:r>
              <a:rPr lang="zh-CN" altLang="en-US" sz="3600" dirty="0"/>
              <a:t>每袋多少钱？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5" y="837198"/>
            <a:ext cx="375360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04AB221-3AEC-E3A4-D23F-F342EE6423BF}"/>
              </a:ext>
            </a:extLst>
          </p:cNvPr>
          <p:cNvGrpSpPr/>
          <p:nvPr/>
        </p:nvGrpSpPr>
        <p:grpSpPr>
          <a:xfrm>
            <a:off x="2776474" y="3429490"/>
            <a:ext cx="6218236" cy="927908"/>
            <a:chOff x="2776474" y="3429490"/>
            <a:chExt cx="6218236" cy="927908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20C57B11-03B7-8F8F-4FFF-59D9CF816DB7}"/>
                </a:ext>
              </a:extLst>
            </p:cNvPr>
            <p:cNvSpPr/>
            <p:nvPr/>
          </p:nvSpPr>
          <p:spPr>
            <a:xfrm>
              <a:off x="2776474" y="3657602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原价</a:t>
              </a: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C21767B8-B557-F638-1091-A4DB3EFC6A4A}"/>
                </a:ext>
              </a:extLst>
            </p:cNvPr>
            <p:cNvSpPr/>
            <p:nvPr/>
          </p:nvSpPr>
          <p:spPr>
            <a:xfrm>
              <a:off x="6434684" y="3648271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原来的总价</a:t>
              </a:r>
            </a:p>
          </p:txBody>
        </p: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EC05CF4E-DAAD-CBB0-BF3E-360695ED81E0}"/>
                </a:ext>
              </a:extLst>
            </p:cNvPr>
            <p:cNvCxnSpPr/>
            <p:nvPr/>
          </p:nvCxnSpPr>
          <p:spPr>
            <a:xfrm>
              <a:off x="4374712" y="3998169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C7EB9A2-C2DE-2141-A77F-3BCA4E5E5CB8}"/>
                </a:ext>
              </a:extLst>
            </p:cNvPr>
            <p:cNvSpPr txBox="1"/>
            <p:nvPr/>
          </p:nvSpPr>
          <p:spPr>
            <a:xfrm>
              <a:off x="4563563" y="3429490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1D5B0AD-C71E-D124-BCB0-1646C0591F07}"/>
              </a:ext>
            </a:extLst>
          </p:cNvPr>
          <p:cNvGrpSpPr/>
          <p:nvPr/>
        </p:nvGrpSpPr>
        <p:grpSpPr>
          <a:xfrm>
            <a:off x="2776474" y="5015696"/>
            <a:ext cx="6218236" cy="1499264"/>
            <a:chOff x="2776474" y="5015696"/>
            <a:chExt cx="6218236" cy="1499264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1B4C327C-1C66-D30B-E436-100CB9CC3675}"/>
                </a:ext>
              </a:extLst>
            </p:cNvPr>
            <p:cNvSpPr/>
            <p:nvPr/>
          </p:nvSpPr>
          <p:spPr>
            <a:xfrm>
              <a:off x="2776474" y="5243808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现价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A00478B8-027B-FAA3-EBB5-939D1CBD31ED}"/>
                </a:ext>
              </a:extLst>
            </p:cNvPr>
            <p:cNvSpPr/>
            <p:nvPr/>
          </p:nvSpPr>
          <p:spPr>
            <a:xfrm>
              <a:off x="6434684" y="5234477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现在的总价</a:t>
              </a: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24B6F9EE-CE16-1DAE-5661-18C7249835DC}"/>
                </a:ext>
              </a:extLst>
            </p:cNvPr>
            <p:cNvCxnSpPr/>
            <p:nvPr/>
          </p:nvCxnSpPr>
          <p:spPr>
            <a:xfrm>
              <a:off x="4374712" y="5584375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8E0D832-EAF0-8163-9062-DDCC004EE078}"/>
                </a:ext>
              </a:extLst>
            </p:cNvPr>
            <p:cNvSpPr txBox="1"/>
            <p:nvPr/>
          </p:nvSpPr>
          <p:spPr>
            <a:xfrm>
              <a:off x="4563563" y="5015696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7A44F6C-245E-F070-9178-3708E48961AA}"/>
                </a:ext>
              </a:extLst>
            </p:cNvPr>
            <p:cNvSpPr txBox="1"/>
            <p:nvPr/>
          </p:nvSpPr>
          <p:spPr>
            <a:xfrm>
              <a:off x="6960633" y="5930185"/>
              <a:ext cx="14742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rgbClr val="00B050"/>
                  </a:solidFill>
                </a:rPr>
                <a:t>236 </a:t>
              </a:r>
              <a:r>
                <a:rPr lang="zh-CN" altLang="en-US" sz="3200" dirty="0">
                  <a:solidFill>
                    <a:srgbClr val="00B050"/>
                  </a:solidFill>
                </a:rPr>
                <a:t>元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A33D329-DAF3-BAFC-F6BE-E0CC2CD5678C}"/>
              </a:ext>
            </a:extLst>
          </p:cNvPr>
          <p:cNvGrpSpPr/>
          <p:nvPr/>
        </p:nvGrpSpPr>
        <p:grpSpPr>
          <a:xfrm>
            <a:off x="7733359" y="4422711"/>
            <a:ext cx="3491365" cy="756000"/>
            <a:chOff x="7733359" y="4422711"/>
            <a:chExt cx="3491365" cy="756000"/>
          </a:xfrm>
        </p:grpSpPr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7B83B89C-D100-DBEF-3042-B67D75FB7943}"/>
                </a:ext>
              </a:extLst>
            </p:cNvPr>
            <p:cNvCxnSpPr/>
            <p:nvPr/>
          </p:nvCxnSpPr>
          <p:spPr>
            <a:xfrm flipV="1">
              <a:off x="7733359" y="4422711"/>
              <a:ext cx="0" cy="75600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3AB63E1-BFB9-1F42-FB12-154CC389D032}"/>
                </a:ext>
              </a:extLst>
            </p:cNvPr>
            <p:cNvSpPr txBox="1"/>
            <p:nvPr/>
          </p:nvSpPr>
          <p:spPr>
            <a:xfrm>
              <a:off x="7791955" y="4521174"/>
              <a:ext cx="343276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B050"/>
                  </a:solidFill>
                </a:rPr>
                <a:t>比原来便宜了 </a:t>
              </a:r>
              <a:r>
                <a:rPr lang="en-US" altLang="zh-CN" dirty="0">
                  <a:solidFill>
                    <a:srgbClr val="00B050"/>
                  </a:solidFill>
                </a:rPr>
                <a:t>84 </a:t>
              </a:r>
              <a:r>
                <a:rPr lang="zh-CN" altLang="en-US" dirty="0">
                  <a:solidFill>
                    <a:srgbClr val="00B050"/>
                  </a:solidFill>
                </a:rPr>
                <a:t>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E3AD975E-2C87-B1B3-0C25-527CEE6D818C}"/>
              </a:ext>
            </a:extLst>
          </p:cNvPr>
          <p:cNvSpPr txBox="1"/>
          <p:nvPr/>
        </p:nvSpPr>
        <p:spPr>
          <a:xfrm>
            <a:off x="799710" y="3684892"/>
            <a:ext cx="10415684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方法一：可以先分别求出现在每袋大米多少钱和每袋便宜了 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                </a:t>
            </a:r>
            <a:r>
              <a:rPr lang="zh-CN" altLang="en-US" dirty="0"/>
              <a:t>多少钱，再求出这种大米原价每袋多少钱。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D3C6E0E-C3AB-A196-378B-EBDE0230E162}"/>
              </a:ext>
            </a:extLst>
          </p:cNvPr>
          <p:cNvSpPr txBox="1"/>
          <p:nvPr/>
        </p:nvSpPr>
        <p:spPr>
          <a:xfrm>
            <a:off x="2355783" y="5171335"/>
            <a:ext cx="7303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236÷4 + 84÷4 = 80</a:t>
            </a:r>
            <a:r>
              <a:rPr lang="zh-CN" altLang="en-US" dirty="0"/>
              <a:t>（元）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F383249-3E7A-5627-2B66-75F24D6B9CD6}"/>
              </a:ext>
            </a:extLst>
          </p:cNvPr>
          <p:cNvGrpSpPr/>
          <p:nvPr/>
        </p:nvGrpSpPr>
        <p:grpSpPr>
          <a:xfrm>
            <a:off x="2571201" y="334202"/>
            <a:ext cx="6218236" cy="927908"/>
            <a:chOff x="2776474" y="3429490"/>
            <a:chExt cx="6218236" cy="927908"/>
          </a:xfrm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26EB4ECD-1EE8-B5CB-64F9-C92283F71A91}"/>
                </a:ext>
              </a:extLst>
            </p:cNvPr>
            <p:cNvSpPr/>
            <p:nvPr/>
          </p:nvSpPr>
          <p:spPr>
            <a:xfrm>
              <a:off x="2776474" y="3657602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原价</a:t>
              </a: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0C73F152-4F20-9595-0861-C3E5F230D5BC}"/>
                </a:ext>
              </a:extLst>
            </p:cNvPr>
            <p:cNvSpPr/>
            <p:nvPr/>
          </p:nvSpPr>
          <p:spPr>
            <a:xfrm>
              <a:off x="6434684" y="3648271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原来的总价</a:t>
              </a:r>
            </a:p>
          </p:txBody>
        </p: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8541AE1F-037B-CE7E-5BB3-C4903BAAFBCE}"/>
                </a:ext>
              </a:extLst>
            </p:cNvPr>
            <p:cNvCxnSpPr/>
            <p:nvPr/>
          </p:nvCxnSpPr>
          <p:spPr>
            <a:xfrm>
              <a:off x="4374712" y="3998169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C425EE2-C5ED-FE2C-4150-C6D5D2476E7C}"/>
                </a:ext>
              </a:extLst>
            </p:cNvPr>
            <p:cNvSpPr txBox="1"/>
            <p:nvPr/>
          </p:nvSpPr>
          <p:spPr>
            <a:xfrm>
              <a:off x="4563563" y="3429490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C210C04-5FC9-D12A-4938-7E6D8BAB1A66}"/>
              </a:ext>
            </a:extLst>
          </p:cNvPr>
          <p:cNvGrpSpPr/>
          <p:nvPr/>
        </p:nvGrpSpPr>
        <p:grpSpPr>
          <a:xfrm>
            <a:off x="2571201" y="1920408"/>
            <a:ext cx="6218236" cy="1499264"/>
            <a:chOff x="2776474" y="5015696"/>
            <a:chExt cx="6218236" cy="1499264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C6E9B307-110F-2D41-53FA-3862FDA9DF35}"/>
                </a:ext>
              </a:extLst>
            </p:cNvPr>
            <p:cNvSpPr/>
            <p:nvPr/>
          </p:nvSpPr>
          <p:spPr>
            <a:xfrm>
              <a:off x="2776474" y="5243808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现价</a:t>
              </a: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440FD253-428A-3FB7-3BAE-908191421997}"/>
                </a:ext>
              </a:extLst>
            </p:cNvPr>
            <p:cNvSpPr/>
            <p:nvPr/>
          </p:nvSpPr>
          <p:spPr>
            <a:xfrm>
              <a:off x="6434684" y="5234477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现在的总价</a:t>
              </a:r>
            </a:p>
          </p:txBody>
        </p: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2C7444A5-BBDE-CC2B-BDA2-E0C75A12518E}"/>
                </a:ext>
              </a:extLst>
            </p:cNvPr>
            <p:cNvCxnSpPr/>
            <p:nvPr/>
          </p:nvCxnSpPr>
          <p:spPr>
            <a:xfrm>
              <a:off x="4374712" y="5584375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0365F2D-F5D0-21B4-48F3-EF42DEA9B1A8}"/>
                </a:ext>
              </a:extLst>
            </p:cNvPr>
            <p:cNvSpPr txBox="1"/>
            <p:nvPr/>
          </p:nvSpPr>
          <p:spPr>
            <a:xfrm>
              <a:off x="4563563" y="5015696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ACA3BC0-BA42-3744-EBE7-D3B0010AB54A}"/>
                </a:ext>
              </a:extLst>
            </p:cNvPr>
            <p:cNvSpPr txBox="1"/>
            <p:nvPr/>
          </p:nvSpPr>
          <p:spPr>
            <a:xfrm>
              <a:off x="6960633" y="5930185"/>
              <a:ext cx="14742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rgbClr val="00B050"/>
                  </a:solidFill>
                </a:rPr>
                <a:t>236 </a:t>
              </a:r>
              <a:r>
                <a:rPr lang="zh-CN" altLang="en-US" sz="3200" dirty="0">
                  <a:solidFill>
                    <a:srgbClr val="00B050"/>
                  </a:solidFill>
                </a:rPr>
                <a:t>元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9119F08F-7851-459E-0A65-92905FFEDEA3}"/>
              </a:ext>
            </a:extLst>
          </p:cNvPr>
          <p:cNvGrpSpPr/>
          <p:nvPr/>
        </p:nvGrpSpPr>
        <p:grpSpPr>
          <a:xfrm>
            <a:off x="7528086" y="1327423"/>
            <a:ext cx="3491365" cy="756000"/>
            <a:chOff x="7733359" y="4422711"/>
            <a:chExt cx="3491365" cy="756000"/>
          </a:xfrm>
        </p:grpSpPr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E197B9D8-DFA4-99B3-2008-240612323E41}"/>
                </a:ext>
              </a:extLst>
            </p:cNvPr>
            <p:cNvCxnSpPr/>
            <p:nvPr/>
          </p:nvCxnSpPr>
          <p:spPr>
            <a:xfrm flipV="1">
              <a:off x="7733359" y="4422711"/>
              <a:ext cx="0" cy="75600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D01C0E6-0452-E6AC-FD5B-9A7B07AAC708}"/>
                </a:ext>
              </a:extLst>
            </p:cNvPr>
            <p:cNvSpPr txBox="1"/>
            <p:nvPr/>
          </p:nvSpPr>
          <p:spPr>
            <a:xfrm>
              <a:off x="7791955" y="4521174"/>
              <a:ext cx="343276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B050"/>
                  </a:solidFill>
                </a:rPr>
                <a:t>比原来便宜了 </a:t>
              </a:r>
              <a:r>
                <a:rPr lang="en-US" altLang="zh-CN" dirty="0">
                  <a:solidFill>
                    <a:srgbClr val="00B050"/>
                  </a:solidFill>
                </a:rPr>
                <a:t>84 </a:t>
              </a:r>
              <a:r>
                <a:rPr lang="zh-CN" altLang="en-US" dirty="0">
                  <a:solidFill>
                    <a:srgbClr val="00B050"/>
                  </a:solidFill>
                </a:rPr>
                <a:t>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533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8999EF0B-3351-4174-3B7A-1E097A25DEBF}"/>
              </a:ext>
            </a:extLst>
          </p:cNvPr>
          <p:cNvSpPr txBox="1"/>
          <p:nvPr/>
        </p:nvSpPr>
        <p:spPr>
          <a:xfrm>
            <a:off x="822323" y="3529666"/>
            <a:ext cx="10075834" cy="1701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方法二：也可以先用现在的总价加上比原来便宜的钱数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                求出原来的总价，再除以袋数，就可得到这种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                大米原价每袋多少钱。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C695A13-D916-92F0-5ECD-F088C65D4CFC}"/>
              </a:ext>
            </a:extLst>
          </p:cNvPr>
          <p:cNvGrpSpPr/>
          <p:nvPr/>
        </p:nvGrpSpPr>
        <p:grpSpPr>
          <a:xfrm>
            <a:off x="2571201" y="334202"/>
            <a:ext cx="6218236" cy="927908"/>
            <a:chOff x="2776474" y="3429490"/>
            <a:chExt cx="6218236" cy="927908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933FB9E4-8C0B-F7E2-1D19-594600358565}"/>
                </a:ext>
              </a:extLst>
            </p:cNvPr>
            <p:cNvSpPr/>
            <p:nvPr/>
          </p:nvSpPr>
          <p:spPr>
            <a:xfrm>
              <a:off x="2776474" y="3657602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原价</a:t>
              </a: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0F266A51-42FE-FD6D-5FD8-BC22AFB8EFA3}"/>
                </a:ext>
              </a:extLst>
            </p:cNvPr>
            <p:cNvSpPr/>
            <p:nvPr/>
          </p:nvSpPr>
          <p:spPr>
            <a:xfrm>
              <a:off x="6434684" y="3648271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原来的总价</a:t>
              </a:r>
            </a:p>
          </p:txBody>
        </p:sp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E935B657-A13A-94A7-B093-F590E6DDBCEB}"/>
                </a:ext>
              </a:extLst>
            </p:cNvPr>
            <p:cNvCxnSpPr/>
            <p:nvPr/>
          </p:nvCxnSpPr>
          <p:spPr>
            <a:xfrm>
              <a:off x="4374712" y="3998169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360C072-7AB0-D81A-00FA-9CA3E3F5F6E0}"/>
                </a:ext>
              </a:extLst>
            </p:cNvPr>
            <p:cNvSpPr txBox="1"/>
            <p:nvPr/>
          </p:nvSpPr>
          <p:spPr>
            <a:xfrm>
              <a:off x="4563563" y="3429490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CEB0A6A-EA44-9468-7363-81983860757E}"/>
              </a:ext>
            </a:extLst>
          </p:cNvPr>
          <p:cNvGrpSpPr/>
          <p:nvPr/>
        </p:nvGrpSpPr>
        <p:grpSpPr>
          <a:xfrm>
            <a:off x="2571201" y="1920408"/>
            <a:ext cx="6218236" cy="1499264"/>
            <a:chOff x="2776474" y="5015696"/>
            <a:chExt cx="6218236" cy="1499264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B3992A02-EC49-B84C-4992-794D00F5B31C}"/>
                </a:ext>
              </a:extLst>
            </p:cNvPr>
            <p:cNvSpPr/>
            <p:nvPr/>
          </p:nvSpPr>
          <p:spPr>
            <a:xfrm>
              <a:off x="2776474" y="5243808"/>
              <a:ext cx="1484917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现价</a:t>
              </a: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E3FF4732-5F7E-9EE7-0443-A202E472C8DF}"/>
                </a:ext>
              </a:extLst>
            </p:cNvPr>
            <p:cNvSpPr/>
            <p:nvPr/>
          </p:nvSpPr>
          <p:spPr>
            <a:xfrm>
              <a:off x="6434684" y="5234477"/>
              <a:ext cx="2560026" cy="6997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现在的总价</a:t>
              </a: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4C4F8F54-7023-7AB1-A695-ED76CE0C516E}"/>
                </a:ext>
              </a:extLst>
            </p:cNvPr>
            <p:cNvCxnSpPr/>
            <p:nvPr/>
          </p:nvCxnSpPr>
          <p:spPr>
            <a:xfrm>
              <a:off x="4374712" y="5584375"/>
              <a:ext cx="19967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332D9B1-9E56-A04A-DF0E-2625B3B18096}"/>
                </a:ext>
              </a:extLst>
            </p:cNvPr>
            <p:cNvSpPr txBox="1"/>
            <p:nvPr/>
          </p:nvSpPr>
          <p:spPr>
            <a:xfrm>
              <a:off x="4563563" y="5015696"/>
              <a:ext cx="154439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B050"/>
                  </a:solidFill>
                </a:rPr>
                <a:t>×4 </a:t>
              </a:r>
              <a:r>
                <a:rPr lang="zh-CN" altLang="en-US" dirty="0">
                  <a:solidFill>
                    <a:srgbClr val="00B050"/>
                  </a:solidFill>
                </a:rPr>
                <a:t>袋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698ADEB-46F6-7046-0621-1DF556E1500D}"/>
                </a:ext>
              </a:extLst>
            </p:cNvPr>
            <p:cNvSpPr txBox="1"/>
            <p:nvPr/>
          </p:nvSpPr>
          <p:spPr>
            <a:xfrm>
              <a:off x="6960633" y="5930185"/>
              <a:ext cx="14742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rgbClr val="00B050"/>
                  </a:solidFill>
                </a:rPr>
                <a:t>236 </a:t>
              </a:r>
              <a:r>
                <a:rPr lang="zh-CN" altLang="en-US" sz="3200" dirty="0">
                  <a:solidFill>
                    <a:srgbClr val="00B050"/>
                  </a:solidFill>
                </a:rPr>
                <a:t>元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8637331-0647-A950-6331-0A9B43FB337D}"/>
              </a:ext>
            </a:extLst>
          </p:cNvPr>
          <p:cNvGrpSpPr/>
          <p:nvPr/>
        </p:nvGrpSpPr>
        <p:grpSpPr>
          <a:xfrm>
            <a:off x="7528086" y="1327423"/>
            <a:ext cx="3491365" cy="756000"/>
            <a:chOff x="7733359" y="4422711"/>
            <a:chExt cx="3491365" cy="756000"/>
          </a:xfrm>
        </p:grpSpPr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DFCF05BE-27C3-CC74-6D65-6B51C9F0D6CB}"/>
                </a:ext>
              </a:extLst>
            </p:cNvPr>
            <p:cNvCxnSpPr/>
            <p:nvPr/>
          </p:nvCxnSpPr>
          <p:spPr>
            <a:xfrm flipV="1">
              <a:off x="7733359" y="4422711"/>
              <a:ext cx="0" cy="75600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F24C763-EF47-8E5B-E467-1F807901D1D8}"/>
                </a:ext>
              </a:extLst>
            </p:cNvPr>
            <p:cNvSpPr txBox="1"/>
            <p:nvPr/>
          </p:nvSpPr>
          <p:spPr>
            <a:xfrm>
              <a:off x="7791955" y="4521174"/>
              <a:ext cx="343276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B050"/>
                  </a:solidFill>
                </a:rPr>
                <a:t>比原来便宜了 </a:t>
              </a:r>
              <a:r>
                <a:rPr lang="en-US" altLang="zh-CN" dirty="0">
                  <a:solidFill>
                    <a:srgbClr val="00B050"/>
                  </a:solidFill>
                </a:rPr>
                <a:t>84 </a:t>
              </a:r>
              <a:r>
                <a:rPr lang="zh-CN" altLang="en-US" dirty="0">
                  <a:solidFill>
                    <a:srgbClr val="00B050"/>
                  </a:solidFill>
                </a:rPr>
                <a:t>元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AC14069-B1F4-1B14-273F-E83EE7A1E125}"/>
              </a:ext>
            </a:extLst>
          </p:cNvPr>
          <p:cNvSpPr txBox="1"/>
          <p:nvPr/>
        </p:nvSpPr>
        <p:spPr>
          <a:xfrm>
            <a:off x="2362978" y="5382724"/>
            <a:ext cx="7303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>
                <a:latin typeface="+mj-ea"/>
              </a:rPr>
              <a:t>(</a:t>
            </a:r>
            <a:r>
              <a:rPr lang="en-US" altLang="zh-CN" dirty="0"/>
              <a:t>236 + 84</a:t>
            </a:r>
            <a:r>
              <a:rPr lang="en-US" altLang="zh-CN" dirty="0">
                <a:latin typeface="+mj-ea"/>
              </a:rPr>
              <a:t>)</a:t>
            </a:r>
            <a:r>
              <a:rPr lang="en-US" altLang="zh-CN" dirty="0"/>
              <a:t>÷4 = 80</a:t>
            </a:r>
            <a:r>
              <a:rPr lang="zh-CN" altLang="en-US" dirty="0"/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4062384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433803" y="1390931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B6058A-A58B-B194-CFF8-1281780E0374}"/>
              </a:ext>
            </a:extLst>
          </p:cNvPr>
          <p:cNvSpPr txBox="1"/>
          <p:nvPr/>
        </p:nvSpPr>
        <p:spPr>
          <a:xfrm>
            <a:off x="1501055" y="3092840"/>
            <a:ext cx="9425095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楷体" panose="02010609060101010101" pitchFamily="49" charset="-122"/>
              </a:rPr>
              <a:t>解决稍复杂的求单价、数量或总价的问题，</a:t>
            </a:r>
            <a:endParaRPr lang="en-US" altLang="zh-CN" sz="34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楷体" panose="02010609060101010101" pitchFamily="49" charset="-122"/>
              </a:rPr>
              <a:t>要先分析数量关系，明确先求什么，再求什么，最后解决问题。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7008B5-1C36-14C3-1A22-339F99B163B2}"/>
              </a:ext>
            </a:extLst>
          </p:cNvPr>
          <p:cNvSpPr/>
          <p:nvPr/>
        </p:nvSpPr>
        <p:spPr>
          <a:xfrm>
            <a:off x="1166326" y="2537929"/>
            <a:ext cx="9862457" cy="3172408"/>
          </a:xfrm>
          <a:prstGeom prst="roundRect">
            <a:avLst>
              <a:gd name="adj" fmla="val 738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24376</TotalTime>
  <Words>641</Words>
  <Application>Microsoft Office PowerPoint</Application>
  <PresentationFormat>宽屏</PresentationFormat>
  <Paragraphs>95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4858</cp:revision>
  <dcterms:created xsi:type="dcterms:W3CDTF">2016-01-14T07:05:00Z</dcterms:created>
  <dcterms:modified xsi:type="dcterms:W3CDTF">2026-07-06T08:00:27Z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