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682" r:id="rId2"/>
    <p:sldId id="1035" r:id="rId3"/>
    <p:sldId id="1059" r:id="rId4"/>
    <p:sldId id="1066" r:id="rId5"/>
    <p:sldId id="814" r:id="rId6"/>
    <p:sldId id="1060" r:id="rId7"/>
    <p:sldId id="1067" r:id="rId8"/>
    <p:sldId id="1053" r:id="rId9"/>
    <p:sldId id="1068" r:id="rId10"/>
    <p:sldId id="1069" r:id="rId11"/>
    <p:sldId id="1070" r:id="rId12"/>
    <p:sldId id="1071" r:id="rId13"/>
    <p:sldId id="1072" r:id="rId14"/>
    <p:sldId id="1073" r:id="rId15"/>
    <p:sldId id="1034" r:id="rId16"/>
    <p:sldId id="1063" r:id="rId17"/>
    <p:sldId id="1064" r:id="rId18"/>
    <p:sldId id="680" r:id="rId19"/>
    <p:sldId id="331" r:id="rId20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FFFFAF"/>
    <a:srgbClr val="FFFF97"/>
    <a:srgbClr val="DFEECA"/>
    <a:srgbClr val="C0504D"/>
    <a:srgbClr val="FDDA83"/>
    <a:srgbClr val="BBE2F9"/>
    <a:srgbClr val="FFFFFF"/>
    <a:srgbClr val="E5F2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6" autoAdjust="0"/>
    <p:restoredTop sz="95026" autoAdjust="0"/>
  </p:normalViewPr>
  <p:slideViewPr>
    <p:cSldViewPr snapToGrid="0" showGuides="1">
      <p:cViewPr varScale="1">
        <p:scale>
          <a:sx n="82" d="100"/>
          <a:sy n="82" d="100"/>
        </p:scale>
        <p:origin x="590" y="72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5126823" y="962625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四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四年级数学上册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复习引入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2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71468" y="214046"/>
            <a:ext cx="4856677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创设情境，导入新课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276925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61653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理解百分数的意义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6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2026/7/6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2026/7/6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9418" y="2897154"/>
            <a:ext cx="9333419" cy="6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4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乘法模型</a:t>
            </a:r>
            <a:r>
              <a:rPr lang="en-US" altLang="zh-CN" sz="4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      </a:t>
            </a:r>
            <a:r>
              <a:rPr lang="zh-CN" altLang="en-US" sz="4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路程、速度和时间</a:t>
            </a:r>
            <a:endParaRPr lang="en-US" altLang="zh-CN" sz="4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76691170-E41B-FE25-0543-954DE6A1A06A}"/>
              </a:ext>
            </a:extLst>
          </p:cNvPr>
          <p:cNvCxnSpPr>
            <a:cxnSpLocks/>
          </p:cNvCxnSpPr>
          <p:nvPr/>
        </p:nvCxnSpPr>
        <p:spPr>
          <a:xfrm>
            <a:off x="4301414" y="3256387"/>
            <a:ext cx="1152000" cy="0"/>
          </a:xfrm>
          <a:prstGeom prst="line">
            <a:avLst/>
          </a:prstGeom>
          <a:ln w="38100">
            <a:solidFill>
              <a:srgbClr val="C050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EE2C20E-A73C-08E3-941B-5BE1D21BA20B}"/>
              </a:ext>
            </a:extLst>
          </p:cNvPr>
          <p:cNvSpPr txBox="1"/>
          <p:nvPr/>
        </p:nvSpPr>
        <p:spPr>
          <a:xfrm>
            <a:off x="706788" y="1794031"/>
            <a:ext cx="11003128" cy="3475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1.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建立路程、速度和时间的概念，理解这三个数量之间的关系， 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构建数学模型。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2.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在自主探究与交流中，培养学生运用数量关系解决实际问题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的能力。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3.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体会数学与生活的密切联系，激发学生学习数学的兴趣。</a:t>
            </a:r>
            <a:endParaRPr lang="zh-CN" altLang="zh-CN" sz="3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EAB875-FB22-E43B-C68E-50AA657E4C2F}"/>
              </a:ext>
            </a:extLst>
          </p:cNvPr>
          <p:cNvSpPr/>
          <p:nvPr/>
        </p:nvSpPr>
        <p:spPr>
          <a:xfrm>
            <a:off x="569168" y="1539552"/>
            <a:ext cx="11140748" cy="3984170"/>
          </a:xfrm>
          <a:prstGeom prst="roundRect">
            <a:avLst>
              <a:gd name="adj" fmla="val 3391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320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663B851E-7734-78EC-53DE-3FBF26188C65}"/>
              </a:ext>
            </a:extLst>
          </p:cNvPr>
          <p:cNvSpPr txBox="1"/>
          <p:nvPr/>
        </p:nvSpPr>
        <p:spPr>
          <a:xfrm>
            <a:off x="1044056" y="1102807"/>
            <a:ext cx="6784327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关于速度，你有哪些了解？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3A7791F-9078-5175-E2E4-418CFF933A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112" y="1928057"/>
            <a:ext cx="3927274" cy="261818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B0FE233-0CBC-EF91-31BF-A7CB8AADA8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2311" y="1928057"/>
            <a:ext cx="4033637" cy="261818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85EFB29-3CE2-1391-35F2-C4FD1232FE5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7537"/>
          <a:stretch>
            <a:fillRect/>
          </a:stretch>
        </p:blipFill>
        <p:spPr>
          <a:xfrm>
            <a:off x="8675872" y="1928057"/>
            <a:ext cx="2907345" cy="2618182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8D32DAA1-157F-E87C-0C08-683F432B6D32}"/>
              </a:ext>
            </a:extLst>
          </p:cNvPr>
          <p:cNvSpPr txBox="1"/>
          <p:nvPr/>
        </p:nvSpPr>
        <p:spPr>
          <a:xfrm>
            <a:off x="1148645" y="4608423"/>
            <a:ext cx="2359665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000" b="1" kern="0">
                <a:latin typeface="+mn-lt"/>
                <a:ea typeface="+mj-ea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2800" dirty="0"/>
              <a:t>火车每小时</a:t>
            </a:r>
            <a:endParaRPr lang="en-US" altLang="zh-CN" sz="2800" dirty="0"/>
          </a:p>
          <a:p>
            <a:pPr algn="ctr">
              <a:lnSpc>
                <a:spcPct val="120000"/>
              </a:lnSpc>
            </a:pPr>
            <a:r>
              <a:rPr lang="zh-CN" altLang="en-US" sz="2800" dirty="0"/>
              <a:t>行驶 </a:t>
            </a:r>
            <a:r>
              <a:rPr lang="en-US" altLang="zh-CN" sz="2800" dirty="0"/>
              <a:t>380 km</a:t>
            </a:r>
            <a:endParaRPr lang="zh-CN" altLang="en-US" sz="28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78E325F-5A15-A1C5-43AD-EE2902AB64B4}"/>
              </a:ext>
            </a:extLst>
          </p:cNvPr>
          <p:cNvSpPr txBox="1"/>
          <p:nvPr/>
        </p:nvSpPr>
        <p:spPr>
          <a:xfrm>
            <a:off x="5188800" y="4608423"/>
            <a:ext cx="2359665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000" b="1" kern="0">
                <a:latin typeface="+mn-lt"/>
                <a:ea typeface="+mj-ea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2800" dirty="0"/>
              <a:t>飞机每分钟</a:t>
            </a:r>
            <a:endParaRPr lang="en-US" altLang="zh-CN" sz="2800" dirty="0"/>
          </a:p>
          <a:p>
            <a:pPr algn="ctr">
              <a:lnSpc>
                <a:spcPct val="120000"/>
              </a:lnSpc>
            </a:pPr>
            <a:r>
              <a:rPr lang="zh-CN" altLang="en-US" sz="2800" dirty="0"/>
              <a:t>飞行 </a:t>
            </a:r>
            <a:r>
              <a:rPr lang="en-US" altLang="zh-CN" sz="2800" dirty="0"/>
              <a:t>12 km</a:t>
            </a:r>
            <a:endParaRPr lang="zh-CN" altLang="en-US" sz="2800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BD66699-EF14-209E-84C8-4440728AD2F2}"/>
              </a:ext>
            </a:extLst>
          </p:cNvPr>
          <p:cNvSpPr txBox="1"/>
          <p:nvPr/>
        </p:nvSpPr>
        <p:spPr>
          <a:xfrm>
            <a:off x="8977029" y="4608423"/>
            <a:ext cx="2359665" cy="10813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000" b="1" kern="0">
                <a:latin typeface="+mn-lt"/>
                <a:ea typeface="+mj-ea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2800" dirty="0"/>
              <a:t>光每秒传播</a:t>
            </a:r>
            <a:endParaRPr lang="en-US" altLang="zh-CN" sz="2800" dirty="0"/>
          </a:p>
          <a:p>
            <a:pPr algn="ctr">
              <a:lnSpc>
                <a:spcPct val="120000"/>
              </a:lnSpc>
            </a:pPr>
            <a:r>
              <a:rPr lang="en-US" altLang="zh-CN" sz="2800" dirty="0"/>
              <a:t>300000 km</a:t>
            </a:r>
            <a:endParaRPr lang="zh-CN" altLang="en-US" sz="280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6EF5E45-70FD-528C-4A5E-BBBC892C19E0}"/>
              </a:ext>
            </a:extLst>
          </p:cNvPr>
          <p:cNvSpPr txBox="1"/>
          <p:nvPr/>
        </p:nvSpPr>
        <p:spPr>
          <a:xfrm>
            <a:off x="921397" y="5834678"/>
            <a:ext cx="109417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zh-CN" dirty="0"/>
              <a:t>这里的</a:t>
            </a:r>
            <a:r>
              <a:rPr lang="en-US" altLang="zh-CN" dirty="0"/>
              <a:t> </a:t>
            </a:r>
            <a:r>
              <a:rPr lang="zh-CN" altLang="zh-CN" dirty="0"/>
              <a:t>380 km、12 km</a:t>
            </a:r>
            <a:r>
              <a:rPr lang="en-US" altLang="zh-CN" dirty="0"/>
              <a:t> </a:t>
            </a:r>
            <a:r>
              <a:rPr lang="zh-CN" altLang="zh-CN" dirty="0"/>
              <a:t>和</a:t>
            </a:r>
            <a:r>
              <a:rPr lang="en-US" altLang="zh-CN" dirty="0"/>
              <a:t> </a:t>
            </a:r>
            <a:r>
              <a:rPr lang="zh-CN" altLang="zh-CN" dirty="0"/>
              <a:t>300000 km</a:t>
            </a:r>
            <a:r>
              <a:rPr lang="en-US" altLang="zh-CN" dirty="0"/>
              <a:t> </a:t>
            </a:r>
            <a:r>
              <a:rPr lang="zh-CN" altLang="zh-CN" dirty="0"/>
              <a:t>是什么意思？</a:t>
            </a: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B6EE6AA5-F329-215A-9143-C16372C52DD4}"/>
              </a:ext>
            </a:extLst>
          </p:cNvPr>
          <p:cNvSpPr/>
          <p:nvPr/>
        </p:nvSpPr>
        <p:spPr>
          <a:xfrm>
            <a:off x="2080727" y="5141167"/>
            <a:ext cx="1296000" cy="597070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6F3120DA-65C8-9C38-B5F1-BB207A579C86}"/>
              </a:ext>
            </a:extLst>
          </p:cNvPr>
          <p:cNvSpPr/>
          <p:nvPr/>
        </p:nvSpPr>
        <p:spPr>
          <a:xfrm>
            <a:off x="6204858" y="5141167"/>
            <a:ext cx="1152000" cy="597070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6C7DA99B-3A5D-3A07-BA0E-C3010E7070F3}"/>
              </a:ext>
            </a:extLst>
          </p:cNvPr>
          <p:cNvSpPr/>
          <p:nvPr/>
        </p:nvSpPr>
        <p:spPr>
          <a:xfrm>
            <a:off x="9143998" y="5141167"/>
            <a:ext cx="2015414" cy="597070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9952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4" grpId="0"/>
      <p:bldP spid="15" grpId="0"/>
      <p:bldP spid="17" grpId="0"/>
      <p:bldP spid="18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7C0F89D-ADF3-428B-BCAA-C960A111D6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112" y="1928057"/>
            <a:ext cx="3927274" cy="261818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19192B4-8338-ED7B-44E1-DCC002A673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2311" y="1928057"/>
            <a:ext cx="4033637" cy="261818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DCE043A-49F4-D068-2A3A-A656182B93C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7537"/>
          <a:stretch>
            <a:fillRect/>
          </a:stretch>
        </p:blipFill>
        <p:spPr>
          <a:xfrm>
            <a:off x="8675872" y="1928057"/>
            <a:ext cx="2907345" cy="261818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A77AE77-5E0A-19C6-D4ED-B645CFD52882}"/>
              </a:ext>
            </a:extLst>
          </p:cNvPr>
          <p:cNvSpPr txBox="1"/>
          <p:nvPr/>
        </p:nvSpPr>
        <p:spPr>
          <a:xfrm>
            <a:off x="1148645" y="4608423"/>
            <a:ext cx="2359665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000" b="1" kern="0">
                <a:latin typeface="+mn-lt"/>
                <a:ea typeface="+mj-ea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2800" dirty="0"/>
              <a:t>火车每小时</a:t>
            </a:r>
            <a:endParaRPr lang="en-US" altLang="zh-CN" sz="2800" dirty="0"/>
          </a:p>
          <a:p>
            <a:pPr algn="ctr">
              <a:lnSpc>
                <a:spcPct val="120000"/>
              </a:lnSpc>
            </a:pPr>
            <a:r>
              <a:rPr lang="zh-CN" altLang="en-US" sz="2800" dirty="0"/>
              <a:t>行驶 </a:t>
            </a:r>
            <a:r>
              <a:rPr lang="en-US" altLang="zh-CN" sz="2800" dirty="0"/>
              <a:t>380 km</a:t>
            </a:r>
            <a:endParaRPr lang="zh-CN" altLang="en-US" sz="28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4D3E662-0950-C330-2DB5-0B2963296F3F}"/>
              </a:ext>
            </a:extLst>
          </p:cNvPr>
          <p:cNvSpPr txBox="1"/>
          <p:nvPr/>
        </p:nvSpPr>
        <p:spPr>
          <a:xfrm>
            <a:off x="5188800" y="4608423"/>
            <a:ext cx="2359665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000" b="1" kern="0">
                <a:latin typeface="+mn-lt"/>
                <a:ea typeface="+mj-ea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2800" dirty="0"/>
              <a:t>飞机每分钟</a:t>
            </a:r>
            <a:endParaRPr lang="en-US" altLang="zh-CN" sz="2800" dirty="0"/>
          </a:p>
          <a:p>
            <a:pPr algn="ctr">
              <a:lnSpc>
                <a:spcPct val="120000"/>
              </a:lnSpc>
            </a:pPr>
            <a:r>
              <a:rPr lang="zh-CN" altLang="en-US" sz="2800" dirty="0"/>
              <a:t>飞行 </a:t>
            </a:r>
            <a:r>
              <a:rPr lang="en-US" altLang="zh-CN" sz="2800" dirty="0"/>
              <a:t>12 km</a:t>
            </a:r>
            <a:endParaRPr lang="zh-CN" altLang="en-US" sz="28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C1DA3D7-DCD4-3CEC-A6D2-BB0C94581EC1}"/>
              </a:ext>
            </a:extLst>
          </p:cNvPr>
          <p:cNvSpPr txBox="1"/>
          <p:nvPr/>
        </p:nvSpPr>
        <p:spPr>
          <a:xfrm>
            <a:off x="8977029" y="4608423"/>
            <a:ext cx="2359665" cy="10813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000" b="1" kern="0">
                <a:latin typeface="+mn-lt"/>
                <a:ea typeface="+mj-ea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2800" dirty="0"/>
              <a:t>光每秒传播</a:t>
            </a:r>
            <a:endParaRPr lang="en-US" altLang="zh-CN" sz="2800" dirty="0"/>
          </a:p>
          <a:p>
            <a:pPr algn="ctr">
              <a:lnSpc>
                <a:spcPct val="120000"/>
              </a:lnSpc>
            </a:pPr>
            <a:r>
              <a:rPr lang="en-US" altLang="zh-CN" sz="2800" dirty="0"/>
              <a:t>300000 km</a:t>
            </a:r>
            <a:endParaRPr lang="zh-CN" altLang="en-US" sz="2800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6B73317-DB8B-9356-C5CF-1EC6D62CD14B}"/>
              </a:ext>
            </a:extLst>
          </p:cNvPr>
          <p:cNvSpPr txBox="1"/>
          <p:nvPr/>
        </p:nvSpPr>
        <p:spPr>
          <a:xfrm>
            <a:off x="831730" y="603771"/>
            <a:ext cx="7976368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zh-CN" dirty="0">
                <a:solidFill>
                  <a:srgbClr val="FF00FF"/>
                </a:solidFill>
              </a:rPr>
              <a:t>12</a:t>
            </a:r>
            <a:r>
              <a:rPr lang="en-US" altLang="zh-CN" dirty="0">
                <a:solidFill>
                  <a:srgbClr val="FF00FF"/>
                </a:solidFill>
              </a:rPr>
              <a:t> </a:t>
            </a:r>
            <a:r>
              <a:rPr lang="zh-CN" altLang="zh-CN" dirty="0"/>
              <a:t>最小，是不是飞机飞得最慢呢？</a:t>
            </a: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517DD48C-0F9E-2833-48C1-0B06B4D3F8E6}"/>
              </a:ext>
            </a:extLst>
          </p:cNvPr>
          <p:cNvSpPr/>
          <p:nvPr/>
        </p:nvSpPr>
        <p:spPr>
          <a:xfrm>
            <a:off x="2080727" y="5141167"/>
            <a:ext cx="1296000" cy="597070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F4A30B0D-5ACE-AD59-3BEB-2609BD66F0DC}"/>
              </a:ext>
            </a:extLst>
          </p:cNvPr>
          <p:cNvSpPr/>
          <p:nvPr/>
        </p:nvSpPr>
        <p:spPr>
          <a:xfrm>
            <a:off x="6204858" y="5141167"/>
            <a:ext cx="1152000" cy="597070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BB2F2502-38BE-5F93-F123-9A0A9CFECBE2}"/>
              </a:ext>
            </a:extLst>
          </p:cNvPr>
          <p:cNvSpPr/>
          <p:nvPr/>
        </p:nvSpPr>
        <p:spPr>
          <a:xfrm>
            <a:off x="9143998" y="5141167"/>
            <a:ext cx="2015414" cy="597070"/>
          </a:xfrm>
          <a:prstGeom prst="ellipse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3938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8F83376A-7C6F-A57C-1A1B-9735ABB2510F}"/>
              </a:ext>
            </a:extLst>
          </p:cNvPr>
          <p:cNvSpPr/>
          <p:nvPr/>
        </p:nvSpPr>
        <p:spPr>
          <a:xfrm>
            <a:off x="527423" y="1270764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5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2008319E-3974-760D-A90A-1B3BEF1D22E9}"/>
              </a:ext>
            </a:extLst>
          </p:cNvPr>
          <p:cNvGrpSpPr/>
          <p:nvPr/>
        </p:nvGrpSpPr>
        <p:grpSpPr>
          <a:xfrm>
            <a:off x="1680960" y="1168123"/>
            <a:ext cx="5083733" cy="1167792"/>
            <a:chOff x="654592" y="4284932"/>
            <a:chExt cx="5083733" cy="1167792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9B1C180F-82DF-C39A-8489-30CAE2B4C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54592" y="4284932"/>
              <a:ext cx="1142085" cy="1167792"/>
            </a:xfrm>
            <a:prstGeom prst="rect">
              <a:avLst/>
            </a:prstGeom>
          </p:spPr>
        </p:pic>
        <p:sp>
          <p:nvSpPr>
            <p:cNvPr id="6" name="对话气泡: 圆角矩形 5">
              <a:extLst>
                <a:ext uri="{FF2B5EF4-FFF2-40B4-BE49-F238E27FC236}">
                  <a16:creationId xmlns:a16="http://schemas.microsoft.com/office/drawing/2014/main" id="{712DE40E-D039-AFD4-BCE7-64B24C22F0DE}"/>
                </a:ext>
              </a:extLst>
            </p:cNvPr>
            <p:cNvSpPr/>
            <p:nvPr/>
          </p:nvSpPr>
          <p:spPr>
            <a:xfrm>
              <a:off x="2078422" y="4608753"/>
              <a:ext cx="3659903" cy="685349"/>
            </a:xfrm>
            <a:prstGeom prst="wedgeRoundRectCallout">
              <a:avLst>
                <a:gd name="adj1" fmla="val -57036"/>
                <a:gd name="adj2" fmla="val -20517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我上学用了 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9 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分钟。</a:t>
              </a: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EECB2C3E-B1D3-2286-2631-5CDED47710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90215" y="1180976"/>
            <a:ext cx="1175135" cy="1142085"/>
          </a:xfrm>
          <a:prstGeom prst="rect">
            <a:avLst/>
          </a:prstGeom>
        </p:spPr>
      </p:pic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162A6EC6-A8F6-00B7-34DF-DF33BF71C21E}"/>
              </a:ext>
            </a:extLst>
          </p:cNvPr>
          <p:cNvSpPr/>
          <p:nvPr/>
        </p:nvSpPr>
        <p:spPr>
          <a:xfrm>
            <a:off x="7191604" y="1491944"/>
            <a:ext cx="3258686" cy="685349"/>
          </a:xfrm>
          <a:prstGeom prst="wedgeRoundRectCallout">
            <a:avLst>
              <a:gd name="adj1" fmla="val 57782"/>
              <a:gd name="adj2" fmla="val -20517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我也用了 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9 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分钟。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6492CB41-2675-95B1-ADCF-5D7A38DCA641}"/>
              </a:ext>
            </a:extLst>
          </p:cNvPr>
          <p:cNvGrpSpPr/>
          <p:nvPr/>
        </p:nvGrpSpPr>
        <p:grpSpPr>
          <a:xfrm>
            <a:off x="6033797" y="5025342"/>
            <a:ext cx="4435652" cy="1178809"/>
            <a:chOff x="566061" y="3320485"/>
            <a:chExt cx="4435652" cy="1178809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3E196109-9E65-FACD-0633-300CCE50BC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66061" y="3320485"/>
              <a:ext cx="1171464" cy="1178809"/>
            </a:xfrm>
            <a:prstGeom prst="rect">
              <a:avLst/>
            </a:prstGeom>
          </p:spPr>
        </p:pic>
        <p:sp>
          <p:nvSpPr>
            <p:cNvPr id="14" name="对话气泡: 圆角矩形 13">
              <a:extLst>
                <a:ext uri="{FF2B5EF4-FFF2-40B4-BE49-F238E27FC236}">
                  <a16:creationId xmlns:a16="http://schemas.microsoft.com/office/drawing/2014/main" id="{2BE73286-2C0F-B6B1-9FC9-BA466843F95B}"/>
                </a:ext>
              </a:extLst>
            </p:cNvPr>
            <p:cNvSpPr/>
            <p:nvPr/>
          </p:nvSpPr>
          <p:spPr>
            <a:xfrm>
              <a:off x="1983802" y="3662490"/>
              <a:ext cx="3017911" cy="644091"/>
            </a:xfrm>
            <a:prstGeom prst="wedgeRoundRectCallout">
              <a:avLst>
                <a:gd name="adj1" fmla="val -57530"/>
                <a:gd name="adj2" fmla="val -21087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我用了 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6 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分钟。</a:t>
              </a: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95C2A795-63C3-2E91-9829-68A385BAC7A8}"/>
              </a:ext>
            </a:extLst>
          </p:cNvPr>
          <p:cNvSpPr txBox="1"/>
          <p:nvPr/>
        </p:nvSpPr>
        <p:spPr>
          <a:xfrm>
            <a:off x="1787052" y="2351054"/>
            <a:ext cx="100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solidFill>
                  <a:schemeClr val="tx1"/>
                </a:solidFill>
              </a:rPr>
              <a:t>小红</a:t>
            </a:r>
            <a:endParaRPr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BFF0C83-8F1F-7F29-EF8F-C7EE9C9ED1D0}"/>
              </a:ext>
            </a:extLst>
          </p:cNvPr>
          <p:cNvSpPr txBox="1"/>
          <p:nvPr/>
        </p:nvSpPr>
        <p:spPr>
          <a:xfrm>
            <a:off x="10781763" y="2332392"/>
            <a:ext cx="100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solidFill>
                  <a:schemeClr val="tx1"/>
                </a:solidFill>
              </a:rPr>
              <a:t>小明</a:t>
            </a:r>
            <a:endParaRPr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80367A3-4440-942A-8AD5-0F7EB831457D}"/>
              </a:ext>
            </a:extLst>
          </p:cNvPr>
          <p:cNvSpPr txBox="1"/>
          <p:nvPr/>
        </p:nvSpPr>
        <p:spPr>
          <a:xfrm>
            <a:off x="6114516" y="6116483"/>
            <a:ext cx="100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solidFill>
                  <a:schemeClr val="tx1"/>
                </a:solidFill>
              </a:rPr>
              <a:t>小丽</a:t>
            </a:r>
            <a:endParaRPr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942DF0A4-D04A-0ACC-57A8-CD5D27841F6D}"/>
              </a:ext>
            </a:extLst>
          </p:cNvPr>
          <p:cNvSpPr/>
          <p:nvPr/>
        </p:nvSpPr>
        <p:spPr>
          <a:xfrm>
            <a:off x="4012164" y="2410031"/>
            <a:ext cx="144000" cy="144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E07DEFDA-CB5E-2A35-20B1-487A989BD375}"/>
              </a:ext>
            </a:extLst>
          </p:cNvPr>
          <p:cNvSpPr/>
          <p:nvPr/>
        </p:nvSpPr>
        <p:spPr>
          <a:xfrm>
            <a:off x="7081619" y="3934029"/>
            <a:ext cx="144000" cy="144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135512AE-858B-A4AB-5326-5EF47B2546B3}"/>
              </a:ext>
            </a:extLst>
          </p:cNvPr>
          <p:cNvSpPr/>
          <p:nvPr/>
        </p:nvSpPr>
        <p:spPr>
          <a:xfrm>
            <a:off x="5150182" y="5426926"/>
            <a:ext cx="144000" cy="144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B2C9A9C6-A80A-D7EB-9BCA-FB07738723D7}"/>
              </a:ext>
            </a:extLst>
          </p:cNvPr>
          <p:cNvSpPr/>
          <p:nvPr/>
        </p:nvSpPr>
        <p:spPr>
          <a:xfrm>
            <a:off x="9311636" y="2870339"/>
            <a:ext cx="144000" cy="144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id="{6FDCD890-35A6-8C9A-5EB8-26A2C35EDCCE}"/>
              </a:ext>
            </a:extLst>
          </p:cNvPr>
          <p:cNvSpPr/>
          <p:nvPr/>
        </p:nvSpPr>
        <p:spPr>
          <a:xfrm>
            <a:off x="4128486" y="2495780"/>
            <a:ext cx="3002280" cy="1493520"/>
          </a:xfrm>
          <a:custGeom>
            <a:avLst/>
            <a:gdLst>
              <a:gd name="csX0" fmla="*/ 0 w 3002280"/>
              <a:gd name="csY0" fmla="*/ 0 h 1493520"/>
              <a:gd name="csX1" fmla="*/ 1661160 w 3002280"/>
              <a:gd name="csY1" fmla="*/ 655320 h 1493520"/>
              <a:gd name="csX2" fmla="*/ 3002280 w 3002280"/>
              <a:gd name="csY2" fmla="*/ 1493520 h 14935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002280" h="1493520">
                <a:moveTo>
                  <a:pt x="0" y="0"/>
                </a:moveTo>
                <a:cubicBezTo>
                  <a:pt x="580390" y="203200"/>
                  <a:pt x="1160780" y="406400"/>
                  <a:pt x="1661160" y="655320"/>
                </a:cubicBezTo>
                <a:cubicBezTo>
                  <a:pt x="2161540" y="904240"/>
                  <a:pt x="2581910" y="1198880"/>
                  <a:pt x="3002280" y="1493520"/>
                </a:cubicBezTo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: 形状 40">
            <a:extLst>
              <a:ext uri="{FF2B5EF4-FFF2-40B4-BE49-F238E27FC236}">
                <a16:creationId xmlns:a16="http://schemas.microsoft.com/office/drawing/2014/main" id="{9BDD5502-6408-7FAA-BEDE-52FE66E3EAC7}"/>
              </a:ext>
            </a:extLst>
          </p:cNvPr>
          <p:cNvSpPr/>
          <p:nvPr/>
        </p:nvSpPr>
        <p:spPr>
          <a:xfrm>
            <a:off x="5271486" y="4042640"/>
            <a:ext cx="1889760" cy="1440180"/>
          </a:xfrm>
          <a:custGeom>
            <a:avLst/>
            <a:gdLst>
              <a:gd name="csX0" fmla="*/ 0 w 1889760"/>
              <a:gd name="csY0" fmla="*/ 1440180 h 1440180"/>
              <a:gd name="csX1" fmla="*/ 716280 w 1889760"/>
              <a:gd name="csY1" fmla="*/ 1051560 h 1440180"/>
              <a:gd name="csX2" fmla="*/ 1440180 w 1889760"/>
              <a:gd name="csY2" fmla="*/ 510540 h 1440180"/>
              <a:gd name="csX3" fmla="*/ 1889760 w 1889760"/>
              <a:gd name="csY3" fmla="*/ 0 h 14401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889760" h="1440180">
                <a:moveTo>
                  <a:pt x="0" y="1440180"/>
                </a:moveTo>
                <a:cubicBezTo>
                  <a:pt x="238125" y="1323340"/>
                  <a:pt x="476250" y="1206500"/>
                  <a:pt x="716280" y="1051560"/>
                </a:cubicBezTo>
                <a:cubicBezTo>
                  <a:pt x="956310" y="896620"/>
                  <a:pt x="1244600" y="685800"/>
                  <a:pt x="1440180" y="510540"/>
                </a:cubicBezTo>
                <a:cubicBezTo>
                  <a:pt x="1635760" y="335280"/>
                  <a:pt x="1762760" y="167640"/>
                  <a:pt x="1889760" y="0"/>
                </a:cubicBezTo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: 形状 42">
            <a:extLst>
              <a:ext uri="{FF2B5EF4-FFF2-40B4-BE49-F238E27FC236}">
                <a16:creationId xmlns:a16="http://schemas.microsoft.com/office/drawing/2014/main" id="{5F762BD1-CCCB-14C6-0ADD-1151223EE31B}"/>
              </a:ext>
            </a:extLst>
          </p:cNvPr>
          <p:cNvSpPr/>
          <p:nvPr/>
        </p:nvSpPr>
        <p:spPr>
          <a:xfrm>
            <a:off x="7199346" y="2952980"/>
            <a:ext cx="2171700" cy="1021080"/>
          </a:xfrm>
          <a:custGeom>
            <a:avLst/>
            <a:gdLst>
              <a:gd name="csX0" fmla="*/ 2171700 w 2171700"/>
              <a:gd name="csY0" fmla="*/ 0 h 1021080"/>
              <a:gd name="csX1" fmla="*/ 1272540 w 2171700"/>
              <a:gd name="csY1" fmla="*/ 259080 h 1021080"/>
              <a:gd name="csX2" fmla="*/ 388620 w 2171700"/>
              <a:gd name="csY2" fmla="*/ 716280 h 1021080"/>
              <a:gd name="csX3" fmla="*/ 0 w 2171700"/>
              <a:gd name="csY3" fmla="*/ 1021080 h 1021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171700" h="1021080">
                <a:moveTo>
                  <a:pt x="2171700" y="0"/>
                </a:moveTo>
                <a:cubicBezTo>
                  <a:pt x="1870710" y="69850"/>
                  <a:pt x="1569720" y="139700"/>
                  <a:pt x="1272540" y="259080"/>
                </a:cubicBezTo>
                <a:cubicBezTo>
                  <a:pt x="975360" y="378460"/>
                  <a:pt x="600710" y="589280"/>
                  <a:pt x="388620" y="716280"/>
                </a:cubicBezTo>
                <a:cubicBezTo>
                  <a:pt x="176530" y="843280"/>
                  <a:pt x="88265" y="932180"/>
                  <a:pt x="0" y="1021080"/>
                </a:cubicBezTo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0D64E977-0DBE-C6A6-66CF-D53E1BEED0E4}"/>
              </a:ext>
            </a:extLst>
          </p:cNvPr>
          <p:cNvSpPr txBox="1"/>
          <p:nvPr/>
        </p:nvSpPr>
        <p:spPr>
          <a:xfrm>
            <a:off x="3303297" y="2562074"/>
            <a:ext cx="1278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小红家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68BF8264-9AC0-AA56-F175-D13DFE60580A}"/>
              </a:ext>
            </a:extLst>
          </p:cNvPr>
          <p:cNvSpPr txBox="1"/>
          <p:nvPr/>
        </p:nvSpPr>
        <p:spPr>
          <a:xfrm>
            <a:off x="4525609" y="5631845"/>
            <a:ext cx="1278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小丽家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5EB7390F-DDD1-EEAF-A957-80D789DD9341}"/>
              </a:ext>
            </a:extLst>
          </p:cNvPr>
          <p:cNvSpPr txBox="1"/>
          <p:nvPr/>
        </p:nvSpPr>
        <p:spPr>
          <a:xfrm>
            <a:off x="9022966" y="3000612"/>
            <a:ext cx="1278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小明家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478A0EA5-004A-C524-611B-6745FAA64B35}"/>
              </a:ext>
            </a:extLst>
          </p:cNvPr>
          <p:cNvSpPr txBox="1"/>
          <p:nvPr/>
        </p:nvSpPr>
        <p:spPr>
          <a:xfrm>
            <a:off x="6463755" y="3358496"/>
            <a:ext cx="1278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学校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D30F83F0-63E5-A488-17FD-A04AF3BAD043}"/>
              </a:ext>
            </a:extLst>
          </p:cNvPr>
          <p:cNvSpPr txBox="1"/>
          <p:nvPr/>
        </p:nvSpPr>
        <p:spPr>
          <a:xfrm>
            <a:off x="4612247" y="3103432"/>
            <a:ext cx="1367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</a:rPr>
              <a:t>675 m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B988FF38-0753-325F-0D70-44A12CB03035}"/>
              </a:ext>
            </a:extLst>
          </p:cNvPr>
          <p:cNvSpPr txBox="1"/>
          <p:nvPr/>
        </p:nvSpPr>
        <p:spPr>
          <a:xfrm>
            <a:off x="5116897" y="4378658"/>
            <a:ext cx="1367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</a:rPr>
              <a:t>480 m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EDE2CBF0-67C8-EA72-CFB4-75E714806668}"/>
              </a:ext>
            </a:extLst>
          </p:cNvPr>
          <p:cNvSpPr txBox="1"/>
          <p:nvPr/>
        </p:nvSpPr>
        <p:spPr>
          <a:xfrm>
            <a:off x="7857026" y="3317043"/>
            <a:ext cx="1367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</a:rPr>
              <a:t>480 m</a:t>
            </a: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2CF49B00-B613-60D6-ACF5-27B4234BB7E9}"/>
              </a:ext>
            </a:extLst>
          </p:cNvPr>
          <p:cNvSpPr/>
          <p:nvPr/>
        </p:nvSpPr>
        <p:spPr>
          <a:xfrm>
            <a:off x="479729" y="3831926"/>
            <a:ext cx="3485307" cy="16878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3200" b="1" dirty="0">
                <a:solidFill>
                  <a:schemeClr val="tx1"/>
                </a:solidFill>
              </a:rPr>
              <a:t>从图中，你知道了哪些信息？</a:t>
            </a: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0F48545D-64BD-23A8-8B1F-81C1A925330E}"/>
              </a:ext>
            </a:extLst>
          </p:cNvPr>
          <p:cNvGrpSpPr/>
          <p:nvPr/>
        </p:nvGrpSpPr>
        <p:grpSpPr>
          <a:xfrm>
            <a:off x="1680960" y="1168123"/>
            <a:ext cx="5083733" cy="1167792"/>
            <a:chOff x="654592" y="4284932"/>
            <a:chExt cx="5083733" cy="1167792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D7C31A55-BFFF-011E-745E-75BE532DB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54592" y="4284932"/>
              <a:ext cx="1142085" cy="1167792"/>
            </a:xfrm>
            <a:prstGeom prst="rect">
              <a:avLst/>
            </a:prstGeom>
          </p:spPr>
        </p:pic>
        <p:sp>
          <p:nvSpPr>
            <p:cNvPr id="6" name="对话气泡: 圆角矩形 5">
              <a:extLst>
                <a:ext uri="{FF2B5EF4-FFF2-40B4-BE49-F238E27FC236}">
                  <a16:creationId xmlns:a16="http://schemas.microsoft.com/office/drawing/2014/main" id="{A7218B46-438B-52B3-6368-F085A8646231}"/>
                </a:ext>
              </a:extLst>
            </p:cNvPr>
            <p:cNvSpPr/>
            <p:nvPr/>
          </p:nvSpPr>
          <p:spPr>
            <a:xfrm>
              <a:off x="2078422" y="4608753"/>
              <a:ext cx="3659903" cy="685349"/>
            </a:xfrm>
            <a:prstGeom prst="wedgeRoundRectCallout">
              <a:avLst>
                <a:gd name="adj1" fmla="val -57036"/>
                <a:gd name="adj2" fmla="val -20517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我上学用了 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9 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分钟。</a:t>
              </a: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CCDD873E-814F-85AE-E137-81602E63EF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90215" y="1180976"/>
            <a:ext cx="1175135" cy="1142085"/>
          </a:xfrm>
          <a:prstGeom prst="rect">
            <a:avLst/>
          </a:prstGeom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E0CA4B99-FBDB-D6DB-C4B1-338E6629BEA0}"/>
              </a:ext>
            </a:extLst>
          </p:cNvPr>
          <p:cNvSpPr/>
          <p:nvPr/>
        </p:nvSpPr>
        <p:spPr>
          <a:xfrm>
            <a:off x="7191604" y="1491944"/>
            <a:ext cx="3258686" cy="685349"/>
          </a:xfrm>
          <a:prstGeom prst="wedgeRoundRectCallout">
            <a:avLst>
              <a:gd name="adj1" fmla="val 57782"/>
              <a:gd name="adj2" fmla="val -20517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我也用了 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9 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分钟。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F006D31B-30E1-FA42-0524-E805E4A3A9A4}"/>
              </a:ext>
            </a:extLst>
          </p:cNvPr>
          <p:cNvGrpSpPr/>
          <p:nvPr/>
        </p:nvGrpSpPr>
        <p:grpSpPr>
          <a:xfrm>
            <a:off x="6033797" y="5025342"/>
            <a:ext cx="4435652" cy="1178809"/>
            <a:chOff x="566061" y="3320485"/>
            <a:chExt cx="4435652" cy="1178809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64696FBD-B8CF-5638-9D68-C2C5BCF73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66061" y="3320485"/>
              <a:ext cx="1171464" cy="1178809"/>
            </a:xfrm>
            <a:prstGeom prst="rect">
              <a:avLst/>
            </a:prstGeom>
          </p:spPr>
        </p:pic>
        <p:sp>
          <p:nvSpPr>
            <p:cNvPr id="11" name="对话气泡: 圆角矩形 10">
              <a:extLst>
                <a:ext uri="{FF2B5EF4-FFF2-40B4-BE49-F238E27FC236}">
                  <a16:creationId xmlns:a16="http://schemas.microsoft.com/office/drawing/2014/main" id="{FE321B0D-3E23-110A-2E0E-990418742336}"/>
                </a:ext>
              </a:extLst>
            </p:cNvPr>
            <p:cNvSpPr/>
            <p:nvPr/>
          </p:nvSpPr>
          <p:spPr>
            <a:xfrm>
              <a:off x="1983802" y="3662490"/>
              <a:ext cx="3017911" cy="644091"/>
            </a:xfrm>
            <a:prstGeom prst="wedgeRoundRectCallout">
              <a:avLst>
                <a:gd name="adj1" fmla="val -57530"/>
                <a:gd name="adj2" fmla="val -21087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我用了 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6 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分钟。</a:t>
              </a: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8FE20478-8D7C-DAD1-F8D0-2B9A00D86573}"/>
              </a:ext>
            </a:extLst>
          </p:cNvPr>
          <p:cNvSpPr txBox="1"/>
          <p:nvPr/>
        </p:nvSpPr>
        <p:spPr>
          <a:xfrm>
            <a:off x="1787052" y="2351054"/>
            <a:ext cx="100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solidFill>
                  <a:schemeClr val="tx1"/>
                </a:solidFill>
              </a:rPr>
              <a:t>小红</a:t>
            </a:r>
            <a:endParaRPr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FE5A71E-FD5E-A01B-4EF4-F51B8CCC3BF2}"/>
              </a:ext>
            </a:extLst>
          </p:cNvPr>
          <p:cNvSpPr txBox="1"/>
          <p:nvPr/>
        </p:nvSpPr>
        <p:spPr>
          <a:xfrm>
            <a:off x="10781763" y="2332392"/>
            <a:ext cx="100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solidFill>
                  <a:schemeClr val="tx1"/>
                </a:solidFill>
              </a:rPr>
              <a:t>小明</a:t>
            </a:r>
            <a:endParaRPr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08CF981-0CEF-0AF1-DAC3-E7A0EDBBD2EB}"/>
              </a:ext>
            </a:extLst>
          </p:cNvPr>
          <p:cNvSpPr txBox="1"/>
          <p:nvPr/>
        </p:nvSpPr>
        <p:spPr>
          <a:xfrm>
            <a:off x="6114516" y="6116483"/>
            <a:ext cx="100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solidFill>
                  <a:schemeClr val="tx1"/>
                </a:solidFill>
              </a:rPr>
              <a:t>小丽</a:t>
            </a:r>
            <a:endParaRPr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4A25EEB6-79F6-ADCF-9E1E-0DEAEF89B71C}"/>
              </a:ext>
            </a:extLst>
          </p:cNvPr>
          <p:cNvSpPr/>
          <p:nvPr/>
        </p:nvSpPr>
        <p:spPr>
          <a:xfrm>
            <a:off x="4012164" y="2410031"/>
            <a:ext cx="144000" cy="144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97AB2220-8B3F-7C36-95D9-DAD713CB6F92}"/>
              </a:ext>
            </a:extLst>
          </p:cNvPr>
          <p:cNvSpPr/>
          <p:nvPr/>
        </p:nvSpPr>
        <p:spPr>
          <a:xfrm>
            <a:off x="7081619" y="3934029"/>
            <a:ext cx="144000" cy="144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AC041939-1E0D-2676-E231-815FB62650A3}"/>
              </a:ext>
            </a:extLst>
          </p:cNvPr>
          <p:cNvSpPr/>
          <p:nvPr/>
        </p:nvSpPr>
        <p:spPr>
          <a:xfrm>
            <a:off x="5150182" y="5426926"/>
            <a:ext cx="144000" cy="144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675C200F-A721-6D33-1B70-C5C87FCC030A}"/>
              </a:ext>
            </a:extLst>
          </p:cNvPr>
          <p:cNvSpPr/>
          <p:nvPr/>
        </p:nvSpPr>
        <p:spPr>
          <a:xfrm>
            <a:off x="9311636" y="2870339"/>
            <a:ext cx="144000" cy="144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id="{D5C6552D-13C7-C211-8CC6-FC78290FE3B0}"/>
              </a:ext>
            </a:extLst>
          </p:cNvPr>
          <p:cNvSpPr/>
          <p:nvPr/>
        </p:nvSpPr>
        <p:spPr>
          <a:xfrm>
            <a:off x="4128486" y="2495780"/>
            <a:ext cx="3002280" cy="1493520"/>
          </a:xfrm>
          <a:custGeom>
            <a:avLst/>
            <a:gdLst>
              <a:gd name="csX0" fmla="*/ 0 w 3002280"/>
              <a:gd name="csY0" fmla="*/ 0 h 1493520"/>
              <a:gd name="csX1" fmla="*/ 1661160 w 3002280"/>
              <a:gd name="csY1" fmla="*/ 655320 h 1493520"/>
              <a:gd name="csX2" fmla="*/ 3002280 w 3002280"/>
              <a:gd name="csY2" fmla="*/ 1493520 h 14935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002280" h="1493520">
                <a:moveTo>
                  <a:pt x="0" y="0"/>
                </a:moveTo>
                <a:cubicBezTo>
                  <a:pt x="580390" y="203200"/>
                  <a:pt x="1160780" y="406400"/>
                  <a:pt x="1661160" y="655320"/>
                </a:cubicBezTo>
                <a:cubicBezTo>
                  <a:pt x="2161540" y="904240"/>
                  <a:pt x="2581910" y="1198880"/>
                  <a:pt x="3002280" y="1493520"/>
                </a:cubicBezTo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: 形状 19">
            <a:extLst>
              <a:ext uri="{FF2B5EF4-FFF2-40B4-BE49-F238E27FC236}">
                <a16:creationId xmlns:a16="http://schemas.microsoft.com/office/drawing/2014/main" id="{D3ADDC7A-AC76-43BB-5E78-6D203AAC8756}"/>
              </a:ext>
            </a:extLst>
          </p:cNvPr>
          <p:cNvSpPr/>
          <p:nvPr/>
        </p:nvSpPr>
        <p:spPr>
          <a:xfrm>
            <a:off x="5271486" y="4042640"/>
            <a:ext cx="1889760" cy="1440180"/>
          </a:xfrm>
          <a:custGeom>
            <a:avLst/>
            <a:gdLst>
              <a:gd name="csX0" fmla="*/ 0 w 1889760"/>
              <a:gd name="csY0" fmla="*/ 1440180 h 1440180"/>
              <a:gd name="csX1" fmla="*/ 716280 w 1889760"/>
              <a:gd name="csY1" fmla="*/ 1051560 h 1440180"/>
              <a:gd name="csX2" fmla="*/ 1440180 w 1889760"/>
              <a:gd name="csY2" fmla="*/ 510540 h 1440180"/>
              <a:gd name="csX3" fmla="*/ 1889760 w 1889760"/>
              <a:gd name="csY3" fmla="*/ 0 h 14401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889760" h="1440180">
                <a:moveTo>
                  <a:pt x="0" y="1440180"/>
                </a:moveTo>
                <a:cubicBezTo>
                  <a:pt x="238125" y="1323340"/>
                  <a:pt x="476250" y="1206500"/>
                  <a:pt x="716280" y="1051560"/>
                </a:cubicBezTo>
                <a:cubicBezTo>
                  <a:pt x="956310" y="896620"/>
                  <a:pt x="1244600" y="685800"/>
                  <a:pt x="1440180" y="510540"/>
                </a:cubicBezTo>
                <a:cubicBezTo>
                  <a:pt x="1635760" y="335280"/>
                  <a:pt x="1762760" y="167640"/>
                  <a:pt x="1889760" y="0"/>
                </a:cubicBezTo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: 形状 20">
            <a:extLst>
              <a:ext uri="{FF2B5EF4-FFF2-40B4-BE49-F238E27FC236}">
                <a16:creationId xmlns:a16="http://schemas.microsoft.com/office/drawing/2014/main" id="{AB72A5C8-A660-7256-4346-B0EAD00B1C75}"/>
              </a:ext>
            </a:extLst>
          </p:cNvPr>
          <p:cNvSpPr/>
          <p:nvPr/>
        </p:nvSpPr>
        <p:spPr>
          <a:xfrm>
            <a:off x="7199346" y="2952980"/>
            <a:ext cx="2171700" cy="1021080"/>
          </a:xfrm>
          <a:custGeom>
            <a:avLst/>
            <a:gdLst>
              <a:gd name="csX0" fmla="*/ 2171700 w 2171700"/>
              <a:gd name="csY0" fmla="*/ 0 h 1021080"/>
              <a:gd name="csX1" fmla="*/ 1272540 w 2171700"/>
              <a:gd name="csY1" fmla="*/ 259080 h 1021080"/>
              <a:gd name="csX2" fmla="*/ 388620 w 2171700"/>
              <a:gd name="csY2" fmla="*/ 716280 h 1021080"/>
              <a:gd name="csX3" fmla="*/ 0 w 2171700"/>
              <a:gd name="csY3" fmla="*/ 1021080 h 1021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171700" h="1021080">
                <a:moveTo>
                  <a:pt x="2171700" y="0"/>
                </a:moveTo>
                <a:cubicBezTo>
                  <a:pt x="1870710" y="69850"/>
                  <a:pt x="1569720" y="139700"/>
                  <a:pt x="1272540" y="259080"/>
                </a:cubicBezTo>
                <a:cubicBezTo>
                  <a:pt x="975360" y="378460"/>
                  <a:pt x="600710" y="589280"/>
                  <a:pt x="388620" y="716280"/>
                </a:cubicBezTo>
                <a:cubicBezTo>
                  <a:pt x="176530" y="843280"/>
                  <a:pt x="88265" y="932180"/>
                  <a:pt x="0" y="1021080"/>
                </a:cubicBezTo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0A45B1A-D196-858A-7C73-D8109B69BEC3}"/>
              </a:ext>
            </a:extLst>
          </p:cNvPr>
          <p:cNvSpPr txBox="1"/>
          <p:nvPr/>
        </p:nvSpPr>
        <p:spPr>
          <a:xfrm>
            <a:off x="3303297" y="2562074"/>
            <a:ext cx="1278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小红家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3283A3F-5239-4670-2817-599B00CFE2A3}"/>
              </a:ext>
            </a:extLst>
          </p:cNvPr>
          <p:cNvSpPr txBox="1"/>
          <p:nvPr/>
        </p:nvSpPr>
        <p:spPr>
          <a:xfrm>
            <a:off x="4525609" y="5631845"/>
            <a:ext cx="1278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小丽家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FCD2C9B-AD00-5EB5-2C1E-33321E749B8C}"/>
              </a:ext>
            </a:extLst>
          </p:cNvPr>
          <p:cNvSpPr txBox="1"/>
          <p:nvPr/>
        </p:nvSpPr>
        <p:spPr>
          <a:xfrm>
            <a:off x="9022966" y="3000612"/>
            <a:ext cx="1278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小明家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BE70F64-E496-FF95-58C8-67470D6BD363}"/>
              </a:ext>
            </a:extLst>
          </p:cNvPr>
          <p:cNvSpPr txBox="1"/>
          <p:nvPr/>
        </p:nvSpPr>
        <p:spPr>
          <a:xfrm>
            <a:off x="6463755" y="3358496"/>
            <a:ext cx="1278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学校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6382F78-F8A7-DEEA-DF08-A41D8B24487C}"/>
              </a:ext>
            </a:extLst>
          </p:cNvPr>
          <p:cNvSpPr txBox="1"/>
          <p:nvPr/>
        </p:nvSpPr>
        <p:spPr>
          <a:xfrm>
            <a:off x="4612247" y="3103432"/>
            <a:ext cx="1367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</a:rPr>
              <a:t>675 m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10A0B87-689B-EAC1-22AF-6370DA283036}"/>
              </a:ext>
            </a:extLst>
          </p:cNvPr>
          <p:cNvSpPr txBox="1"/>
          <p:nvPr/>
        </p:nvSpPr>
        <p:spPr>
          <a:xfrm>
            <a:off x="5116897" y="4378658"/>
            <a:ext cx="1367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</a:rPr>
              <a:t>480 m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E437E632-3870-E7AA-8E40-D9C69FA4E082}"/>
              </a:ext>
            </a:extLst>
          </p:cNvPr>
          <p:cNvSpPr txBox="1"/>
          <p:nvPr/>
        </p:nvSpPr>
        <p:spPr>
          <a:xfrm>
            <a:off x="7857026" y="3317043"/>
            <a:ext cx="1367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</a:rPr>
              <a:t>480 m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7ED344C-040B-E07F-9860-10774984F6CA}"/>
              </a:ext>
            </a:extLst>
          </p:cNvPr>
          <p:cNvSpPr txBox="1"/>
          <p:nvPr/>
        </p:nvSpPr>
        <p:spPr>
          <a:xfrm>
            <a:off x="4195717" y="278699"/>
            <a:ext cx="5416374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800" dirty="0"/>
              <a:t>小红和小明上学用的时间相同，</a:t>
            </a:r>
            <a:endParaRPr lang="en-US" altLang="zh-CN" sz="2800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F2B858EF-3926-C503-C7F0-D087ED6DFBDC}"/>
              </a:ext>
            </a:extLst>
          </p:cNvPr>
          <p:cNvSpPr txBox="1"/>
          <p:nvPr/>
        </p:nvSpPr>
        <p:spPr>
          <a:xfrm>
            <a:off x="5111826" y="1504768"/>
            <a:ext cx="1393319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800" dirty="0"/>
              <a:t>9 </a:t>
            </a:r>
            <a:r>
              <a:rPr lang="zh-CN" altLang="en-US" sz="2800" dirty="0"/>
              <a:t>分钟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A8937591-3C7C-E7EC-68FC-67B015166E75}"/>
              </a:ext>
            </a:extLst>
          </p:cNvPr>
          <p:cNvSpPr txBox="1"/>
          <p:nvPr/>
        </p:nvSpPr>
        <p:spPr>
          <a:xfrm>
            <a:off x="8818023" y="1508578"/>
            <a:ext cx="1393319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800" dirty="0"/>
              <a:t>9 </a:t>
            </a:r>
            <a:r>
              <a:rPr lang="zh-CN" altLang="en-US" sz="2800" dirty="0"/>
              <a:t>分钟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1DBE6F5D-FCF2-0BA9-84E3-594C536158A0}"/>
              </a:ext>
            </a:extLst>
          </p:cNvPr>
          <p:cNvSpPr txBox="1"/>
          <p:nvPr/>
        </p:nvSpPr>
        <p:spPr>
          <a:xfrm>
            <a:off x="4745313" y="3104092"/>
            <a:ext cx="13933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 dirty="0"/>
              <a:t>675 m</a:t>
            </a:r>
            <a:endParaRPr lang="zh-CN" altLang="en-US" sz="2800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A3CD3A29-F861-451B-10E7-984D09777154}"/>
              </a:ext>
            </a:extLst>
          </p:cNvPr>
          <p:cNvSpPr txBox="1"/>
          <p:nvPr/>
        </p:nvSpPr>
        <p:spPr>
          <a:xfrm>
            <a:off x="7990427" y="3317558"/>
            <a:ext cx="13933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 dirty="0"/>
              <a:t>480 m</a:t>
            </a:r>
            <a:endParaRPr lang="zh-CN" altLang="en-US" sz="2800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13ACD398-AB56-011B-C7B7-70E61B730E7D}"/>
              </a:ext>
            </a:extLst>
          </p:cNvPr>
          <p:cNvSpPr txBox="1"/>
          <p:nvPr/>
        </p:nvSpPr>
        <p:spPr>
          <a:xfrm>
            <a:off x="7195173" y="4102765"/>
            <a:ext cx="5018599" cy="526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600" dirty="0">
                <a:solidFill>
                  <a:srgbClr val="00B050"/>
                </a:solidFill>
              </a:rPr>
              <a:t>小明和小丽上学用的时间不同，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F01881F1-64F9-A868-3592-A9183C2419AA}"/>
              </a:ext>
            </a:extLst>
          </p:cNvPr>
          <p:cNvSpPr txBox="1"/>
          <p:nvPr/>
        </p:nvSpPr>
        <p:spPr>
          <a:xfrm>
            <a:off x="8779922" y="5364949"/>
            <a:ext cx="1393319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800" dirty="0">
                <a:solidFill>
                  <a:srgbClr val="00B050"/>
                </a:solidFill>
              </a:rPr>
              <a:t>6 </a:t>
            </a:r>
            <a:r>
              <a:rPr lang="zh-CN" altLang="en-US" sz="2800" dirty="0">
                <a:solidFill>
                  <a:srgbClr val="00B050"/>
                </a:solidFill>
              </a:rPr>
              <a:t>分钟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4F30F1A8-40E3-7EEF-4B96-FDD406936684}"/>
              </a:ext>
            </a:extLst>
          </p:cNvPr>
          <p:cNvSpPr txBox="1"/>
          <p:nvPr/>
        </p:nvSpPr>
        <p:spPr>
          <a:xfrm>
            <a:off x="8820053" y="1510211"/>
            <a:ext cx="1393319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800" dirty="0">
                <a:solidFill>
                  <a:srgbClr val="00B050"/>
                </a:solidFill>
              </a:rPr>
              <a:t>9 </a:t>
            </a:r>
            <a:r>
              <a:rPr lang="zh-CN" altLang="en-US" sz="2800" dirty="0">
                <a:solidFill>
                  <a:srgbClr val="00B050"/>
                </a:solidFill>
              </a:rPr>
              <a:t>分钟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EB3CD2CD-ED29-EDF0-E410-26A15CFC1C19}"/>
              </a:ext>
            </a:extLst>
          </p:cNvPr>
          <p:cNvSpPr txBox="1"/>
          <p:nvPr/>
        </p:nvSpPr>
        <p:spPr>
          <a:xfrm>
            <a:off x="5248852" y="4378658"/>
            <a:ext cx="13933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 dirty="0">
                <a:solidFill>
                  <a:srgbClr val="00B050"/>
                </a:solidFill>
              </a:rPr>
              <a:t>480 m</a:t>
            </a:r>
            <a:endParaRPr lang="zh-CN" altLang="en-US" sz="2800" dirty="0">
              <a:solidFill>
                <a:srgbClr val="00B050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B090EF50-281A-4490-8F8D-A5DCACB5E047}"/>
              </a:ext>
            </a:extLst>
          </p:cNvPr>
          <p:cNvSpPr txBox="1"/>
          <p:nvPr/>
        </p:nvSpPr>
        <p:spPr>
          <a:xfrm>
            <a:off x="7989666" y="3319353"/>
            <a:ext cx="13933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 dirty="0">
                <a:solidFill>
                  <a:srgbClr val="00B050"/>
                </a:solidFill>
              </a:rPr>
              <a:t>480 m</a:t>
            </a:r>
            <a:endParaRPr lang="zh-CN" altLang="en-US" sz="2800" dirty="0">
              <a:solidFill>
                <a:srgbClr val="00B050"/>
              </a:solidFill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B22133E4-2164-2523-983B-042DD59413BE}"/>
              </a:ext>
            </a:extLst>
          </p:cNvPr>
          <p:cNvSpPr txBox="1"/>
          <p:nvPr/>
        </p:nvSpPr>
        <p:spPr>
          <a:xfrm>
            <a:off x="5111287" y="1503885"/>
            <a:ext cx="1393319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800" dirty="0">
                <a:solidFill>
                  <a:srgbClr val="0000FF"/>
                </a:solidFill>
              </a:rPr>
              <a:t>9 </a:t>
            </a:r>
            <a:r>
              <a:rPr lang="zh-CN" altLang="en-US" sz="2800" dirty="0">
                <a:solidFill>
                  <a:srgbClr val="0000FF"/>
                </a:solidFill>
              </a:rPr>
              <a:t>分钟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787EB206-97FF-9BA8-9F07-6DC6F5F49340}"/>
              </a:ext>
            </a:extLst>
          </p:cNvPr>
          <p:cNvSpPr txBox="1"/>
          <p:nvPr/>
        </p:nvSpPr>
        <p:spPr>
          <a:xfrm>
            <a:off x="8779922" y="5366358"/>
            <a:ext cx="1393319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800" dirty="0">
                <a:solidFill>
                  <a:srgbClr val="0000FF"/>
                </a:solidFill>
              </a:rPr>
              <a:t>6 </a:t>
            </a:r>
            <a:r>
              <a:rPr lang="zh-CN" altLang="en-US" sz="2800" dirty="0">
                <a:solidFill>
                  <a:srgbClr val="0000FF"/>
                </a:solidFill>
              </a:rPr>
              <a:t>分钟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129D1F3A-A596-D1F7-6A00-97B3B619E617}"/>
              </a:ext>
            </a:extLst>
          </p:cNvPr>
          <p:cNvSpPr txBox="1"/>
          <p:nvPr/>
        </p:nvSpPr>
        <p:spPr>
          <a:xfrm>
            <a:off x="4746676" y="3104950"/>
            <a:ext cx="13933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</a:rPr>
              <a:t>675 m</a:t>
            </a:r>
            <a:endParaRPr lang="zh-CN" altLang="en-US" sz="2800" dirty="0">
              <a:solidFill>
                <a:srgbClr val="0000FF"/>
              </a:solidFill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705C988A-140F-F171-75DD-8E659173F049}"/>
              </a:ext>
            </a:extLst>
          </p:cNvPr>
          <p:cNvSpPr txBox="1"/>
          <p:nvPr/>
        </p:nvSpPr>
        <p:spPr>
          <a:xfrm>
            <a:off x="5248852" y="4378658"/>
            <a:ext cx="13933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</a:rPr>
              <a:t>480 m</a:t>
            </a:r>
            <a:endParaRPr lang="zh-CN" altLang="en-US" sz="2800" dirty="0">
              <a:solidFill>
                <a:srgbClr val="0000FF"/>
              </a:solidFill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BC1A591F-9253-C1E5-43DF-4522D5D2BCF0}"/>
              </a:ext>
            </a:extLst>
          </p:cNvPr>
          <p:cNvSpPr txBox="1"/>
          <p:nvPr/>
        </p:nvSpPr>
        <p:spPr>
          <a:xfrm>
            <a:off x="630727" y="3789374"/>
            <a:ext cx="3656066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000FF"/>
                </a:solidFill>
              </a:rPr>
              <a:t>小红和小丽上学用的时间不同，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CCC8D79-4EA9-23BA-EA70-D52414FCED0E}"/>
              </a:ext>
            </a:extLst>
          </p:cNvPr>
          <p:cNvSpPr txBox="1"/>
          <p:nvPr/>
        </p:nvSpPr>
        <p:spPr>
          <a:xfrm>
            <a:off x="4195717" y="875856"/>
            <a:ext cx="5416374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800" dirty="0"/>
              <a:t>两人的家到学校的路程不同。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34B71A3-4E39-2C79-42E7-BA44316E837A}"/>
              </a:ext>
            </a:extLst>
          </p:cNvPr>
          <p:cNvSpPr txBox="1"/>
          <p:nvPr/>
        </p:nvSpPr>
        <p:spPr>
          <a:xfrm>
            <a:off x="7195173" y="4715505"/>
            <a:ext cx="5018599" cy="526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2600" dirty="0">
                <a:solidFill>
                  <a:srgbClr val="00B050"/>
                </a:solidFill>
              </a:rPr>
              <a:t>两人的家到学校的路程相同。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2116DCC-3C69-D9D8-0320-984C54DF7918}"/>
              </a:ext>
            </a:extLst>
          </p:cNvPr>
          <p:cNvSpPr txBox="1"/>
          <p:nvPr/>
        </p:nvSpPr>
        <p:spPr>
          <a:xfrm>
            <a:off x="630727" y="4955703"/>
            <a:ext cx="3437420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0000FF"/>
                </a:solidFill>
              </a:rPr>
              <a:t>两人的家到学校的</a:t>
            </a:r>
            <a:endParaRPr lang="en-US" altLang="zh-CN" dirty="0">
              <a:solidFill>
                <a:srgbClr val="0000FF"/>
              </a:solidFill>
            </a:endParaRPr>
          </a:p>
          <a:p>
            <a:r>
              <a:rPr lang="zh-CN" altLang="en-US" dirty="0">
                <a:solidFill>
                  <a:srgbClr val="0000FF"/>
                </a:solidFill>
              </a:rPr>
              <a:t>路程也不同。</a:t>
            </a:r>
          </a:p>
        </p:txBody>
      </p:sp>
    </p:spTree>
    <p:extLst>
      <p:ext uri="{BB962C8B-B14F-4D97-AF65-F5344CB8AC3E}">
        <p14:creationId xmlns:p14="http://schemas.microsoft.com/office/powerpoint/2010/main" val="1627193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9" grpId="0"/>
      <p:bldP spid="40" grpId="0"/>
      <p:bldP spid="41" grpId="0"/>
      <p:bldP spid="42" grpId="0"/>
      <p:bldP spid="43" grpId="0"/>
      <p:bldP spid="45" grpId="0"/>
      <p:bldP spid="46" grpId="0"/>
      <p:bldP spid="47" grpId="0"/>
      <p:bldP spid="48" grpId="0"/>
      <p:bldP spid="49" grpId="0"/>
      <p:bldP spid="2" grpId="0"/>
      <p:bldP spid="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6347B14-E765-FEB0-A2AE-CEFE44F246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80960" y="1168123"/>
            <a:ext cx="1142085" cy="1167792"/>
          </a:xfrm>
          <a:prstGeom prst="rect">
            <a:avLst/>
          </a:prstGeom>
        </p:spPr>
      </p:pic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28ADE5F4-2EE8-3900-8241-FDEBF12E92FD}"/>
              </a:ext>
            </a:extLst>
          </p:cNvPr>
          <p:cNvSpPr/>
          <p:nvPr/>
        </p:nvSpPr>
        <p:spPr>
          <a:xfrm>
            <a:off x="3104790" y="1491944"/>
            <a:ext cx="3659903" cy="685349"/>
          </a:xfrm>
          <a:prstGeom prst="wedgeRoundRectCallout">
            <a:avLst>
              <a:gd name="adj1" fmla="val -57036"/>
              <a:gd name="adj2" fmla="val -20517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我上学用了 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9 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分钟。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23832EE-B43A-F126-0B44-B508963324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90215" y="1180976"/>
            <a:ext cx="1175135" cy="1142085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64E79DA2-1F8F-36CB-8BAA-114202159087}"/>
              </a:ext>
            </a:extLst>
          </p:cNvPr>
          <p:cNvSpPr/>
          <p:nvPr/>
        </p:nvSpPr>
        <p:spPr>
          <a:xfrm>
            <a:off x="7191604" y="1491944"/>
            <a:ext cx="3258686" cy="685349"/>
          </a:xfrm>
          <a:prstGeom prst="wedgeRoundRectCallout">
            <a:avLst>
              <a:gd name="adj1" fmla="val 57782"/>
              <a:gd name="adj2" fmla="val -20517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我也用了 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9 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分钟。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AD5BEB62-D895-09C4-61C7-8B6C4CD84C31}"/>
              </a:ext>
            </a:extLst>
          </p:cNvPr>
          <p:cNvGrpSpPr/>
          <p:nvPr/>
        </p:nvGrpSpPr>
        <p:grpSpPr>
          <a:xfrm>
            <a:off x="6033797" y="5025342"/>
            <a:ext cx="4435652" cy="1178809"/>
            <a:chOff x="566061" y="3320485"/>
            <a:chExt cx="4435652" cy="1178809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46ED4A79-64FE-BA34-5D04-85224BCCEE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66061" y="3320485"/>
              <a:ext cx="1171464" cy="1178809"/>
            </a:xfrm>
            <a:prstGeom prst="rect">
              <a:avLst/>
            </a:prstGeom>
          </p:spPr>
        </p:pic>
        <p:sp>
          <p:nvSpPr>
            <p:cNvPr id="9" name="对话气泡: 圆角矩形 8">
              <a:extLst>
                <a:ext uri="{FF2B5EF4-FFF2-40B4-BE49-F238E27FC236}">
                  <a16:creationId xmlns:a16="http://schemas.microsoft.com/office/drawing/2014/main" id="{B1F1D3C7-BD0D-02A7-D17E-51309160E6B5}"/>
                </a:ext>
              </a:extLst>
            </p:cNvPr>
            <p:cNvSpPr/>
            <p:nvPr/>
          </p:nvSpPr>
          <p:spPr>
            <a:xfrm>
              <a:off x="1983802" y="3662490"/>
              <a:ext cx="3017911" cy="644091"/>
            </a:xfrm>
            <a:prstGeom prst="wedgeRoundRectCallout">
              <a:avLst>
                <a:gd name="adj1" fmla="val -57530"/>
                <a:gd name="adj2" fmla="val -21087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我用了 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6 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分钟。</a:t>
              </a: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D97CBF43-87FB-EEE5-F209-1A01F974FFA7}"/>
              </a:ext>
            </a:extLst>
          </p:cNvPr>
          <p:cNvSpPr txBox="1"/>
          <p:nvPr/>
        </p:nvSpPr>
        <p:spPr>
          <a:xfrm>
            <a:off x="1787052" y="2351054"/>
            <a:ext cx="100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solidFill>
                  <a:schemeClr val="tx1"/>
                </a:solidFill>
              </a:rPr>
              <a:t>小红</a:t>
            </a:r>
            <a:endParaRPr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380C0C2-2F9C-1222-2AF5-604FCCB24D48}"/>
              </a:ext>
            </a:extLst>
          </p:cNvPr>
          <p:cNvSpPr txBox="1"/>
          <p:nvPr/>
        </p:nvSpPr>
        <p:spPr>
          <a:xfrm>
            <a:off x="10781763" y="2332392"/>
            <a:ext cx="100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solidFill>
                  <a:schemeClr val="tx1"/>
                </a:solidFill>
              </a:rPr>
              <a:t>小明</a:t>
            </a:r>
            <a:endParaRPr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9DB48E6-294F-4C4B-3110-3BEDEACC66C7}"/>
              </a:ext>
            </a:extLst>
          </p:cNvPr>
          <p:cNvSpPr txBox="1"/>
          <p:nvPr/>
        </p:nvSpPr>
        <p:spPr>
          <a:xfrm>
            <a:off x="6114516" y="6116483"/>
            <a:ext cx="100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solidFill>
                  <a:schemeClr val="tx1"/>
                </a:solidFill>
              </a:rPr>
              <a:t>小丽</a:t>
            </a:r>
            <a:endParaRPr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46CFAF2C-EE5E-DA66-51C3-DE80A75AC7D9}"/>
              </a:ext>
            </a:extLst>
          </p:cNvPr>
          <p:cNvSpPr/>
          <p:nvPr/>
        </p:nvSpPr>
        <p:spPr>
          <a:xfrm>
            <a:off x="4012164" y="2410031"/>
            <a:ext cx="144000" cy="144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95FABD0C-8CE7-5DF0-44E4-0613B586464A}"/>
              </a:ext>
            </a:extLst>
          </p:cNvPr>
          <p:cNvSpPr/>
          <p:nvPr/>
        </p:nvSpPr>
        <p:spPr>
          <a:xfrm>
            <a:off x="7081619" y="3934029"/>
            <a:ext cx="144000" cy="144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08331430-C3F7-16CE-F54E-1F1AB45E1886}"/>
              </a:ext>
            </a:extLst>
          </p:cNvPr>
          <p:cNvSpPr/>
          <p:nvPr/>
        </p:nvSpPr>
        <p:spPr>
          <a:xfrm>
            <a:off x="5150182" y="5426926"/>
            <a:ext cx="144000" cy="144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BDF4DAF4-C1C8-575A-147A-085EE38FAB63}"/>
              </a:ext>
            </a:extLst>
          </p:cNvPr>
          <p:cNvSpPr/>
          <p:nvPr/>
        </p:nvSpPr>
        <p:spPr>
          <a:xfrm>
            <a:off x="9311636" y="2870339"/>
            <a:ext cx="144000" cy="144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3D5F919F-9990-3A8E-9F22-A80B73109CA8}"/>
              </a:ext>
            </a:extLst>
          </p:cNvPr>
          <p:cNvSpPr/>
          <p:nvPr/>
        </p:nvSpPr>
        <p:spPr>
          <a:xfrm>
            <a:off x="4128486" y="2495780"/>
            <a:ext cx="3002280" cy="1493520"/>
          </a:xfrm>
          <a:custGeom>
            <a:avLst/>
            <a:gdLst>
              <a:gd name="csX0" fmla="*/ 0 w 3002280"/>
              <a:gd name="csY0" fmla="*/ 0 h 1493520"/>
              <a:gd name="csX1" fmla="*/ 1661160 w 3002280"/>
              <a:gd name="csY1" fmla="*/ 655320 h 1493520"/>
              <a:gd name="csX2" fmla="*/ 3002280 w 3002280"/>
              <a:gd name="csY2" fmla="*/ 1493520 h 14935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002280" h="1493520">
                <a:moveTo>
                  <a:pt x="0" y="0"/>
                </a:moveTo>
                <a:cubicBezTo>
                  <a:pt x="580390" y="203200"/>
                  <a:pt x="1160780" y="406400"/>
                  <a:pt x="1661160" y="655320"/>
                </a:cubicBezTo>
                <a:cubicBezTo>
                  <a:pt x="2161540" y="904240"/>
                  <a:pt x="2581910" y="1198880"/>
                  <a:pt x="3002280" y="1493520"/>
                </a:cubicBezTo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A316E4BE-740C-4BA0-1141-461A56B0EF1D}"/>
              </a:ext>
            </a:extLst>
          </p:cNvPr>
          <p:cNvSpPr/>
          <p:nvPr/>
        </p:nvSpPr>
        <p:spPr>
          <a:xfrm>
            <a:off x="5271486" y="4042640"/>
            <a:ext cx="1889760" cy="1440180"/>
          </a:xfrm>
          <a:custGeom>
            <a:avLst/>
            <a:gdLst>
              <a:gd name="csX0" fmla="*/ 0 w 1889760"/>
              <a:gd name="csY0" fmla="*/ 1440180 h 1440180"/>
              <a:gd name="csX1" fmla="*/ 716280 w 1889760"/>
              <a:gd name="csY1" fmla="*/ 1051560 h 1440180"/>
              <a:gd name="csX2" fmla="*/ 1440180 w 1889760"/>
              <a:gd name="csY2" fmla="*/ 510540 h 1440180"/>
              <a:gd name="csX3" fmla="*/ 1889760 w 1889760"/>
              <a:gd name="csY3" fmla="*/ 0 h 14401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889760" h="1440180">
                <a:moveTo>
                  <a:pt x="0" y="1440180"/>
                </a:moveTo>
                <a:cubicBezTo>
                  <a:pt x="238125" y="1323340"/>
                  <a:pt x="476250" y="1206500"/>
                  <a:pt x="716280" y="1051560"/>
                </a:cubicBezTo>
                <a:cubicBezTo>
                  <a:pt x="956310" y="896620"/>
                  <a:pt x="1244600" y="685800"/>
                  <a:pt x="1440180" y="510540"/>
                </a:cubicBezTo>
                <a:cubicBezTo>
                  <a:pt x="1635760" y="335280"/>
                  <a:pt x="1762760" y="167640"/>
                  <a:pt x="1889760" y="0"/>
                </a:cubicBezTo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id="{0D9BCE6A-67B8-7C1F-D6C1-DDA71646EA5E}"/>
              </a:ext>
            </a:extLst>
          </p:cNvPr>
          <p:cNvSpPr/>
          <p:nvPr/>
        </p:nvSpPr>
        <p:spPr>
          <a:xfrm>
            <a:off x="7199346" y="2952980"/>
            <a:ext cx="2171700" cy="1021080"/>
          </a:xfrm>
          <a:custGeom>
            <a:avLst/>
            <a:gdLst>
              <a:gd name="csX0" fmla="*/ 2171700 w 2171700"/>
              <a:gd name="csY0" fmla="*/ 0 h 1021080"/>
              <a:gd name="csX1" fmla="*/ 1272540 w 2171700"/>
              <a:gd name="csY1" fmla="*/ 259080 h 1021080"/>
              <a:gd name="csX2" fmla="*/ 388620 w 2171700"/>
              <a:gd name="csY2" fmla="*/ 716280 h 1021080"/>
              <a:gd name="csX3" fmla="*/ 0 w 2171700"/>
              <a:gd name="csY3" fmla="*/ 1021080 h 1021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171700" h="1021080">
                <a:moveTo>
                  <a:pt x="2171700" y="0"/>
                </a:moveTo>
                <a:cubicBezTo>
                  <a:pt x="1870710" y="69850"/>
                  <a:pt x="1569720" y="139700"/>
                  <a:pt x="1272540" y="259080"/>
                </a:cubicBezTo>
                <a:cubicBezTo>
                  <a:pt x="975360" y="378460"/>
                  <a:pt x="600710" y="589280"/>
                  <a:pt x="388620" y="716280"/>
                </a:cubicBezTo>
                <a:cubicBezTo>
                  <a:pt x="176530" y="843280"/>
                  <a:pt x="88265" y="932180"/>
                  <a:pt x="0" y="1021080"/>
                </a:cubicBezTo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6387740-A564-2B6E-DB6E-B743B9FE9653}"/>
              </a:ext>
            </a:extLst>
          </p:cNvPr>
          <p:cNvSpPr txBox="1"/>
          <p:nvPr/>
        </p:nvSpPr>
        <p:spPr>
          <a:xfrm>
            <a:off x="3303297" y="2562074"/>
            <a:ext cx="1278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小红家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C1542BE-A03A-7239-0101-EAD8B9EB78CE}"/>
              </a:ext>
            </a:extLst>
          </p:cNvPr>
          <p:cNvSpPr txBox="1"/>
          <p:nvPr/>
        </p:nvSpPr>
        <p:spPr>
          <a:xfrm>
            <a:off x="4525609" y="5631845"/>
            <a:ext cx="1278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小丽家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CE91799-5EC0-EA26-414E-D23B88E8FDA3}"/>
              </a:ext>
            </a:extLst>
          </p:cNvPr>
          <p:cNvSpPr txBox="1"/>
          <p:nvPr/>
        </p:nvSpPr>
        <p:spPr>
          <a:xfrm>
            <a:off x="9022966" y="3000612"/>
            <a:ext cx="1278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小明家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B94BCAC-80BF-8E20-6E4E-D4EED80A1705}"/>
              </a:ext>
            </a:extLst>
          </p:cNvPr>
          <p:cNvSpPr txBox="1"/>
          <p:nvPr/>
        </p:nvSpPr>
        <p:spPr>
          <a:xfrm>
            <a:off x="6463755" y="3358496"/>
            <a:ext cx="1278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学校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FAA61F6-A9C4-805A-E8A3-F055E77CEA8A}"/>
              </a:ext>
            </a:extLst>
          </p:cNvPr>
          <p:cNvSpPr txBox="1"/>
          <p:nvPr/>
        </p:nvSpPr>
        <p:spPr>
          <a:xfrm>
            <a:off x="4612247" y="3103432"/>
            <a:ext cx="1367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</a:rPr>
              <a:t>675 m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6D4DD4B-72E9-DB50-4FF8-44A1D61D3C4F}"/>
              </a:ext>
            </a:extLst>
          </p:cNvPr>
          <p:cNvSpPr txBox="1"/>
          <p:nvPr/>
        </p:nvSpPr>
        <p:spPr>
          <a:xfrm>
            <a:off x="5116897" y="4378658"/>
            <a:ext cx="1367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</a:rPr>
              <a:t>480 m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18C4153-01F2-1CE2-C9CE-08C500B8AAF3}"/>
              </a:ext>
            </a:extLst>
          </p:cNvPr>
          <p:cNvSpPr txBox="1"/>
          <p:nvPr/>
        </p:nvSpPr>
        <p:spPr>
          <a:xfrm>
            <a:off x="7857026" y="3317043"/>
            <a:ext cx="1367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</a:rPr>
              <a:t>480 m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95B75DD-704E-DDB8-E855-8F491018FB83}"/>
              </a:ext>
            </a:extLst>
          </p:cNvPr>
          <p:cNvSpPr txBox="1"/>
          <p:nvPr/>
        </p:nvSpPr>
        <p:spPr>
          <a:xfrm>
            <a:off x="511631" y="316681"/>
            <a:ext cx="6097554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比一比，谁走得最快？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2423547-AF50-3D5C-4E13-9E89AD3F6F1A}"/>
              </a:ext>
            </a:extLst>
          </p:cNvPr>
          <p:cNvSpPr txBox="1"/>
          <p:nvPr/>
        </p:nvSpPr>
        <p:spPr>
          <a:xfrm>
            <a:off x="5111287" y="1503885"/>
            <a:ext cx="1393319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800" dirty="0">
                <a:solidFill>
                  <a:srgbClr val="FF00FF"/>
                </a:solidFill>
              </a:rPr>
              <a:t>9 </a:t>
            </a:r>
            <a:r>
              <a:rPr lang="zh-CN" altLang="en-US" sz="2800" dirty="0">
                <a:solidFill>
                  <a:srgbClr val="FF00FF"/>
                </a:solidFill>
              </a:rPr>
              <a:t>分钟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F4824BB-0D84-3036-5DB5-A25B019B57B9}"/>
              </a:ext>
            </a:extLst>
          </p:cNvPr>
          <p:cNvSpPr txBox="1"/>
          <p:nvPr/>
        </p:nvSpPr>
        <p:spPr>
          <a:xfrm>
            <a:off x="8824872" y="1503885"/>
            <a:ext cx="1393319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800" dirty="0">
                <a:solidFill>
                  <a:srgbClr val="FF00FF"/>
                </a:solidFill>
              </a:rPr>
              <a:t>9 </a:t>
            </a:r>
            <a:r>
              <a:rPr lang="zh-CN" altLang="en-US" sz="2800" dirty="0">
                <a:solidFill>
                  <a:srgbClr val="FF00FF"/>
                </a:solidFill>
              </a:rPr>
              <a:t>分钟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1436177B-4E58-7BDF-E467-D1282D188982}"/>
              </a:ext>
            </a:extLst>
          </p:cNvPr>
          <p:cNvSpPr txBox="1"/>
          <p:nvPr/>
        </p:nvSpPr>
        <p:spPr>
          <a:xfrm>
            <a:off x="5980175" y="785815"/>
            <a:ext cx="20520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 eaLnBrk="1" hangingPunct="1"/>
            <a:r>
              <a:rPr lang="zh-CN" altLang="en-US" sz="3200" dirty="0">
                <a:solidFill>
                  <a:srgbClr val="FF00FF"/>
                </a:solidFill>
              </a:rPr>
              <a:t>时间一样</a:t>
            </a:r>
          </a:p>
        </p:txBody>
      </p: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id="{1352EAAE-38FE-0984-457D-600E0C045FD1}"/>
              </a:ext>
            </a:extLst>
          </p:cNvPr>
          <p:cNvSpPr/>
          <p:nvPr/>
        </p:nvSpPr>
        <p:spPr>
          <a:xfrm>
            <a:off x="4128486" y="2495780"/>
            <a:ext cx="3002280" cy="1493520"/>
          </a:xfrm>
          <a:custGeom>
            <a:avLst/>
            <a:gdLst>
              <a:gd name="csX0" fmla="*/ 0 w 3002280"/>
              <a:gd name="csY0" fmla="*/ 0 h 1493520"/>
              <a:gd name="csX1" fmla="*/ 1661160 w 3002280"/>
              <a:gd name="csY1" fmla="*/ 655320 h 1493520"/>
              <a:gd name="csX2" fmla="*/ 3002280 w 3002280"/>
              <a:gd name="csY2" fmla="*/ 1493520 h 14935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002280" h="1493520">
                <a:moveTo>
                  <a:pt x="0" y="0"/>
                </a:moveTo>
                <a:cubicBezTo>
                  <a:pt x="580390" y="203200"/>
                  <a:pt x="1160780" y="406400"/>
                  <a:pt x="1661160" y="655320"/>
                </a:cubicBezTo>
                <a:cubicBezTo>
                  <a:pt x="2161540" y="904240"/>
                  <a:pt x="2581910" y="1198880"/>
                  <a:pt x="3002280" y="1493520"/>
                </a:cubicBezTo>
              </a:path>
            </a:pathLst>
          </a:cu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: 形状 35">
            <a:extLst>
              <a:ext uri="{FF2B5EF4-FFF2-40B4-BE49-F238E27FC236}">
                <a16:creationId xmlns:a16="http://schemas.microsoft.com/office/drawing/2014/main" id="{38D9325B-3BD7-3DA9-580F-7541E53377D9}"/>
              </a:ext>
            </a:extLst>
          </p:cNvPr>
          <p:cNvSpPr/>
          <p:nvPr/>
        </p:nvSpPr>
        <p:spPr>
          <a:xfrm>
            <a:off x="7199346" y="2952980"/>
            <a:ext cx="2171700" cy="1021080"/>
          </a:xfrm>
          <a:custGeom>
            <a:avLst/>
            <a:gdLst>
              <a:gd name="csX0" fmla="*/ 2171700 w 2171700"/>
              <a:gd name="csY0" fmla="*/ 0 h 1021080"/>
              <a:gd name="csX1" fmla="*/ 1272540 w 2171700"/>
              <a:gd name="csY1" fmla="*/ 259080 h 1021080"/>
              <a:gd name="csX2" fmla="*/ 388620 w 2171700"/>
              <a:gd name="csY2" fmla="*/ 716280 h 1021080"/>
              <a:gd name="csX3" fmla="*/ 0 w 2171700"/>
              <a:gd name="csY3" fmla="*/ 1021080 h 1021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171700" h="1021080">
                <a:moveTo>
                  <a:pt x="2171700" y="0"/>
                </a:moveTo>
                <a:cubicBezTo>
                  <a:pt x="1870710" y="69850"/>
                  <a:pt x="1569720" y="139700"/>
                  <a:pt x="1272540" y="259080"/>
                </a:cubicBezTo>
                <a:cubicBezTo>
                  <a:pt x="975360" y="378460"/>
                  <a:pt x="600710" y="589280"/>
                  <a:pt x="388620" y="716280"/>
                </a:cubicBezTo>
                <a:cubicBezTo>
                  <a:pt x="176530" y="843280"/>
                  <a:pt x="88265" y="932180"/>
                  <a:pt x="0" y="1021080"/>
                </a:cubicBezTo>
              </a:path>
            </a:pathLst>
          </a:cu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EF9775D9-2CF0-91AD-2FB2-E3825B7FB795}"/>
              </a:ext>
            </a:extLst>
          </p:cNvPr>
          <p:cNvSpPr txBox="1"/>
          <p:nvPr/>
        </p:nvSpPr>
        <p:spPr>
          <a:xfrm>
            <a:off x="4612247" y="3103432"/>
            <a:ext cx="1367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rgbClr val="FF00FF"/>
                </a:solidFill>
              </a:rPr>
              <a:t>675 m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C5554713-521A-907D-63D1-DD74E3AAE994}"/>
              </a:ext>
            </a:extLst>
          </p:cNvPr>
          <p:cNvSpPr txBox="1"/>
          <p:nvPr/>
        </p:nvSpPr>
        <p:spPr>
          <a:xfrm>
            <a:off x="7857026" y="3317043"/>
            <a:ext cx="1367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rgbClr val="FF00FF"/>
                </a:solidFill>
              </a:rPr>
              <a:t>480 m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4F1B2FA-6953-FBCD-1C31-CBF8932DE022}"/>
              </a:ext>
            </a:extLst>
          </p:cNvPr>
          <p:cNvSpPr txBox="1"/>
          <p:nvPr/>
        </p:nvSpPr>
        <p:spPr>
          <a:xfrm>
            <a:off x="294649" y="3335705"/>
            <a:ext cx="41106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 eaLnBrk="1" hangingPunct="1"/>
            <a:r>
              <a:rPr lang="zh-CN" altLang="en-US" sz="3200" dirty="0">
                <a:solidFill>
                  <a:srgbClr val="FF00FF"/>
                </a:solidFill>
              </a:rPr>
              <a:t>路程不同，</a:t>
            </a:r>
            <a:r>
              <a:rPr lang="en-US" altLang="zh-CN" sz="3200" dirty="0">
                <a:solidFill>
                  <a:srgbClr val="FF00FF"/>
                </a:solidFill>
              </a:rPr>
              <a:t>675 &gt; 480</a:t>
            </a:r>
            <a:endParaRPr lang="zh-CN" altLang="en-US" sz="3200" dirty="0">
              <a:solidFill>
                <a:srgbClr val="FF00FF"/>
              </a:solidFill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E157B6F7-9375-5E91-66E3-4741F76054CF}"/>
              </a:ext>
            </a:extLst>
          </p:cNvPr>
          <p:cNvSpPr txBox="1"/>
          <p:nvPr/>
        </p:nvSpPr>
        <p:spPr>
          <a:xfrm>
            <a:off x="968053" y="4015377"/>
            <a:ext cx="2820176" cy="239950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dirty="0">
                <a:solidFill>
                  <a:srgbClr val="FF00FF"/>
                </a:solidFill>
              </a:rPr>
              <a:t>同样的时间，</a:t>
            </a:r>
            <a:endParaRPr lang="en-US" altLang="zh-CN" sz="3200" dirty="0">
              <a:solidFill>
                <a:srgbClr val="FF00FF"/>
              </a:solidFill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dirty="0">
                <a:solidFill>
                  <a:srgbClr val="FF00FF"/>
                </a:solidFill>
              </a:rPr>
              <a:t>小红走得远，</a:t>
            </a:r>
            <a:endParaRPr lang="en-US" altLang="zh-CN" sz="3200" dirty="0">
              <a:solidFill>
                <a:srgbClr val="FF00FF"/>
              </a:solidFill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dirty="0">
                <a:solidFill>
                  <a:srgbClr val="FF00FF"/>
                </a:solidFill>
              </a:rPr>
              <a:t>所以小红比</a:t>
            </a:r>
            <a:endParaRPr lang="en-US" altLang="zh-CN" sz="3200" dirty="0">
              <a:solidFill>
                <a:srgbClr val="FF00FF"/>
              </a:solidFill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dirty="0">
                <a:solidFill>
                  <a:srgbClr val="FF00FF"/>
                </a:solidFill>
              </a:rPr>
              <a:t>小明走得快。</a:t>
            </a:r>
          </a:p>
        </p:txBody>
      </p:sp>
    </p:spTree>
    <p:extLst>
      <p:ext uri="{BB962C8B-B14F-4D97-AF65-F5344CB8AC3E}">
        <p14:creationId xmlns:p14="http://schemas.microsoft.com/office/powerpoint/2010/main" val="17786430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5" grpId="0" animBg="1"/>
      <p:bldP spid="36" grpId="0" animBg="1"/>
      <p:bldP spid="37" grpId="0"/>
      <p:bldP spid="38" grpId="0"/>
      <p:bldP spid="39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F6523D6-12CF-266F-9DC7-D40E1CA5DD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80960" y="1168123"/>
            <a:ext cx="1142085" cy="1167792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A5D7D51D-7E7B-937B-9705-676BB5CED680}"/>
              </a:ext>
            </a:extLst>
          </p:cNvPr>
          <p:cNvSpPr/>
          <p:nvPr/>
        </p:nvSpPr>
        <p:spPr>
          <a:xfrm>
            <a:off x="3104790" y="1491944"/>
            <a:ext cx="3659903" cy="685349"/>
          </a:xfrm>
          <a:prstGeom prst="wedgeRoundRectCallout">
            <a:avLst>
              <a:gd name="adj1" fmla="val -57036"/>
              <a:gd name="adj2" fmla="val -20517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我上学用了 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9 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分钟。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D2D3F84-9B8C-E30B-141F-C22D01AF0A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90215" y="1180976"/>
            <a:ext cx="1175135" cy="1142085"/>
          </a:xfrm>
          <a:prstGeom prst="rect">
            <a:avLst/>
          </a:prstGeom>
        </p:spPr>
      </p:pic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6EE13A40-5C28-7B2E-37EE-9E347151BAFE}"/>
              </a:ext>
            </a:extLst>
          </p:cNvPr>
          <p:cNvSpPr/>
          <p:nvPr/>
        </p:nvSpPr>
        <p:spPr>
          <a:xfrm>
            <a:off x="7191604" y="1491944"/>
            <a:ext cx="3258686" cy="685349"/>
          </a:xfrm>
          <a:prstGeom prst="wedgeRoundRectCallout">
            <a:avLst>
              <a:gd name="adj1" fmla="val 57782"/>
              <a:gd name="adj2" fmla="val -20517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我也用了 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9 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分钟。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54968CBB-EA8A-512B-A1FB-435A5D662504}"/>
              </a:ext>
            </a:extLst>
          </p:cNvPr>
          <p:cNvGrpSpPr/>
          <p:nvPr/>
        </p:nvGrpSpPr>
        <p:grpSpPr>
          <a:xfrm>
            <a:off x="6033797" y="5025342"/>
            <a:ext cx="4435652" cy="1178809"/>
            <a:chOff x="566061" y="3320485"/>
            <a:chExt cx="4435652" cy="1178809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C8BC9B06-EC56-E686-A40A-4769E9FDA3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66061" y="3320485"/>
              <a:ext cx="1171464" cy="1178809"/>
            </a:xfrm>
            <a:prstGeom prst="rect">
              <a:avLst/>
            </a:prstGeom>
          </p:spPr>
        </p:pic>
        <p:sp>
          <p:nvSpPr>
            <p:cNvPr id="8" name="对话气泡: 圆角矩形 7">
              <a:extLst>
                <a:ext uri="{FF2B5EF4-FFF2-40B4-BE49-F238E27FC236}">
                  <a16:creationId xmlns:a16="http://schemas.microsoft.com/office/drawing/2014/main" id="{E5A55F04-6107-0455-60EA-F8CBCED130AA}"/>
                </a:ext>
              </a:extLst>
            </p:cNvPr>
            <p:cNvSpPr/>
            <p:nvPr/>
          </p:nvSpPr>
          <p:spPr>
            <a:xfrm>
              <a:off x="1983802" y="3662490"/>
              <a:ext cx="3017911" cy="644091"/>
            </a:xfrm>
            <a:prstGeom prst="wedgeRoundRectCallout">
              <a:avLst>
                <a:gd name="adj1" fmla="val -57530"/>
                <a:gd name="adj2" fmla="val -21087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我用了 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6 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分钟。</a:t>
              </a: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C88DB359-AF73-C9A2-B5B6-F9219F8DAD01}"/>
              </a:ext>
            </a:extLst>
          </p:cNvPr>
          <p:cNvSpPr txBox="1"/>
          <p:nvPr/>
        </p:nvSpPr>
        <p:spPr>
          <a:xfrm>
            <a:off x="1787052" y="2351054"/>
            <a:ext cx="100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solidFill>
                  <a:schemeClr val="tx1"/>
                </a:solidFill>
              </a:rPr>
              <a:t>小红</a:t>
            </a:r>
            <a:endParaRPr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B2B9FE6-AFB3-2199-9119-06E2131C7F8D}"/>
              </a:ext>
            </a:extLst>
          </p:cNvPr>
          <p:cNvSpPr txBox="1"/>
          <p:nvPr/>
        </p:nvSpPr>
        <p:spPr>
          <a:xfrm>
            <a:off x="10781763" y="2332392"/>
            <a:ext cx="100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solidFill>
                  <a:schemeClr val="tx1"/>
                </a:solidFill>
              </a:rPr>
              <a:t>小明</a:t>
            </a:r>
            <a:endParaRPr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0E8596D-19E1-3C4D-9CB7-7EACF8B58250}"/>
              </a:ext>
            </a:extLst>
          </p:cNvPr>
          <p:cNvSpPr txBox="1"/>
          <p:nvPr/>
        </p:nvSpPr>
        <p:spPr>
          <a:xfrm>
            <a:off x="6114516" y="6116483"/>
            <a:ext cx="100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solidFill>
                  <a:schemeClr val="tx1"/>
                </a:solidFill>
              </a:rPr>
              <a:t>小丽</a:t>
            </a:r>
            <a:endParaRPr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41C4B44E-038E-E229-9081-A2553B13A5C4}"/>
              </a:ext>
            </a:extLst>
          </p:cNvPr>
          <p:cNvSpPr/>
          <p:nvPr/>
        </p:nvSpPr>
        <p:spPr>
          <a:xfrm>
            <a:off x="4012164" y="2410031"/>
            <a:ext cx="144000" cy="144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DFB0E46D-47F3-33C4-D327-2EAED9240876}"/>
              </a:ext>
            </a:extLst>
          </p:cNvPr>
          <p:cNvSpPr/>
          <p:nvPr/>
        </p:nvSpPr>
        <p:spPr>
          <a:xfrm>
            <a:off x="7081619" y="3934029"/>
            <a:ext cx="144000" cy="144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F96E1FA2-E82B-C5CC-6D57-D33A635CC225}"/>
              </a:ext>
            </a:extLst>
          </p:cNvPr>
          <p:cNvSpPr/>
          <p:nvPr/>
        </p:nvSpPr>
        <p:spPr>
          <a:xfrm>
            <a:off x="5150182" y="5426926"/>
            <a:ext cx="144000" cy="144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54FCC07D-652F-C36E-74AB-5D9E690EF294}"/>
              </a:ext>
            </a:extLst>
          </p:cNvPr>
          <p:cNvSpPr/>
          <p:nvPr/>
        </p:nvSpPr>
        <p:spPr>
          <a:xfrm>
            <a:off x="9311636" y="2870339"/>
            <a:ext cx="144000" cy="144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4A7785DD-7782-54E3-D691-0F814453A115}"/>
              </a:ext>
            </a:extLst>
          </p:cNvPr>
          <p:cNvSpPr/>
          <p:nvPr/>
        </p:nvSpPr>
        <p:spPr>
          <a:xfrm>
            <a:off x="4128486" y="2495780"/>
            <a:ext cx="3002280" cy="1493520"/>
          </a:xfrm>
          <a:custGeom>
            <a:avLst/>
            <a:gdLst>
              <a:gd name="csX0" fmla="*/ 0 w 3002280"/>
              <a:gd name="csY0" fmla="*/ 0 h 1493520"/>
              <a:gd name="csX1" fmla="*/ 1661160 w 3002280"/>
              <a:gd name="csY1" fmla="*/ 655320 h 1493520"/>
              <a:gd name="csX2" fmla="*/ 3002280 w 3002280"/>
              <a:gd name="csY2" fmla="*/ 1493520 h 14935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002280" h="1493520">
                <a:moveTo>
                  <a:pt x="0" y="0"/>
                </a:moveTo>
                <a:cubicBezTo>
                  <a:pt x="580390" y="203200"/>
                  <a:pt x="1160780" y="406400"/>
                  <a:pt x="1661160" y="655320"/>
                </a:cubicBezTo>
                <a:cubicBezTo>
                  <a:pt x="2161540" y="904240"/>
                  <a:pt x="2581910" y="1198880"/>
                  <a:pt x="3002280" y="1493520"/>
                </a:cubicBezTo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A2FE382A-AA55-BBE8-BF4D-891A62A6D651}"/>
              </a:ext>
            </a:extLst>
          </p:cNvPr>
          <p:cNvSpPr/>
          <p:nvPr/>
        </p:nvSpPr>
        <p:spPr>
          <a:xfrm>
            <a:off x="5271486" y="4042640"/>
            <a:ext cx="1889760" cy="1440180"/>
          </a:xfrm>
          <a:custGeom>
            <a:avLst/>
            <a:gdLst>
              <a:gd name="csX0" fmla="*/ 0 w 1889760"/>
              <a:gd name="csY0" fmla="*/ 1440180 h 1440180"/>
              <a:gd name="csX1" fmla="*/ 716280 w 1889760"/>
              <a:gd name="csY1" fmla="*/ 1051560 h 1440180"/>
              <a:gd name="csX2" fmla="*/ 1440180 w 1889760"/>
              <a:gd name="csY2" fmla="*/ 510540 h 1440180"/>
              <a:gd name="csX3" fmla="*/ 1889760 w 1889760"/>
              <a:gd name="csY3" fmla="*/ 0 h 14401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889760" h="1440180">
                <a:moveTo>
                  <a:pt x="0" y="1440180"/>
                </a:moveTo>
                <a:cubicBezTo>
                  <a:pt x="238125" y="1323340"/>
                  <a:pt x="476250" y="1206500"/>
                  <a:pt x="716280" y="1051560"/>
                </a:cubicBezTo>
                <a:cubicBezTo>
                  <a:pt x="956310" y="896620"/>
                  <a:pt x="1244600" y="685800"/>
                  <a:pt x="1440180" y="510540"/>
                </a:cubicBezTo>
                <a:cubicBezTo>
                  <a:pt x="1635760" y="335280"/>
                  <a:pt x="1762760" y="167640"/>
                  <a:pt x="1889760" y="0"/>
                </a:cubicBezTo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46E099C6-74F3-048B-11D9-2CC09EDD02D2}"/>
              </a:ext>
            </a:extLst>
          </p:cNvPr>
          <p:cNvSpPr/>
          <p:nvPr/>
        </p:nvSpPr>
        <p:spPr>
          <a:xfrm>
            <a:off x="7199346" y="2952980"/>
            <a:ext cx="2171700" cy="1021080"/>
          </a:xfrm>
          <a:custGeom>
            <a:avLst/>
            <a:gdLst>
              <a:gd name="csX0" fmla="*/ 2171700 w 2171700"/>
              <a:gd name="csY0" fmla="*/ 0 h 1021080"/>
              <a:gd name="csX1" fmla="*/ 1272540 w 2171700"/>
              <a:gd name="csY1" fmla="*/ 259080 h 1021080"/>
              <a:gd name="csX2" fmla="*/ 388620 w 2171700"/>
              <a:gd name="csY2" fmla="*/ 716280 h 1021080"/>
              <a:gd name="csX3" fmla="*/ 0 w 2171700"/>
              <a:gd name="csY3" fmla="*/ 1021080 h 1021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171700" h="1021080">
                <a:moveTo>
                  <a:pt x="2171700" y="0"/>
                </a:moveTo>
                <a:cubicBezTo>
                  <a:pt x="1870710" y="69850"/>
                  <a:pt x="1569720" y="139700"/>
                  <a:pt x="1272540" y="259080"/>
                </a:cubicBezTo>
                <a:cubicBezTo>
                  <a:pt x="975360" y="378460"/>
                  <a:pt x="600710" y="589280"/>
                  <a:pt x="388620" y="716280"/>
                </a:cubicBezTo>
                <a:cubicBezTo>
                  <a:pt x="176530" y="843280"/>
                  <a:pt x="88265" y="932180"/>
                  <a:pt x="0" y="1021080"/>
                </a:cubicBezTo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A79B7DA-B6A5-A425-8F9B-AF36399CC2FA}"/>
              </a:ext>
            </a:extLst>
          </p:cNvPr>
          <p:cNvSpPr txBox="1"/>
          <p:nvPr/>
        </p:nvSpPr>
        <p:spPr>
          <a:xfrm>
            <a:off x="3303297" y="2562074"/>
            <a:ext cx="1278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小红家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1D64452-D319-800A-E9F8-6826E5230546}"/>
              </a:ext>
            </a:extLst>
          </p:cNvPr>
          <p:cNvSpPr txBox="1"/>
          <p:nvPr/>
        </p:nvSpPr>
        <p:spPr>
          <a:xfrm>
            <a:off x="4525609" y="5631845"/>
            <a:ext cx="1278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小丽家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1F94473-1FD7-CA4C-290A-35B489599A87}"/>
              </a:ext>
            </a:extLst>
          </p:cNvPr>
          <p:cNvSpPr txBox="1"/>
          <p:nvPr/>
        </p:nvSpPr>
        <p:spPr>
          <a:xfrm>
            <a:off x="9022966" y="3000612"/>
            <a:ext cx="1278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小明家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BCBA4B4-6270-7525-8A49-2EA07775FFE0}"/>
              </a:ext>
            </a:extLst>
          </p:cNvPr>
          <p:cNvSpPr txBox="1"/>
          <p:nvPr/>
        </p:nvSpPr>
        <p:spPr>
          <a:xfrm>
            <a:off x="6463755" y="3358496"/>
            <a:ext cx="1278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学校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D9856828-8800-3A36-8287-5ADAEEB65003}"/>
              </a:ext>
            </a:extLst>
          </p:cNvPr>
          <p:cNvSpPr txBox="1"/>
          <p:nvPr/>
        </p:nvSpPr>
        <p:spPr>
          <a:xfrm>
            <a:off x="4612247" y="3103432"/>
            <a:ext cx="1367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</a:rPr>
              <a:t>675 m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D5A8CC0-A698-6CB4-7B05-9A22C4BDB30D}"/>
              </a:ext>
            </a:extLst>
          </p:cNvPr>
          <p:cNvSpPr txBox="1"/>
          <p:nvPr/>
        </p:nvSpPr>
        <p:spPr>
          <a:xfrm>
            <a:off x="5116897" y="4378658"/>
            <a:ext cx="1367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</a:rPr>
              <a:t>480 m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23E4C26-B067-6A2F-7E81-7B5AD8A5A54E}"/>
              </a:ext>
            </a:extLst>
          </p:cNvPr>
          <p:cNvSpPr txBox="1"/>
          <p:nvPr/>
        </p:nvSpPr>
        <p:spPr>
          <a:xfrm>
            <a:off x="7857026" y="3317043"/>
            <a:ext cx="1367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</a:rPr>
              <a:t>480 m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614AD8D-D714-7EB9-E575-CEBEFF144730}"/>
              </a:ext>
            </a:extLst>
          </p:cNvPr>
          <p:cNvSpPr txBox="1"/>
          <p:nvPr/>
        </p:nvSpPr>
        <p:spPr>
          <a:xfrm>
            <a:off x="511631" y="316681"/>
            <a:ext cx="6097554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比一比，谁走得最快？</a:t>
            </a:r>
          </a:p>
        </p:txBody>
      </p:sp>
      <p:sp>
        <p:nvSpPr>
          <p:cNvPr id="37" name="任意多边形: 形状 36">
            <a:extLst>
              <a:ext uri="{FF2B5EF4-FFF2-40B4-BE49-F238E27FC236}">
                <a16:creationId xmlns:a16="http://schemas.microsoft.com/office/drawing/2014/main" id="{66138B8E-BCD9-28F3-1956-41B30B6C16F6}"/>
              </a:ext>
            </a:extLst>
          </p:cNvPr>
          <p:cNvSpPr/>
          <p:nvPr/>
        </p:nvSpPr>
        <p:spPr>
          <a:xfrm>
            <a:off x="7199346" y="2952980"/>
            <a:ext cx="2171700" cy="1021080"/>
          </a:xfrm>
          <a:custGeom>
            <a:avLst/>
            <a:gdLst>
              <a:gd name="csX0" fmla="*/ 2171700 w 2171700"/>
              <a:gd name="csY0" fmla="*/ 0 h 1021080"/>
              <a:gd name="csX1" fmla="*/ 1272540 w 2171700"/>
              <a:gd name="csY1" fmla="*/ 259080 h 1021080"/>
              <a:gd name="csX2" fmla="*/ 388620 w 2171700"/>
              <a:gd name="csY2" fmla="*/ 716280 h 1021080"/>
              <a:gd name="csX3" fmla="*/ 0 w 2171700"/>
              <a:gd name="csY3" fmla="*/ 1021080 h 1021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171700" h="1021080">
                <a:moveTo>
                  <a:pt x="2171700" y="0"/>
                </a:moveTo>
                <a:cubicBezTo>
                  <a:pt x="1870710" y="69850"/>
                  <a:pt x="1569720" y="139700"/>
                  <a:pt x="1272540" y="259080"/>
                </a:cubicBezTo>
                <a:cubicBezTo>
                  <a:pt x="975360" y="378460"/>
                  <a:pt x="600710" y="589280"/>
                  <a:pt x="388620" y="716280"/>
                </a:cubicBezTo>
                <a:cubicBezTo>
                  <a:pt x="176530" y="843280"/>
                  <a:pt x="88265" y="932180"/>
                  <a:pt x="0" y="1021080"/>
                </a:cubicBezTo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B135C401-DD89-7754-619E-9C38D1926D1B}"/>
              </a:ext>
            </a:extLst>
          </p:cNvPr>
          <p:cNvSpPr txBox="1"/>
          <p:nvPr/>
        </p:nvSpPr>
        <p:spPr>
          <a:xfrm>
            <a:off x="5120211" y="4381003"/>
            <a:ext cx="1367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</a:rPr>
              <a:t>480 m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9F780B3E-8897-43EB-AF35-E94C590F90CD}"/>
              </a:ext>
            </a:extLst>
          </p:cNvPr>
          <p:cNvSpPr txBox="1"/>
          <p:nvPr/>
        </p:nvSpPr>
        <p:spPr>
          <a:xfrm>
            <a:off x="7857026" y="3317043"/>
            <a:ext cx="1367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</a:rPr>
              <a:t>480 m</a:t>
            </a:r>
          </a:p>
        </p:txBody>
      </p:sp>
      <p:sp>
        <p:nvSpPr>
          <p:cNvPr id="42" name="任意多边形: 形状 41">
            <a:extLst>
              <a:ext uri="{FF2B5EF4-FFF2-40B4-BE49-F238E27FC236}">
                <a16:creationId xmlns:a16="http://schemas.microsoft.com/office/drawing/2014/main" id="{B64C2B0E-A29F-5D9F-C15A-33DE5FABA979}"/>
              </a:ext>
            </a:extLst>
          </p:cNvPr>
          <p:cNvSpPr/>
          <p:nvPr/>
        </p:nvSpPr>
        <p:spPr>
          <a:xfrm>
            <a:off x="5271486" y="4042640"/>
            <a:ext cx="1889760" cy="1440180"/>
          </a:xfrm>
          <a:custGeom>
            <a:avLst/>
            <a:gdLst>
              <a:gd name="csX0" fmla="*/ 0 w 1889760"/>
              <a:gd name="csY0" fmla="*/ 1440180 h 1440180"/>
              <a:gd name="csX1" fmla="*/ 716280 w 1889760"/>
              <a:gd name="csY1" fmla="*/ 1051560 h 1440180"/>
              <a:gd name="csX2" fmla="*/ 1440180 w 1889760"/>
              <a:gd name="csY2" fmla="*/ 510540 h 1440180"/>
              <a:gd name="csX3" fmla="*/ 1889760 w 1889760"/>
              <a:gd name="csY3" fmla="*/ 0 h 14401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889760" h="1440180">
                <a:moveTo>
                  <a:pt x="0" y="1440180"/>
                </a:moveTo>
                <a:cubicBezTo>
                  <a:pt x="238125" y="1323340"/>
                  <a:pt x="476250" y="1206500"/>
                  <a:pt x="716280" y="1051560"/>
                </a:cubicBezTo>
                <a:cubicBezTo>
                  <a:pt x="956310" y="896620"/>
                  <a:pt x="1244600" y="685800"/>
                  <a:pt x="1440180" y="510540"/>
                </a:cubicBezTo>
                <a:cubicBezTo>
                  <a:pt x="1635760" y="335280"/>
                  <a:pt x="1762760" y="167640"/>
                  <a:pt x="1889760" y="0"/>
                </a:cubicBezTo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A9A0EAFC-AECC-32C9-2325-ADBABAC1494A}"/>
              </a:ext>
            </a:extLst>
          </p:cNvPr>
          <p:cNvSpPr txBox="1"/>
          <p:nvPr/>
        </p:nvSpPr>
        <p:spPr>
          <a:xfrm>
            <a:off x="7968944" y="4204326"/>
            <a:ext cx="20520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 eaLnBrk="1" hangingPunct="1"/>
            <a:r>
              <a:rPr lang="zh-CN" altLang="en-US" sz="3200" dirty="0">
                <a:solidFill>
                  <a:srgbClr val="0000FF"/>
                </a:solidFill>
              </a:rPr>
              <a:t>路程相同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F7951EC3-2F2E-ED7B-9EBD-82E5C2D4E825}"/>
              </a:ext>
            </a:extLst>
          </p:cNvPr>
          <p:cNvSpPr txBox="1"/>
          <p:nvPr/>
        </p:nvSpPr>
        <p:spPr>
          <a:xfrm>
            <a:off x="8780839" y="5366056"/>
            <a:ext cx="1393319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800" dirty="0">
                <a:solidFill>
                  <a:srgbClr val="0000FF"/>
                </a:solidFill>
              </a:rPr>
              <a:t>6 </a:t>
            </a:r>
            <a:r>
              <a:rPr lang="zh-CN" altLang="en-US" sz="2800" dirty="0">
                <a:solidFill>
                  <a:srgbClr val="0000FF"/>
                </a:solidFill>
              </a:rPr>
              <a:t>分钟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55B611A9-B8A5-FD81-2725-080CCC221134}"/>
              </a:ext>
            </a:extLst>
          </p:cNvPr>
          <p:cNvSpPr txBox="1"/>
          <p:nvPr/>
        </p:nvSpPr>
        <p:spPr>
          <a:xfrm>
            <a:off x="8824872" y="1503885"/>
            <a:ext cx="1393319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800" dirty="0">
                <a:solidFill>
                  <a:srgbClr val="0000FF"/>
                </a:solidFill>
              </a:rPr>
              <a:t>9 </a:t>
            </a:r>
            <a:r>
              <a:rPr lang="zh-CN" altLang="en-US" sz="2800" dirty="0">
                <a:solidFill>
                  <a:srgbClr val="0000FF"/>
                </a:solidFill>
              </a:rPr>
              <a:t>分钟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F786545B-4282-7970-EFD6-284DAD4E9292}"/>
              </a:ext>
            </a:extLst>
          </p:cNvPr>
          <p:cNvSpPr txBox="1"/>
          <p:nvPr/>
        </p:nvSpPr>
        <p:spPr>
          <a:xfrm>
            <a:off x="6711271" y="611325"/>
            <a:ext cx="39789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 eaLnBrk="1" hangingPunct="1"/>
            <a:r>
              <a:rPr lang="zh-CN" altLang="en-US" sz="3200" dirty="0">
                <a:solidFill>
                  <a:srgbClr val="0000FF"/>
                </a:solidFill>
              </a:rPr>
              <a:t>时间不一样，</a:t>
            </a:r>
            <a:r>
              <a:rPr lang="en-US" altLang="zh-CN" sz="3200" dirty="0">
                <a:solidFill>
                  <a:srgbClr val="0000FF"/>
                </a:solidFill>
              </a:rPr>
              <a:t>6 &lt; 9</a:t>
            </a:r>
            <a:endParaRPr lang="zh-CN" altLang="en-US" sz="3200" dirty="0">
              <a:solidFill>
                <a:srgbClr val="0000FF"/>
              </a:solidFill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3C729909-EB67-1F53-0D4E-281DAA58C0F6}"/>
              </a:ext>
            </a:extLst>
          </p:cNvPr>
          <p:cNvSpPr txBox="1"/>
          <p:nvPr/>
        </p:nvSpPr>
        <p:spPr>
          <a:xfrm>
            <a:off x="880964" y="3497007"/>
            <a:ext cx="2820176" cy="239950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dirty="0">
                <a:solidFill>
                  <a:srgbClr val="0000FF"/>
                </a:solidFill>
              </a:rPr>
              <a:t>同样的路程，</a:t>
            </a:r>
            <a:endParaRPr lang="en-US" altLang="zh-CN" sz="3200" dirty="0">
              <a:solidFill>
                <a:srgbClr val="0000FF"/>
              </a:solidFill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dirty="0">
                <a:solidFill>
                  <a:srgbClr val="0000FF"/>
                </a:solidFill>
              </a:rPr>
              <a:t>小丽用时少，</a:t>
            </a:r>
            <a:endParaRPr lang="en-US" altLang="zh-CN" sz="3200" dirty="0">
              <a:solidFill>
                <a:srgbClr val="0000FF"/>
              </a:solidFill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dirty="0">
                <a:solidFill>
                  <a:srgbClr val="0000FF"/>
                </a:solidFill>
              </a:rPr>
              <a:t>所以小丽比</a:t>
            </a:r>
            <a:endParaRPr lang="en-US" altLang="zh-CN" sz="3200" dirty="0">
              <a:solidFill>
                <a:srgbClr val="0000FF"/>
              </a:solidFill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dirty="0">
                <a:solidFill>
                  <a:srgbClr val="0000FF"/>
                </a:solidFill>
              </a:rPr>
              <a:t>小明走得快。</a:t>
            </a:r>
          </a:p>
        </p:txBody>
      </p:sp>
    </p:spTree>
    <p:extLst>
      <p:ext uri="{BB962C8B-B14F-4D97-AF65-F5344CB8AC3E}">
        <p14:creationId xmlns:p14="http://schemas.microsoft.com/office/powerpoint/2010/main" val="34201543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39" grpId="0"/>
      <p:bldP spid="42" grpId="0" animBg="1"/>
      <p:bldP spid="45" grpId="0"/>
      <p:bldP spid="46" grpId="0"/>
      <p:bldP spid="47" grpId="0"/>
      <p:bldP spid="49" grpId="0"/>
      <p:bldP spid="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7954C76-14D9-0146-3B22-93D4405010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80960" y="1168123"/>
            <a:ext cx="1142085" cy="1167792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81B41DAA-8D2A-E515-5890-F1194B6198BE}"/>
              </a:ext>
            </a:extLst>
          </p:cNvPr>
          <p:cNvSpPr/>
          <p:nvPr/>
        </p:nvSpPr>
        <p:spPr>
          <a:xfrm>
            <a:off x="3104790" y="1491944"/>
            <a:ext cx="3659903" cy="685349"/>
          </a:xfrm>
          <a:prstGeom prst="wedgeRoundRectCallout">
            <a:avLst>
              <a:gd name="adj1" fmla="val -57036"/>
              <a:gd name="adj2" fmla="val -20517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我上学用了 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9 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分钟。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39AFCFF-CA29-9A3D-0D2D-9F3F25CBAE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90215" y="1180976"/>
            <a:ext cx="1175135" cy="1142085"/>
          </a:xfrm>
          <a:prstGeom prst="rect">
            <a:avLst/>
          </a:prstGeom>
        </p:spPr>
      </p:pic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58838052-A8E9-4AF9-66FB-3C61E03A8BD0}"/>
              </a:ext>
            </a:extLst>
          </p:cNvPr>
          <p:cNvSpPr/>
          <p:nvPr/>
        </p:nvSpPr>
        <p:spPr>
          <a:xfrm>
            <a:off x="7191604" y="1491944"/>
            <a:ext cx="3258686" cy="685349"/>
          </a:xfrm>
          <a:prstGeom prst="wedgeRoundRectCallout">
            <a:avLst>
              <a:gd name="adj1" fmla="val 57782"/>
              <a:gd name="adj2" fmla="val -20517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我也用了 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9 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分钟。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1863414F-E6D1-BB31-2D8A-4561A545CF57}"/>
              </a:ext>
            </a:extLst>
          </p:cNvPr>
          <p:cNvGrpSpPr/>
          <p:nvPr/>
        </p:nvGrpSpPr>
        <p:grpSpPr>
          <a:xfrm>
            <a:off x="6033797" y="5025342"/>
            <a:ext cx="4435652" cy="1178809"/>
            <a:chOff x="566061" y="3320485"/>
            <a:chExt cx="4435652" cy="1178809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FA970734-D56A-9A0B-B2E0-8FEC11DA54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66061" y="3320485"/>
              <a:ext cx="1171464" cy="1178809"/>
            </a:xfrm>
            <a:prstGeom prst="rect">
              <a:avLst/>
            </a:prstGeom>
          </p:spPr>
        </p:pic>
        <p:sp>
          <p:nvSpPr>
            <p:cNvPr id="8" name="对话气泡: 圆角矩形 7">
              <a:extLst>
                <a:ext uri="{FF2B5EF4-FFF2-40B4-BE49-F238E27FC236}">
                  <a16:creationId xmlns:a16="http://schemas.microsoft.com/office/drawing/2014/main" id="{49B06D71-3889-7299-006A-FBCFCA472EF0}"/>
                </a:ext>
              </a:extLst>
            </p:cNvPr>
            <p:cNvSpPr/>
            <p:nvPr/>
          </p:nvSpPr>
          <p:spPr>
            <a:xfrm>
              <a:off x="1983802" y="3662490"/>
              <a:ext cx="3017911" cy="644091"/>
            </a:xfrm>
            <a:prstGeom prst="wedgeRoundRectCallout">
              <a:avLst>
                <a:gd name="adj1" fmla="val -57530"/>
                <a:gd name="adj2" fmla="val -21087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我用了 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6 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分钟。</a:t>
              </a: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25C0C0DE-F0C7-05F4-FBCC-062B86704061}"/>
              </a:ext>
            </a:extLst>
          </p:cNvPr>
          <p:cNvSpPr txBox="1"/>
          <p:nvPr/>
        </p:nvSpPr>
        <p:spPr>
          <a:xfrm>
            <a:off x="1787052" y="2351054"/>
            <a:ext cx="100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solidFill>
                  <a:schemeClr val="tx1"/>
                </a:solidFill>
              </a:rPr>
              <a:t>小红</a:t>
            </a:r>
            <a:endParaRPr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9241887-C37B-1167-987E-1D6BACF5242F}"/>
              </a:ext>
            </a:extLst>
          </p:cNvPr>
          <p:cNvSpPr txBox="1"/>
          <p:nvPr/>
        </p:nvSpPr>
        <p:spPr>
          <a:xfrm>
            <a:off x="10781763" y="2332392"/>
            <a:ext cx="100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solidFill>
                  <a:schemeClr val="tx1"/>
                </a:solidFill>
              </a:rPr>
              <a:t>小明</a:t>
            </a:r>
            <a:endParaRPr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22F906C-CA99-64E0-DF52-401D05A519C2}"/>
              </a:ext>
            </a:extLst>
          </p:cNvPr>
          <p:cNvSpPr txBox="1"/>
          <p:nvPr/>
        </p:nvSpPr>
        <p:spPr>
          <a:xfrm>
            <a:off x="6114516" y="6116483"/>
            <a:ext cx="100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solidFill>
                  <a:schemeClr val="tx1"/>
                </a:solidFill>
              </a:rPr>
              <a:t>小丽</a:t>
            </a:r>
            <a:endParaRPr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3004BBB4-18FB-AF52-E1B6-CB2EF21AFC08}"/>
              </a:ext>
            </a:extLst>
          </p:cNvPr>
          <p:cNvSpPr/>
          <p:nvPr/>
        </p:nvSpPr>
        <p:spPr>
          <a:xfrm>
            <a:off x="4012164" y="2410031"/>
            <a:ext cx="144000" cy="144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0A75CF05-4830-6146-7FCC-39EBA805E565}"/>
              </a:ext>
            </a:extLst>
          </p:cNvPr>
          <p:cNvSpPr/>
          <p:nvPr/>
        </p:nvSpPr>
        <p:spPr>
          <a:xfrm>
            <a:off x="7081619" y="3934029"/>
            <a:ext cx="144000" cy="144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C9B8AD8B-7137-E6A4-544A-911FF0109B39}"/>
              </a:ext>
            </a:extLst>
          </p:cNvPr>
          <p:cNvSpPr/>
          <p:nvPr/>
        </p:nvSpPr>
        <p:spPr>
          <a:xfrm>
            <a:off x="5150182" y="5426926"/>
            <a:ext cx="144000" cy="144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948CCBC4-8339-9FE9-EA36-0F8090049CE2}"/>
              </a:ext>
            </a:extLst>
          </p:cNvPr>
          <p:cNvSpPr/>
          <p:nvPr/>
        </p:nvSpPr>
        <p:spPr>
          <a:xfrm>
            <a:off x="9311636" y="2870339"/>
            <a:ext cx="144000" cy="144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C71319E6-4202-DF0E-176D-F0605FD96B8D}"/>
              </a:ext>
            </a:extLst>
          </p:cNvPr>
          <p:cNvSpPr/>
          <p:nvPr/>
        </p:nvSpPr>
        <p:spPr>
          <a:xfrm>
            <a:off x="4128486" y="2495780"/>
            <a:ext cx="3002280" cy="1493520"/>
          </a:xfrm>
          <a:custGeom>
            <a:avLst/>
            <a:gdLst>
              <a:gd name="csX0" fmla="*/ 0 w 3002280"/>
              <a:gd name="csY0" fmla="*/ 0 h 1493520"/>
              <a:gd name="csX1" fmla="*/ 1661160 w 3002280"/>
              <a:gd name="csY1" fmla="*/ 655320 h 1493520"/>
              <a:gd name="csX2" fmla="*/ 3002280 w 3002280"/>
              <a:gd name="csY2" fmla="*/ 1493520 h 14935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002280" h="1493520">
                <a:moveTo>
                  <a:pt x="0" y="0"/>
                </a:moveTo>
                <a:cubicBezTo>
                  <a:pt x="580390" y="203200"/>
                  <a:pt x="1160780" y="406400"/>
                  <a:pt x="1661160" y="655320"/>
                </a:cubicBezTo>
                <a:cubicBezTo>
                  <a:pt x="2161540" y="904240"/>
                  <a:pt x="2581910" y="1198880"/>
                  <a:pt x="3002280" y="1493520"/>
                </a:cubicBezTo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909619EF-3829-D541-17DB-4A34942156D9}"/>
              </a:ext>
            </a:extLst>
          </p:cNvPr>
          <p:cNvSpPr/>
          <p:nvPr/>
        </p:nvSpPr>
        <p:spPr>
          <a:xfrm>
            <a:off x="5271486" y="4042640"/>
            <a:ext cx="1889760" cy="1440180"/>
          </a:xfrm>
          <a:custGeom>
            <a:avLst/>
            <a:gdLst>
              <a:gd name="csX0" fmla="*/ 0 w 1889760"/>
              <a:gd name="csY0" fmla="*/ 1440180 h 1440180"/>
              <a:gd name="csX1" fmla="*/ 716280 w 1889760"/>
              <a:gd name="csY1" fmla="*/ 1051560 h 1440180"/>
              <a:gd name="csX2" fmla="*/ 1440180 w 1889760"/>
              <a:gd name="csY2" fmla="*/ 510540 h 1440180"/>
              <a:gd name="csX3" fmla="*/ 1889760 w 1889760"/>
              <a:gd name="csY3" fmla="*/ 0 h 14401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889760" h="1440180">
                <a:moveTo>
                  <a:pt x="0" y="1440180"/>
                </a:moveTo>
                <a:cubicBezTo>
                  <a:pt x="238125" y="1323340"/>
                  <a:pt x="476250" y="1206500"/>
                  <a:pt x="716280" y="1051560"/>
                </a:cubicBezTo>
                <a:cubicBezTo>
                  <a:pt x="956310" y="896620"/>
                  <a:pt x="1244600" y="685800"/>
                  <a:pt x="1440180" y="510540"/>
                </a:cubicBezTo>
                <a:cubicBezTo>
                  <a:pt x="1635760" y="335280"/>
                  <a:pt x="1762760" y="167640"/>
                  <a:pt x="1889760" y="0"/>
                </a:cubicBezTo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57F7EDEB-A0C6-80EA-D8C9-DE89CF42B550}"/>
              </a:ext>
            </a:extLst>
          </p:cNvPr>
          <p:cNvSpPr/>
          <p:nvPr/>
        </p:nvSpPr>
        <p:spPr>
          <a:xfrm>
            <a:off x="7199346" y="2952980"/>
            <a:ext cx="2171700" cy="1021080"/>
          </a:xfrm>
          <a:custGeom>
            <a:avLst/>
            <a:gdLst>
              <a:gd name="csX0" fmla="*/ 2171700 w 2171700"/>
              <a:gd name="csY0" fmla="*/ 0 h 1021080"/>
              <a:gd name="csX1" fmla="*/ 1272540 w 2171700"/>
              <a:gd name="csY1" fmla="*/ 259080 h 1021080"/>
              <a:gd name="csX2" fmla="*/ 388620 w 2171700"/>
              <a:gd name="csY2" fmla="*/ 716280 h 1021080"/>
              <a:gd name="csX3" fmla="*/ 0 w 2171700"/>
              <a:gd name="csY3" fmla="*/ 1021080 h 1021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171700" h="1021080">
                <a:moveTo>
                  <a:pt x="2171700" y="0"/>
                </a:moveTo>
                <a:cubicBezTo>
                  <a:pt x="1870710" y="69850"/>
                  <a:pt x="1569720" y="139700"/>
                  <a:pt x="1272540" y="259080"/>
                </a:cubicBezTo>
                <a:cubicBezTo>
                  <a:pt x="975360" y="378460"/>
                  <a:pt x="600710" y="589280"/>
                  <a:pt x="388620" y="716280"/>
                </a:cubicBezTo>
                <a:cubicBezTo>
                  <a:pt x="176530" y="843280"/>
                  <a:pt x="88265" y="932180"/>
                  <a:pt x="0" y="1021080"/>
                </a:cubicBezTo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B2B63C2-B659-ED13-5BCF-4A10F07EACFF}"/>
              </a:ext>
            </a:extLst>
          </p:cNvPr>
          <p:cNvSpPr txBox="1"/>
          <p:nvPr/>
        </p:nvSpPr>
        <p:spPr>
          <a:xfrm>
            <a:off x="3303297" y="2562074"/>
            <a:ext cx="1278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小红家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F7E3B26-D42B-1D10-4A22-41E9DAAAECC2}"/>
              </a:ext>
            </a:extLst>
          </p:cNvPr>
          <p:cNvSpPr txBox="1"/>
          <p:nvPr/>
        </p:nvSpPr>
        <p:spPr>
          <a:xfrm>
            <a:off x="4525609" y="5631845"/>
            <a:ext cx="1278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小丽家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35A3B44-7211-A17B-C379-D331029FF072}"/>
              </a:ext>
            </a:extLst>
          </p:cNvPr>
          <p:cNvSpPr txBox="1"/>
          <p:nvPr/>
        </p:nvSpPr>
        <p:spPr>
          <a:xfrm>
            <a:off x="9022966" y="3000612"/>
            <a:ext cx="1278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小明家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FB7AA6A-0586-41CA-1203-596DC84F9932}"/>
              </a:ext>
            </a:extLst>
          </p:cNvPr>
          <p:cNvSpPr txBox="1"/>
          <p:nvPr/>
        </p:nvSpPr>
        <p:spPr>
          <a:xfrm>
            <a:off x="6463755" y="3358496"/>
            <a:ext cx="1278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学校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71FE638-2F7A-C100-3DA8-D3F4C2D92DBF}"/>
              </a:ext>
            </a:extLst>
          </p:cNvPr>
          <p:cNvSpPr txBox="1"/>
          <p:nvPr/>
        </p:nvSpPr>
        <p:spPr>
          <a:xfrm>
            <a:off x="4612247" y="3103432"/>
            <a:ext cx="1367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</a:rPr>
              <a:t>675 m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B7A80AF-AD93-C4B4-EFB5-7AB86CBF393C}"/>
              </a:ext>
            </a:extLst>
          </p:cNvPr>
          <p:cNvSpPr txBox="1"/>
          <p:nvPr/>
        </p:nvSpPr>
        <p:spPr>
          <a:xfrm>
            <a:off x="5116897" y="4378658"/>
            <a:ext cx="1367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</a:rPr>
              <a:t>480 m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E1BE3CA-3AD0-7E2B-9385-C52EFBB681C9}"/>
              </a:ext>
            </a:extLst>
          </p:cNvPr>
          <p:cNvSpPr txBox="1"/>
          <p:nvPr/>
        </p:nvSpPr>
        <p:spPr>
          <a:xfrm>
            <a:off x="7857026" y="3317043"/>
            <a:ext cx="1367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</a:rPr>
              <a:t>480 m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74B35B9-1FFB-4197-9DF9-79D8220EFA8A}"/>
              </a:ext>
            </a:extLst>
          </p:cNvPr>
          <p:cNvSpPr txBox="1"/>
          <p:nvPr/>
        </p:nvSpPr>
        <p:spPr>
          <a:xfrm>
            <a:off x="511631" y="316681"/>
            <a:ext cx="6097554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小丽和小红谁走得快呢？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3CF2F829-AF7B-F76D-F092-80F2102FCBD0}"/>
              </a:ext>
            </a:extLst>
          </p:cNvPr>
          <p:cNvSpPr txBox="1"/>
          <p:nvPr/>
        </p:nvSpPr>
        <p:spPr>
          <a:xfrm>
            <a:off x="5120211" y="4381003"/>
            <a:ext cx="1367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rgbClr val="00B050"/>
                </a:solidFill>
              </a:rPr>
              <a:t>480 m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5DB8F90-110A-CF50-1649-291ADDC83824}"/>
              </a:ext>
            </a:extLst>
          </p:cNvPr>
          <p:cNvSpPr txBox="1"/>
          <p:nvPr/>
        </p:nvSpPr>
        <p:spPr>
          <a:xfrm>
            <a:off x="4612922" y="3101087"/>
            <a:ext cx="1367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rgbClr val="00B050"/>
                </a:solidFill>
              </a:rPr>
              <a:t>675 m</a:t>
            </a: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9F7E8E12-8553-B80C-17C4-763B3A9E83A8}"/>
              </a:ext>
            </a:extLst>
          </p:cNvPr>
          <p:cNvSpPr/>
          <p:nvPr/>
        </p:nvSpPr>
        <p:spPr>
          <a:xfrm>
            <a:off x="5271486" y="4042640"/>
            <a:ext cx="1889760" cy="1440180"/>
          </a:xfrm>
          <a:custGeom>
            <a:avLst/>
            <a:gdLst>
              <a:gd name="csX0" fmla="*/ 0 w 1889760"/>
              <a:gd name="csY0" fmla="*/ 1440180 h 1440180"/>
              <a:gd name="csX1" fmla="*/ 716280 w 1889760"/>
              <a:gd name="csY1" fmla="*/ 1051560 h 1440180"/>
              <a:gd name="csX2" fmla="*/ 1440180 w 1889760"/>
              <a:gd name="csY2" fmla="*/ 510540 h 1440180"/>
              <a:gd name="csX3" fmla="*/ 1889760 w 1889760"/>
              <a:gd name="csY3" fmla="*/ 0 h 14401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889760" h="1440180">
                <a:moveTo>
                  <a:pt x="0" y="1440180"/>
                </a:moveTo>
                <a:cubicBezTo>
                  <a:pt x="238125" y="1323340"/>
                  <a:pt x="476250" y="1206500"/>
                  <a:pt x="716280" y="1051560"/>
                </a:cubicBezTo>
                <a:cubicBezTo>
                  <a:pt x="956310" y="896620"/>
                  <a:pt x="1244600" y="685800"/>
                  <a:pt x="1440180" y="510540"/>
                </a:cubicBezTo>
                <a:cubicBezTo>
                  <a:pt x="1635760" y="335280"/>
                  <a:pt x="1762760" y="167640"/>
                  <a:pt x="1889760" y="0"/>
                </a:cubicBezTo>
              </a:path>
            </a:pathLst>
          </a:cu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CF5467B-8537-F332-EFE6-862A7E3FFACE}"/>
              </a:ext>
            </a:extLst>
          </p:cNvPr>
          <p:cNvSpPr txBox="1"/>
          <p:nvPr/>
        </p:nvSpPr>
        <p:spPr>
          <a:xfrm>
            <a:off x="912772" y="4118712"/>
            <a:ext cx="27728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 eaLnBrk="1" hangingPunct="1"/>
            <a:r>
              <a:rPr lang="zh-CN" altLang="en-US" sz="3200" dirty="0">
                <a:solidFill>
                  <a:srgbClr val="00B050"/>
                </a:solidFill>
              </a:rPr>
              <a:t>路程也不相同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9B4A9A3-58B8-C2AC-7BD4-AFE82E38315A}"/>
              </a:ext>
            </a:extLst>
          </p:cNvPr>
          <p:cNvSpPr txBox="1"/>
          <p:nvPr/>
        </p:nvSpPr>
        <p:spPr>
          <a:xfrm>
            <a:off x="8780839" y="5366056"/>
            <a:ext cx="1393319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800" dirty="0">
                <a:solidFill>
                  <a:srgbClr val="00B050"/>
                </a:solidFill>
              </a:rPr>
              <a:t>6 </a:t>
            </a:r>
            <a:r>
              <a:rPr lang="zh-CN" altLang="en-US" sz="2800" dirty="0">
                <a:solidFill>
                  <a:srgbClr val="00B050"/>
                </a:solidFill>
              </a:rPr>
              <a:t>分钟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8F8C3B17-13A3-7136-81E8-D0B2E5016404}"/>
              </a:ext>
            </a:extLst>
          </p:cNvPr>
          <p:cNvSpPr txBox="1"/>
          <p:nvPr/>
        </p:nvSpPr>
        <p:spPr>
          <a:xfrm>
            <a:off x="5112029" y="1502423"/>
            <a:ext cx="1393319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800" dirty="0">
                <a:solidFill>
                  <a:srgbClr val="00B050"/>
                </a:solidFill>
              </a:rPr>
              <a:t>9 </a:t>
            </a:r>
            <a:r>
              <a:rPr lang="zh-CN" altLang="en-US" sz="2800" dirty="0">
                <a:solidFill>
                  <a:srgbClr val="00B050"/>
                </a:solidFill>
              </a:rPr>
              <a:t>分钟</a:t>
            </a:r>
          </a:p>
        </p:txBody>
      </p:sp>
      <p:sp>
        <p:nvSpPr>
          <p:cNvPr id="36" name="任意多边形: 形状 35">
            <a:extLst>
              <a:ext uri="{FF2B5EF4-FFF2-40B4-BE49-F238E27FC236}">
                <a16:creationId xmlns:a16="http://schemas.microsoft.com/office/drawing/2014/main" id="{CF105946-2B8C-1BB8-816D-F6A55279A497}"/>
              </a:ext>
            </a:extLst>
          </p:cNvPr>
          <p:cNvSpPr/>
          <p:nvPr/>
        </p:nvSpPr>
        <p:spPr>
          <a:xfrm>
            <a:off x="4128486" y="2495780"/>
            <a:ext cx="3002280" cy="1493520"/>
          </a:xfrm>
          <a:custGeom>
            <a:avLst/>
            <a:gdLst>
              <a:gd name="csX0" fmla="*/ 0 w 3002280"/>
              <a:gd name="csY0" fmla="*/ 0 h 1493520"/>
              <a:gd name="csX1" fmla="*/ 1661160 w 3002280"/>
              <a:gd name="csY1" fmla="*/ 655320 h 1493520"/>
              <a:gd name="csX2" fmla="*/ 3002280 w 3002280"/>
              <a:gd name="csY2" fmla="*/ 1493520 h 14935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002280" h="1493520">
                <a:moveTo>
                  <a:pt x="0" y="0"/>
                </a:moveTo>
                <a:cubicBezTo>
                  <a:pt x="580390" y="203200"/>
                  <a:pt x="1160780" y="406400"/>
                  <a:pt x="1661160" y="655320"/>
                </a:cubicBezTo>
                <a:cubicBezTo>
                  <a:pt x="2161540" y="904240"/>
                  <a:pt x="2581910" y="1198880"/>
                  <a:pt x="3002280" y="1493520"/>
                </a:cubicBezTo>
              </a:path>
            </a:pathLst>
          </a:cu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C69D73F9-862F-2A70-2121-A6B4D46F4881}"/>
              </a:ext>
            </a:extLst>
          </p:cNvPr>
          <p:cNvSpPr txBox="1"/>
          <p:nvPr/>
        </p:nvSpPr>
        <p:spPr>
          <a:xfrm>
            <a:off x="835914" y="3270398"/>
            <a:ext cx="26295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 eaLnBrk="1" hangingPunct="1"/>
            <a:r>
              <a:rPr lang="zh-CN" altLang="en-US" sz="3200" dirty="0">
                <a:solidFill>
                  <a:srgbClr val="00B050"/>
                </a:solidFill>
              </a:rPr>
              <a:t>时间不一样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11B5A1F9-E494-0E87-E6DA-46FFE779A0BD}"/>
              </a:ext>
            </a:extLst>
          </p:cNvPr>
          <p:cNvSpPr txBox="1"/>
          <p:nvPr/>
        </p:nvSpPr>
        <p:spPr>
          <a:xfrm>
            <a:off x="631077" y="4989267"/>
            <a:ext cx="3317546" cy="1303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3200" dirty="0">
                <a:solidFill>
                  <a:schemeClr val="tx1"/>
                </a:solidFill>
              </a:rPr>
              <a:t>你是怎么想的，和同桌交流。</a:t>
            </a:r>
          </a:p>
        </p:txBody>
      </p:sp>
    </p:spTree>
    <p:extLst>
      <p:ext uri="{BB962C8B-B14F-4D97-AF65-F5344CB8AC3E}">
        <p14:creationId xmlns:p14="http://schemas.microsoft.com/office/powerpoint/2010/main" val="38608151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29" grpId="0"/>
      <p:bldP spid="30" grpId="0" animBg="1"/>
      <p:bldP spid="31" grpId="0"/>
      <p:bldP spid="32" grpId="0"/>
      <p:bldP spid="33" grpId="0"/>
      <p:bldP spid="36" grpId="0" animBg="1"/>
      <p:bldP spid="37" grpId="0"/>
      <p:bldP spid="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0C9AF68-DDF3-3D47-CE6D-726F4CE503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80960" y="1168123"/>
            <a:ext cx="1142085" cy="1167792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AA8AF6D2-6055-7E0C-873D-CE2D172629DD}"/>
              </a:ext>
            </a:extLst>
          </p:cNvPr>
          <p:cNvSpPr/>
          <p:nvPr/>
        </p:nvSpPr>
        <p:spPr>
          <a:xfrm>
            <a:off x="3104790" y="1491944"/>
            <a:ext cx="3659903" cy="685349"/>
          </a:xfrm>
          <a:prstGeom prst="wedgeRoundRectCallout">
            <a:avLst>
              <a:gd name="adj1" fmla="val -57036"/>
              <a:gd name="adj2" fmla="val -20517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我上学用了 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9 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分钟。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248994A-FA4B-91F1-CDAD-8C61519802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90215" y="1180976"/>
            <a:ext cx="1175135" cy="1142085"/>
          </a:xfrm>
          <a:prstGeom prst="rect">
            <a:avLst/>
          </a:prstGeom>
        </p:spPr>
      </p:pic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FEFEBAC6-3142-BAC1-AE59-24E8D2D4FF14}"/>
              </a:ext>
            </a:extLst>
          </p:cNvPr>
          <p:cNvSpPr/>
          <p:nvPr/>
        </p:nvSpPr>
        <p:spPr>
          <a:xfrm>
            <a:off x="7191604" y="1491944"/>
            <a:ext cx="3258686" cy="685349"/>
          </a:xfrm>
          <a:prstGeom prst="wedgeRoundRectCallout">
            <a:avLst>
              <a:gd name="adj1" fmla="val 57782"/>
              <a:gd name="adj2" fmla="val -20517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我也用了 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9 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分钟。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9E47D746-913C-8D2B-6B06-D3FF37C8A4D5}"/>
              </a:ext>
            </a:extLst>
          </p:cNvPr>
          <p:cNvGrpSpPr/>
          <p:nvPr/>
        </p:nvGrpSpPr>
        <p:grpSpPr>
          <a:xfrm>
            <a:off x="6033797" y="5025342"/>
            <a:ext cx="4435652" cy="1178809"/>
            <a:chOff x="566061" y="3320485"/>
            <a:chExt cx="4435652" cy="1178809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360D772-DA8F-31E7-9FF8-868CACE945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66061" y="3320485"/>
              <a:ext cx="1171464" cy="1178809"/>
            </a:xfrm>
            <a:prstGeom prst="rect">
              <a:avLst/>
            </a:prstGeom>
          </p:spPr>
        </p:pic>
        <p:sp>
          <p:nvSpPr>
            <p:cNvPr id="8" name="对话气泡: 圆角矩形 7">
              <a:extLst>
                <a:ext uri="{FF2B5EF4-FFF2-40B4-BE49-F238E27FC236}">
                  <a16:creationId xmlns:a16="http://schemas.microsoft.com/office/drawing/2014/main" id="{F1B8831C-8885-3921-5C33-0AA6336218CA}"/>
                </a:ext>
              </a:extLst>
            </p:cNvPr>
            <p:cNvSpPr/>
            <p:nvPr/>
          </p:nvSpPr>
          <p:spPr>
            <a:xfrm>
              <a:off x="1983802" y="3662490"/>
              <a:ext cx="3017911" cy="644091"/>
            </a:xfrm>
            <a:prstGeom prst="wedgeRoundRectCallout">
              <a:avLst>
                <a:gd name="adj1" fmla="val -57530"/>
                <a:gd name="adj2" fmla="val -21087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我用了 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6 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分钟。</a:t>
              </a: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560E0189-AED8-47FC-F0B8-5E9B07C26716}"/>
              </a:ext>
            </a:extLst>
          </p:cNvPr>
          <p:cNvSpPr txBox="1"/>
          <p:nvPr/>
        </p:nvSpPr>
        <p:spPr>
          <a:xfrm>
            <a:off x="1787052" y="2351054"/>
            <a:ext cx="100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solidFill>
                  <a:schemeClr val="tx1"/>
                </a:solidFill>
              </a:rPr>
              <a:t>小红</a:t>
            </a:r>
            <a:endParaRPr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C8DF94D-31E3-C08B-C2DF-C36E5E17B3E4}"/>
              </a:ext>
            </a:extLst>
          </p:cNvPr>
          <p:cNvSpPr txBox="1"/>
          <p:nvPr/>
        </p:nvSpPr>
        <p:spPr>
          <a:xfrm>
            <a:off x="10781763" y="2332392"/>
            <a:ext cx="100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solidFill>
                  <a:schemeClr val="tx1"/>
                </a:solidFill>
              </a:rPr>
              <a:t>小明</a:t>
            </a:r>
            <a:endParaRPr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25DF0A5-1B54-C792-DA1F-47757D11DA9E}"/>
              </a:ext>
            </a:extLst>
          </p:cNvPr>
          <p:cNvSpPr txBox="1"/>
          <p:nvPr/>
        </p:nvSpPr>
        <p:spPr>
          <a:xfrm>
            <a:off x="6114516" y="6116483"/>
            <a:ext cx="1008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dirty="0">
                <a:solidFill>
                  <a:schemeClr val="tx1"/>
                </a:solidFill>
              </a:rPr>
              <a:t>小丽</a:t>
            </a:r>
            <a:endParaRPr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06650487-82DA-2BDF-6BC6-47F77C19B279}"/>
              </a:ext>
            </a:extLst>
          </p:cNvPr>
          <p:cNvSpPr/>
          <p:nvPr/>
        </p:nvSpPr>
        <p:spPr>
          <a:xfrm>
            <a:off x="4012164" y="2410031"/>
            <a:ext cx="144000" cy="144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87D477D8-DFF8-071C-D9B0-CC1EC392B44F}"/>
              </a:ext>
            </a:extLst>
          </p:cNvPr>
          <p:cNvSpPr/>
          <p:nvPr/>
        </p:nvSpPr>
        <p:spPr>
          <a:xfrm>
            <a:off x="7081619" y="3934029"/>
            <a:ext cx="144000" cy="144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5996D08A-DC43-49EB-A500-674329EBC38D}"/>
              </a:ext>
            </a:extLst>
          </p:cNvPr>
          <p:cNvSpPr/>
          <p:nvPr/>
        </p:nvSpPr>
        <p:spPr>
          <a:xfrm>
            <a:off x="5150182" y="5426926"/>
            <a:ext cx="144000" cy="144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1A49A0D0-C478-7B22-0D5C-B92995190F27}"/>
              </a:ext>
            </a:extLst>
          </p:cNvPr>
          <p:cNvSpPr/>
          <p:nvPr/>
        </p:nvSpPr>
        <p:spPr>
          <a:xfrm>
            <a:off x="9311636" y="2870339"/>
            <a:ext cx="144000" cy="1440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934B3505-D8FA-B733-30BE-63A026A3DD0F}"/>
              </a:ext>
            </a:extLst>
          </p:cNvPr>
          <p:cNvSpPr/>
          <p:nvPr/>
        </p:nvSpPr>
        <p:spPr>
          <a:xfrm>
            <a:off x="4128486" y="2495780"/>
            <a:ext cx="3002280" cy="1493520"/>
          </a:xfrm>
          <a:custGeom>
            <a:avLst/>
            <a:gdLst>
              <a:gd name="csX0" fmla="*/ 0 w 3002280"/>
              <a:gd name="csY0" fmla="*/ 0 h 1493520"/>
              <a:gd name="csX1" fmla="*/ 1661160 w 3002280"/>
              <a:gd name="csY1" fmla="*/ 655320 h 1493520"/>
              <a:gd name="csX2" fmla="*/ 3002280 w 3002280"/>
              <a:gd name="csY2" fmla="*/ 1493520 h 14935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002280" h="1493520">
                <a:moveTo>
                  <a:pt x="0" y="0"/>
                </a:moveTo>
                <a:cubicBezTo>
                  <a:pt x="580390" y="203200"/>
                  <a:pt x="1160780" y="406400"/>
                  <a:pt x="1661160" y="655320"/>
                </a:cubicBezTo>
                <a:cubicBezTo>
                  <a:pt x="2161540" y="904240"/>
                  <a:pt x="2581910" y="1198880"/>
                  <a:pt x="3002280" y="1493520"/>
                </a:cubicBezTo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04820092-076D-0249-B2BB-2CB65E656D46}"/>
              </a:ext>
            </a:extLst>
          </p:cNvPr>
          <p:cNvSpPr/>
          <p:nvPr/>
        </p:nvSpPr>
        <p:spPr>
          <a:xfrm>
            <a:off x="5271486" y="4042640"/>
            <a:ext cx="1889760" cy="1440180"/>
          </a:xfrm>
          <a:custGeom>
            <a:avLst/>
            <a:gdLst>
              <a:gd name="csX0" fmla="*/ 0 w 1889760"/>
              <a:gd name="csY0" fmla="*/ 1440180 h 1440180"/>
              <a:gd name="csX1" fmla="*/ 716280 w 1889760"/>
              <a:gd name="csY1" fmla="*/ 1051560 h 1440180"/>
              <a:gd name="csX2" fmla="*/ 1440180 w 1889760"/>
              <a:gd name="csY2" fmla="*/ 510540 h 1440180"/>
              <a:gd name="csX3" fmla="*/ 1889760 w 1889760"/>
              <a:gd name="csY3" fmla="*/ 0 h 14401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889760" h="1440180">
                <a:moveTo>
                  <a:pt x="0" y="1440180"/>
                </a:moveTo>
                <a:cubicBezTo>
                  <a:pt x="238125" y="1323340"/>
                  <a:pt x="476250" y="1206500"/>
                  <a:pt x="716280" y="1051560"/>
                </a:cubicBezTo>
                <a:cubicBezTo>
                  <a:pt x="956310" y="896620"/>
                  <a:pt x="1244600" y="685800"/>
                  <a:pt x="1440180" y="510540"/>
                </a:cubicBezTo>
                <a:cubicBezTo>
                  <a:pt x="1635760" y="335280"/>
                  <a:pt x="1762760" y="167640"/>
                  <a:pt x="1889760" y="0"/>
                </a:cubicBezTo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E4B5419A-86E6-3330-A0F7-CF9718667E58}"/>
              </a:ext>
            </a:extLst>
          </p:cNvPr>
          <p:cNvSpPr/>
          <p:nvPr/>
        </p:nvSpPr>
        <p:spPr>
          <a:xfrm>
            <a:off x="7199346" y="2952980"/>
            <a:ext cx="2171700" cy="1021080"/>
          </a:xfrm>
          <a:custGeom>
            <a:avLst/>
            <a:gdLst>
              <a:gd name="csX0" fmla="*/ 2171700 w 2171700"/>
              <a:gd name="csY0" fmla="*/ 0 h 1021080"/>
              <a:gd name="csX1" fmla="*/ 1272540 w 2171700"/>
              <a:gd name="csY1" fmla="*/ 259080 h 1021080"/>
              <a:gd name="csX2" fmla="*/ 388620 w 2171700"/>
              <a:gd name="csY2" fmla="*/ 716280 h 1021080"/>
              <a:gd name="csX3" fmla="*/ 0 w 2171700"/>
              <a:gd name="csY3" fmla="*/ 1021080 h 10210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171700" h="1021080">
                <a:moveTo>
                  <a:pt x="2171700" y="0"/>
                </a:moveTo>
                <a:cubicBezTo>
                  <a:pt x="1870710" y="69850"/>
                  <a:pt x="1569720" y="139700"/>
                  <a:pt x="1272540" y="259080"/>
                </a:cubicBezTo>
                <a:cubicBezTo>
                  <a:pt x="975360" y="378460"/>
                  <a:pt x="600710" y="589280"/>
                  <a:pt x="388620" y="716280"/>
                </a:cubicBezTo>
                <a:cubicBezTo>
                  <a:pt x="176530" y="843280"/>
                  <a:pt x="88265" y="932180"/>
                  <a:pt x="0" y="1021080"/>
                </a:cubicBezTo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2FC888B-51AF-04A3-3D85-842B66F3B3BA}"/>
              </a:ext>
            </a:extLst>
          </p:cNvPr>
          <p:cNvSpPr txBox="1"/>
          <p:nvPr/>
        </p:nvSpPr>
        <p:spPr>
          <a:xfrm>
            <a:off x="3303297" y="2562074"/>
            <a:ext cx="1278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小红家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62F98D1-659F-FDB4-5B77-0A4EED90DAE7}"/>
              </a:ext>
            </a:extLst>
          </p:cNvPr>
          <p:cNvSpPr txBox="1"/>
          <p:nvPr/>
        </p:nvSpPr>
        <p:spPr>
          <a:xfrm>
            <a:off x="4525609" y="5631845"/>
            <a:ext cx="1278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小丽家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9A9E2F9-DA2C-5E35-529F-5439DF57B60E}"/>
              </a:ext>
            </a:extLst>
          </p:cNvPr>
          <p:cNvSpPr txBox="1"/>
          <p:nvPr/>
        </p:nvSpPr>
        <p:spPr>
          <a:xfrm>
            <a:off x="9022966" y="3000612"/>
            <a:ext cx="1278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小明家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F2FC09B-2515-5022-A0FE-37DE544204BB}"/>
              </a:ext>
            </a:extLst>
          </p:cNvPr>
          <p:cNvSpPr txBox="1"/>
          <p:nvPr/>
        </p:nvSpPr>
        <p:spPr>
          <a:xfrm>
            <a:off x="6463755" y="3358496"/>
            <a:ext cx="1278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学校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7D7FDFA-7AF1-5558-E01A-83117C96C8A3}"/>
              </a:ext>
            </a:extLst>
          </p:cNvPr>
          <p:cNvSpPr txBox="1"/>
          <p:nvPr/>
        </p:nvSpPr>
        <p:spPr>
          <a:xfrm>
            <a:off x="4612247" y="3103432"/>
            <a:ext cx="1367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</a:rPr>
              <a:t>675 m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83E5869-A8FA-A278-5F4E-E72F5FCBCF6D}"/>
              </a:ext>
            </a:extLst>
          </p:cNvPr>
          <p:cNvSpPr txBox="1"/>
          <p:nvPr/>
        </p:nvSpPr>
        <p:spPr>
          <a:xfrm>
            <a:off x="5116897" y="4378658"/>
            <a:ext cx="1367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</a:rPr>
              <a:t>480 m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19C36EF-4580-D9CE-CE8C-2778FE557FC0}"/>
              </a:ext>
            </a:extLst>
          </p:cNvPr>
          <p:cNvSpPr txBox="1"/>
          <p:nvPr/>
        </p:nvSpPr>
        <p:spPr>
          <a:xfrm>
            <a:off x="7857026" y="3317043"/>
            <a:ext cx="1367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</a:rPr>
              <a:t>480 m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46539D9-416B-4C03-B24D-A06CA83A7271}"/>
              </a:ext>
            </a:extLst>
          </p:cNvPr>
          <p:cNvSpPr txBox="1"/>
          <p:nvPr/>
        </p:nvSpPr>
        <p:spPr>
          <a:xfrm>
            <a:off x="511631" y="316681"/>
            <a:ext cx="6097554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小丽和小红谁走得快呢？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72571AE-172B-CF6D-A636-A3D22E702FBE}"/>
              </a:ext>
            </a:extLst>
          </p:cNvPr>
          <p:cNvSpPr txBox="1"/>
          <p:nvPr/>
        </p:nvSpPr>
        <p:spPr>
          <a:xfrm>
            <a:off x="5120211" y="4381003"/>
            <a:ext cx="1367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rgbClr val="00B050"/>
                </a:solidFill>
              </a:rPr>
              <a:t>480 m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2584E73-82B5-326B-EC0E-765DCE4502E4}"/>
              </a:ext>
            </a:extLst>
          </p:cNvPr>
          <p:cNvSpPr txBox="1"/>
          <p:nvPr/>
        </p:nvSpPr>
        <p:spPr>
          <a:xfrm>
            <a:off x="4612922" y="3101087"/>
            <a:ext cx="1367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rgbClr val="00B050"/>
                </a:solidFill>
              </a:rPr>
              <a:t>675 m</a:t>
            </a:r>
          </a:p>
        </p:txBody>
      </p: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id="{DCBE5F41-6A28-EA40-73D9-6EFB76EB5FF5}"/>
              </a:ext>
            </a:extLst>
          </p:cNvPr>
          <p:cNvSpPr/>
          <p:nvPr/>
        </p:nvSpPr>
        <p:spPr>
          <a:xfrm>
            <a:off x="5271486" y="4042640"/>
            <a:ext cx="1889760" cy="1440180"/>
          </a:xfrm>
          <a:custGeom>
            <a:avLst/>
            <a:gdLst>
              <a:gd name="csX0" fmla="*/ 0 w 1889760"/>
              <a:gd name="csY0" fmla="*/ 1440180 h 1440180"/>
              <a:gd name="csX1" fmla="*/ 716280 w 1889760"/>
              <a:gd name="csY1" fmla="*/ 1051560 h 1440180"/>
              <a:gd name="csX2" fmla="*/ 1440180 w 1889760"/>
              <a:gd name="csY2" fmla="*/ 510540 h 1440180"/>
              <a:gd name="csX3" fmla="*/ 1889760 w 1889760"/>
              <a:gd name="csY3" fmla="*/ 0 h 14401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889760" h="1440180">
                <a:moveTo>
                  <a:pt x="0" y="1440180"/>
                </a:moveTo>
                <a:cubicBezTo>
                  <a:pt x="238125" y="1323340"/>
                  <a:pt x="476250" y="1206500"/>
                  <a:pt x="716280" y="1051560"/>
                </a:cubicBezTo>
                <a:cubicBezTo>
                  <a:pt x="956310" y="896620"/>
                  <a:pt x="1244600" y="685800"/>
                  <a:pt x="1440180" y="510540"/>
                </a:cubicBezTo>
                <a:cubicBezTo>
                  <a:pt x="1635760" y="335280"/>
                  <a:pt x="1762760" y="167640"/>
                  <a:pt x="1889760" y="0"/>
                </a:cubicBezTo>
              </a:path>
            </a:pathLst>
          </a:cu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F48F85DE-BB2E-1190-7115-DB67EA3488B2}"/>
              </a:ext>
            </a:extLst>
          </p:cNvPr>
          <p:cNvSpPr txBox="1"/>
          <p:nvPr/>
        </p:nvSpPr>
        <p:spPr>
          <a:xfrm>
            <a:off x="8780839" y="5366056"/>
            <a:ext cx="1393319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800" dirty="0">
                <a:solidFill>
                  <a:srgbClr val="00B050"/>
                </a:solidFill>
              </a:rPr>
              <a:t>6 </a:t>
            </a:r>
            <a:r>
              <a:rPr lang="zh-CN" altLang="en-US" sz="2800" dirty="0">
                <a:solidFill>
                  <a:srgbClr val="00B050"/>
                </a:solidFill>
              </a:rPr>
              <a:t>分钟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DBCFB04C-E553-7B5E-47E1-266B723A77D6}"/>
              </a:ext>
            </a:extLst>
          </p:cNvPr>
          <p:cNvSpPr txBox="1"/>
          <p:nvPr/>
        </p:nvSpPr>
        <p:spPr>
          <a:xfrm>
            <a:off x="5112029" y="1502423"/>
            <a:ext cx="1393319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2800" dirty="0">
                <a:solidFill>
                  <a:srgbClr val="00B050"/>
                </a:solidFill>
              </a:rPr>
              <a:t>9 </a:t>
            </a:r>
            <a:r>
              <a:rPr lang="zh-CN" altLang="en-US" sz="2800" dirty="0">
                <a:solidFill>
                  <a:srgbClr val="00B050"/>
                </a:solidFill>
              </a:rPr>
              <a:t>分钟</a:t>
            </a:r>
          </a:p>
        </p:txBody>
      </p:sp>
      <p:sp>
        <p:nvSpPr>
          <p:cNvPr id="33" name="任意多边形: 形状 32">
            <a:extLst>
              <a:ext uri="{FF2B5EF4-FFF2-40B4-BE49-F238E27FC236}">
                <a16:creationId xmlns:a16="http://schemas.microsoft.com/office/drawing/2014/main" id="{9EB1056C-F36B-2E65-7CEE-68CE73737A11}"/>
              </a:ext>
            </a:extLst>
          </p:cNvPr>
          <p:cNvSpPr/>
          <p:nvPr/>
        </p:nvSpPr>
        <p:spPr>
          <a:xfrm>
            <a:off x="4128486" y="2495780"/>
            <a:ext cx="3002280" cy="1493520"/>
          </a:xfrm>
          <a:custGeom>
            <a:avLst/>
            <a:gdLst>
              <a:gd name="csX0" fmla="*/ 0 w 3002280"/>
              <a:gd name="csY0" fmla="*/ 0 h 1493520"/>
              <a:gd name="csX1" fmla="*/ 1661160 w 3002280"/>
              <a:gd name="csY1" fmla="*/ 655320 h 1493520"/>
              <a:gd name="csX2" fmla="*/ 3002280 w 3002280"/>
              <a:gd name="csY2" fmla="*/ 1493520 h 14935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3002280" h="1493520">
                <a:moveTo>
                  <a:pt x="0" y="0"/>
                </a:moveTo>
                <a:cubicBezTo>
                  <a:pt x="580390" y="203200"/>
                  <a:pt x="1160780" y="406400"/>
                  <a:pt x="1661160" y="655320"/>
                </a:cubicBezTo>
                <a:cubicBezTo>
                  <a:pt x="2161540" y="904240"/>
                  <a:pt x="2581910" y="1198880"/>
                  <a:pt x="3002280" y="1493520"/>
                </a:cubicBezTo>
              </a:path>
            </a:pathLst>
          </a:cu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01EE454-130F-3721-83A6-979A9758FA6A}"/>
              </a:ext>
            </a:extLst>
          </p:cNvPr>
          <p:cNvSpPr txBox="1"/>
          <p:nvPr/>
        </p:nvSpPr>
        <p:spPr>
          <a:xfrm>
            <a:off x="387270" y="3037410"/>
            <a:ext cx="4612442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3200" dirty="0"/>
              <a:t>小丽每分钟走的路程：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8DD45B5-FDC6-F187-922F-F8ADDAF002B9}"/>
              </a:ext>
            </a:extLst>
          </p:cNvPr>
          <p:cNvSpPr txBox="1"/>
          <p:nvPr/>
        </p:nvSpPr>
        <p:spPr>
          <a:xfrm>
            <a:off x="387270" y="3730831"/>
            <a:ext cx="4100616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480 ÷6 = 80</a:t>
            </a:r>
            <a:r>
              <a:rPr lang="zh-CN" altLang="en-US" dirty="0"/>
              <a:t>（</a:t>
            </a:r>
            <a:r>
              <a:rPr lang="en-US" altLang="zh-CN" dirty="0"/>
              <a:t>m</a:t>
            </a:r>
            <a:r>
              <a:rPr lang="zh-CN" altLang="en-US" dirty="0"/>
              <a:t>）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170033C4-3635-4300-5B46-B5466E5B0A45}"/>
              </a:ext>
            </a:extLst>
          </p:cNvPr>
          <p:cNvSpPr txBox="1"/>
          <p:nvPr/>
        </p:nvSpPr>
        <p:spPr>
          <a:xfrm>
            <a:off x="387270" y="4424252"/>
            <a:ext cx="4434335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小红每分钟走的路程：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70CA5ECA-2F1F-288D-0121-862B88918721}"/>
              </a:ext>
            </a:extLst>
          </p:cNvPr>
          <p:cNvSpPr txBox="1"/>
          <p:nvPr/>
        </p:nvSpPr>
        <p:spPr>
          <a:xfrm>
            <a:off x="387270" y="5117673"/>
            <a:ext cx="3892024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675 ÷9 = 75</a:t>
            </a:r>
            <a:r>
              <a:rPr lang="zh-CN" altLang="en-US" dirty="0"/>
              <a:t>（</a:t>
            </a:r>
            <a:r>
              <a:rPr lang="en-US" altLang="zh-CN" dirty="0"/>
              <a:t>m</a:t>
            </a:r>
            <a:r>
              <a:rPr lang="zh-CN" altLang="en-US" dirty="0"/>
              <a:t>）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16D27943-A733-A753-058F-41CCE6ACF663}"/>
              </a:ext>
            </a:extLst>
          </p:cNvPr>
          <p:cNvSpPr txBox="1"/>
          <p:nvPr/>
        </p:nvSpPr>
        <p:spPr>
          <a:xfrm>
            <a:off x="387270" y="5811095"/>
            <a:ext cx="6097554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75 &lt; 80</a:t>
            </a:r>
            <a:r>
              <a:rPr lang="zh-CN" altLang="en-US" dirty="0"/>
              <a:t>，小丽走得最快。</a:t>
            </a:r>
          </a:p>
        </p:txBody>
      </p:sp>
    </p:spTree>
    <p:extLst>
      <p:ext uri="{BB962C8B-B14F-4D97-AF65-F5344CB8AC3E}">
        <p14:creationId xmlns:p14="http://schemas.microsoft.com/office/powerpoint/2010/main" val="5708490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9" grpId="0"/>
      <p:bldP spid="41" grpId="0"/>
      <p:bldP spid="43" grpId="0"/>
      <p:bldP spid="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箭头: 五边形 1">
            <a:extLst>
              <a:ext uri="{FF2B5EF4-FFF2-40B4-BE49-F238E27FC236}">
                <a16:creationId xmlns:a16="http://schemas.microsoft.com/office/drawing/2014/main" id="{5E9D2DF5-B275-5A13-A990-390EDFAC12CF}"/>
              </a:ext>
            </a:extLst>
          </p:cNvPr>
          <p:cNvSpPr/>
          <p:nvPr/>
        </p:nvSpPr>
        <p:spPr>
          <a:xfrm>
            <a:off x="606489" y="494520"/>
            <a:ext cx="2332653" cy="821094"/>
          </a:xfrm>
          <a:prstGeom prst="homePlat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/>
              <a:t>归  纳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6434F6A-C860-3FD2-2C73-548C438C38D3}"/>
              </a:ext>
            </a:extLst>
          </p:cNvPr>
          <p:cNvSpPr txBox="1"/>
          <p:nvPr/>
        </p:nvSpPr>
        <p:spPr>
          <a:xfrm>
            <a:off x="1387929" y="1462186"/>
            <a:ext cx="6711043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一共行了多长的路，就是</a:t>
            </a:r>
            <a:r>
              <a:rPr lang="zh-CN" altLang="en-US" dirty="0"/>
              <a:t>路程</a:t>
            </a:r>
            <a:r>
              <a:rPr lang="zh-CN" altLang="en-US" dirty="0">
                <a:solidFill>
                  <a:schemeClr val="tx1"/>
                </a:solidFill>
              </a:rPr>
              <a:t>；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FFD43E4-A64C-9917-41C6-B7C6B6F2D253}"/>
              </a:ext>
            </a:extLst>
          </p:cNvPr>
          <p:cNvSpPr txBox="1"/>
          <p:nvPr/>
        </p:nvSpPr>
        <p:spPr>
          <a:xfrm>
            <a:off x="1313286" y="3088776"/>
            <a:ext cx="9239638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每分钟（或每小时等）行的路程，就是</a:t>
            </a:r>
            <a:r>
              <a:rPr lang="zh-CN" altLang="en-US" dirty="0">
                <a:solidFill>
                  <a:srgbClr val="FF0000"/>
                </a:solidFill>
              </a:rPr>
              <a:t>速度</a:t>
            </a:r>
            <a:r>
              <a:rPr lang="zh-CN" altLang="en-US" dirty="0"/>
              <a:t>；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45D8989-0C5F-3A4C-DFFA-92A5A951CDF6}"/>
              </a:ext>
            </a:extLst>
          </p:cNvPr>
          <p:cNvSpPr txBox="1"/>
          <p:nvPr/>
        </p:nvSpPr>
        <p:spPr>
          <a:xfrm>
            <a:off x="1387929" y="4715366"/>
            <a:ext cx="9239638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j-ea"/>
              </a:defRPr>
            </a:lvl1pPr>
          </a:lstStyle>
          <a:p>
            <a:r>
              <a:rPr lang="zh-CN" altLang="en-US" dirty="0"/>
              <a:t>行了几分钟（或几小时等），就是</a:t>
            </a:r>
            <a:r>
              <a:rPr lang="zh-CN" altLang="en-US" dirty="0">
                <a:solidFill>
                  <a:srgbClr val="FF0000"/>
                </a:solidFill>
              </a:rPr>
              <a:t>时间</a:t>
            </a:r>
            <a:r>
              <a:rPr lang="zh-CN" altLang="en-US" dirty="0"/>
              <a:t>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81F5387-4D7D-ABE4-19D5-27A5AB988057}"/>
              </a:ext>
            </a:extLst>
          </p:cNvPr>
          <p:cNvSpPr txBox="1"/>
          <p:nvPr/>
        </p:nvSpPr>
        <p:spPr>
          <a:xfrm>
            <a:off x="4056486" y="2317384"/>
            <a:ext cx="4247758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3200" dirty="0">
                <a:solidFill>
                  <a:schemeClr val="tx1"/>
                </a:solidFill>
              </a:rPr>
              <a:t>路程的单位：</a:t>
            </a:r>
            <a:r>
              <a:rPr lang="en-US" altLang="zh-CN" sz="3200" dirty="0">
                <a:solidFill>
                  <a:schemeClr val="tx1"/>
                </a:solidFill>
              </a:rPr>
              <a:t>m</a:t>
            </a:r>
            <a:r>
              <a:rPr lang="zh-CN" altLang="en-US" sz="3200" dirty="0">
                <a:solidFill>
                  <a:schemeClr val="tx1"/>
                </a:solidFill>
              </a:rPr>
              <a:t>、</a:t>
            </a:r>
            <a:r>
              <a:rPr lang="en-US" altLang="zh-CN" sz="3200" dirty="0">
                <a:solidFill>
                  <a:schemeClr val="tx1"/>
                </a:solidFill>
              </a:rPr>
              <a:t>km</a:t>
            </a:r>
            <a:endParaRPr lang="zh-CN" altLang="en-US" sz="3200" dirty="0">
              <a:solidFill>
                <a:schemeClr val="tx1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244D78F-7C9E-6152-5DAE-20F0EAC4E463}"/>
              </a:ext>
            </a:extLst>
          </p:cNvPr>
          <p:cNvSpPr txBox="1"/>
          <p:nvPr/>
        </p:nvSpPr>
        <p:spPr>
          <a:xfrm>
            <a:off x="3349495" y="3943974"/>
            <a:ext cx="6512962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3200" dirty="0">
                <a:solidFill>
                  <a:schemeClr val="tx1"/>
                </a:solidFill>
              </a:rPr>
              <a:t>速度的单位：</a:t>
            </a:r>
            <a:r>
              <a:rPr lang="en-US" altLang="zh-CN" sz="3200" dirty="0">
                <a:solidFill>
                  <a:schemeClr val="tx1"/>
                </a:solidFill>
              </a:rPr>
              <a:t>m/s</a:t>
            </a:r>
            <a:r>
              <a:rPr lang="zh-CN" altLang="en-US" sz="3200" dirty="0">
                <a:solidFill>
                  <a:schemeClr val="tx1"/>
                </a:solidFill>
              </a:rPr>
              <a:t>、</a:t>
            </a:r>
            <a:r>
              <a:rPr lang="en-US" altLang="zh-CN" sz="3200" dirty="0">
                <a:solidFill>
                  <a:schemeClr val="tx1"/>
                </a:solidFill>
              </a:rPr>
              <a:t>m/min</a:t>
            </a:r>
            <a:r>
              <a:rPr lang="zh-CN" altLang="en-US" sz="3200" dirty="0">
                <a:solidFill>
                  <a:schemeClr val="tx1"/>
                </a:solidFill>
              </a:rPr>
              <a:t>、</a:t>
            </a:r>
            <a:r>
              <a:rPr lang="en-US" altLang="zh-CN" sz="3200" dirty="0">
                <a:solidFill>
                  <a:schemeClr val="tx1"/>
                </a:solidFill>
              </a:rPr>
              <a:t>km/h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5A83887-79EF-0B79-2F42-9BD6B5222E36}"/>
              </a:ext>
            </a:extLst>
          </p:cNvPr>
          <p:cNvSpPr txBox="1"/>
          <p:nvPr/>
        </p:nvSpPr>
        <p:spPr>
          <a:xfrm>
            <a:off x="3869867" y="5570565"/>
            <a:ext cx="5833970" cy="61555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chemeClr val="tx1"/>
                </a:solidFill>
              </a:rPr>
              <a:t>时间的单位：</a:t>
            </a:r>
            <a:r>
              <a:rPr lang="en-US" altLang="zh-CN" dirty="0">
                <a:solidFill>
                  <a:schemeClr val="tx1"/>
                </a:solidFill>
              </a:rPr>
              <a:t>s</a:t>
            </a:r>
            <a:r>
              <a:rPr lang="zh-CN" altLang="en-US" dirty="0">
                <a:solidFill>
                  <a:schemeClr val="tx1"/>
                </a:solidFill>
              </a:rPr>
              <a:t>、</a:t>
            </a:r>
            <a:r>
              <a:rPr lang="en-US" altLang="zh-CN" dirty="0">
                <a:solidFill>
                  <a:schemeClr val="tx1"/>
                </a:solidFill>
              </a:rPr>
              <a:t>min</a:t>
            </a:r>
            <a:r>
              <a:rPr lang="zh-CN" altLang="en-US" dirty="0">
                <a:solidFill>
                  <a:schemeClr val="tx1"/>
                </a:solidFill>
              </a:rPr>
              <a:t>、</a:t>
            </a:r>
            <a:r>
              <a:rPr lang="en-US" altLang="zh-CN" dirty="0">
                <a:solidFill>
                  <a:schemeClr val="tx1"/>
                </a:solidFill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12526253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321F1D8-25C2-BA73-6CD7-3A8A8BEA36EE}"/>
              </a:ext>
            </a:extLst>
          </p:cNvPr>
          <p:cNvSpPr txBox="1"/>
          <p:nvPr/>
        </p:nvSpPr>
        <p:spPr>
          <a:xfrm>
            <a:off x="511631" y="316681"/>
            <a:ext cx="6097554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速度如何读、写呢？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413BC90-2ABB-A644-D616-97489B55C23F}"/>
              </a:ext>
            </a:extLst>
          </p:cNvPr>
          <p:cNvSpPr txBox="1"/>
          <p:nvPr/>
        </p:nvSpPr>
        <p:spPr>
          <a:xfrm>
            <a:off x="787656" y="1466673"/>
            <a:ext cx="4612442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小丽每分钟走 </a:t>
            </a:r>
            <a:r>
              <a:rPr lang="en-US" altLang="zh-CN" dirty="0"/>
              <a:t>80 </a:t>
            </a:r>
            <a:r>
              <a:rPr lang="zh-CN" altLang="en-US" dirty="0"/>
              <a:t>米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C8AB77B-72DF-4055-274F-80D865B9FBB5}"/>
              </a:ext>
            </a:extLst>
          </p:cNvPr>
          <p:cNvSpPr txBox="1"/>
          <p:nvPr/>
        </p:nvSpPr>
        <p:spPr>
          <a:xfrm>
            <a:off x="787656" y="3766657"/>
            <a:ext cx="6303608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飞机每小时飞行 </a:t>
            </a:r>
            <a:r>
              <a:rPr lang="en-US" altLang="zh-CN" dirty="0"/>
              <a:t>800 km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4EDC803-1E10-4AAD-E6C9-5C20F2CFC78E}"/>
              </a:ext>
            </a:extLst>
          </p:cNvPr>
          <p:cNvSpPr txBox="1"/>
          <p:nvPr/>
        </p:nvSpPr>
        <p:spPr>
          <a:xfrm>
            <a:off x="787656" y="2616665"/>
            <a:ext cx="4612442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写作：</a:t>
            </a:r>
            <a:r>
              <a:rPr lang="en-US" altLang="zh-CN" dirty="0"/>
              <a:t>____________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1A535E5-2005-2E8D-E9DD-4BFDD573D51E}"/>
              </a:ext>
            </a:extLst>
          </p:cNvPr>
          <p:cNvSpPr txBox="1"/>
          <p:nvPr/>
        </p:nvSpPr>
        <p:spPr>
          <a:xfrm>
            <a:off x="5788864" y="2616665"/>
            <a:ext cx="4612442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读作：</a:t>
            </a:r>
            <a:r>
              <a:rPr lang="en-US" altLang="zh-CN" dirty="0"/>
              <a:t>____________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0AF17EF-FB7A-B255-B1DA-1D6A2DE29799}"/>
              </a:ext>
            </a:extLst>
          </p:cNvPr>
          <p:cNvSpPr txBox="1"/>
          <p:nvPr/>
        </p:nvSpPr>
        <p:spPr>
          <a:xfrm>
            <a:off x="787656" y="4916647"/>
            <a:ext cx="4612442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写作：</a:t>
            </a:r>
            <a:r>
              <a:rPr lang="en-US" altLang="zh-CN" dirty="0"/>
              <a:t>____________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9BE3823-5B07-E598-1643-4576E6829D8B}"/>
              </a:ext>
            </a:extLst>
          </p:cNvPr>
          <p:cNvSpPr txBox="1"/>
          <p:nvPr/>
        </p:nvSpPr>
        <p:spPr>
          <a:xfrm>
            <a:off x="5844846" y="4916647"/>
            <a:ext cx="4612442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读作：</a:t>
            </a:r>
            <a:r>
              <a:rPr lang="en-US" altLang="zh-CN" dirty="0"/>
              <a:t>____________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0A7B03A-5959-167C-3EBA-F3CFF7C5BD5D}"/>
              </a:ext>
            </a:extLst>
          </p:cNvPr>
          <p:cNvSpPr txBox="1"/>
          <p:nvPr/>
        </p:nvSpPr>
        <p:spPr>
          <a:xfrm>
            <a:off x="2596900" y="2644656"/>
            <a:ext cx="232966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3400" dirty="0"/>
              <a:t>80 </a:t>
            </a:r>
            <a:r>
              <a:rPr lang="zh-CN" altLang="en-US" sz="3400" dirty="0"/>
              <a:t>米</a:t>
            </a:r>
            <a:r>
              <a:rPr lang="en-US" altLang="zh-CN" sz="3400" dirty="0"/>
              <a:t>/</a:t>
            </a:r>
            <a:r>
              <a:rPr lang="zh-CN" altLang="en-US" sz="3400" dirty="0"/>
              <a:t>分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8DA8BF3-229D-0BA8-88A0-B3EBBB610130}"/>
              </a:ext>
            </a:extLst>
          </p:cNvPr>
          <p:cNvSpPr txBox="1"/>
          <p:nvPr/>
        </p:nvSpPr>
        <p:spPr>
          <a:xfrm>
            <a:off x="7738067" y="2644656"/>
            <a:ext cx="232966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3400" dirty="0"/>
              <a:t>80 </a:t>
            </a:r>
            <a:r>
              <a:rPr lang="zh-CN" altLang="en-US" sz="3400" dirty="0"/>
              <a:t>米每分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E1684BB-C25E-2E3A-5E13-A2E58EAEB983}"/>
              </a:ext>
            </a:extLst>
          </p:cNvPr>
          <p:cNvSpPr txBox="1"/>
          <p:nvPr/>
        </p:nvSpPr>
        <p:spPr>
          <a:xfrm>
            <a:off x="2372964" y="4986639"/>
            <a:ext cx="2803198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3400" dirty="0"/>
              <a:t>800 </a:t>
            </a:r>
            <a:r>
              <a:rPr lang="zh-CN" altLang="en-US" sz="3400" dirty="0"/>
              <a:t>千米</a:t>
            </a:r>
            <a:r>
              <a:rPr lang="en-US" altLang="zh-CN" sz="3400" dirty="0"/>
              <a:t>/</a:t>
            </a:r>
            <a:r>
              <a:rPr lang="zh-CN" altLang="en-US" sz="3400" dirty="0"/>
              <a:t>时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EBC2E69-B7B4-0D70-8F0D-E73B78F9C55E}"/>
              </a:ext>
            </a:extLst>
          </p:cNvPr>
          <p:cNvSpPr txBox="1"/>
          <p:nvPr/>
        </p:nvSpPr>
        <p:spPr>
          <a:xfrm>
            <a:off x="7411494" y="4958648"/>
            <a:ext cx="2952488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3400" dirty="0"/>
              <a:t>800 </a:t>
            </a:r>
            <a:r>
              <a:rPr lang="zh-CN" altLang="en-US" sz="3400" dirty="0"/>
              <a:t>千米每时</a:t>
            </a:r>
          </a:p>
        </p:txBody>
      </p:sp>
    </p:spTree>
    <p:extLst>
      <p:ext uri="{BB962C8B-B14F-4D97-AF65-F5344CB8AC3E}">
        <p14:creationId xmlns:p14="http://schemas.microsoft.com/office/powerpoint/2010/main" val="24516253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C96C475-71F5-2756-55E1-CE8496C9E2BB}"/>
              </a:ext>
            </a:extLst>
          </p:cNvPr>
          <p:cNvSpPr txBox="1"/>
          <p:nvPr/>
        </p:nvSpPr>
        <p:spPr>
          <a:xfrm>
            <a:off x="797816" y="1640960"/>
            <a:ext cx="2934427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sz="3600" dirty="0">
                <a:solidFill>
                  <a:schemeClr val="tx1"/>
                </a:solidFill>
              </a:rPr>
              <a:t>480 ÷ 6 = 80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25BF7C5-A96C-1E75-DCBF-DE898486FCAD}"/>
              </a:ext>
            </a:extLst>
          </p:cNvPr>
          <p:cNvSpPr txBox="1"/>
          <p:nvPr/>
        </p:nvSpPr>
        <p:spPr>
          <a:xfrm>
            <a:off x="734008" y="582774"/>
            <a:ext cx="10482893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zh-CN" dirty="0"/>
              <a:t>根据</a:t>
            </a:r>
            <a:r>
              <a:rPr lang="zh-CN" altLang="en-US" dirty="0"/>
              <a:t>下</a:t>
            </a:r>
            <a:r>
              <a:rPr lang="zh-CN" altLang="zh-CN" dirty="0"/>
              <a:t>面的计算，我们可以得出什么数量关系？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463A0522-4947-6061-24AC-5E688FA73964}"/>
              </a:ext>
            </a:extLst>
          </p:cNvPr>
          <p:cNvGrpSpPr/>
          <p:nvPr/>
        </p:nvGrpSpPr>
        <p:grpSpPr>
          <a:xfrm>
            <a:off x="901862" y="2341984"/>
            <a:ext cx="696878" cy="1485952"/>
            <a:chOff x="1023161" y="2341984"/>
            <a:chExt cx="696878" cy="1485952"/>
          </a:xfrm>
        </p:grpSpPr>
        <p:cxnSp>
          <p:nvCxnSpPr>
            <p:cNvPr id="7" name="直接箭头连接符 6">
              <a:extLst>
                <a:ext uri="{FF2B5EF4-FFF2-40B4-BE49-F238E27FC236}">
                  <a16:creationId xmlns:a16="http://schemas.microsoft.com/office/drawing/2014/main" id="{4994903E-61A9-A44D-B742-EE741A3F90FD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341984"/>
              <a:ext cx="0" cy="522514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08FD9DDB-1914-93B3-4C2D-42E832D45558}"/>
                </a:ext>
              </a:extLst>
            </p:cNvPr>
            <p:cNvSpPr txBox="1"/>
            <p:nvPr/>
          </p:nvSpPr>
          <p:spPr>
            <a:xfrm>
              <a:off x="1023161" y="2873829"/>
              <a:ext cx="69687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 eaLnBrk="1" hangingPunct="1"/>
              <a:r>
                <a:rPr lang="zh-CN" altLang="en-US" sz="2800" dirty="0">
                  <a:solidFill>
                    <a:srgbClr val="0070C0"/>
                  </a:solidFill>
                </a:rPr>
                <a:t>路程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81C4A46B-0F34-4905-DFC5-6F70CFE10E47}"/>
              </a:ext>
            </a:extLst>
          </p:cNvPr>
          <p:cNvGrpSpPr/>
          <p:nvPr/>
        </p:nvGrpSpPr>
        <p:grpSpPr>
          <a:xfrm>
            <a:off x="2030866" y="2341984"/>
            <a:ext cx="696878" cy="1485952"/>
            <a:chOff x="2152165" y="2341984"/>
            <a:chExt cx="696878" cy="1485952"/>
          </a:xfrm>
        </p:grpSpPr>
        <p:cxnSp>
          <p:nvCxnSpPr>
            <p:cNvPr id="11" name="直接箭头连接符 10">
              <a:extLst>
                <a:ext uri="{FF2B5EF4-FFF2-40B4-BE49-F238E27FC236}">
                  <a16:creationId xmlns:a16="http://schemas.microsoft.com/office/drawing/2014/main" id="{EE34A7E1-FD23-5DD7-FC8F-24FB25FC7130}"/>
                </a:ext>
              </a:extLst>
            </p:cNvPr>
            <p:cNvCxnSpPr>
              <a:cxnSpLocks/>
            </p:cNvCxnSpPr>
            <p:nvPr/>
          </p:nvCxnSpPr>
          <p:spPr>
            <a:xfrm>
              <a:off x="2500604" y="2341984"/>
              <a:ext cx="0" cy="522514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A988C00A-E80C-F842-6553-D6826B6418A5}"/>
                </a:ext>
              </a:extLst>
            </p:cNvPr>
            <p:cNvSpPr txBox="1"/>
            <p:nvPr/>
          </p:nvSpPr>
          <p:spPr>
            <a:xfrm>
              <a:off x="2152165" y="2873829"/>
              <a:ext cx="69687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 eaLnBrk="1" hangingPunct="1"/>
              <a:r>
                <a:rPr lang="zh-CN" altLang="en-US" sz="2800" dirty="0">
                  <a:solidFill>
                    <a:srgbClr val="0070C0"/>
                  </a:solidFill>
                </a:rPr>
                <a:t>时间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B9725F54-EA5A-03EE-AD45-B32A27631FF9}"/>
              </a:ext>
            </a:extLst>
          </p:cNvPr>
          <p:cNvGrpSpPr/>
          <p:nvPr/>
        </p:nvGrpSpPr>
        <p:grpSpPr>
          <a:xfrm>
            <a:off x="2889282" y="2341984"/>
            <a:ext cx="696878" cy="1485952"/>
            <a:chOff x="3010581" y="2341984"/>
            <a:chExt cx="696878" cy="1485952"/>
          </a:xfrm>
        </p:grpSpPr>
        <p:cxnSp>
          <p:nvCxnSpPr>
            <p:cNvPr id="13" name="直接箭头连接符 12">
              <a:extLst>
                <a:ext uri="{FF2B5EF4-FFF2-40B4-BE49-F238E27FC236}">
                  <a16:creationId xmlns:a16="http://schemas.microsoft.com/office/drawing/2014/main" id="{D2A47A3E-4CA2-F7CD-82CA-A2C3DC81C8CD}"/>
                </a:ext>
              </a:extLst>
            </p:cNvPr>
            <p:cNvCxnSpPr>
              <a:cxnSpLocks/>
            </p:cNvCxnSpPr>
            <p:nvPr/>
          </p:nvCxnSpPr>
          <p:spPr>
            <a:xfrm>
              <a:off x="3359020" y="2341984"/>
              <a:ext cx="0" cy="522514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C1D13E60-B27A-3CC1-F6CC-43A3E20A482F}"/>
                </a:ext>
              </a:extLst>
            </p:cNvPr>
            <p:cNvSpPr txBox="1"/>
            <p:nvPr/>
          </p:nvSpPr>
          <p:spPr>
            <a:xfrm>
              <a:off x="3010581" y="2873829"/>
              <a:ext cx="69687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 eaLnBrk="1" hangingPunct="1"/>
              <a:r>
                <a:rPr lang="zh-CN" altLang="en-US" sz="2800" dirty="0">
                  <a:solidFill>
                    <a:srgbClr val="0070C0"/>
                  </a:solidFill>
                </a:rPr>
                <a:t>速度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6CFC2A5F-8C98-C404-3536-4DC96251905D}"/>
              </a:ext>
            </a:extLst>
          </p:cNvPr>
          <p:cNvGrpSpPr/>
          <p:nvPr/>
        </p:nvGrpSpPr>
        <p:grpSpPr>
          <a:xfrm>
            <a:off x="3796707" y="1640960"/>
            <a:ext cx="3770418" cy="735073"/>
            <a:chOff x="4067296" y="1640960"/>
            <a:chExt cx="3770418" cy="735073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AB2E261B-FC4C-07E3-269B-03C1E3343041}"/>
                </a:ext>
              </a:extLst>
            </p:cNvPr>
            <p:cNvSpPr txBox="1"/>
            <p:nvPr/>
          </p:nvSpPr>
          <p:spPr>
            <a:xfrm>
              <a:off x="4903287" y="1640960"/>
              <a:ext cx="2934427" cy="7350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480 ÷ 80 = 6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9" name="箭头: 右 18">
              <a:extLst>
                <a:ext uri="{FF2B5EF4-FFF2-40B4-BE49-F238E27FC236}">
                  <a16:creationId xmlns:a16="http://schemas.microsoft.com/office/drawing/2014/main" id="{3098834A-E87D-C8D0-9726-B65386140C34}"/>
                </a:ext>
              </a:extLst>
            </p:cNvPr>
            <p:cNvSpPr/>
            <p:nvPr/>
          </p:nvSpPr>
          <p:spPr>
            <a:xfrm>
              <a:off x="4067296" y="1932552"/>
              <a:ext cx="696878" cy="293914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E3FD549-52B4-F231-0567-51AF9D283048}"/>
              </a:ext>
            </a:extLst>
          </p:cNvPr>
          <p:cNvGrpSpPr/>
          <p:nvPr/>
        </p:nvGrpSpPr>
        <p:grpSpPr>
          <a:xfrm>
            <a:off x="4755404" y="2341984"/>
            <a:ext cx="696878" cy="1485952"/>
            <a:chOff x="1023161" y="2341984"/>
            <a:chExt cx="696878" cy="1485952"/>
          </a:xfrm>
        </p:grpSpPr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id="{19547CE0-5B2E-9996-0E3E-36BB88E54958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341984"/>
              <a:ext cx="0" cy="522514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9F229E24-A8E2-28A9-91AD-27A9F2838B80}"/>
                </a:ext>
              </a:extLst>
            </p:cNvPr>
            <p:cNvSpPr txBox="1"/>
            <p:nvPr/>
          </p:nvSpPr>
          <p:spPr>
            <a:xfrm>
              <a:off x="1023161" y="2873829"/>
              <a:ext cx="69687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 eaLnBrk="1" hangingPunct="1"/>
              <a:r>
                <a:rPr lang="zh-CN" altLang="en-US" sz="2800" dirty="0">
                  <a:solidFill>
                    <a:srgbClr val="0070C0"/>
                  </a:solidFill>
                </a:rPr>
                <a:t>路程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CA5AB485-189F-16F8-4C73-2E5F75515E84}"/>
              </a:ext>
            </a:extLst>
          </p:cNvPr>
          <p:cNvGrpSpPr/>
          <p:nvPr/>
        </p:nvGrpSpPr>
        <p:grpSpPr>
          <a:xfrm>
            <a:off x="6817466" y="2341984"/>
            <a:ext cx="696878" cy="1485952"/>
            <a:chOff x="2152165" y="2341984"/>
            <a:chExt cx="696878" cy="1485952"/>
          </a:xfrm>
        </p:grpSpPr>
        <p:cxnSp>
          <p:nvCxnSpPr>
            <p:cNvPr id="25" name="直接箭头连接符 24">
              <a:extLst>
                <a:ext uri="{FF2B5EF4-FFF2-40B4-BE49-F238E27FC236}">
                  <a16:creationId xmlns:a16="http://schemas.microsoft.com/office/drawing/2014/main" id="{56ECC47B-C152-5429-F24A-25A1E642EB08}"/>
                </a:ext>
              </a:extLst>
            </p:cNvPr>
            <p:cNvCxnSpPr>
              <a:cxnSpLocks/>
            </p:cNvCxnSpPr>
            <p:nvPr/>
          </p:nvCxnSpPr>
          <p:spPr>
            <a:xfrm>
              <a:off x="2500604" y="2341984"/>
              <a:ext cx="0" cy="522514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C2C9C0A3-A7E0-5B4B-D62C-FA38C45046FD}"/>
                </a:ext>
              </a:extLst>
            </p:cNvPr>
            <p:cNvSpPr txBox="1"/>
            <p:nvPr/>
          </p:nvSpPr>
          <p:spPr>
            <a:xfrm>
              <a:off x="2152165" y="2873829"/>
              <a:ext cx="69687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 eaLnBrk="1" hangingPunct="1"/>
              <a:r>
                <a:rPr lang="zh-CN" altLang="en-US" sz="2800" dirty="0">
                  <a:solidFill>
                    <a:srgbClr val="0070C0"/>
                  </a:solidFill>
                </a:rPr>
                <a:t>时间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4A5C6690-44EA-2C46-98FC-65D1242B349A}"/>
              </a:ext>
            </a:extLst>
          </p:cNvPr>
          <p:cNvGrpSpPr/>
          <p:nvPr/>
        </p:nvGrpSpPr>
        <p:grpSpPr>
          <a:xfrm>
            <a:off x="5968381" y="2341984"/>
            <a:ext cx="696878" cy="1485952"/>
            <a:chOff x="3010581" y="2341984"/>
            <a:chExt cx="696878" cy="1485952"/>
          </a:xfrm>
        </p:grpSpPr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id="{C61CFE97-D2AA-CEB1-E54A-029B2898B397}"/>
                </a:ext>
              </a:extLst>
            </p:cNvPr>
            <p:cNvCxnSpPr>
              <a:cxnSpLocks/>
            </p:cNvCxnSpPr>
            <p:nvPr/>
          </p:nvCxnSpPr>
          <p:spPr>
            <a:xfrm>
              <a:off x="3359020" y="2341984"/>
              <a:ext cx="0" cy="522514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1048AAF8-4DA0-F61C-887B-B4530F611D1D}"/>
                </a:ext>
              </a:extLst>
            </p:cNvPr>
            <p:cNvSpPr txBox="1"/>
            <p:nvPr/>
          </p:nvSpPr>
          <p:spPr>
            <a:xfrm>
              <a:off x="3010581" y="2873829"/>
              <a:ext cx="69687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 eaLnBrk="1" hangingPunct="1"/>
              <a:r>
                <a:rPr lang="zh-CN" altLang="en-US" sz="2800" dirty="0">
                  <a:solidFill>
                    <a:srgbClr val="0070C0"/>
                  </a:solidFill>
                </a:rPr>
                <a:t>速度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8F76FC76-5CA0-D4A4-ACE9-810AD7D1F1B8}"/>
              </a:ext>
            </a:extLst>
          </p:cNvPr>
          <p:cNvGrpSpPr/>
          <p:nvPr/>
        </p:nvGrpSpPr>
        <p:grpSpPr>
          <a:xfrm>
            <a:off x="7631594" y="1640960"/>
            <a:ext cx="3770418" cy="735073"/>
            <a:chOff x="4067296" y="1640960"/>
            <a:chExt cx="3770418" cy="735073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235064DE-088D-8823-1F6A-C14A378B9563}"/>
                </a:ext>
              </a:extLst>
            </p:cNvPr>
            <p:cNvSpPr txBox="1"/>
            <p:nvPr/>
          </p:nvSpPr>
          <p:spPr>
            <a:xfrm>
              <a:off x="4903287" y="1640960"/>
              <a:ext cx="2934427" cy="7350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80 × 6 = 480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32" name="箭头: 右 31">
              <a:extLst>
                <a:ext uri="{FF2B5EF4-FFF2-40B4-BE49-F238E27FC236}">
                  <a16:creationId xmlns:a16="http://schemas.microsoft.com/office/drawing/2014/main" id="{5ADDF6B8-E6A3-0396-D8C9-61532DBBF873}"/>
                </a:ext>
              </a:extLst>
            </p:cNvPr>
            <p:cNvSpPr/>
            <p:nvPr/>
          </p:nvSpPr>
          <p:spPr>
            <a:xfrm>
              <a:off x="4067296" y="1932552"/>
              <a:ext cx="696878" cy="293914"/>
            </a:xfrm>
            <a:prstGeom prst="rightArrow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F385B3E2-20CC-4072-10FA-83B57B5433A3}"/>
              </a:ext>
            </a:extLst>
          </p:cNvPr>
          <p:cNvGrpSpPr/>
          <p:nvPr/>
        </p:nvGrpSpPr>
        <p:grpSpPr>
          <a:xfrm>
            <a:off x="10428421" y="2341984"/>
            <a:ext cx="696878" cy="1485952"/>
            <a:chOff x="1023161" y="2341984"/>
            <a:chExt cx="696878" cy="1485952"/>
          </a:xfrm>
        </p:grpSpPr>
        <p:cxnSp>
          <p:nvCxnSpPr>
            <p:cNvPr id="34" name="直接箭头连接符 33">
              <a:extLst>
                <a:ext uri="{FF2B5EF4-FFF2-40B4-BE49-F238E27FC236}">
                  <a16:creationId xmlns:a16="http://schemas.microsoft.com/office/drawing/2014/main" id="{4B4056E2-C5D4-9599-60D5-5D439AA80ADE}"/>
                </a:ext>
              </a:extLst>
            </p:cNvPr>
            <p:cNvCxnSpPr>
              <a:cxnSpLocks/>
            </p:cNvCxnSpPr>
            <p:nvPr/>
          </p:nvCxnSpPr>
          <p:spPr>
            <a:xfrm>
              <a:off x="1371600" y="2341984"/>
              <a:ext cx="0" cy="522514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B8FE1B0E-BD08-8F54-FE63-AE1C61923636}"/>
                </a:ext>
              </a:extLst>
            </p:cNvPr>
            <p:cNvSpPr txBox="1"/>
            <p:nvPr/>
          </p:nvSpPr>
          <p:spPr>
            <a:xfrm>
              <a:off x="1023161" y="2873829"/>
              <a:ext cx="69687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 eaLnBrk="1" hangingPunct="1"/>
              <a:r>
                <a:rPr lang="zh-CN" altLang="en-US" sz="2800" dirty="0">
                  <a:solidFill>
                    <a:srgbClr val="0070C0"/>
                  </a:solidFill>
                </a:rPr>
                <a:t>路程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11F8FA5E-3800-FBDD-5047-55E4C4FD4950}"/>
              </a:ext>
            </a:extLst>
          </p:cNvPr>
          <p:cNvGrpSpPr/>
          <p:nvPr/>
        </p:nvGrpSpPr>
        <p:grpSpPr>
          <a:xfrm>
            <a:off x="9504688" y="2341984"/>
            <a:ext cx="696878" cy="1485952"/>
            <a:chOff x="2152165" y="2341984"/>
            <a:chExt cx="696878" cy="1485952"/>
          </a:xfrm>
        </p:grpSpPr>
        <p:cxnSp>
          <p:nvCxnSpPr>
            <p:cNvPr id="37" name="直接箭头连接符 36">
              <a:extLst>
                <a:ext uri="{FF2B5EF4-FFF2-40B4-BE49-F238E27FC236}">
                  <a16:creationId xmlns:a16="http://schemas.microsoft.com/office/drawing/2014/main" id="{3CDB945D-82EB-75EB-6556-8E476C1917C8}"/>
                </a:ext>
              </a:extLst>
            </p:cNvPr>
            <p:cNvCxnSpPr>
              <a:cxnSpLocks/>
            </p:cNvCxnSpPr>
            <p:nvPr/>
          </p:nvCxnSpPr>
          <p:spPr>
            <a:xfrm>
              <a:off x="2500604" y="2341984"/>
              <a:ext cx="0" cy="522514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57760E16-BCE3-ECB7-7B81-91F9A558766B}"/>
                </a:ext>
              </a:extLst>
            </p:cNvPr>
            <p:cNvSpPr txBox="1"/>
            <p:nvPr/>
          </p:nvSpPr>
          <p:spPr>
            <a:xfrm>
              <a:off x="2152165" y="2873829"/>
              <a:ext cx="69687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 eaLnBrk="1" hangingPunct="1"/>
              <a:r>
                <a:rPr lang="zh-CN" altLang="en-US" sz="2800" dirty="0">
                  <a:solidFill>
                    <a:srgbClr val="0070C0"/>
                  </a:solidFill>
                </a:rPr>
                <a:t>时间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B22BBFB5-2C8B-508E-D93A-B291876088B2}"/>
              </a:ext>
            </a:extLst>
          </p:cNvPr>
          <p:cNvGrpSpPr/>
          <p:nvPr/>
        </p:nvGrpSpPr>
        <p:grpSpPr>
          <a:xfrm>
            <a:off x="8422335" y="2341984"/>
            <a:ext cx="696878" cy="1485952"/>
            <a:chOff x="3010581" y="2341984"/>
            <a:chExt cx="696878" cy="1485952"/>
          </a:xfrm>
        </p:grpSpPr>
        <p:cxnSp>
          <p:nvCxnSpPr>
            <p:cNvPr id="40" name="直接箭头连接符 39">
              <a:extLst>
                <a:ext uri="{FF2B5EF4-FFF2-40B4-BE49-F238E27FC236}">
                  <a16:creationId xmlns:a16="http://schemas.microsoft.com/office/drawing/2014/main" id="{CA2B9A5A-8171-EDB9-475F-CD73426996FA}"/>
                </a:ext>
              </a:extLst>
            </p:cNvPr>
            <p:cNvCxnSpPr>
              <a:cxnSpLocks/>
            </p:cNvCxnSpPr>
            <p:nvPr/>
          </p:nvCxnSpPr>
          <p:spPr>
            <a:xfrm>
              <a:off x="3359020" y="2341984"/>
              <a:ext cx="0" cy="522514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35601AEC-577B-6EE4-7CBB-413FE92D79E0}"/>
                </a:ext>
              </a:extLst>
            </p:cNvPr>
            <p:cNvSpPr txBox="1"/>
            <p:nvPr/>
          </p:nvSpPr>
          <p:spPr>
            <a:xfrm>
              <a:off x="3010581" y="2873829"/>
              <a:ext cx="69687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 eaLnBrk="1" hangingPunct="1"/>
              <a:r>
                <a:rPr lang="zh-CN" altLang="en-US" sz="2800" dirty="0">
                  <a:solidFill>
                    <a:srgbClr val="0070C0"/>
                  </a:solidFill>
                </a:rPr>
                <a:t>速度</a:t>
              </a:r>
            </a:p>
          </p:txBody>
        </p:sp>
      </p:grp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6992693E-5641-8C58-312C-CB997420FDC7}"/>
              </a:ext>
            </a:extLst>
          </p:cNvPr>
          <p:cNvSpPr/>
          <p:nvPr/>
        </p:nvSpPr>
        <p:spPr>
          <a:xfrm>
            <a:off x="4024603" y="4311602"/>
            <a:ext cx="4142794" cy="7350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路程 </a:t>
            </a:r>
            <a:r>
              <a:rPr lang="en-US" altLang="zh-CN" sz="3200" b="1" dirty="0">
                <a:solidFill>
                  <a:schemeClr val="tx1"/>
                </a:solidFill>
              </a:rPr>
              <a:t>= </a:t>
            </a:r>
            <a:r>
              <a:rPr lang="zh-CN" altLang="en-US" sz="3200" b="1" dirty="0">
                <a:solidFill>
                  <a:schemeClr val="tx1"/>
                </a:solidFill>
              </a:rPr>
              <a:t>速度</a:t>
            </a:r>
            <a:r>
              <a:rPr lang="en-US" altLang="zh-CN" sz="3200" b="1" dirty="0">
                <a:solidFill>
                  <a:schemeClr val="tx1"/>
                </a:solidFill>
              </a:rPr>
              <a:t>×</a:t>
            </a:r>
            <a:r>
              <a:rPr lang="zh-CN" altLang="en-US" sz="3200" b="1" dirty="0">
                <a:solidFill>
                  <a:schemeClr val="tx1"/>
                </a:solidFill>
              </a:rPr>
              <a:t>时间</a:t>
            </a:r>
          </a:p>
        </p:txBody>
      </p:sp>
      <p:sp>
        <p:nvSpPr>
          <p:cNvPr id="43" name="矩形: 圆角 42">
            <a:extLst>
              <a:ext uri="{FF2B5EF4-FFF2-40B4-BE49-F238E27FC236}">
                <a16:creationId xmlns:a16="http://schemas.microsoft.com/office/drawing/2014/main" id="{2809B9C6-56CA-90A3-3D87-35C43F202DFB}"/>
              </a:ext>
            </a:extLst>
          </p:cNvPr>
          <p:cNvSpPr/>
          <p:nvPr/>
        </p:nvSpPr>
        <p:spPr>
          <a:xfrm>
            <a:off x="1032487" y="5430047"/>
            <a:ext cx="4142794" cy="73507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速度 </a:t>
            </a:r>
            <a:r>
              <a:rPr lang="en-US" altLang="zh-CN" sz="3200" b="1" dirty="0">
                <a:solidFill>
                  <a:schemeClr val="tx1"/>
                </a:solidFill>
              </a:rPr>
              <a:t>= </a:t>
            </a:r>
            <a:r>
              <a:rPr lang="zh-CN" altLang="en-US" sz="3200" b="1" dirty="0">
                <a:solidFill>
                  <a:schemeClr val="tx1"/>
                </a:solidFill>
              </a:rPr>
              <a:t>路程</a:t>
            </a:r>
            <a:r>
              <a:rPr lang="en-US" altLang="zh-CN" sz="3200" b="1" dirty="0">
                <a:solidFill>
                  <a:schemeClr val="tx1"/>
                </a:solidFill>
              </a:rPr>
              <a:t>÷</a:t>
            </a:r>
            <a:r>
              <a:rPr lang="zh-CN" altLang="en-US" sz="3200" b="1" dirty="0">
                <a:solidFill>
                  <a:schemeClr val="tx1"/>
                </a:solidFill>
              </a:rPr>
              <a:t>时间</a:t>
            </a:r>
          </a:p>
        </p:txBody>
      </p:sp>
      <p:sp>
        <p:nvSpPr>
          <p:cNvPr id="44" name="矩形: 圆角 43">
            <a:extLst>
              <a:ext uri="{FF2B5EF4-FFF2-40B4-BE49-F238E27FC236}">
                <a16:creationId xmlns:a16="http://schemas.microsoft.com/office/drawing/2014/main" id="{D8AC35FD-1613-125B-E6A6-364E193AAAC7}"/>
              </a:ext>
            </a:extLst>
          </p:cNvPr>
          <p:cNvSpPr/>
          <p:nvPr/>
        </p:nvSpPr>
        <p:spPr>
          <a:xfrm>
            <a:off x="6584201" y="5430047"/>
            <a:ext cx="4142794" cy="73507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时间 </a:t>
            </a:r>
            <a:r>
              <a:rPr lang="en-US" altLang="zh-CN" sz="3200" b="1" dirty="0">
                <a:solidFill>
                  <a:schemeClr val="tx1"/>
                </a:solidFill>
              </a:rPr>
              <a:t>= </a:t>
            </a:r>
            <a:r>
              <a:rPr lang="zh-CN" altLang="en-US" sz="3200" b="1" dirty="0">
                <a:solidFill>
                  <a:schemeClr val="tx1"/>
                </a:solidFill>
              </a:rPr>
              <a:t>路程</a:t>
            </a:r>
            <a:r>
              <a:rPr lang="en-US" altLang="zh-CN" sz="3200" b="1" dirty="0">
                <a:solidFill>
                  <a:schemeClr val="tx1"/>
                </a:solidFill>
              </a:rPr>
              <a:t>÷</a:t>
            </a:r>
            <a:r>
              <a:rPr lang="zh-CN" altLang="en-US" sz="3200" b="1" dirty="0">
                <a:solidFill>
                  <a:schemeClr val="tx1"/>
                </a:solidFill>
              </a:rPr>
              <a:t>速度</a:t>
            </a:r>
          </a:p>
        </p:txBody>
      </p:sp>
    </p:spTree>
    <p:extLst>
      <p:ext uri="{BB962C8B-B14F-4D97-AF65-F5344CB8AC3E}">
        <p14:creationId xmlns:p14="http://schemas.microsoft.com/office/powerpoint/2010/main" val="26051249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箭头: 五边形 2">
            <a:extLst>
              <a:ext uri="{FF2B5EF4-FFF2-40B4-BE49-F238E27FC236}">
                <a16:creationId xmlns:a16="http://schemas.microsoft.com/office/drawing/2014/main" id="{D6C3EAAB-378C-4E38-C98D-D6519F4035C4}"/>
              </a:ext>
            </a:extLst>
          </p:cNvPr>
          <p:cNvSpPr/>
          <p:nvPr/>
        </p:nvSpPr>
        <p:spPr>
          <a:xfrm>
            <a:off x="438537" y="363890"/>
            <a:ext cx="2304000" cy="720000"/>
          </a:xfrm>
          <a:prstGeom prst="homePlat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/>
              <a:t>拓  展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5C2F3D5-AA1C-6D8A-6609-72ED3011AA62}"/>
              </a:ext>
            </a:extLst>
          </p:cNvPr>
          <p:cNvSpPr txBox="1"/>
          <p:nvPr/>
        </p:nvSpPr>
        <p:spPr>
          <a:xfrm>
            <a:off x="769443" y="1183723"/>
            <a:ext cx="7382846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距离”和“路程”有什么区别？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B10548A-ED36-3109-3324-ACFD3C0114EB}"/>
              </a:ext>
            </a:extLst>
          </p:cNvPr>
          <p:cNvSpPr txBox="1"/>
          <p:nvPr/>
        </p:nvSpPr>
        <p:spPr>
          <a:xfrm>
            <a:off x="769442" y="2111939"/>
            <a:ext cx="6937643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距离是指两点间线段的长度。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72C662C-5860-376C-4202-E09AD2913FA0}"/>
              </a:ext>
            </a:extLst>
          </p:cNvPr>
          <p:cNvGrpSpPr/>
          <p:nvPr/>
        </p:nvGrpSpPr>
        <p:grpSpPr>
          <a:xfrm>
            <a:off x="2202026" y="3152122"/>
            <a:ext cx="5206482" cy="139959"/>
            <a:chOff x="2892489" y="2974838"/>
            <a:chExt cx="5206482" cy="139959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D41A56F6-0004-4A2A-67C0-127C3380AE0C}"/>
                </a:ext>
              </a:extLst>
            </p:cNvPr>
            <p:cNvSpPr/>
            <p:nvPr/>
          </p:nvSpPr>
          <p:spPr>
            <a:xfrm>
              <a:off x="2892489" y="2974838"/>
              <a:ext cx="139959" cy="139959"/>
            </a:xfrm>
            <a:prstGeom prst="ellipse">
              <a:avLst/>
            </a:prstGeom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1F8A0A30-DCEA-A879-5199-F433F81E8DEE}"/>
                </a:ext>
              </a:extLst>
            </p:cNvPr>
            <p:cNvSpPr/>
            <p:nvPr/>
          </p:nvSpPr>
          <p:spPr>
            <a:xfrm>
              <a:off x="7959012" y="2974838"/>
              <a:ext cx="139959" cy="139959"/>
            </a:xfrm>
            <a:prstGeom prst="ellipse">
              <a:avLst/>
            </a:prstGeom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B7A4074C-1D9E-D4B9-D9BC-FA8D03ADA410}"/>
                </a:ext>
              </a:extLst>
            </p:cNvPr>
            <p:cNvCxnSpPr>
              <a:cxnSpLocks/>
            </p:cNvCxnSpPr>
            <p:nvPr/>
          </p:nvCxnSpPr>
          <p:spPr>
            <a:xfrm>
              <a:off x="2939141" y="3044817"/>
              <a:ext cx="5122506" cy="0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845AF914-3A30-8748-B1BF-509A55095E7F}"/>
              </a:ext>
            </a:extLst>
          </p:cNvPr>
          <p:cNvSpPr txBox="1"/>
          <p:nvPr/>
        </p:nvSpPr>
        <p:spPr>
          <a:xfrm>
            <a:off x="769441" y="3710216"/>
            <a:ext cx="10772525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defRPr sz="3200" b="1" kern="0">
                <a:solidFill>
                  <a:srgbClr val="0000FF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>
                <a:solidFill>
                  <a:srgbClr val="FF00FF"/>
                </a:solidFill>
              </a:rPr>
              <a:t>路程是指从一个点到达另一个点经过路线的长度，既可以是两点间线段的长度，也可以是两点间曲线的长度。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0DAA1A49-1285-6D34-C2FB-A7907E955A34}"/>
              </a:ext>
            </a:extLst>
          </p:cNvPr>
          <p:cNvGrpSpPr/>
          <p:nvPr/>
        </p:nvGrpSpPr>
        <p:grpSpPr>
          <a:xfrm>
            <a:off x="2202026" y="5344252"/>
            <a:ext cx="5206482" cy="655876"/>
            <a:chOff x="2202026" y="5288266"/>
            <a:chExt cx="5206482" cy="655876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BA11B0DD-E901-7A35-81F5-B0917B67BA16}"/>
                </a:ext>
              </a:extLst>
            </p:cNvPr>
            <p:cNvGrpSpPr/>
            <p:nvPr/>
          </p:nvGrpSpPr>
          <p:grpSpPr>
            <a:xfrm>
              <a:off x="2202026" y="5288266"/>
              <a:ext cx="5206482" cy="139959"/>
              <a:chOff x="2892489" y="2974838"/>
              <a:chExt cx="5206482" cy="139959"/>
            </a:xfrm>
          </p:grpSpPr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id="{D496599C-5285-F472-1202-8F3F50125D92}"/>
                  </a:ext>
                </a:extLst>
              </p:cNvPr>
              <p:cNvSpPr/>
              <p:nvPr/>
            </p:nvSpPr>
            <p:spPr>
              <a:xfrm>
                <a:off x="2892489" y="2974838"/>
                <a:ext cx="139959" cy="139959"/>
              </a:xfrm>
              <a:prstGeom prst="ellipse">
                <a:avLst/>
              </a:prstGeom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>
                <a:extLst>
                  <a:ext uri="{FF2B5EF4-FFF2-40B4-BE49-F238E27FC236}">
                    <a16:creationId xmlns:a16="http://schemas.microsoft.com/office/drawing/2014/main" id="{2356F915-7FD8-9FD5-63C4-6905A75A499C}"/>
                  </a:ext>
                </a:extLst>
              </p:cNvPr>
              <p:cNvSpPr/>
              <p:nvPr/>
            </p:nvSpPr>
            <p:spPr>
              <a:xfrm>
                <a:off x="7959012" y="2974838"/>
                <a:ext cx="139959" cy="139959"/>
              </a:xfrm>
              <a:prstGeom prst="ellipse">
                <a:avLst/>
              </a:prstGeom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BACE2B39-7695-0A5A-DBA4-D95104C267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39141" y="3044817"/>
                <a:ext cx="5122506" cy="0"/>
              </a:xfrm>
              <a:prstGeom prst="line">
                <a:avLst/>
              </a:prstGeom>
              <a:ln w="38100">
                <a:solidFill>
                  <a:srgbClr val="FF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A815C2EF-2A1D-EDE9-970F-928F36F5F2DE}"/>
                </a:ext>
              </a:extLst>
            </p:cNvPr>
            <p:cNvSpPr/>
            <p:nvPr/>
          </p:nvSpPr>
          <p:spPr>
            <a:xfrm>
              <a:off x="2276669" y="5355771"/>
              <a:ext cx="5075853" cy="588371"/>
            </a:xfrm>
            <a:custGeom>
              <a:avLst/>
              <a:gdLst>
                <a:gd name="csX0" fmla="*/ 0 w 5075853"/>
                <a:gd name="csY0" fmla="*/ 0 h 588371"/>
                <a:gd name="csX1" fmla="*/ 1184988 w 5075853"/>
                <a:gd name="csY1" fmla="*/ 447870 h 588371"/>
                <a:gd name="csX2" fmla="*/ 2313992 w 5075853"/>
                <a:gd name="csY2" fmla="*/ 317241 h 588371"/>
                <a:gd name="csX3" fmla="*/ 3060441 w 5075853"/>
                <a:gd name="csY3" fmla="*/ 587829 h 588371"/>
                <a:gd name="csX4" fmla="*/ 4040155 w 5075853"/>
                <a:gd name="csY4" fmla="*/ 233266 h 588371"/>
                <a:gd name="csX5" fmla="*/ 4506686 w 5075853"/>
                <a:gd name="csY5" fmla="*/ 541176 h 588371"/>
                <a:gd name="csX6" fmla="*/ 5075853 w 5075853"/>
                <a:gd name="csY6" fmla="*/ 18662 h 5883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5075853" h="588371">
                  <a:moveTo>
                    <a:pt x="0" y="0"/>
                  </a:moveTo>
                  <a:cubicBezTo>
                    <a:pt x="399661" y="197498"/>
                    <a:pt x="799323" y="394997"/>
                    <a:pt x="1184988" y="447870"/>
                  </a:cubicBezTo>
                  <a:cubicBezTo>
                    <a:pt x="1570653" y="500744"/>
                    <a:pt x="2001416" y="293914"/>
                    <a:pt x="2313992" y="317241"/>
                  </a:cubicBezTo>
                  <a:cubicBezTo>
                    <a:pt x="2626568" y="340568"/>
                    <a:pt x="2772747" y="601825"/>
                    <a:pt x="3060441" y="587829"/>
                  </a:cubicBezTo>
                  <a:cubicBezTo>
                    <a:pt x="3348135" y="573833"/>
                    <a:pt x="3799114" y="241041"/>
                    <a:pt x="4040155" y="233266"/>
                  </a:cubicBezTo>
                  <a:cubicBezTo>
                    <a:pt x="4281196" y="225491"/>
                    <a:pt x="4334070" y="576943"/>
                    <a:pt x="4506686" y="541176"/>
                  </a:cubicBezTo>
                  <a:cubicBezTo>
                    <a:pt x="4679302" y="505409"/>
                    <a:pt x="4877577" y="262035"/>
                    <a:pt x="5075853" y="18662"/>
                  </a:cubicBezTo>
                </a:path>
              </a:pathLst>
            </a:custGeom>
            <a:noFill/>
            <a:ln w="38100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29864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28BFCA3A-34C9-E6CF-7FE8-A774D5565F50}"/>
              </a:ext>
            </a:extLst>
          </p:cNvPr>
          <p:cNvSpPr txBox="1"/>
          <p:nvPr/>
        </p:nvSpPr>
        <p:spPr>
          <a:xfrm>
            <a:off x="927528" y="1331726"/>
            <a:ext cx="10493143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3600" dirty="0"/>
              <a:t>1. </a:t>
            </a:r>
            <a:r>
              <a:rPr lang="zh-CN" altLang="en-US" sz="3600" dirty="0"/>
              <a:t>举例说明什么是速度、时间和路程。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ADE92E0-8448-EF7D-FEFB-F9F5E7F08324}"/>
              </a:ext>
            </a:extLst>
          </p:cNvPr>
          <p:cNvSpPr txBox="1"/>
          <p:nvPr/>
        </p:nvSpPr>
        <p:spPr>
          <a:xfrm>
            <a:off x="3860174" y="837198"/>
            <a:ext cx="454670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67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670CEA0-EDC1-8B31-8088-72C367819D54}"/>
              </a:ext>
            </a:extLst>
          </p:cNvPr>
          <p:cNvSpPr txBox="1"/>
          <p:nvPr/>
        </p:nvSpPr>
        <p:spPr>
          <a:xfrm>
            <a:off x="1196078" y="2470872"/>
            <a:ext cx="9188892" cy="221483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dirty="0"/>
              <a:t>小强每分钟走 </a:t>
            </a:r>
            <a:r>
              <a:rPr lang="en-US" altLang="zh-CN" sz="3200" dirty="0"/>
              <a:t>80</a:t>
            </a:r>
            <a:r>
              <a:rPr lang="zh-CN" altLang="en-US" sz="3200" dirty="0"/>
              <a:t> 米， </a:t>
            </a:r>
            <a:r>
              <a:rPr lang="en-US" altLang="zh-CN" sz="3200" dirty="0"/>
              <a:t>9</a:t>
            </a:r>
            <a:r>
              <a:rPr lang="zh-CN" altLang="en-US" sz="3200" dirty="0"/>
              <a:t> 分钟走 </a:t>
            </a:r>
            <a:r>
              <a:rPr lang="en-US" altLang="zh-CN" sz="3200" dirty="0"/>
              <a:t>720</a:t>
            </a:r>
            <a:r>
              <a:rPr lang="zh-CN" altLang="en-US" sz="3200" dirty="0"/>
              <a:t> 米， 这里的</a:t>
            </a:r>
            <a:endParaRPr lang="en-US" altLang="zh-CN" sz="3200" dirty="0"/>
          </a:p>
          <a:p>
            <a:pPr eaLnBrk="1" hangingPunct="1">
              <a:lnSpc>
                <a:spcPct val="150000"/>
              </a:lnSpc>
            </a:pPr>
            <a:r>
              <a:rPr lang="zh-CN" altLang="en-US" sz="3200" dirty="0"/>
              <a:t>“每分钟走 </a:t>
            </a:r>
            <a:r>
              <a:rPr lang="en-US" altLang="zh-CN" sz="3200" dirty="0"/>
              <a:t>80</a:t>
            </a:r>
            <a:r>
              <a:rPr lang="zh-CN" altLang="en-US" sz="3200" dirty="0"/>
              <a:t> 米” 是速度，“</a:t>
            </a:r>
            <a:r>
              <a:rPr lang="en-US" altLang="zh-CN" sz="3200" dirty="0"/>
              <a:t>9</a:t>
            </a:r>
            <a:r>
              <a:rPr lang="zh-CN" altLang="en-US" sz="3200" dirty="0"/>
              <a:t> 分钟”是时间，“</a:t>
            </a:r>
            <a:r>
              <a:rPr lang="en-US" altLang="zh-CN" sz="3200" dirty="0"/>
              <a:t>720</a:t>
            </a:r>
            <a:r>
              <a:rPr lang="zh-CN" altLang="en-US" sz="3200" dirty="0"/>
              <a:t> 米”是路程。</a:t>
            </a:r>
          </a:p>
        </p:txBody>
      </p:sp>
    </p:spTree>
    <p:extLst>
      <p:ext uri="{BB962C8B-B14F-4D97-AF65-F5344CB8AC3E}">
        <p14:creationId xmlns:p14="http://schemas.microsoft.com/office/powerpoint/2010/main" val="31328100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38">
            <a:extLst>
              <a:ext uri="{FF2B5EF4-FFF2-40B4-BE49-F238E27FC236}">
                <a16:creationId xmlns:a16="http://schemas.microsoft.com/office/drawing/2014/main" id="{5265E4D2-FDA8-3AEE-AE8C-070A864F43A0}"/>
              </a:ext>
            </a:extLst>
          </p:cNvPr>
          <p:cNvSpPr txBox="1"/>
          <p:nvPr/>
        </p:nvSpPr>
        <p:spPr>
          <a:xfrm>
            <a:off x="3580623" y="4586593"/>
            <a:ext cx="60975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60</a:t>
            </a:r>
            <a:r>
              <a:rPr lang="zh-CN" altLang="en-US" dirty="0"/>
              <a:t> </a:t>
            </a:r>
            <a:r>
              <a:rPr lang="en-US" altLang="zh-CN" dirty="0"/>
              <a:t>× 15</a:t>
            </a:r>
            <a:r>
              <a:rPr lang="zh-CN" altLang="en-US" dirty="0"/>
              <a:t> ＝ </a:t>
            </a:r>
            <a:r>
              <a:rPr lang="en-US" altLang="zh-CN" dirty="0"/>
              <a:t>900 </a:t>
            </a:r>
            <a:r>
              <a:rPr lang="en-US" altLang="zh-CN" dirty="0">
                <a:latin typeface="+mj-ea"/>
              </a:rPr>
              <a:t>(</a:t>
            </a:r>
            <a:r>
              <a:rPr lang="en-US" altLang="zh-CN" dirty="0"/>
              <a:t>m</a:t>
            </a:r>
            <a:r>
              <a:rPr lang="en-US" altLang="zh-CN" dirty="0">
                <a:latin typeface="+mj-ea"/>
              </a:rPr>
              <a:t>)</a:t>
            </a:r>
            <a:endParaRPr lang="zh-CN" altLang="en-US" dirty="0">
              <a:latin typeface="+mj-ea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FEA1235-EA38-9210-65E6-9E492F5F336D}"/>
              </a:ext>
            </a:extLst>
          </p:cNvPr>
          <p:cNvSpPr txBox="1"/>
          <p:nvPr/>
        </p:nvSpPr>
        <p:spPr>
          <a:xfrm>
            <a:off x="417155" y="725931"/>
            <a:ext cx="111897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2. </a:t>
            </a:r>
            <a:r>
              <a:rPr lang="zh-CN" altLang="en-US" dirty="0"/>
              <a:t>解决下面的实际问题，并和同学交流各题中有哪些</a:t>
            </a:r>
          </a:p>
          <a:p>
            <a:r>
              <a:rPr lang="zh-CN" altLang="en-US" dirty="0"/>
              <a:t>    数量关系。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74C9052-8712-1E6B-2CFC-476526A14D02}"/>
              </a:ext>
            </a:extLst>
          </p:cNvPr>
          <p:cNvSpPr txBox="1"/>
          <p:nvPr/>
        </p:nvSpPr>
        <p:spPr>
          <a:xfrm>
            <a:off x="660139" y="2143318"/>
            <a:ext cx="10443290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）小林每分钟走 </a:t>
            </a:r>
            <a:r>
              <a:rPr lang="en-US" altLang="zh-CN" dirty="0"/>
              <a:t>60 m</a:t>
            </a:r>
            <a:r>
              <a:rPr lang="zh-CN" altLang="en-US" dirty="0"/>
              <a:t>，他 </a:t>
            </a:r>
            <a:r>
              <a:rPr lang="en-US" altLang="zh-CN" dirty="0"/>
              <a:t>15 </a:t>
            </a:r>
            <a:r>
              <a:rPr lang="zh-CN" altLang="en-US" dirty="0"/>
              <a:t>分钟走多少米？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2AAD189-D6B0-D9E2-2B7D-34FA9104822F}"/>
              </a:ext>
            </a:extLst>
          </p:cNvPr>
          <p:cNvSpPr txBox="1"/>
          <p:nvPr/>
        </p:nvSpPr>
        <p:spPr>
          <a:xfrm>
            <a:off x="3580623" y="3510838"/>
            <a:ext cx="60975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速度</a:t>
            </a:r>
            <a:r>
              <a:rPr lang="en-US" altLang="zh-CN" dirty="0"/>
              <a:t>× </a:t>
            </a:r>
            <a:r>
              <a:rPr lang="zh-CN" altLang="en-US" dirty="0"/>
              <a:t>时间 ＝ 路程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0F5A3AC-2D96-D993-DB7A-9144BCF6DC95}"/>
              </a:ext>
            </a:extLst>
          </p:cNvPr>
          <p:cNvSpPr txBox="1"/>
          <p:nvPr/>
        </p:nvSpPr>
        <p:spPr>
          <a:xfrm>
            <a:off x="799731" y="363083"/>
            <a:ext cx="454670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67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55355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>
            <a:extLst>
              <a:ext uri="{FF2B5EF4-FFF2-40B4-BE49-F238E27FC236}">
                <a16:creationId xmlns:a16="http://schemas.microsoft.com/office/drawing/2014/main" id="{E1ACE39F-B9F3-BC03-CA24-0594FC849FBE}"/>
              </a:ext>
            </a:extLst>
          </p:cNvPr>
          <p:cNvSpPr txBox="1"/>
          <p:nvPr/>
        </p:nvSpPr>
        <p:spPr>
          <a:xfrm>
            <a:off x="520181" y="997118"/>
            <a:ext cx="11115092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）蜜蜂每秒飞行 </a:t>
            </a:r>
            <a:r>
              <a:rPr lang="en-US" altLang="zh-CN" dirty="0"/>
              <a:t>5 m</a:t>
            </a:r>
            <a:r>
              <a:rPr lang="zh-CN" altLang="en-US" dirty="0"/>
              <a:t>，飞行 </a:t>
            </a:r>
            <a:r>
              <a:rPr lang="en-US" altLang="zh-CN" dirty="0"/>
              <a:t>600 m </a:t>
            </a:r>
            <a:r>
              <a:rPr lang="zh-CN" altLang="en-US" dirty="0"/>
              <a:t>需要多长时间？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F6CF1F8-1A9B-D067-64DB-3D4C3566D510}"/>
              </a:ext>
            </a:extLst>
          </p:cNvPr>
          <p:cNvSpPr txBox="1"/>
          <p:nvPr/>
        </p:nvSpPr>
        <p:spPr>
          <a:xfrm>
            <a:off x="1742489" y="2245603"/>
            <a:ext cx="60975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路程</a:t>
            </a:r>
            <a:r>
              <a:rPr lang="en-US" altLang="zh-CN" dirty="0"/>
              <a:t>÷ </a:t>
            </a:r>
            <a:r>
              <a:rPr lang="zh-CN" altLang="en-US" dirty="0"/>
              <a:t>速度 ＝ 时间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0061898-DE94-AD5A-E048-C2C1B4AA219E}"/>
              </a:ext>
            </a:extLst>
          </p:cNvPr>
          <p:cNvSpPr txBox="1"/>
          <p:nvPr/>
        </p:nvSpPr>
        <p:spPr>
          <a:xfrm>
            <a:off x="1742489" y="3331591"/>
            <a:ext cx="60975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600</a:t>
            </a:r>
            <a:r>
              <a:rPr lang="zh-CN" altLang="en-US" dirty="0"/>
              <a:t> </a:t>
            </a:r>
            <a:r>
              <a:rPr lang="en-US" altLang="zh-CN" dirty="0"/>
              <a:t>÷ 5</a:t>
            </a:r>
            <a:r>
              <a:rPr lang="zh-CN" altLang="en-US" dirty="0"/>
              <a:t> ＝ </a:t>
            </a:r>
            <a:r>
              <a:rPr lang="en-US" altLang="zh-CN" dirty="0"/>
              <a:t>120 </a:t>
            </a:r>
            <a:r>
              <a:rPr lang="en-US" altLang="zh-CN" dirty="0">
                <a:latin typeface="+mj-ea"/>
              </a:rPr>
              <a:t>(</a:t>
            </a:r>
            <a:r>
              <a:rPr lang="zh-CN" altLang="en-US" dirty="0">
                <a:latin typeface="+mj-ea"/>
              </a:rPr>
              <a:t>秒</a:t>
            </a:r>
            <a:r>
              <a:rPr lang="en-US" altLang="zh-CN" dirty="0">
                <a:latin typeface="+mj-ea"/>
              </a:rPr>
              <a:t>)</a:t>
            </a:r>
            <a:endParaRPr lang="zh-CN" altLang="en-US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1715331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433803" y="1213648"/>
            <a:ext cx="9067418" cy="8271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4400" dirty="0"/>
              <a:t>学习这节课后，你们有什么收获？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207008B5-1C36-14C3-1A22-339F99B163B2}"/>
              </a:ext>
            </a:extLst>
          </p:cNvPr>
          <p:cNvSpPr/>
          <p:nvPr/>
        </p:nvSpPr>
        <p:spPr>
          <a:xfrm>
            <a:off x="774438" y="2519266"/>
            <a:ext cx="10599576" cy="3032450"/>
          </a:xfrm>
          <a:prstGeom prst="roundRect">
            <a:avLst>
              <a:gd name="adj" fmla="val 7383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EC7840E-69A3-628C-D1BF-FDDD20016408}"/>
              </a:ext>
            </a:extLst>
          </p:cNvPr>
          <p:cNvSpPr txBox="1"/>
          <p:nvPr/>
        </p:nvSpPr>
        <p:spPr>
          <a:xfrm>
            <a:off x="3637190" y="3010077"/>
            <a:ext cx="44337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</a:rPr>
              <a:t>路程＝ 速度</a:t>
            </a:r>
            <a:r>
              <a:rPr lang="en-US" altLang="zh-CN" dirty="0">
                <a:solidFill>
                  <a:schemeClr val="tx1"/>
                </a:solidFill>
              </a:rPr>
              <a:t>×</a:t>
            </a:r>
            <a:r>
              <a:rPr lang="zh-CN" altLang="en-US" dirty="0">
                <a:solidFill>
                  <a:schemeClr val="tx1"/>
                </a:solidFill>
              </a:rPr>
              <a:t>时间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35F4649D-6EED-61C3-5329-97C9B3010C1C}"/>
              </a:ext>
            </a:extLst>
          </p:cNvPr>
          <p:cNvGrpSpPr/>
          <p:nvPr/>
        </p:nvGrpSpPr>
        <p:grpSpPr>
          <a:xfrm>
            <a:off x="1257301" y="3645518"/>
            <a:ext cx="9531997" cy="1328365"/>
            <a:chOff x="1257301" y="4587912"/>
            <a:chExt cx="9531997" cy="1328365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053E2E2F-D907-7DA7-47EE-585933771158}"/>
                </a:ext>
              </a:extLst>
            </p:cNvPr>
            <p:cNvSpPr txBox="1"/>
            <p:nvPr/>
          </p:nvSpPr>
          <p:spPr>
            <a:xfrm>
              <a:off x="1257301" y="5269946"/>
              <a:ext cx="421354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速度＝ 路程</a:t>
              </a:r>
              <a:r>
                <a:rPr lang="en-US" altLang="zh-CN" dirty="0">
                  <a:solidFill>
                    <a:schemeClr val="tx1"/>
                  </a:solidFill>
                </a:rPr>
                <a:t>÷</a:t>
              </a:r>
              <a:r>
                <a:rPr lang="zh-CN" altLang="en-US" dirty="0">
                  <a:solidFill>
                    <a:schemeClr val="tx1"/>
                  </a:solidFill>
                </a:rPr>
                <a:t>时间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CD6B9E67-AD6A-2E8F-8A8B-1859D1F898DF}"/>
                </a:ext>
              </a:extLst>
            </p:cNvPr>
            <p:cNvSpPr txBox="1"/>
            <p:nvPr/>
          </p:nvSpPr>
          <p:spPr>
            <a:xfrm>
              <a:off x="6575749" y="5269946"/>
              <a:ext cx="421354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时间 ＝ 路程</a:t>
              </a:r>
              <a:r>
                <a:rPr lang="en-US" altLang="zh-CN" dirty="0">
                  <a:solidFill>
                    <a:schemeClr val="tx1"/>
                  </a:solidFill>
                </a:rPr>
                <a:t>÷</a:t>
              </a:r>
              <a:r>
                <a:rPr lang="zh-CN" altLang="en-US" dirty="0">
                  <a:solidFill>
                    <a:schemeClr val="tx1"/>
                  </a:solidFill>
                </a:rPr>
                <a:t>速度</a:t>
              </a:r>
            </a:p>
          </p:txBody>
        </p:sp>
        <p:sp>
          <p:nvSpPr>
            <p:cNvPr id="7" name="左中括号 6">
              <a:extLst>
                <a:ext uri="{FF2B5EF4-FFF2-40B4-BE49-F238E27FC236}">
                  <a16:creationId xmlns:a16="http://schemas.microsoft.com/office/drawing/2014/main" id="{F4333CEE-4BC0-B2E2-52E5-AA2D0DB77945}"/>
                </a:ext>
              </a:extLst>
            </p:cNvPr>
            <p:cNvSpPr/>
            <p:nvPr/>
          </p:nvSpPr>
          <p:spPr>
            <a:xfrm rot="5400000">
              <a:off x="5696339" y="2260827"/>
              <a:ext cx="304800" cy="5582815"/>
            </a:xfrm>
            <a:prstGeom prst="leftBracket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056BDD7A-1215-0AD0-83A9-F2C58FF92439}"/>
                </a:ext>
              </a:extLst>
            </p:cNvPr>
            <p:cNvCxnSpPr/>
            <p:nvPr/>
          </p:nvCxnSpPr>
          <p:spPr>
            <a:xfrm>
              <a:off x="5840966" y="4587912"/>
              <a:ext cx="0" cy="324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24618</TotalTime>
  <Words>1063</Words>
  <Application>Microsoft Office PowerPoint</Application>
  <PresentationFormat>宽屏</PresentationFormat>
  <Paragraphs>216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4" baseType="lpstr">
      <vt:lpstr>Gill Sans</vt:lpstr>
      <vt:lpstr>等线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Calibri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盛 叶</cp:lastModifiedBy>
  <cp:revision>4898</cp:revision>
  <dcterms:created xsi:type="dcterms:W3CDTF">2016-01-14T07:05:00Z</dcterms:created>
  <dcterms:modified xsi:type="dcterms:W3CDTF">2026-07-06T08:00:39Z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