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682" r:id="rId2"/>
    <p:sldId id="1035" r:id="rId3"/>
    <p:sldId id="1059" r:id="rId4"/>
    <p:sldId id="814" r:id="rId5"/>
    <p:sldId id="1060" r:id="rId6"/>
    <p:sldId id="1067" r:id="rId7"/>
    <p:sldId id="1070" r:id="rId8"/>
    <p:sldId id="1034" r:id="rId9"/>
    <p:sldId id="1063" r:id="rId10"/>
    <p:sldId id="680" r:id="rId11"/>
    <p:sldId id="331" r:id="rId12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97154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解决问题（</a:t>
            </a:r>
            <a:r>
              <a:rPr lang="en-US" altLang="zh-CN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3</a:t>
            </a: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641470" y="1803362"/>
            <a:ext cx="11339035" cy="3475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进一步理解路程、速度和时间的数量关系，体会乘法模型在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生活行程问题中的实际应用。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能结合汽车里程表信息，正确计算经过时间内行驶的路程并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求出速度；能熟练运用三者关系解决问题。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会清晰描述行程问题中的数量关系，发展数学表达与推理能力。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559837" y="1539552"/>
            <a:ext cx="11140748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988071" y="1121469"/>
            <a:ext cx="1100176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你关注过汽车上的里程表吗？里程表的作用是什么？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3223145-4CCA-FA9C-D2D7-FE87E4081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316" y="2202926"/>
            <a:ext cx="6870023" cy="3864387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02DC22C-AEBD-330F-5183-2E52574218D1}"/>
              </a:ext>
            </a:extLst>
          </p:cNvPr>
          <p:cNvSpPr/>
          <p:nvPr/>
        </p:nvSpPr>
        <p:spPr>
          <a:xfrm>
            <a:off x="4426130" y="4298872"/>
            <a:ext cx="1347289" cy="422987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C772242-A5D3-CD51-D314-1B474621F28D}"/>
              </a:ext>
            </a:extLst>
          </p:cNvPr>
          <p:cNvSpPr txBox="1"/>
          <p:nvPr/>
        </p:nvSpPr>
        <p:spPr>
          <a:xfrm>
            <a:off x="8309686" y="3277460"/>
            <a:ext cx="309232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800" b="1" kern="0">
                <a:latin typeface="+mn-lt"/>
                <a:ea typeface="+mj-ea"/>
              </a:defRPr>
            </a:lvl1pPr>
          </a:lstStyle>
          <a:p>
            <a:r>
              <a:rPr lang="zh-CN" altLang="en-US" sz="3600" dirty="0">
                <a:solidFill>
                  <a:srgbClr val="FF00FF"/>
                </a:solidFill>
              </a:rPr>
              <a:t>表示一辆车从出厂之后行驶的总里程数。</a:t>
            </a:r>
            <a:endParaRPr lang="zh-CN" altLang="zh-CN" sz="36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:a16="http://schemas.microsoft.com/office/drawing/2014/main" id="{FBABDDF4-C6A4-D203-121D-62A27B6EDCAC}"/>
              </a:ext>
            </a:extLst>
          </p:cNvPr>
          <p:cNvSpPr/>
          <p:nvPr/>
        </p:nvSpPr>
        <p:spPr>
          <a:xfrm>
            <a:off x="3890864" y="2649892"/>
            <a:ext cx="7868843" cy="6118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564745" y="121477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6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00D9070-42F6-EA3A-800D-9584F2DF40A7}"/>
              </a:ext>
            </a:extLst>
          </p:cNvPr>
          <p:cNvSpPr txBox="1"/>
          <p:nvPr/>
        </p:nvSpPr>
        <p:spPr>
          <a:xfrm>
            <a:off x="1610068" y="1140130"/>
            <a:ext cx="10277131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早上 </a:t>
            </a:r>
            <a:r>
              <a:rPr lang="en-US" altLang="zh-CN" dirty="0"/>
              <a:t>8 :</a:t>
            </a:r>
            <a:r>
              <a:rPr lang="zh-CN" altLang="en-US" dirty="0"/>
              <a:t> </a:t>
            </a:r>
            <a:r>
              <a:rPr lang="en-US" altLang="zh-CN" dirty="0"/>
              <a:t>30</a:t>
            </a:r>
            <a:r>
              <a:rPr lang="zh-CN" altLang="en-US" dirty="0"/>
              <a:t>，李叔叔开车从甲地出发，</a:t>
            </a:r>
            <a:r>
              <a:rPr lang="en-US" altLang="zh-CN" dirty="0"/>
              <a:t>11 : 30 </a:t>
            </a:r>
            <a:r>
              <a:rPr lang="zh-CN" altLang="en-US" dirty="0"/>
              <a:t>到达乙地。下面是李叔叔出发和到达时汽车仪表盘显示的里程数，李叔叔从甲地开往乙地的速度是多少？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F3EBD1D-D33E-D896-E489-5D770714C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655" y="3444183"/>
            <a:ext cx="2732297" cy="26834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1A05373-C42C-B117-B828-B0A5A6CC1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163" y="3485730"/>
            <a:ext cx="2663868" cy="260032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CF49B00-B613-60D6-ACF5-27B4234BB7E9}"/>
              </a:ext>
            </a:extLst>
          </p:cNvPr>
          <p:cNvSpPr/>
          <p:nvPr/>
        </p:nvSpPr>
        <p:spPr>
          <a:xfrm>
            <a:off x="508760" y="3890009"/>
            <a:ext cx="5238896" cy="16878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从题图中能知道哪些信息？要解决什么问题？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48DB60D-95D3-50CD-9573-ABE811D47CC6}"/>
              </a:ext>
            </a:extLst>
          </p:cNvPr>
          <p:cNvGrpSpPr/>
          <p:nvPr/>
        </p:nvGrpSpPr>
        <p:grpSpPr>
          <a:xfrm>
            <a:off x="2677887" y="753111"/>
            <a:ext cx="2513046" cy="1058977"/>
            <a:chOff x="2677887" y="753111"/>
            <a:chExt cx="2513046" cy="1058977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917A16B-0807-3F00-38E1-330A7F33A3F0}"/>
                </a:ext>
              </a:extLst>
            </p:cNvPr>
            <p:cNvSpPr txBox="1"/>
            <p:nvPr/>
          </p:nvSpPr>
          <p:spPr>
            <a:xfrm>
              <a:off x="3470981" y="753111"/>
              <a:ext cx="17199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defRPr sz="3200" b="1" kern="0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zh-CN" sz="2400" dirty="0"/>
                <a:t>出发时间</a:t>
              </a:r>
            </a:p>
          </p:txBody>
        </p:sp>
        <p:sp>
          <p:nvSpPr>
            <p:cNvPr id="22" name="流程图: 可选过程 21">
              <a:extLst>
                <a:ext uri="{FF2B5EF4-FFF2-40B4-BE49-F238E27FC236}">
                  <a16:creationId xmlns:a16="http://schemas.microsoft.com/office/drawing/2014/main" id="{F7619566-1278-CC52-BB70-A0E6B38A22E9}"/>
                </a:ext>
              </a:extLst>
            </p:cNvPr>
            <p:cNvSpPr/>
            <p:nvPr/>
          </p:nvSpPr>
          <p:spPr>
            <a:xfrm>
              <a:off x="2677887" y="1308088"/>
              <a:ext cx="1152000" cy="504000"/>
            </a:xfrm>
            <a:prstGeom prst="flowChartAlternateProcess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7369090D-4142-C099-CBC3-4A97F5CE91AA}"/>
                </a:ext>
              </a:extLst>
            </p:cNvPr>
            <p:cNvSpPr/>
            <p:nvPr/>
          </p:nvSpPr>
          <p:spPr>
            <a:xfrm>
              <a:off x="3470988" y="961053"/>
              <a:ext cx="214604" cy="335902"/>
            </a:xfrm>
            <a:custGeom>
              <a:avLst/>
              <a:gdLst>
                <a:gd name="csX0" fmla="*/ 0 w 214604"/>
                <a:gd name="csY0" fmla="*/ 335902 h 335902"/>
                <a:gd name="csX1" fmla="*/ 65314 w 214604"/>
                <a:gd name="csY1" fmla="*/ 130629 h 335902"/>
                <a:gd name="csX2" fmla="*/ 214604 w 214604"/>
                <a:gd name="csY2" fmla="*/ 0 h 335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4604" h="335902">
                  <a:moveTo>
                    <a:pt x="0" y="335902"/>
                  </a:moveTo>
                  <a:cubicBezTo>
                    <a:pt x="14773" y="261257"/>
                    <a:pt x="29547" y="186613"/>
                    <a:pt x="65314" y="130629"/>
                  </a:cubicBezTo>
                  <a:cubicBezTo>
                    <a:pt x="101081" y="74645"/>
                    <a:pt x="157842" y="37322"/>
                    <a:pt x="214604" y="0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41E1B2C-EDD8-A8DA-F71B-C999E8EA33E9}"/>
              </a:ext>
            </a:extLst>
          </p:cNvPr>
          <p:cNvGrpSpPr/>
          <p:nvPr/>
        </p:nvGrpSpPr>
        <p:grpSpPr>
          <a:xfrm>
            <a:off x="7871916" y="741984"/>
            <a:ext cx="2822731" cy="1070104"/>
            <a:chOff x="7871916" y="741984"/>
            <a:chExt cx="2822731" cy="1070104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4160044-636D-C684-2C80-E3AD5485CE55}"/>
                </a:ext>
              </a:extLst>
            </p:cNvPr>
            <p:cNvSpPr txBox="1"/>
            <p:nvPr/>
          </p:nvSpPr>
          <p:spPr>
            <a:xfrm>
              <a:off x="7871916" y="741984"/>
              <a:ext cx="17199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defRPr sz="3200" b="1" kern="0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/>
                <a:t>到达</a:t>
              </a:r>
              <a:r>
                <a:rPr lang="zh-CN" altLang="zh-CN" sz="2400" dirty="0"/>
                <a:t>时间</a:t>
              </a:r>
            </a:p>
          </p:txBody>
        </p:sp>
        <p:sp>
          <p:nvSpPr>
            <p:cNvPr id="25" name="流程图: 可选过程 24">
              <a:extLst>
                <a:ext uri="{FF2B5EF4-FFF2-40B4-BE49-F238E27FC236}">
                  <a16:creationId xmlns:a16="http://schemas.microsoft.com/office/drawing/2014/main" id="{45C73825-786F-F654-402F-F3EE08DFF45D}"/>
                </a:ext>
              </a:extLst>
            </p:cNvPr>
            <p:cNvSpPr/>
            <p:nvPr/>
          </p:nvSpPr>
          <p:spPr>
            <a:xfrm>
              <a:off x="9218647" y="1308088"/>
              <a:ext cx="1476000" cy="504000"/>
            </a:xfrm>
            <a:prstGeom prst="flowChartAlternateProcess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3777B8D7-9FB3-F5E9-944C-93B0CD13A937}"/>
                </a:ext>
              </a:extLst>
            </p:cNvPr>
            <p:cNvSpPr/>
            <p:nvPr/>
          </p:nvSpPr>
          <p:spPr>
            <a:xfrm flipH="1">
              <a:off x="9395926" y="961053"/>
              <a:ext cx="214604" cy="335902"/>
            </a:xfrm>
            <a:custGeom>
              <a:avLst/>
              <a:gdLst>
                <a:gd name="csX0" fmla="*/ 0 w 214604"/>
                <a:gd name="csY0" fmla="*/ 335902 h 335902"/>
                <a:gd name="csX1" fmla="*/ 65314 w 214604"/>
                <a:gd name="csY1" fmla="*/ 130629 h 335902"/>
                <a:gd name="csX2" fmla="*/ 214604 w 214604"/>
                <a:gd name="csY2" fmla="*/ 0 h 335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4604" h="335902">
                  <a:moveTo>
                    <a:pt x="0" y="335902"/>
                  </a:moveTo>
                  <a:cubicBezTo>
                    <a:pt x="14773" y="261257"/>
                    <a:pt x="29547" y="186613"/>
                    <a:pt x="65314" y="130629"/>
                  </a:cubicBezTo>
                  <a:cubicBezTo>
                    <a:pt x="101081" y="74645"/>
                    <a:pt x="157842" y="37322"/>
                    <a:pt x="214604" y="0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0013F097-05F8-456E-F88C-A7C7E9076E8A}"/>
              </a:ext>
            </a:extLst>
          </p:cNvPr>
          <p:cNvGrpSpPr/>
          <p:nvPr/>
        </p:nvGrpSpPr>
        <p:grpSpPr>
          <a:xfrm>
            <a:off x="4327842" y="5290457"/>
            <a:ext cx="3873766" cy="851754"/>
            <a:chOff x="4327842" y="5290457"/>
            <a:chExt cx="3873766" cy="851754"/>
          </a:xfrm>
        </p:grpSpPr>
        <p:sp>
          <p:nvSpPr>
            <p:cNvPr id="31" name="流程图: 可选过程 30">
              <a:extLst>
                <a:ext uri="{FF2B5EF4-FFF2-40B4-BE49-F238E27FC236}">
                  <a16:creationId xmlns:a16="http://schemas.microsoft.com/office/drawing/2014/main" id="{5567AC3C-D4A9-47D1-F039-6642CA74741C}"/>
                </a:ext>
              </a:extLst>
            </p:cNvPr>
            <p:cNvSpPr/>
            <p:nvPr/>
          </p:nvSpPr>
          <p:spPr>
            <a:xfrm>
              <a:off x="6841215" y="5290457"/>
              <a:ext cx="1360393" cy="377413"/>
            </a:xfrm>
            <a:prstGeom prst="flowChartAlternateProcess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B0BC49E-6F84-F7E2-A022-B6D66CF1158A}"/>
                </a:ext>
              </a:extLst>
            </p:cNvPr>
            <p:cNvSpPr txBox="1"/>
            <p:nvPr/>
          </p:nvSpPr>
          <p:spPr>
            <a:xfrm>
              <a:off x="4327842" y="5680546"/>
              <a:ext cx="17199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defRPr sz="3200" b="1" kern="0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zh-CN" sz="2400" dirty="0"/>
                <a:t>出发时</a:t>
              </a:r>
              <a:r>
                <a:rPr lang="zh-CN" altLang="en-US" sz="2400" dirty="0"/>
                <a:t>里程</a:t>
              </a:r>
              <a:endParaRPr lang="zh-CN" altLang="zh-CN" sz="2400" dirty="0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BEB127F5-C905-2158-82AC-4F2E412846A0}"/>
                </a:ext>
              </a:extLst>
            </p:cNvPr>
            <p:cNvSpPr/>
            <p:nvPr/>
          </p:nvSpPr>
          <p:spPr>
            <a:xfrm>
              <a:off x="6046237" y="5654350"/>
              <a:ext cx="802433" cy="251927"/>
            </a:xfrm>
            <a:custGeom>
              <a:avLst/>
              <a:gdLst>
                <a:gd name="csX0" fmla="*/ 802433 w 802433"/>
                <a:gd name="csY0" fmla="*/ 0 h 251927"/>
                <a:gd name="csX1" fmla="*/ 494523 w 802433"/>
                <a:gd name="csY1" fmla="*/ 186612 h 251927"/>
                <a:gd name="csX2" fmla="*/ 0 w 802433"/>
                <a:gd name="csY2" fmla="*/ 251927 h 2519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433" h="251927">
                  <a:moveTo>
                    <a:pt x="802433" y="0"/>
                  </a:moveTo>
                  <a:cubicBezTo>
                    <a:pt x="715347" y="72312"/>
                    <a:pt x="628262" y="144624"/>
                    <a:pt x="494523" y="186612"/>
                  </a:cubicBezTo>
                  <a:cubicBezTo>
                    <a:pt x="360784" y="228600"/>
                    <a:pt x="180392" y="240263"/>
                    <a:pt x="0" y="251927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E69E3A37-77C6-7633-AF5F-0F469CF25A86}"/>
              </a:ext>
            </a:extLst>
          </p:cNvPr>
          <p:cNvGrpSpPr/>
          <p:nvPr/>
        </p:nvGrpSpPr>
        <p:grpSpPr>
          <a:xfrm>
            <a:off x="8078765" y="5299788"/>
            <a:ext cx="3108639" cy="1154559"/>
            <a:chOff x="8078765" y="5299788"/>
            <a:chExt cx="3108639" cy="115455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D394759-82A3-EF30-1EF5-8FF6AE9C5088}"/>
                </a:ext>
              </a:extLst>
            </p:cNvPr>
            <p:cNvSpPr txBox="1"/>
            <p:nvPr/>
          </p:nvSpPr>
          <p:spPr>
            <a:xfrm>
              <a:off x="8078765" y="5992682"/>
              <a:ext cx="171995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defRPr sz="3200" b="1" kern="0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/>
                <a:t>到达</a:t>
              </a:r>
              <a:r>
                <a:rPr lang="zh-CN" altLang="zh-CN" sz="2400" dirty="0"/>
                <a:t>时</a:t>
              </a:r>
              <a:r>
                <a:rPr lang="zh-CN" altLang="en-US" sz="2400" dirty="0"/>
                <a:t>里程</a:t>
              </a:r>
              <a:endParaRPr lang="zh-CN" altLang="zh-CN" sz="2400" dirty="0"/>
            </a:p>
          </p:txBody>
        </p:sp>
        <p:sp>
          <p:nvSpPr>
            <p:cNvPr id="42" name="流程图: 可选过程 41">
              <a:extLst>
                <a:ext uri="{FF2B5EF4-FFF2-40B4-BE49-F238E27FC236}">
                  <a16:creationId xmlns:a16="http://schemas.microsoft.com/office/drawing/2014/main" id="{92991A93-57DF-E515-2856-640404AC8B6A}"/>
                </a:ext>
              </a:extLst>
            </p:cNvPr>
            <p:cNvSpPr/>
            <p:nvPr/>
          </p:nvSpPr>
          <p:spPr>
            <a:xfrm>
              <a:off x="9771028" y="5299788"/>
              <a:ext cx="1416376" cy="377413"/>
            </a:xfrm>
            <a:prstGeom prst="flowChartAlternateProcess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2C8007C5-F442-930C-FF28-3D10B65750EE}"/>
                </a:ext>
              </a:extLst>
            </p:cNvPr>
            <p:cNvSpPr/>
            <p:nvPr/>
          </p:nvSpPr>
          <p:spPr>
            <a:xfrm>
              <a:off x="9797143" y="5682343"/>
              <a:ext cx="223935" cy="513184"/>
            </a:xfrm>
            <a:custGeom>
              <a:avLst/>
              <a:gdLst>
                <a:gd name="csX0" fmla="*/ 223935 w 223935"/>
                <a:gd name="csY0" fmla="*/ 0 h 513184"/>
                <a:gd name="csX1" fmla="*/ 177281 w 223935"/>
                <a:gd name="csY1" fmla="*/ 270588 h 513184"/>
                <a:gd name="csX2" fmla="*/ 0 w 223935"/>
                <a:gd name="csY2" fmla="*/ 513184 h 513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3935" h="513184">
                  <a:moveTo>
                    <a:pt x="223935" y="0"/>
                  </a:moveTo>
                  <a:cubicBezTo>
                    <a:pt x="219269" y="92528"/>
                    <a:pt x="214603" y="185057"/>
                    <a:pt x="177281" y="270588"/>
                  </a:cubicBezTo>
                  <a:cubicBezTo>
                    <a:pt x="139959" y="356119"/>
                    <a:pt x="69979" y="434651"/>
                    <a:pt x="0" y="513184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BC1A591F-9253-C1E5-43DF-4522D5D2BCF0}"/>
              </a:ext>
            </a:extLst>
          </p:cNvPr>
          <p:cNvSpPr txBox="1"/>
          <p:nvPr/>
        </p:nvSpPr>
        <p:spPr>
          <a:xfrm>
            <a:off x="1274021" y="3267662"/>
            <a:ext cx="2859442" cy="564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要解决的问题是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5" grpId="0" animBg="1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:a16="http://schemas.microsoft.com/office/drawing/2014/main" id="{E4DFCA2C-6EF0-D779-8A76-601C1E240E12}"/>
              </a:ext>
            </a:extLst>
          </p:cNvPr>
          <p:cNvSpPr txBox="1"/>
          <p:nvPr/>
        </p:nvSpPr>
        <p:spPr>
          <a:xfrm>
            <a:off x="445537" y="417158"/>
            <a:ext cx="5694006" cy="7453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怎样求速度？</a:t>
            </a:r>
          </a:p>
        </p:txBody>
      </p:sp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6FD78E59-D25C-8DE4-6CC8-D221D941C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932046"/>
              </p:ext>
            </p:extLst>
          </p:nvPr>
        </p:nvGraphicFramePr>
        <p:xfrm>
          <a:off x="3907454" y="694489"/>
          <a:ext cx="3780972" cy="22819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1666">
                  <a:extLst>
                    <a:ext uri="{9D8B030D-6E8A-4147-A177-3AD203B41FA5}">
                      <a16:colId xmlns:a16="http://schemas.microsoft.com/office/drawing/2014/main" val="3106670927"/>
                    </a:ext>
                  </a:extLst>
                </a:gridCol>
                <a:gridCol w="2379306">
                  <a:extLst>
                    <a:ext uri="{9D8B030D-6E8A-4147-A177-3AD203B41FA5}">
                      <a16:colId xmlns:a16="http://schemas.microsoft.com/office/drawing/2014/main" val="3707385126"/>
                    </a:ext>
                  </a:extLst>
                </a:gridCol>
              </a:tblGrid>
              <a:tr h="76065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000" b="1" dirty="0"/>
                        <a:t>时刻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000" b="1" dirty="0"/>
                        <a:t>里程数</a:t>
                      </a:r>
                      <a:r>
                        <a:rPr lang="en-US" altLang="zh-CN" sz="3000" b="1" dirty="0"/>
                        <a:t>/km</a:t>
                      </a:r>
                      <a:endParaRPr lang="zh-CN" altLang="en-US" sz="3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1660805"/>
                  </a:ext>
                </a:extLst>
              </a:tr>
              <a:tr h="7606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000" b="1" dirty="0"/>
                        <a:t>8 : 30</a:t>
                      </a:r>
                      <a:endParaRPr lang="zh-CN" altLang="en-US" sz="3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000" b="1" dirty="0"/>
                        <a:t>2522</a:t>
                      </a:r>
                      <a:endParaRPr lang="zh-CN" altLang="en-US" sz="3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860487"/>
                  </a:ext>
                </a:extLst>
              </a:tr>
              <a:tr h="7606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000" b="1" dirty="0"/>
                        <a:t>11 : 30</a:t>
                      </a:r>
                      <a:endParaRPr lang="zh-CN" altLang="en-US" sz="3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000" b="1" dirty="0"/>
                        <a:t>2792</a:t>
                      </a:r>
                      <a:endParaRPr lang="zh-CN" altLang="en-US" sz="3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0592368"/>
                  </a:ext>
                </a:extLst>
              </a:tr>
            </a:tbl>
          </a:graphicData>
        </a:graphic>
      </p:graphicFrame>
      <p:grpSp>
        <p:nvGrpSpPr>
          <p:cNvPr id="57" name="组合 56">
            <a:extLst>
              <a:ext uri="{FF2B5EF4-FFF2-40B4-BE49-F238E27FC236}">
                <a16:creationId xmlns:a16="http://schemas.microsoft.com/office/drawing/2014/main" id="{4D290504-5F8C-4D74-9232-0DD811A3BF9F}"/>
              </a:ext>
            </a:extLst>
          </p:cNvPr>
          <p:cNvGrpSpPr/>
          <p:nvPr/>
        </p:nvGrpSpPr>
        <p:grpSpPr>
          <a:xfrm>
            <a:off x="1600937" y="1865004"/>
            <a:ext cx="2276460" cy="774441"/>
            <a:chOff x="1171727" y="2546137"/>
            <a:chExt cx="2276460" cy="774441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F40B051C-CB48-D2CA-89BE-64023F2D7D8B}"/>
                </a:ext>
              </a:extLst>
            </p:cNvPr>
            <p:cNvSpPr txBox="1"/>
            <p:nvPr/>
          </p:nvSpPr>
          <p:spPr>
            <a:xfrm>
              <a:off x="1171727" y="2670726"/>
              <a:ext cx="21872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FF00FF"/>
                  </a:solidFill>
                </a:rPr>
                <a:t>经过 </a:t>
              </a:r>
              <a:r>
                <a:rPr lang="en-US" altLang="zh-CN" sz="2800" dirty="0">
                  <a:solidFill>
                    <a:srgbClr val="FF00FF"/>
                  </a:solidFill>
                </a:rPr>
                <a:t>3 </a:t>
              </a:r>
              <a:r>
                <a:rPr lang="zh-CN" altLang="en-US" sz="2800" dirty="0">
                  <a:solidFill>
                    <a:srgbClr val="FF00FF"/>
                  </a:solidFill>
                </a:rPr>
                <a:t>小时</a:t>
              </a: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B4E21592-A9AA-A429-DD75-F89F67CB6DD9}"/>
                </a:ext>
              </a:extLst>
            </p:cNvPr>
            <p:cNvSpPr/>
            <p:nvPr/>
          </p:nvSpPr>
          <p:spPr>
            <a:xfrm>
              <a:off x="3268187" y="2546137"/>
              <a:ext cx="180000" cy="774441"/>
            </a:xfrm>
            <a:custGeom>
              <a:avLst/>
              <a:gdLst>
                <a:gd name="csX0" fmla="*/ 242611 w 242611"/>
                <a:gd name="csY0" fmla="*/ 0 h 774441"/>
                <a:gd name="csX1" fmla="*/ 15 w 242611"/>
                <a:gd name="csY1" fmla="*/ 391886 h 774441"/>
                <a:gd name="csX2" fmla="*/ 233281 w 242611"/>
                <a:gd name="csY2" fmla="*/ 774441 h 774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2611" h="774441">
                  <a:moveTo>
                    <a:pt x="242611" y="0"/>
                  </a:moveTo>
                  <a:cubicBezTo>
                    <a:pt x="122090" y="131406"/>
                    <a:pt x="1570" y="262813"/>
                    <a:pt x="15" y="391886"/>
                  </a:cubicBezTo>
                  <a:cubicBezTo>
                    <a:pt x="-1540" y="520959"/>
                    <a:pt x="115870" y="647700"/>
                    <a:pt x="233281" y="774441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49B2053-C69D-638E-AA13-20A9532CBB6B}"/>
              </a:ext>
            </a:extLst>
          </p:cNvPr>
          <p:cNvGrpSpPr/>
          <p:nvPr/>
        </p:nvGrpSpPr>
        <p:grpSpPr>
          <a:xfrm>
            <a:off x="7726853" y="1865004"/>
            <a:ext cx="4207001" cy="774441"/>
            <a:chOff x="7297643" y="2546137"/>
            <a:chExt cx="4207001" cy="774441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2AB13AE-6F25-6FB4-88C6-3DED945FC7F9}"/>
                </a:ext>
              </a:extLst>
            </p:cNvPr>
            <p:cNvSpPr txBox="1"/>
            <p:nvPr/>
          </p:nvSpPr>
          <p:spPr>
            <a:xfrm>
              <a:off x="7305868" y="2624073"/>
              <a:ext cx="419877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FF00FF"/>
                  </a:solidFill>
                </a:rPr>
                <a:t>行驶了</a:t>
              </a:r>
              <a:r>
                <a:rPr lang="en-US" altLang="zh-CN" sz="2800" dirty="0">
                  <a:solidFill>
                    <a:srgbClr val="FF00FF"/>
                  </a:solidFill>
                </a:rPr>
                <a:t>(2792</a:t>
              </a:r>
              <a:r>
                <a:rPr lang="zh-CN" altLang="en-US" sz="2800" dirty="0">
                  <a:solidFill>
                    <a:srgbClr val="FF00FF"/>
                  </a:solidFill>
                </a:rPr>
                <a:t>－</a:t>
              </a:r>
              <a:r>
                <a:rPr lang="en-US" altLang="zh-CN" sz="2800" dirty="0">
                  <a:solidFill>
                    <a:srgbClr val="FF00FF"/>
                  </a:solidFill>
                </a:rPr>
                <a:t>2522) km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F62E460F-7B01-B59B-74FF-A5C34316301C}"/>
                </a:ext>
              </a:extLst>
            </p:cNvPr>
            <p:cNvSpPr/>
            <p:nvPr/>
          </p:nvSpPr>
          <p:spPr>
            <a:xfrm flipH="1">
              <a:off x="7297643" y="2546137"/>
              <a:ext cx="180000" cy="774441"/>
            </a:xfrm>
            <a:custGeom>
              <a:avLst/>
              <a:gdLst>
                <a:gd name="csX0" fmla="*/ 242611 w 242611"/>
                <a:gd name="csY0" fmla="*/ 0 h 774441"/>
                <a:gd name="csX1" fmla="*/ 15 w 242611"/>
                <a:gd name="csY1" fmla="*/ 391886 h 774441"/>
                <a:gd name="csX2" fmla="*/ 233281 w 242611"/>
                <a:gd name="csY2" fmla="*/ 774441 h 774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2611" h="774441">
                  <a:moveTo>
                    <a:pt x="242611" y="0"/>
                  </a:moveTo>
                  <a:cubicBezTo>
                    <a:pt x="122090" y="131406"/>
                    <a:pt x="1570" y="262813"/>
                    <a:pt x="15" y="391886"/>
                  </a:cubicBezTo>
                  <a:cubicBezTo>
                    <a:pt x="-1540" y="520959"/>
                    <a:pt x="115870" y="647700"/>
                    <a:pt x="233281" y="774441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8A882254-547C-52E1-1F0C-25BDCA27BCD2}"/>
              </a:ext>
            </a:extLst>
          </p:cNvPr>
          <p:cNvGrpSpPr/>
          <p:nvPr/>
        </p:nvGrpSpPr>
        <p:grpSpPr>
          <a:xfrm>
            <a:off x="376536" y="3324987"/>
            <a:ext cx="6809139" cy="1472041"/>
            <a:chOff x="488504" y="3576914"/>
            <a:chExt cx="6809139" cy="1472041"/>
          </a:xfrm>
        </p:grpSpPr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id="{6E200BE6-7969-ABD3-94B5-ED7BAB25B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8504" y="3576914"/>
              <a:ext cx="1142085" cy="1167792"/>
            </a:xfrm>
            <a:prstGeom prst="rect">
              <a:avLst/>
            </a:prstGeom>
          </p:spPr>
        </p:pic>
        <p:sp>
          <p:nvSpPr>
            <p:cNvPr id="64" name="对话气泡: 圆角矩形 63">
              <a:extLst>
                <a:ext uri="{FF2B5EF4-FFF2-40B4-BE49-F238E27FC236}">
                  <a16:creationId xmlns:a16="http://schemas.microsoft.com/office/drawing/2014/main" id="{1960F8EB-7651-4E01-7873-9599CAA3D2DC}"/>
                </a:ext>
              </a:extLst>
            </p:cNvPr>
            <p:cNvSpPr/>
            <p:nvPr/>
          </p:nvSpPr>
          <p:spPr>
            <a:xfrm>
              <a:off x="2010390" y="3785200"/>
              <a:ext cx="5287253" cy="1263755"/>
            </a:xfrm>
            <a:prstGeom prst="wedgeRoundRectCallout">
              <a:avLst>
                <a:gd name="adj1" fmla="val -56683"/>
                <a:gd name="adj2" fmla="val -205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我根据“速度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=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路程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÷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时间”，来计算。</a:t>
              </a: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28DD45B5-FDC6-F187-922F-F8ADDAF002B9}"/>
              </a:ext>
            </a:extLst>
          </p:cNvPr>
          <p:cNvSpPr txBox="1"/>
          <p:nvPr/>
        </p:nvSpPr>
        <p:spPr>
          <a:xfrm>
            <a:off x="7823766" y="3194361"/>
            <a:ext cx="355024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>
                <a:latin typeface="+mj-ea"/>
              </a:rPr>
              <a:t>(</a:t>
            </a:r>
            <a:r>
              <a:rPr lang="en-US" altLang="zh-CN" sz="3400" dirty="0"/>
              <a:t>2792</a:t>
            </a:r>
            <a:r>
              <a:rPr lang="zh-CN" altLang="en-US" sz="3400" dirty="0"/>
              <a:t>－</a:t>
            </a:r>
            <a:r>
              <a:rPr lang="en-US" altLang="zh-CN" sz="3400" dirty="0"/>
              <a:t>2522</a:t>
            </a:r>
            <a:r>
              <a:rPr lang="en-US" altLang="zh-CN" sz="3400" dirty="0">
                <a:latin typeface="+mj-ea"/>
              </a:rPr>
              <a:t>)</a:t>
            </a:r>
            <a:r>
              <a:rPr lang="en-US" altLang="zh-CN" sz="3400" dirty="0"/>
              <a:t>÷3</a:t>
            </a:r>
            <a:endParaRPr lang="zh-CN" altLang="en-US" sz="34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50858FB-7915-1081-6690-6E6CD303B356}"/>
              </a:ext>
            </a:extLst>
          </p:cNvPr>
          <p:cNvSpPr txBox="1"/>
          <p:nvPr/>
        </p:nvSpPr>
        <p:spPr>
          <a:xfrm>
            <a:off x="7590501" y="4011334"/>
            <a:ext cx="238583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/>
              <a:t>= 270 ÷3 </a:t>
            </a:r>
            <a:endParaRPr lang="zh-CN" altLang="en-US" sz="3400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C254C9EE-0873-45CB-310E-446AE9A94F47}"/>
              </a:ext>
            </a:extLst>
          </p:cNvPr>
          <p:cNvSpPr txBox="1"/>
          <p:nvPr/>
        </p:nvSpPr>
        <p:spPr>
          <a:xfrm>
            <a:off x="7590501" y="4837639"/>
            <a:ext cx="410061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/>
              <a:t>= 90</a:t>
            </a:r>
            <a:r>
              <a:rPr lang="zh-CN" altLang="en-US" sz="3400" dirty="0"/>
              <a:t>（千米</a:t>
            </a:r>
            <a:r>
              <a:rPr lang="en-US" altLang="zh-CN" sz="3400" dirty="0"/>
              <a:t>/</a:t>
            </a:r>
            <a:r>
              <a:rPr lang="zh-CN" altLang="en-US" sz="3400" dirty="0"/>
              <a:t>时）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1B6CC822-3614-C7B2-068F-6E00F4A5F3A2}"/>
              </a:ext>
            </a:extLst>
          </p:cNvPr>
          <p:cNvSpPr txBox="1"/>
          <p:nvPr/>
        </p:nvSpPr>
        <p:spPr>
          <a:xfrm>
            <a:off x="919209" y="5732218"/>
            <a:ext cx="1042681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答：李叔叔从甲地开往乙地的速度是 </a:t>
            </a:r>
            <a:r>
              <a:rPr lang="en-US" altLang="zh-CN" dirty="0"/>
              <a:t>90 </a:t>
            </a:r>
            <a:r>
              <a:rPr lang="zh-CN" altLang="en-US" dirty="0"/>
              <a:t>千米</a:t>
            </a:r>
            <a:r>
              <a:rPr lang="en-US" altLang="zh-CN" dirty="0"/>
              <a:t>/</a:t>
            </a:r>
            <a:r>
              <a:rPr lang="zh-CN" altLang="en-US" dirty="0"/>
              <a:t>时。</a:t>
            </a:r>
          </a:p>
        </p:txBody>
      </p:sp>
    </p:spTree>
    <p:extLst>
      <p:ext uri="{BB962C8B-B14F-4D97-AF65-F5344CB8AC3E}">
        <p14:creationId xmlns:p14="http://schemas.microsoft.com/office/powerpoint/2010/main" val="162719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604938" y="326012"/>
            <a:ext cx="882831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计算结果对吗？你是怎么验证的。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B985F35-0484-0C4C-44BD-A5DAEC1A8BB9}"/>
              </a:ext>
            </a:extLst>
          </p:cNvPr>
          <p:cNvSpPr txBox="1"/>
          <p:nvPr/>
        </p:nvSpPr>
        <p:spPr>
          <a:xfrm>
            <a:off x="5454518" y="1872735"/>
            <a:ext cx="6097554" cy="635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速度×时间＝路程。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BCF1611-7F29-91E4-DC56-583C4DE25083}"/>
              </a:ext>
            </a:extLst>
          </p:cNvPr>
          <p:cNvSpPr txBox="1"/>
          <p:nvPr/>
        </p:nvSpPr>
        <p:spPr>
          <a:xfrm>
            <a:off x="5454518" y="2800987"/>
            <a:ext cx="6097554" cy="635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90×3</a:t>
            </a:r>
            <a:r>
              <a:rPr lang="en-US" altLang="zh-CN" dirty="0"/>
              <a:t> </a:t>
            </a:r>
            <a:r>
              <a:rPr lang="zh-CN" altLang="zh-CN" dirty="0"/>
              <a:t>＝</a:t>
            </a:r>
            <a:r>
              <a:rPr lang="en-US" altLang="zh-CN" dirty="0"/>
              <a:t> </a:t>
            </a:r>
            <a:r>
              <a:rPr lang="zh-CN" altLang="zh-CN" dirty="0"/>
              <a:t>270（km）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37F4243-3703-662E-2F31-5D716BCE6990}"/>
              </a:ext>
            </a:extLst>
          </p:cNvPr>
          <p:cNvSpPr txBox="1"/>
          <p:nvPr/>
        </p:nvSpPr>
        <p:spPr>
          <a:xfrm>
            <a:off x="5454518" y="3729239"/>
            <a:ext cx="6097554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2522＋270</a:t>
            </a:r>
            <a:r>
              <a:rPr lang="en-US" altLang="zh-CN" dirty="0"/>
              <a:t> </a:t>
            </a:r>
            <a:r>
              <a:rPr lang="zh-CN" altLang="zh-CN" dirty="0"/>
              <a:t>＝</a:t>
            </a:r>
            <a:r>
              <a:rPr lang="en-US" altLang="zh-CN" dirty="0"/>
              <a:t> </a:t>
            </a:r>
            <a:r>
              <a:rPr lang="zh-CN" altLang="zh-CN" dirty="0"/>
              <a:t>2792（km）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1B5AB7D-3668-081D-CEA5-4C42076C61BA}"/>
              </a:ext>
            </a:extLst>
          </p:cNvPr>
          <p:cNvSpPr txBox="1"/>
          <p:nvPr/>
        </p:nvSpPr>
        <p:spPr>
          <a:xfrm>
            <a:off x="5454518" y="4653258"/>
            <a:ext cx="6199415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与到达时的里程表读数</a:t>
            </a:r>
            <a:r>
              <a:rPr lang="en-US" altLang="zh-CN" dirty="0"/>
              <a:t> </a:t>
            </a:r>
            <a:r>
              <a:rPr lang="zh-CN" altLang="zh-CN" dirty="0"/>
              <a:t>2792 km一致，说明结果正确。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B8C62D5-F823-F74F-71BE-E0D5489D7DEC}"/>
              </a:ext>
            </a:extLst>
          </p:cNvPr>
          <p:cNvGrpSpPr/>
          <p:nvPr/>
        </p:nvGrpSpPr>
        <p:grpSpPr>
          <a:xfrm>
            <a:off x="872460" y="1785722"/>
            <a:ext cx="4100616" cy="2342637"/>
            <a:chOff x="872460" y="1785722"/>
            <a:chExt cx="4100616" cy="2342637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6403CCD-7A10-5592-1670-112578DA79EF}"/>
                </a:ext>
              </a:extLst>
            </p:cNvPr>
            <p:cNvSpPr txBox="1"/>
            <p:nvPr/>
          </p:nvSpPr>
          <p:spPr>
            <a:xfrm>
              <a:off x="1105725" y="1785722"/>
              <a:ext cx="3550248" cy="699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400" dirty="0">
                  <a:latin typeface="+mj-ea"/>
                </a:rPr>
                <a:t>(</a:t>
              </a:r>
              <a:r>
                <a:rPr lang="en-US" altLang="zh-CN" sz="3400" dirty="0"/>
                <a:t>2792</a:t>
              </a:r>
              <a:r>
                <a:rPr lang="zh-CN" altLang="en-US" sz="3400" dirty="0"/>
                <a:t>－</a:t>
              </a:r>
              <a:r>
                <a:rPr lang="en-US" altLang="zh-CN" sz="3400" dirty="0"/>
                <a:t>2522</a:t>
              </a:r>
              <a:r>
                <a:rPr lang="en-US" altLang="zh-CN" sz="3400" dirty="0">
                  <a:latin typeface="+mj-ea"/>
                </a:rPr>
                <a:t>)</a:t>
              </a:r>
              <a:r>
                <a:rPr lang="en-US" altLang="zh-CN" sz="3400" dirty="0"/>
                <a:t>÷3</a:t>
              </a:r>
              <a:endParaRPr lang="zh-CN" altLang="en-US" sz="3400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2327913-0CA8-205E-439A-3A1641DEE21C}"/>
                </a:ext>
              </a:extLst>
            </p:cNvPr>
            <p:cNvSpPr txBox="1"/>
            <p:nvPr/>
          </p:nvSpPr>
          <p:spPr>
            <a:xfrm>
              <a:off x="872460" y="2602695"/>
              <a:ext cx="2385834" cy="699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400" dirty="0"/>
                <a:t>= 270 ÷3 </a:t>
              </a:r>
              <a:endParaRPr lang="zh-CN" altLang="en-US" sz="340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F3CDF56-CACA-F86E-6DFA-67CDA313B358}"/>
                </a:ext>
              </a:extLst>
            </p:cNvPr>
            <p:cNvSpPr txBox="1"/>
            <p:nvPr/>
          </p:nvSpPr>
          <p:spPr>
            <a:xfrm>
              <a:off x="872460" y="3429000"/>
              <a:ext cx="4100616" cy="699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400" dirty="0"/>
                <a:t>= 90</a:t>
              </a:r>
              <a:r>
                <a:rPr lang="zh-CN" altLang="en-US" sz="3400" dirty="0"/>
                <a:t>（千米</a:t>
              </a:r>
              <a:r>
                <a:rPr lang="en-US" altLang="zh-CN" sz="3400" dirty="0"/>
                <a:t>/</a:t>
              </a:r>
              <a:r>
                <a:rPr lang="zh-CN" altLang="en-US" sz="3400" dirty="0"/>
                <a:t>时）</a:t>
              </a:r>
            </a:p>
          </p:txBody>
        </p:sp>
      </p:grp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5EC1BDAE-475B-7BC9-5828-91C556D31FD0}"/>
              </a:ext>
            </a:extLst>
          </p:cNvPr>
          <p:cNvSpPr/>
          <p:nvPr/>
        </p:nvSpPr>
        <p:spPr>
          <a:xfrm>
            <a:off x="662472" y="1632855"/>
            <a:ext cx="4100615" cy="2681440"/>
          </a:xfrm>
          <a:prstGeom prst="roundRect">
            <a:avLst>
              <a:gd name="adj" fmla="val 6777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643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7" grpId="0"/>
      <p:bldP spid="33" grpId="0"/>
      <p:bldP spid="40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>
            <a:extLst>
              <a:ext uri="{FF2B5EF4-FFF2-40B4-BE49-F238E27FC236}">
                <a16:creationId xmlns:a16="http://schemas.microsoft.com/office/drawing/2014/main" id="{5E9D2DF5-B275-5A13-A990-390EDFAC12CF}"/>
              </a:ext>
            </a:extLst>
          </p:cNvPr>
          <p:cNvSpPr/>
          <p:nvPr/>
        </p:nvSpPr>
        <p:spPr>
          <a:xfrm>
            <a:off x="606489" y="494520"/>
            <a:ext cx="2332653" cy="821094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/>
              <a:t>归  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DE680C8-27F8-B321-8099-2530C2EEF085}"/>
              </a:ext>
            </a:extLst>
          </p:cNvPr>
          <p:cNvSpPr txBox="1"/>
          <p:nvPr/>
        </p:nvSpPr>
        <p:spPr>
          <a:xfrm>
            <a:off x="839752" y="1408924"/>
            <a:ext cx="783926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怎么用里程表信息计算行程的速度？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D3D373-413B-55E6-7B88-47D03D91B5A9}"/>
              </a:ext>
            </a:extLst>
          </p:cNvPr>
          <p:cNvSpPr txBox="1"/>
          <p:nvPr/>
        </p:nvSpPr>
        <p:spPr>
          <a:xfrm>
            <a:off x="690465" y="2236061"/>
            <a:ext cx="10972800" cy="2953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/>
                </a:solidFill>
              </a:rPr>
              <a:t>（1）明确数量关系：速度＝路程÷时间；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/>
                </a:solidFill>
              </a:rPr>
              <a:t>（2）先算时间：行驶时间＝到达时间－出发时间；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/>
                </a:solidFill>
              </a:rPr>
              <a:t>（3）再算路程：行驶路程＝到达时里程数－出发时里程数；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/>
                </a:solidFill>
              </a:rPr>
              <a:t>（4）运用模型进行计算。</a:t>
            </a:r>
          </a:p>
        </p:txBody>
      </p:sp>
    </p:spTree>
    <p:extLst>
      <p:ext uri="{BB962C8B-B14F-4D97-AF65-F5344CB8AC3E}">
        <p14:creationId xmlns:p14="http://schemas.microsoft.com/office/powerpoint/2010/main" val="1252625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516977" y="1331726"/>
            <a:ext cx="1111829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下午 </a:t>
            </a:r>
            <a:r>
              <a:rPr lang="en-US" altLang="zh-CN" sz="3600" dirty="0"/>
              <a:t>1 </a:t>
            </a:r>
            <a:r>
              <a:rPr lang="zh-CN" altLang="en-US" sz="3600" dirty="0"/>
              <a:t>∶ </a:t>
            </a:r>
            <a:r>
              <a:rPr lang="en-US" altLang="zh-CN" sz="3600" dirty="0"/>
              <a:t>30</a:t>
            </a:r>
            <a:r>
              <a:rPr lang="zh-CN" altLang="en-US" sz="3600" dirty="0"/>
              <a:t>，李叔叔开车从乙地到丙地，每小时行驶</a:t>
            </a:r>
          </a:p>
          <a:p>
            <a:pPr>
              <a:lnSpc>
                <a:spcPct val="120000"/>
              </a:lnSpc>
            </a:pPr>
            <a:r>
              <a:rPr lang="en-US" altLang="zh-CN" sz="3600" dirty="0"/>
              <a:t>    90 </a:t>
            </a:r>
            <a:r>
              <a:rPr lang="zh-CN" altLang="en-US" sz="3600" dirty="0"/>
              <a:t>千米，下午 </a:t>
            </a:r>
            <a:r>
              <a:rPr lang="en-US" altLang="zh-CN" sz="3600" dirty="0"/>
              <a:t>3 </a:t>
            </a:r>
            <a:r>
              <a:rPr lang="zh-CN" altLang="en-US" sz="3600" dirty="0"/>
              <a:t>∶ </a:t>
            </a:r>
            <a:r>
              <a:rPr lang="en-US" altLang="zh-CN" sz="3600" dirty="0"/>
              <a:t>30 </a:t>
            </a:r>
            <a:r>
              <a:rPr lang="zh-CN" altLang="en-US" sz="3600" dirty="0"/>
              <a:t>到达丙地。乙地和丙地之间的</a:t>
            </a:r>
          </a:p>
          <a:p>
            <a:pPr>
              <a:lnSpc>
                <a:spcPct val="120000"/>
              </a:lnSpc>
            </a:pPr>
            <a:r>
              <a:rPr lang="zh-CN" altLang="en-US" sz="3600" dirty="0"/>
              <a:t>    路程是多少千米？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B2FC67A-6857-F974-2C99-EEC59BBF5433}"/>
              </a:ext>
            </a:extLst>
          </p:cNvPr>
          <p:cNvGrpSpPr/>
          <p:nvPr/>
        </p:nvGrpSpPr>
        <p:grpSpPr>
          <a:xfrm>
            <a:off x="1035699" y="3564293"/>
            <a:ext cx="5115071" cy="2631232"/>
            <a:chOff x="961053" y="3582954"/>
            <a:chExt cx="5115071" cy="2631232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16369EF-3A4A-572C-5AB1-449DBC142982}"/>
                </a:ext>
              </a:extLst>
            </p:cNvPr>
            <p:cNvSpPr txBox="1"/>
            <p:nvPr/>
          </p:nvSpPr>
          <p:spPr>
            <a:xfrm>
              <a:off x="1079969" y="3723942"/>
              <a:ext cx="4996155" cy="2214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/>
                <a:t>出发时刻：</a:t>
              </a:r>
              <a:r>
                <a:rPr lang="en-US" altLang="zh-CN" sz="3200" dirty="0"/>
                <a:t>__________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3200" dirty="0"/>
                <a:t>到达时刻：</a:t>
              </a:r>
              <a:r>
                <a:rPr lang="en-US" altLang="zh-CN" sz="3200" dirty="0"/>
                <a:t>__________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3200" dirty="0"/>
                <a:t>行驶速度：</a:t>
              </a:r>
              <a:r>
                <a:rPr lang="en-US" altLang="zh-CN" sz="3200" dirty="0"/>
                <a:t>__________</a:t>
              </a:r>
              <a:endParaRPr lang="zh-CN" altLang="en-US" sz="3200" dirty="0"/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8A2AE1F7-CF27-7990-52DC-7C41EA2C64B4}"/>
                </a:ext>
              </a:extLst>
            </p:cNvPr>
            <p:cNvSpPr/>
            <p:nvPr/>
          </p:nvSpPr>
          <p:spPr>
            <a:xfrm>
              <a:off x="961053" y="3582954"/>
              <a:ext cx="4730620" cy="2631232"/>
            </a:xfrm>
            <a:prstGeom prst="roundRect">
              <a:avLst>
                <a:gd name="adj" fmla="val 9220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9DC57684-47C3-AF63-BC62-BD75BCA16604}"/>
              </a:ext>
            </a:extLst>
          </p:cNvPr>
          <p:cNvSpPr txBox="1"/>
          <p:nvPr/>
        </p:nvSpPr>
        <p:spPr>
          <a:xfrm>
            <a:off x="3338025" y="3769605"/>
            <a:ext cx="1252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200" dirty="0">
                <a:solidFill>
                  <a:srgbClr val="FF00FF"/>
                </a:solidFill>
              </a:rPr>
              <a:t>1 </a:t>
            </a:r>
            <a:r>
              <a:rPr lang="zh-CN" altLang="en-US" sz="3200" dirty="0">
                <a:solidFill>
                  <a:srgbClr val="FF00FF"/>
                </a:solidFill>
              </a:rPr>
              <a:t>∶ </a:t>
            </a:r>
            <a:r>
              <a:rPr lang="en-US" altLang="zh-CN" sz="3200" dirty="0">
                <a:solidFill>
                  <a:srgbClr val="FF00FF"/>
                </a:solidFill>
              </a:rPr>
              <a:t>30</a:t>
            </a:r>
            <a:endParaRPr lang="zh-CN" altLang="en-US" sz="3200" dirty="0">
              <a:solidFill>
                <a:srgbClr val="FF00FF"/>
              </a:solidFill>
              <a:latin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6820952-3175-D53F-BED9-9F95987A2C83}"/>
              </a:ext>
            </a:extLst>
          </p:cNvPr>
          <p:cNvSpPr txBox="1"/>
          <p:nvPr/>
        </p:nvSpPr>
        <p:spPr>
          <a:xfrm>
            <a:off x="3338025" y="4506723"/>
            <a:ext cx="1252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200" dirty="0">
                <a:solidFill>
                  <a:srgbClr val="FF00FF"/>
                </a:solidFill>
              </a:rPr>
              <a:t>3 </a:t>
            </a:r>
            <a:r>
              <a:rPr lang="zh-CN" altLang="en-US" sz="3200" dirty="0">
                <a:solidFill>
                  <a:srgbClr val="FF00FF"/>
                </a:solidFill>
              </a:rPr>
              <a:t>∶ </a:t>
            </a:r>
            <a:r>
              <a:rPr lang="en-US" altLang="zh-CN" sz="3200" dirty="0">
                <a:solidFill>
                  <a:srgbClr val="FF00FF"/>
                </a:solidFill>
              </a:rPr>
              <a:t>30</a:t>
            </a:r>
            <a:endParaRPr lang="zh-CN" altLang="en-US" sz="3200" dirty="0">
              <a:solidFill>
                <a:srgbClr val="FF00FF"/>
              </a:solidFill>
              <a:latin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94E2F1-9506-8D79-4C40-F033C7598841}"/>
              </a:ext>
            </a:extLst>
          </p:cNvPr>
          <p:cNvSpPr txBox="1"/>
          <p:nvPr/>
        </p:nvSpPr>
        <p:spPr>
          <a:xfrm>
            <a:off x="3338025" y="5243840"/>
            <a:ext cx="2185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200" dirty="0">
                <a:solidFill>
                  <a:srgbClr val="FF00FF"/>
                </a:solidFill>
              </a:rPr>
              <a:t>90 </a:t>
            </a:r>
            <a:r>
              <a:rPr lang="zh-CN" altLang="en-US" sz="3200" dirty="0">
                <a:solidFill>
                  <a:srgbClr val="FF00FF"/>
                </a:solidFill>
              </a:rPr>
              <a:t>千米</a:t>
            </a:r>
            <a:r>
              <a:rPr lang="en-US" altLang="zh-CN" sz="3200" dirty="0">
                <a:solidFill>
                  <a:srgbClr val="FF00FF"/>
                </a:solidFill>
              </a:rPr>
              <a:t>/</a:t>
            </a:r>
            <a:r>
              <a:rPr lang="zh-CN" altLang="en-US" sz="3200" dirty="0">
                <a:solidFill>
                  <a:srgbClr val="FF00FF"/>
                </a:solidFill>
              </a:rPr>
              <a:t>时</a:t>
            </a:r>
            <a:endParaRPr lang="zh-CN" altLang="en-US" sz="3200" dirty="0">
              <a:solidFill>
                <a:srgbClr val="FF00FF"/>
              </a:solidFill>
              <a:latin typeface="+mj-ea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ECAB452-C60E-9140-F9DD-4E19635F4F50}"/>
              </a:ext>
            </a:extLst>
          </p:cNvPr>
          <p:cNvSpPr/>
          <p:nvPr/>
        </p:nvSpPr>
        <p:spPr>
          <a:xfrm>
            <a:off x="4460033" y="4049486"/>
            <a:ext cx="224882" cy="727787"/>
          </a:xfrm>
          <a:custGeom>
            <a:avLst/>
            <a:gdLst>
              <a:gd name="csX0" fmla="*/ 65314 w 224882"/>
              <a:gd name="csY0" fmla="*/ 0 h 727787"/>
              <a:gd name="csX1" fmla="*/ 223935 w 224882"/>
              <a:gd name="csY1" fmla="*/ 326571 h 727787"/>
              <a:gd name="csX2" fmla="*/ 0 w 224882"/>
              <a:gd name="csY2" fmla="*/ 727787 h 727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24882" h="727787">
                <a:moveTo>
                  <a:pt x="65314" y="0"/>
                </a:moveTo>
                <a:cubicBezTo>
                  <a:pt x="150067" y="102636"/>
                  <a:pt x="234821" y="205273"/>
                  <a:pt x="223935" y="326571"/>
                </a:cubicBezTo>
                <a:cubicBezTo>
                  <a:pt x="213049" y="447869"/>
                  <a:pt x="106524" y="587828"/>
                  <a:pt x="0" y="727787"/>
                </a:cubicBezTo>
              </a:path>
            </a:pathLst>
          </a:custGeom>
          <a:noFill/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FC43DAB-7386-D671-45D1-2438364A3FEA}"/>
              </a:ext>
            </a:extLst>
          </p:cNvPr>
          <p:cNvSpPr txBox="1"/>
          <p:nvPr/>
        </p:nvSpPr>
        <p:spPr>
          <a:xfrm>
            <a:off x="6103777" y="3183597"/>
            <a:ext cx="5764762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从下午 </a:t>
            </a:r>
            <a:r>
              <a:rPr lang="en-US" altLang="zh-CN" dirty="0"/>
              <a:t>1 : 30</a:t>
            </a:r>
            <a:r>
              <a:rPr lang="zh-CN" altLang="en-US" dirty="0"/>
              <a:t> 到下午 </a:t>
            </a:r>
            <a:r>
              <a:rPr lang="en-US" altLang="zh-CN" dirty="0"/>
              <a:t>3 : 30</a:t>
            </a:r>
            <a:r>
              <a:rPr lang="zh-CN" altLang="en-US" dirty="0"/>
              <a:t> 经过 </a:t>
            </a:r>
            <a:r>
              <a:rPr lang="en-US" altLang="zh-CN" dirty="0"/>
              <a:t>2 </a:t>
            </a:r>
            <a:r>
              <a:rPr lang="zh-CN" altLang="en-US" dirty="0"/>
              <a:t>小时。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1A78D31-4D31-FFE2-490F-7665D4B8F491}"/>
              </a:ext>
            </a:extLst>
          </p:cNvPr>
          <p:cNvSpPr txBox="1"/>
          <p:nvPr/>
        </p:nvSpPr>
        <p:spPr>
          <a:xfrm>
            <a:off x="6103777" y="4682906"/>
            <a:ext cx="51019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路程＝速度×时间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B8FA1B1-CB8E-9AB8-2AE1-F129DBCFBEC7}"/>
              </a:ext>
            </a:extLst>
          </p:cNvPr>
          <p:cNvSpPr txBox="1"/>
          <p:nvPr/>
        </p:nvSpPr>
        <p:spPr>
          <a:xfrm>
            <a:off x="6103777" y="5536227"/>
            <a:ext cx="53655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90</a:t>
            </a:r>
            <a:r>
              <a:rPr lang="zh-CN" altLang="en-US" dirty="0"/>
              <a:t> </a:t>
            </a:r>
            <a:r>
              <a:rPr lang="en-US" altLang="zh-CN" dirty="0"/>
              <a:t>× 2</a:t>
            </a:r>
            <a:r>
              <a:rPr lang="zh-CN" altLang="en-US" dirty="0"/>
              <a:t> ＝ </a:t>
            </a:r>
            <a:r>
              <a:rPr lang="en-US" altLang="zh-CN" dirty="0"/>
              <a:t>180 </a:t>
            </a:r>
            <a:r>
              <a:rPr lang="en-US" altLang="zh-CN" dirty="0">
                <a:latin typeface="+mj-ea"/>
              </a:rPr>
              <a:t>(</a:t>
            </a:r>
            <a:r>
              <a:rPr lang="zh-CN" altLang="en-US" dirty="0"/>
              <a:t>千米</a:t>
            </a:r>
            <a:r>
              <a:rPr lang="en-US" altLang="zh-CN" dirty="0">
                <a:latin typeface="+mj-ea"/>
              </a:rPr>
              <a:t>)</a:t>
            </a:r>
            <a:endParaRPr lang="zh-CN" alt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3" grpId="0" animBg="1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389162" y="613959"/>
            <a:ext cx="111897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甲、乙两个城市相距 </a:t>
            </a:r>
            <a:r>
              <a:rPr lang="en-US" altLang="zh-CN" dirty="0"/>
              <a:t>305 km</a:t>
            </a:r>
            <a:r>
              <a:rPr lang="zh-CN" altLang="en-US" dirty="0"/>
              <a:t>。高阿姨开车从甲城</a:t>
            </a:r>
          </a:p>
          <a:p>
            <a:r>
              <a:rPr lang="zh-CN" altLang="en-US" dirty="0"/>
              <a:t>    到乙城，行驶了 </a:t>
            </a:r>
            <a:r>
              <a:rPr lang="en-US" altLang="zh-CN" dirty="0"/>
              <a:t>3 </a:t>
            </a:r>
            <a:r>
              <a:rPr lang="zh-CN" altLang="en-US" dirty="0"/>
              <a:t>小时，离乙城还有 </a:t>
            </a:r>
            <a:r>
              <a:rPr lang="en-US" altLang="zh-CN" dirty="0"/>
              <a:t>20 km</a:t>
            </a:r>
            <a:r>
              <a:rPr lang="zh-CN" altLang="en-US" dirty="0"/>
              <a:t>。高阿姨</a:t>
            </a:r>
          </a:p>
          <a:p>
            <a:r>
              <a:rPr lang="zh-CN" altLang="en-US" dirty="0"/>
              <a:t>    开车的速度是多少？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0400" y="260442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07BE796-CC30-3B02-3E70-D436F8DBB672}"/>
              </a:ext>
            </a:extLst>
          </p:cNvPr>
          <p:cNvGrpSpPr/>
          <p:nvPr/>
        </p:nvGrpSpPr>
        <p:grpSpPr>
          <a:xfrm>
            <a:off x="772099" y="2637286"/>
            <a:ext cx="6543093" cy="2200215"/>
            <a:chOff x="2722202" y="2777251"/>
            <a:chExt cx="6543093" cy="220021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04D153C2-F76D-E663-0C0C-D368D2F48C68}"/>
                </a:ext>
              </a:extLst>
            </p:cNvPr>
            <p:cNvGrpSpPr/>
            <p:nvPr/>
          </p:nvGrpSpPr>
          <p:grpSpPr>
            <a:xfrm>
              <a:off x="3387011" y="3705190"/>
              <a:ext cx="5215811" cy="276649"/>
              <a:chOff x="2901819" y="3369288"/>
              <a:chExt cx="5215811" cy="276649"/>
            </a:xfrm>
          </p:grpSpPr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F437F5C8-B6DF-BD3B-53DF-827EC0A13C97}"/>
                  </a:ext>
                </a:extLst>
              </p:cNvPr>
              <p:cNvSpPr/>
              <p:nvPr/>
            </p:nvSpPr>
            <p:spPr>
              <a:xfrm>
                <a:off x="2901819" y="3505978"/>
                <a:ext cx="139959" cy="139959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6A067C82-CB7F-3023-4406-5FDB5FFE60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7134" y="3575957"/>
                <a:ext cx="506652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1F0E4508-350B-7CDE-7622-1F2FAAFEAC27}"/>
                  </a:ext>
                </a:extLst>
              </p:cNvPr>
              <p:cNvSpPr/>
              <p:nvPr/>
            </p:nvSpPr>
            <p:spPr>
              <a:xfrm>
                <a:off x="7977671" y="3505978"/>
                <a:ext cx="139959" cy="139959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976121A4-47B0-A747-C1EA-31671072C8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2239" y="3369288"/>
                <a:ext cx="0" cy="216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左大括号 13">
              <a:extLst>
                <a:ext uri="{FF2B5EF4-FFF2-40B4-BE49-F238E27FC236}">
                  <a16:creationId xmlns:a16="http://schemas.microsoft.com/office/drawing/2014/main" id="{51E1ED99-FCE6-D434-1164-216E55A6C063}"/>
                </a:ext>
              </a:extLst>
            </p:cNvPr>
            <p:cNvSpPr/>
            <p:nvPr/>
          </p:nvSpPr>
          <p:spPr>
            <a:xfrm rot="16200000">
              <a:off x="5399045" y="2086182"/>
              <a:ext cx="324000" cy="4217439"/>
            </a:xfrm>
            <a:prstGeom prst="leftBrace">
              <a:avLst>
                <a:gd name="adj1" fmla="val 26937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左大括号 14">
              <a:extLst>
                <a:ext uri="{FF2B5EF4-FFF2-40B4-BE49-F238E27FC236}">
                  <a16:creationId xmlns:a16="http://schemas.microsoft.com/office/drawing/2014/main" id="{AE500EEF-B329-D6B0-F23B-E798889C4870}"/>
                </a:ext>
              </a:extLst>
            </p:cNvPr>
            <p:cNvSpPr/>
            <p:nvPr/>
          </p:nvSpPr>
          <p:spPr>
            <a:xfrm rot="16200000">
              <a:off x="7948364" y="3754303"/>
              <a:ext cx="324000" cy="881197"/>
            </a:xfrm>
            <a:prstGeom prst="leftBrace">
              <a:avLst>
                <a:gd name="adj1" fmla="val 26937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D0BE84C-0B38-D824-FFFF-024D418DFB2C}"/>
                </a:ext>
              </a:extLst>
            </p:cNvPr>
            <p:cNvSpPr txBox="1"/>
            <p:nvPr/>
          </p:nvSpPr>
          <p:spPr>
            <a:xfrm>
              <a:off x="2722202" y="3620170"/>
              <a:ext cx="7207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chemeClr val="tx1"/>
                  </a:solidFill>
                </a:rPr>
                <a:t>甲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D2E6840-6084-73C4-4E76-11F78F8185F4}"/>
                </a:ext>
              </a:extLst>
            </p:cNvPr>
            <p:cNvSpPr txBox="1"/>
            <p:nvPr/>
          </p:nvSpPr>
          <p:spPr>
            <a:xfrm>
              <a:off x="8544503" y="3620170"/>
              <a:ext cx="7207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chemeClr val="tx1"/>
                  </a:solidFill>
                </a:rPr>
                <a:t>乙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6431CBA-55F1-8DB9-9CA1-388BEF4DBA8C}"/>
                </a:ext>
              </a:extLst>
            </p:cNvPr>
            <p:cNvSpPr txBox="1"/>
            <p:nvPr/>
          </p:nvSpPr>
          <p:spPr>
            <a:xfrm>
              <a:off x="5237037" y="2777251"/>
              <a:ext cx="15045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chemeClr val="tx1"/>
                  </a:solidFill>
                </a:rPr>
                <a:t>305 km</a:t>
              </a:r>
              <a:endParaRPr lang="zh-CN" alt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1" name="左大括号 20">
              <a:extLst>
                <a:ext uri="{FF2B5EF4-FFF2-40B4-BE49-F238E27FC236}">
                  <a16:creationId xmlns:a16="http://schemas.microsoft.com/office/drawing/2014/main" id="{788C6E4F-9D6B-50D2-1C37-A4B1B12F30EB}"/>
                </a:ext>
              </a:extLst>
            </p:cNvPr>
            <p:cNvSpPr/>
            <p:nvPr/>
          </p:nvSpPr>
          <p:spPr>
            <a:xfrm rot="5400000" flipV="1">
              <a:off x="5833905" y="966768"/>
              <a:ext cx="324000" cy="5087156"/>
            </a:xfrm>
            <a:prstGeom prst="leftBrace">
              <a:avLst>
                <a:gd name="adj1" fmla="val 26937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DC82BC2-4D35-4FFD-7EBF-FFD946E071BA}"/>
                </a:ext>
              </a:extLst>
            </p:cNvPr>
            <p:cNvSpPr txBox="1"/>
            <p:nvPr/>
          </p:nvSpPr>
          <p:spPr>
            <a:xfrm>
              <a:off x="7370637" y="4392691"/>
              <a:ext cx="15045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chemeClr val="tx1"/>
                  </a:solidFill>
                </a:rPr>
                <a:t>20 km</a:t>
              </a:r>
              <a:endParaRPr lang="zh-CN" alt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AB1F94A-264E-9637-B5D2-A1F6B192D1CE}"/>
                </a:ext>
              </a:extLst>
            </p:cNvPr>
            <p:cNvSpPr txBox="1"/>
            <p:nvPr/>
          </p:nvSpPr>
          <p:spPr>
            <a:xfrm>
              <a:off x="4810317" y="4392691"/>
              <a:ext cx="15045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chemeClr val="tx1"/>
                  </a:solidFill>
                </a:rPr>
                <a:t>？</a:t>
              </a:r>
              <a:r>
                <a:rPr lang="en-US" altLang="zh-CN" sz="3200" dirty="0">
                  <a:solidFill>
                    <a:schemeClr val="tx1"/>
                  </a:solidFill>
                </a:rPr>
                <a:t>km</a:t>
              </a:r>
              <a:endParaRPr lang="zh-CN" altLang="en-US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017FAE33-68B8-E6E9-7A80-83B9D193B16F}"/>
              </a:ext>
            </a:extLst>
          </p:cNvPr>
          <p:cNvSpPr txBox="1"/>
          <p:nvPr/>
        </p:nvSpPr>
        <p:spPr>
          <a:xfrm>
            <a:off x="7503141" y="3203399"/>
            <a:ext cx="474740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/>
              <a:t>路程：</a:t>
            </a:r>
            <a:r>
              <a:rPr lang="en-US" altLang="zh-CN" sz="3200" dirty="0"/>
              <a:t>_____________</a:t>
            </a:r>
          </a:p>
          <a:p>
            <a:pPr>
              <a:lnSpc>
                <a:spcPct val="150000"/>
              </a:lnSpc>
            </a:pPr>
            <a:r>
              <a:rPr lang="zh-CN" altLang="en-US" sz="3200" dirty="0"/>
              <a:t>时间：</a:t>
            </a:r>
            <a:r>
              <a:rPr lang="en-US" altLang="zh-CN" sz="3200" dirty="0"/>
              <a:t>_____________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874FCBD-277C-7998-55F7-BC7C33D89A59}"/>
              </a:ext>
            </a:extLst>
          </p:cNvPr>
          <p:cNvSpPr txBox="1"/>
          <p:nvPr/>
        </p:nvSpPr>
        <p:spPr>
          <a:xfrm>
            <a:off x="8829319" y="3250054"/>
            <a:ext cx="26934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200" dirty="0">
                <a:solidFill>
                  <a:srgbClr val="FF00FF"/>
                </a:solidFill>
              </a:rPr>
              <a:t>(305</a:t>
            </a:r>
            <a:r>
              <a:rPr lang="zh-CN" altLang="en-US" sz="3200" dirty="0">
                <a:solidFill>
                  <a:srgbClr val="FF00FF"/>
                </a:solidFill>
              </a:rPr>
              <a:t>－</a:t>
            </a:r>
            <a:r>
              <a:rPr lang="en-US" altLang="zh-CN" sz="3200" dirty="0">
                <a:solidFill>
                  <a:srgbClr val="FF00FF"/>
                </a:solidFill>
              </a:rPr>
              <a:t>20) km</a:t>
            </a:r>
            <a:endParaRPr lang="zh-CN" altLang="en-US" sz="3200" dirty="0">
              <a:solidFill>
                <a:srgbClr val="FF00FF"/>
              </a:solidFill>
              <a:latin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C0DA9BD-6E8A-6D8A-6EA6-51FA9EB05767}"/>
              </a:ext>
            </a:extLst>
          </p:cNvPr>
          <p:cNvSpPr txBox="1"/>
          <p:nvPr/>
        </p:nvSpPr>
        <p:spPr>
          <a:xfrm>
            <a:off x="8866644" y="3996504"/>
            <a:ext cx="1727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200" dirty="0">
                <a:solidFill>
                  <a:srgbClr val="FF00FF"/>
                </a:solidFill>
              </a:rPr>
              <a:t>3 </a:t>
            </a:r>
            <a:r>
              <a:rPr lang="zh-CN" altLang="en-US" sz="3200" dirty="0">
                <a:solidFill>
                  <a:srgbClr val="FF00FF"/>
                </a:solidFill>
              </a:rPr>
              <a:t>小时</a:t>
            </a:r>
            <a:endParaRPr lang="zh-CN" altLang="en-US" sz="3200" dirty="0">
              <a:solidFill>
                <a:srgbClr val="FF00FF"/>
              </a:solidFill>
              <a:latin typeface="+mj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2AAD189-D6B0-D9E2-2B7D-34FA9104822F}"/>
              </a:ext>
            </a:extLst>
          </p:cNvPr>
          <p:cNvSpPr txBox="1"/>
          <p:nvPr/>
        </p:nvSpPr>
        <p:spPr>
          <a:xfrm>
            <a:off x="3035757" y="5047942"/>
            <a:ext cx="46396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速度＝ 路程</a:t>
            </a:r>
            <a:r>
              <a:rPr lang="en-US" altLang="zh-CN" dirty="0"/>
              <a:t>÷</a:t>
            </a:r>
            <a:r>
              <a:rPr lang="zh-CN" altLang="en-US" dirty="0"/>
              <a:t>时间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265E4D2-FDA8-3AEE-AE8C-070A864F43A0}"/>
              </a:ext>
            </a:extLst>
          </p:cNvPr>
          <p:cNvSpPr txBox="1"/>
          <p:nvPr/>
        </p:nvSpPr>
        <p:spPr>
          <a:xfrm>
            <a:off x="3035757" y="5846230"/>
            <a:ext cx="6936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>
                <a:latin typeface="+mj-ea"/>
              </a:rPr>
              <a:t>(</a:t>
            </a:r>
            <a:r>
              <a:rPr lang="en-US" altLang="zh-CN" dirty="0"/>
              <a:t>305</a:t>
            </a:r>
            <a:r>
              <a:rPr lang="zh-CN" altLang="en-US" dirty="0"/>
              <a:t>－</a:t>
            </a:r>
            <a:r>
              <a:rPr lang="en-US" altLang="zh-CN" dirty="0"/>
              <a:t>20</a:t>
            </a:r>
            <a:r>
              <a:rPr lang="en-US" altLang="zh-CN" dirty="0">
                <a:latin typeface="+mj-ea"/>
              </a:rPr>
              <a:t>)</a:t>
            </a:r>
            <a:r>
              <a:rPr lang="zh-CN" altLang="en-US" dirty="0"/>
              <a:t> </a:t>
            </a:r>
            <a:r>
              <a:rPr lang="en-US" altLang="zh-CN" dirty="0"/>
              <a:t>÷ 3</a:t>
            </a:r>
            <a:r>
              <a:rPr lang="zh-CN" altLang="en-US" dirty="0"/>
              <a:t> ＝ </a:t>
            </a:r>
            <a:r>
              <a:rPr lang="en-US" altLang="zh-CN" dirty="0"/>
              <a:t>95 </a:t>
            </a:r>
            <a:r>
              <a:rPr lang="en-US" altLang="zh-CN" dirty="0">
                <a:latin typeface="+mj-ea"/>
              </a:rPr>
              <a:t>(</a:t>
            </a:r>
            <a:r>
              <a:rPr lang="zh-CN" altLang="en-US" dirty="0"/>
              <a:t>千米</a:t>
            </a:r>
            <a:r>
              <a:rPr lang="en-US" altLang="zh-CN" dirty="0"/>
              <a:t>/</a:t>
            </a:r>
            <a:r>
              <a:rPr lang="zh-CN" altLang="en-US" dirty="0"/>
              <a:t>时</a:t>
            </a:r>
            <a:r>
              <a:rPr lang="en-US" altLang="zh-CN" dirty="0">
                <a:latin typeface="+mj-ea"/>
              </a:rPr>
              <a:t>)</a:t>
            </a:r>
            <a:endParaRPr lang="zh-CN" alt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433803" y="1232310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07008B5-1C36-14C3-1A22-339F99B163B2}"/>
              </a:ext>
            </a:extLst>
          </p:cNvPr>
          <p:cNvSpPr/>
          <p:nvPr/>
        </p:nvSpPr>
        <p:spPr>
          <a:xfrm>
            <a:off x="774438" y="2369977"/>
            <a:ext cx="10599576" cy="3367682"/>
          </a:xfrm>
          <a:prstGeom prst="roundRect">
            <a:avLst>
              <a:gd name="adj" fmla="val 738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EC7840E-69A3-628C-D1BF-FDDD20016408}"/>
              </a:ext>
            </a:extLst>
          </p:cNvPr>
          <p:cNvSpPr txBox="1"/>
          <p:nvPr/>
        </p:nvSpPr>
        <p:spPr>
          <a:xfrm>
            <a:off x="1024035" y="2782670"/>
            <a:ext cx="9657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解决稍复杂的求速度、时间或路程的问题：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9BECD1-0184-0574-D667-DCF732ECD0B2}"/>
              </a:ext>
            </a:extLst>
          </p:cNvPr>
          <p:cNvSpPr txBox="1"/>
          <p:nvPr/>
        </p:nvSpPr>
        <p:spPr>
          <a:xfrm>
            <a:off x="1024035" y="3687834"/>
            <a:ext cx="10599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① 要先分析数量关系，确定解题思路再列式解答；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AB276F-B1BA-0682-E7D1-6C86F11D1B8B}"/>
              </a:ext>
            </a:extLst>
          </p:cNvPr>
          <p:cNvSpPr txBox="1"/>
          <p:nvPr/>
        </p:nvSpPr>
        <p:spPr>
          <a:xfrm>
            <a:off x="1024035" y="4592998"/>
            <a:ext cx="9818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② 最后根据相关数量关系检验解答是否正确。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24814</TotalTime>
  <Words>632</Words>
  <Application>Microsoft Office PowerPoint</Application>
  <PresentationFormat>宽屏</PresentationFormat>
  <Paragraphs>77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4931</cp:revision>
  <dcterms:created xsi:type="dcterms:W3CDTF">2016-01-14T07:05:00Z</dcterms:created>
  <dcterms:modified xsi:type="dcterms:W3CDTF">2026-07-06T08:00:50Z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