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682" r:id="rId2"/>
    <p:sldId id="1035" r:id="rId3"/>
    <p:sldId id="1059" r:id="rId4"/>
    <p:sldId id="1095" r:id="rId5"/>
    <p:sldId id="1097" r:id="rId6"/>
    <p:sldId id="1098" r:id="rId7"/>
    <p:sldId id="680" r:id="rId8"/>
    <p:sldId id="331" r:id="rId9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E5F2E2"/>
    <a:srgbClr val="FDDA83"/>
    <a:srgbClr val="FF93FF"/>
    <a:srgbClr val="FFBDFF"/>
    <a:srgbClr val="FBA50B"/>
    <a:srgbClr val="FFFFAF"/>
    <a:srgbClr val="FFFF97"/>
    <a:srgbClr val="DFE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2218200" y="962625"/>
            <a:ext cx="809837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37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23687" y="214046"/>
            <a:ext cx="2639950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6742" y="2244009"/>
            <a:ext cx="9333419" cy="2013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1300"/>
              </a:spcBef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 “藏宝</a:t>
            </a:r>
            <a:r>
              <a:rPr lang="en-US" altLang="zh-CN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—</a:t>
            </a: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寻宝”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  <a:p>
            <a:pPr algn="ctr">
              <a:spcBef>
                <a:spcPts val="1300"/>
              </a:spcBef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大挑战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50448A-A38E-CD23-C491-98E1618C12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718" y="1394013"/>
            <a:ext cx="1326669" cy="132666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29B9776-F179-1B7B-6F89-902AD200EF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547" y="432155"/>
            <a:ext cx="1942377" cy="194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772105" y="1747386"/>
            <a:ext cx="10863172" cy="3701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altLang="zh-CN" sz="32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2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巩固八个方向的辨别，能精准描述宝藏位置。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2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2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能根据其他小组的藏宝图和指令，快速定位并找到宝藏，</a:t>
            </a:r>
            <a:endParaRPr lang="en-US" altLang="zh-CN" sz="32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2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2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提升位置信息的解读能力。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2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2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体会位置与方向的实用意义，在采访与分享中培养严谨的</a:t>
            </a:r>
            <a:endParaRPr lang="en-US" altLang="zh-CN" sz="32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2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2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思维习惯，增强合作意识与创新意识。</a:t>
            </a:r>
            <a:endParaRPr lang="zh-CN" altLang="zh-CN" sz="32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550508" y="1502222"/>
            <a:ext cx="11196000" cy="4338743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6F8ED7F5-C5C9-0FEB-D1B2-619B72B3A004}"/>
              </a:ext>
            </a:extLst>
          </p:cNvPr>
          <p:cNvSpPr txBox="1"/>
          <p:nvPr/>
        </p:nvSpPr>
        <p:spPr>
          <a:xfrm>
            <a:off x="899635" y="1546551"/>
            <a:ext cx="10418399" cy="20597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400" dirty="0"/>
              <a:t>        上节课我们当了藏宝人，画出了精准的藏宝图。</a:t>
            </a:r>
            <a:endParaRPr lang="en-US" altLang="zh-CN" sz="3400" dirty="0"/>
          </a:p>
          <a:p>
            <a:pPr>
              <a:lnSpc>
                <a:spcPct val="130000"/>
              </a:lnSpc>
            </a:pPr>
            <a:r>
              <a:rPr lang="zh-CN" altLang="en-US" sz="3400" dirty="0"/>
              <a:t>今天我们要开启“‘藏宝</a:t>
            </a:r>
            <a:r>
              <a:rPr lang="en-US" altLang="zh-CN" sz="3400" dirty="0"/>
              <a:t>—</a:t>
            </a:r>
            <a:r>
              <a:rPr lang="zh-CN" altLang="en-US" sz="3400" dirty="0"/>
              <a:t>寻宝’大挑战”，和其他</a:t>
            </a:r>
            <a:endParaRPr lang="en-US" altLang="zh-CN" sz="3400" dirty="0"/>
          </a:p>
          <a:p>
            <a:pPr>
              <a:lnSpc>
                <a:spcPct val="130000"/>
              </a:lnSpc>
            </a:pPr>
            <a:r>
              <a:rPr lang="zh-CN" altLang="en-US" sz="3400" dirty="0"/>
              <a:t>小组交换藏宝图，互相寻宝！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C17DDC18-5504-8225-9029-7A4578DAE66C}"/>
              </a:ext>
            </a:extLst>
          </p:cNvPr>
          <p:cNvSpPr txBox="1"/>
          <p:nvPr/>
        </p:nvSpPr>
        <p:spPr>
          <a:xfrm>
            <a:off x="1336225" y="4182105"/>
            <a:ext cx="9095397" cy="7091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4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比一比哪个小组能最快找到所有宝藏。</a:t>
            </a:r>
            <a:endParaRPr lang="zh-CN" altLang="zh-CN" sz="3400" b="1" kern="1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FF40ADCA-40AD-DC75-3479-53A0B2F63D70}"/>
              </a:ext>
            </a:extLst>
          </p:cNvPr>
          <p:cNvSpPr/>
          <p:nvPr/>
        </p:nvSpPr>
        <p:spPr>
          <a:xfrm>
            <a:off x="494791" y="398249"/>
            <a:ext cx="2448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藏一藏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D3C30F6-9C1B-C763-B7D1-5B90DDB741A3}"/>
              </a:ext>
            </a:extLst>
          </p:cNvPr>
          <p:cNvSpPr txBox="1"/>
          <p:nvPr/>
        </p:nvSpPr>
        <p:spPr>
          <a:xfrm>
            <a:off x="851027" y="1265758"/>
            <a:ext cx="10517931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400" dirty="0"/>
              <a:t>① 完善藏宝图：</a:t>
            </a:r>
            <a:r>
              <a:rPr lang="zh-CN" altLang="zh-CN" sz="3400" dirty="0"/>
              <a:t>每组对照藏宝图，结合校园实际场景</a:t>
            </a:r>
            <a:r>
              <a:rPr lang="en-US" altLang="zh-CN" sz="3400" dirty="0"/>
              <a:t>   </a:t>
            </a:r>
          </a:p>
          <a:p>
            <a:pPr>
              <a:lnSpc>
                <a:spcPct val="130000"/>
              </a:lnSpc>
            </a:pPr>
            <a:r>
              <a:rPr lang="en-US" altLang="zh-CN" sz="3400" dirty="0"/>
              <a:t>     </a:t>
            </a:r>
            <a:r>
              <a:rPr lang="zh-CN" altLang="zh-CN" sz="3400" dirty="0"/>
              <a:t>修改指令，将模糊表述细化为精准描述。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C9471B7-3A89-EDD3-988F-AE714855CD9E}"/>
              </a:ext>
            </a:extLst>
          </p:cNvPr>
          <p:cNvSpPr txBox="1"/>
          <p:nvPr/>
        </p:nvSpPr>
        <p:spPr>
          <a:xfrm>
            <a:off x="851027" y="2688937"/>
            <a:ext cx="10709601" cy="20597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400" dirty="0"/>
              <a:t>② 藏宝行动：</a:t>
            </a:r>
            <a:r>
              <a:rPr lang="zh-CN" altLang="zh-CN" sz="3400" dirty="0"/>
              <a:t>每组藏宝员携带“宝藏”和修改后的指令</a:t>
            </a:r>
            <a:r>
              <a:rPr lang="en-US" altLang="zh-CN" sz="3400" dirty="0"/>
              <a:t> </a:t>
            </a:r>
          </a:p>
          <a:p>
            <a:pPr>
              <a:lnSpc>
                <a:spcPct val="130000"/>
              </a:lnSpc>
            </a:pPr>
            <a:r>
              <a:rPr lang="en-US" altLang="zh-CN" sz="3400" dirty="0"/>
              <a:t>     </a:t>
            </a:r>
            <a:r>
              <a:rPr lang="zh-CN" altLang="zh-CN" sz="3400" dirty="0"/>
              <a:t>卡，前往指定区域藏宝，藏好后返回教室，将藏宝图</a:t>
            </a:r>
            <a:r>
              <a:rPr lang="en-US" altLang="zh-CN" sz="3400" dirty="0"/>
              <a:t> </a:t>
            </a:r>
          </a:p>
          <a:p>
            <a:pPr>
              <a:lnSpc>
                <a:spcPct val="130000"/>
              </a:lnSpc>
            </a:pPr>
            <a:r>
              <a:rPr lang="en-US" altLang="zh-CN" sz="3400" dirty="0"/>
              <a:t>     </a:t>
            </a:r>
            <a:r>
              <a:rPr lang="zh-CN" altLang="zh-CN" sz="3400" dirty="0"/>
              <a:t>与指令卡交给教师统一交换。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88F37AF-9D81-ED87-D404-E6FCDFA89771}"/>
              </a:ext>
            </a:extLst>
          </p:cNvPr>
          <p:cNvSpPr txBox="1"/>
          <p:nvPr/>
        </p:nvSpPr>
        <p:spPr>
          <a:xfrm>
            <a:off x="921398" y="4977793"/>
            <a:ext cx="10428898" cy="12818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3200" dirty="0">
                <a:latin typeface="+mj-ea"/>
                <a:ea typeface="+mj-ea"/>
              </a:rPr>
              <a:t>提示：</a:t>
            </a:r>
            <a:r>
              <a:rPr lang="zh-CN" altLang="zh-CN" sz="3200" dirty="0">
                <a:latin typeface="+mj-ea"/>
                <a:ea typeface="+mj-ea"/>
              </a:rPr>
              <a:t>藏完宝物后，记得隐去藏宝图上标出的宝藏图标，别让其他小组看到！</a:t>
            </a:r>
          </a:p>
        </p:txBody>
      </p:sp>
    </p:spTree>
    <p:extLst>
      <p:ext uri="{BB962C8B-B14F-4D97-AF65-F5344CB8AC3E}">
        <p14:creationId xmlns:p14="http://schemas.microsoft.com/office/powerpoint/2010/main" val="32301895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箭头: 五边形 6">
            <a:extLst>
              <a:ext uri="{FF2B5EF4-FFF2-40B4-BE49-F238E27FC236}">
                <a16:creationId xmlns:a16="http://schemas.microsoft.com/office/drawing/2014/main" id="{A362B966-E913-669C-3F5A-0979D990C146}"/>
              </a:ext>
            </a:extLst>
          </p:cNvPr>
          <p:cNvSpPr/>
          <p:nvPr/>
        </p:nvSpPr>
        <p:spPr>
          <a:xfrm>
            <a:off x="494791" y="398249"/>
            <a:ext cx="2448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找一找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FA6F99E-2550-382D-B209-FF8CE46F85EA}"/>
              </a:ext>
            </a:extLst>
          </p:cNvPr>
          <p:cNvSpPr txBox="1"/>
          <p:nvPr/>
        </p:nvSpPr>
        <p:spPr>
          <a:xfrm>
            <a:off x="697464" y="1303080"/>
            <a:ext cx="10480611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① 领取任务：小组代表上台领取</a:t>
            </a:r>
            <a:r>
              <a:rPr lang="zh-CN" altLang="zh-CN" dirty="0"/>
              <a:t>藏宝图与指令卡</a:t>
            </a:r>
            <a:r>
              <a:rPr lang="zh-CN" altLang="en-US" dirty="0"/>
              <a:t>。</a:t>
            </a:r>
            <a:endParaRPr lang="zh-CN" altLang="zh-CN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7262FAD-4DE2-8FC0-0217-6EE435E000E6}"/>
              </a:ext>
            </a:extLst>
          </p:cNvPr>
          <p:cNvSpPr txBox="1"/>
          <p:nvPr/>
        </p:nvSpPr>
        <p:spPr>
          <a:xfrm>
            <a:off x="697464" y="2170485"/>
            <a:ext cx="10480611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② 计时开始：宣布计时开始，统一出发寻宝。</a:t>
            </a:r>
            <a:endParaRPr lang="zh-CN" alt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F4626C9-F224-E00F-DA16-0B54336E4AB4}"/>
              </a:ext>
            </a:extLst>
          </p:cNvPr>
          <p:cNvSpPr txBox="1"/>
          <p:nvPr/>
        </p:nvSpPr>
        <p:spPr>
          <a:xfrm>
            <a:off x="697464" y="3037890"/>
            <a:ext cx="9519558" cy="20597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③ 小组合作寻宝：寻宝员持指南针确认方向，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对照藏宝图锁定大区域；记录员标注寻宝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时间与遇到的问题。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DDD4166-66AF-DB0A-4B12-DA12B71CCB83}"/>
              </a:ext>
            </a:extLst>
          </p:cNvPr>
          <p:cNvSpPr txBox="1"/>
          <p:nvPr/>
        </p:nvSpPr>
        <p:spPr>
          <a:xfrm>
            <a:off x="697464" y="5265667"/>
            <a:ext cx="6097554" cy="7091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④ </a:t>
            </a:r>
            <a:r>
              <a:rPr lang="zh-CN" altLang="zh-CN" dirty="0"/>
              <a:t>找到后立即返回教室。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4EAB0AF-9E09-6DD1-9795-8736F0E0F873}"/>
              </a:ext>
            </a:extLst>
          </p:cNvPr>
          <p:cNvSpPr txBox="1"/>
          <p:nvPr/>
        </p:nvSpPr>
        <p:spPr>
          <a:xfrm>
            <a:off x="6379026" y="4933012"/>
            <a:ext cx="4994211" cy="11505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i="0" u="none" strike="noStrike" baseline="0" dirty="0">
                <a:latin typeface="FZKTK--GBK1-0"/>
              </a:rPr>
              <a:t>哪个小组最先找完宝藏</a:t>
            </a:r>
            <a:r>
              <a:rPr lang="zh-CN" altLang="en-US" sz="2800" b="1" i="0" u="none" strike="noStrike" baseline="0" dirty="0">
                <a:latin typeface="FZSSK--GBK1-0"/>
              </a:rPr>
              <a:t>，</a:t>
            </a:r>
            <a:r>
              <a:rPr lang="zh-CN" altLang="en-US" sz="2800" b="1" i="0" u="none" strike="noStrike" baseline="0" dirty="0">
                <a:latin typeface="FZKTK--GBK1-0"/>
              </a:rPr>
              <a:t>就作</a:t>
            </a:r>
          </a:p>
          <a:p>
            <a:pPr algn="ctr">
              <a:lnSpc>
                <a:spcPct val="130000"/>
              </a:lnSpc>
            </a:pPr>
            <a:r>
              <a:rPr lang="zh-CN" altLang="en-US" sz="2800" b="1" i="0" u="none" strike="noStrike" baseline="0" dirty="0">
                <a:latin typeface="FZKTK--GBK1-0"/>
              </a:rPr>
              <a:t>为最优寻宝小组接受采访</a:t>
            </a:r>
            <a:r>
              <a:rPr lang="zh-CN" altLang="en-US" sz="2800" b="1" i="0" u="none" strike="noStrike" baseline="0" dirty="0">
                <a:latin typeface="FZSSK--GBK1-0"/>
              </a:rPr>
              <a:t>。</a:t>
            </a:r>
            <a:endParaRPr lang="zh-CN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5755530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8CDA9A2A-B29C-7685-FC1A-CBA5C6F30B36}"/>
              </a:ext>
            </a:extLst>
          </p:cNvPr>
          <p:cNvSpPr/>
          <p:nvPr/>
        </p:nvSpPr>
        <p:spPr>
          <a:xfrm>
            <a:off x="494791" y="398249"/>
            <a:ext cx="2448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问一问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AB1906D-DAF5-22C1-A4E9-07A289DB3CC7}"/>
              </a:ext>
            </a:extLst>
          </p:cNvPr>
          <p:cNvSpPr txBox="1"/>
          <p:nvPr/>
        </p:nvSpPr>
        <p:spPr>
          <a:xfrm>
            <a:off x="1089347" y="1219105"/>
            <a:ext cx="994876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① </a:t>
            </a:r>
            <a:r>
              <a:rPr lang="zh-CN" altLang="zh-CN" dirty="0"/>
              <a:t>公布各小组寻宝时间，评选“最优寻宝小组”。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DE6389-8B56-6162-AD0C-AFCA79D62389}"/>
              </a:ext>
            </a:extLst>
          </p:cNvPr>
          <p:cNvSpPr txBox="1"/>
          <p:nvPr/>
        </p:nvSpPr>
        <p:spPr>
          <a:xfrm>
            <a:off x="1089347" y="2123406"/>
            <a:ext cx="9524656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② 采访最优寻宝小组：</a:t>
            </a:r>
            <a:r>
              <a:rPr lang="zh-CN" altLang="zh-CN" dirty="0"/>
              <a:t>说说你们是怎样快速锁定</a:t>
            </a:r>
            <a:r>
              <a:rPr lang="en-US" altLang="zh-CN" dirty="0"/>
              <a:t> </a:t>
            </a:r>
          </a:p>
          <a:p>
            <a:r>
              <a:rPr lang="en-US" altLang="zh-CN" dirty="0"/>
              <a:t>     </a:t>
            </a:r>
            <a:r>
              <a:rPr lang="zh-CN" altLang="zh-CN" dirty="0"/>
              <a:t>宝藏位置的？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8B10DF7-3688-766B-4B72-200B52E20240}"/>
              </a:ext>
            </a:extLst>
          </p:cNvPr>
          <p:cNvGrpSpPr/>
          <p:nvPr/>
        </p:nvGrpSpPr>
        <p:grpSpPr>
          <a:xfrm>
            <a:off x="802433" y="3633245"/>
            <a:ext cx="9524656" cy="2880000"/>
            <a:chOff x="802433" y="3633245"/>
            <a:chExt cx="9524656" cy="2880000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5323D2D-67A7-7BB7-33E8-7204296D32B7}"/>
                </a:ext>
              </a:extLst>
            </p:cNvPr>
            <p:cNvSpPr txBox="1"/>
            <p:nvPr/>
          </p:nvSpPr>
          <p:spPr>
            <a:xfrm>
              <a:off x="1625485" y="3707893"/>
              <a:ext cx="8031700" cy="1303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400" b="1" strike="noStrike">
                  <a:latin typeface="+mn-lt"/>
                  <a:ea typeface="+mj-ea"/>
                </a:defRPr>
              </a:lvl1pPr>
            </a:lstStyle>
            <a:p>
              <a:r>
                <a:rPr lang="zh-CN" altLang="zh-CN" sz="3200" dirty="0"/>
                <a:t>先看方向标确定北方，再找建筑参照物，</a:t>
              </a:r>
              <a:endParaRPr lang="en-US" altLang="zh-CN" sz="3200" dirty="0"/>
            </a:p>
            <a:p>
              <a:r>
                <a:rPr lang="zh-CN" altLang="zh-CN" sz="3200" dirty="0"/>
                <a:t>最后用距离缩小范围。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EA65F92-1FC1-AAFB-347B-2FD86A6E7A1D}"/>
                </a:ext>
              </a:extLst>
            </p:cNvPr>
            <p:cNvSpPr txBox="1"/>
            <p:nvPr/>
          </p:nvSpPr>
          <p:spPr>
            <a:xfrm>
              <a:off x="1625485" y="5088389"/>
              <a:ext cx="8274295" cy="13038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strike="noStrike"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如果遇到模糊指令，可以</a:t>
              </a:r>
              <a:r>
                <a:rPr lang="zh-CN" altLang="zh-CN" dirty="0"/>
                <a:t>结合藏宝图的</a:t>
              </a:r>
              <a:endParaRPr lang="en-US" altLang="zh-CN" dirty="0"/>
            </a:p>
            <a:p>
              <a:r>
                <a:rPr lang="zh-CN" altLang="zh-CN" dirty="0"/>
                <a:t>建筑位置，推测可能的点位。</a:t>
              </a:r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E5FB36D4-2195-F409-D515-8BC76A6936A4}"/>
                </a:ext>
              </a:extLst>
            </p:cNvPr>
            <p:cNvSpPr/>
            <p:nvPr/>
          </p:nvSpPr>
          <p:spPr>
            <a:xfrm>
              <a:off x="802433" y="3633245"/>
              <a:ext cx="9524656" cy="2880000"/>
            </a:xfrm>
            <a:prstGeom prst="roundRect">
              <a:avLst>
                <a:gd name="adj" fmla="val 7911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807269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850053" y="1274948"/>
            <a:ext cx="10794550" cy="7603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000" dirty="0"/>
              <a:t>通过今天的活动，你觉得怎样才能高效寻宝？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FE0B389-5FAA-CBF2-3A3F-E2AFD559D4DA}"/>
              </a:ext>
            </a:extLst>
          </p:cNvPr>
          <p:cNvGrpSpPr/>
          <p:nvPr/>
        </p:nvGrpSpPr>
        <p:grpSpPr>
          <a:xfrm>
            <a:off x="1268963" y="2537925"/>
            <a:ext cx="9731829" cy="2649894"/>
            <a:chOff x="1268963" y="2696547"/>
            <a:chExt cx="9731829" cy="2649894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A60DFE6-054F-9B0D-DDAB-4152F832F7CC}"/>
                </a:ext>
              </a:extLst>
            </p:cNvPr>
            <p:cNvSpPr txBox="1"/>
            <p:nvPr/>
          </p:nvSpPr>
          <p:spPr>
            <a:xfrm>
              <a:off x="2376973" y="2852937"/>
              <a:ext cx="8203940" cy="2214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latin typeface="+mn-lt"/>
                  <a:ea typeface="+mj-ea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zh-CN" dirty="0"/>
                <a:t>①</a:t>
              </a:r>
              <a:r>
                <a:rPr lang="en-US" altLang="zh-CN" dirty="0"/>
                <a:t> </a:t>
              </a:r>
              <a:r>
                <a:rPr lang="zh-CN" altLang="zh-CN" dirty="0"/>
                <a:t>会用八个方向描述位置，确定大方向；</a:t>
              </a:r>
              <a:endParaRPr lang="en-US" altLang="zh-CN" dirty="0"/>
            </a:p>
            <a:p>
              <a:pPr>
                <a:lnSpc>
                  <a:spcPct val="150000"/>
                </a:lnSpc>
              </a:pPr>
              <a:r>
                <a:rPr lang="zh-CN" altLang="zh-CN" dirty="0"/>
                <a:t>②</a:t>
              </a:r>
              <a:r>
                <a:rPr lang="en-US" altLang="zh-CN" dirty="0"/>
                <a:t> </a:t>
              </a:r>
              <a:r>
                <a:rPr lang="zh-CN" altLang="zh-CN" dirty="0"/>
                <a:t>找建筑参照物，缩小范围；</a:t>
              </a:r>
              <a:endParaRPr lang="en-US" altLang="zh-CN" dirty="0"/>
            </a:p>
            <a:p>
              <a:pPr>
                <a:lnSpc>
                  <a:spcPct val="150000"/>
                </a:lnSpc>
              </a:pPr>
              <a:r>
                <a:rPr lang="zh-CN" altLang="zh-CN" dirty="0"/>
                <a:t>③</a:t>
              </a:r>
              <a:r>
                <a:rPr lang="en-US" altLang="zh-CN" dirty="0"/>
                <a:t> </a:t>
              </a:r>
              <a:r>
                <a:rPr lang="zh-CN" altLang="zh-CN" dirty="0"/>
                <a:t>明确距离，精准定位。</a:t>
              </a: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7A25A8C5-7B48-45BA-3D0F-CF222761DC6C}"/>
                </a:ext>
              </a:extLst>
            </p:cNvPr>
            <p:cNvSpPr/>
            <p:nvPr/>
          </p:nvSpPr>
          <p:spPr>
            <a:xfrm>
              <a:off x="1268963" y="2696547"/>
              <a:ext cx="9731829" cy="2649894"/>
            </a:xfrm>
            <a:prstGeom prst="roundRect">
              <a:avLst>
                <a:gd name="adj" fmla="val 8303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26200</TotalTime>
  <Words>425</Words>
  <Application>Microsoft Office PowerPoint</Application>
  <PresentationFormat>宽屏</PresentationFormat>
  <Paragraphs>40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5" baseType="lpstr">
      <vt:lpstr>FZKTK--GBK1-0</vt:lpstr>
      <vt:lpstr>FZSSK--GBK1-0</vt:lpstr>
      <vt:lpstr>Gill Sans</vt:lpstr>
      <vt:lpstr>等线</vt:lpstr>
      <vt:lpstr>华文细黑</vt:lpstr>
      <vt:lpstr>楷体</vt:lpstr>
      <vt:lpstr>思源黑体 Regular</vt:lpstr>
      <vt:lpstr>宋体</vt:lpstr>
      <vt:lpstr>微软雅黑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5213</cp:revision>
  <dcterms:created xsi:type="dcterms:W3CDTF">2016-01-14T07:05:00Z</dcterms:created>
  <dcterms:modified xsi:type="dcterms:W3CDTF">2026-07-13T06:46:21Z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