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72" r:id="rId2"/>
    <p:sldId id="364" r:id="rId3"/>
    <p:sldId id="361" r:id="rId4"/>
    <p:sldId id="309" r:id="rId5"/>
    <p:sldId id="365" r:id="rId6"/>
    <p:sldId id="311" r:id="rId7"/>
    <p:sldId id="303" r:id="rId8"/>
    <p:sldId id="298" r:id="rId9"/>
    <p:sldId id="307" r:id="rId10"/>
    <p:sldId id="297" r:id="rId11"/>
    <p:sldId id="308" r:id="rId12"/>
    <p:sldId id="314" r:id="rId13"/>
    <p:sldId id="285" r:id="rId14"/>
    <p:sldId id="315" r:id="rId15"/>
    <p:sldId id="367" r:id="rId16"/>
    <p:sldId id="368" r:id="rId17"/>
    <p:sldId id="276" r:id="rId18"/>
    <p:sldId id="312" r:id="rId19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1">
          <p15:clr>
            <a:srgbClr val="A4A3A4"/>
          </p15:clr>
        </p15:guide>
        <p15:guide id="2" pos="36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000000"/>
    <a:srgbClr val="F0F1E6"/>
    <a:srgbClr val="E75A4F"/>
    <a:srgbClr val="3399FF"/>
    <a:srgbClr val="FFFF8C"/>
    <a:srgbClr val="0099FF"/>
    <a:srgbClr val="3D87C6"/>
    <a:srgbClr val="A965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357" autoAdjust="0"/>
  </p:normalViewPr>
  <p:slideViewPr>
    <p:cSldViewPr>
      <p:cViewPr varScale="1">
        <p:scale>
          <a:sx n="143" d="100"/>
          <a:sy n="143" d="100"/>
        </p:scale>
        <p:origin x="720" y="132"/>
      </p:cViewPr>
      <p:guideLst>
        <p:guide orient="horz" pos="1711"/>
        <p:guide pos="36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4ACD252-A0A4-4E86-A051-2E607C0C1E4A}" type="datetimeFigureOut">
              <a:rPr lang="zh-CN" altLang="en-US"/>
              <a:t>2026/6/8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69E9DDB5-8156-4598-A113-B55C5E34E5F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9DDB5-8156-4598-A113-B55C5E34E5F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5894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22001F49-5A78-4E0C-9D4B-899F4E662BD7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3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bg>
      <p:bgPr>
        <a:solidFill>
          <a:srgbClr val="E75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形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297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08150"/>
            <a:ext cx="2917825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881063"/>
            <a:ext cx="912813" cy="122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581025"/>
            <a:ext cx="1801812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63575"/>
            <a:ext cx="1692275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>
            <a:off x="47625" y="44450"/>
            <a:ext cx="1416050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1600">
                <a:solidFill>
                  <a:schemeClr val="bg1"/>
                </a:solidFill>
              </a:rPr>
              <a:t>R·</a:t>
            </a:r>
            <a:r>
              <a:rPr lang="zh-CN" altLang="en-US" sz="1600">
                <a:solidFill>
                  <a:schemeClr val="bg1"/>
                </a:solidFill>
              </a:rPr>
              <a:t>四年级上册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bg>
      <p:bgPr>
        <a:solidFill>
          <a:srgbClr val="E75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95263"/>
            <a:ext cx="9144000" cy="4752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/>
          <a:srcRect l="56323" t="49455" r="8153" b="28919"/>
          <a:stretch>
            <a:fillRect/>
          </a:stretch>
        </p:blipFill>
        <p:spPr>
          <a:xfrm>
            <a:off x="7546353" y="-148310"/>
            <a:ext cx="1747578" cy="1063876"/>
          </a:xfrm>
          <a:custGeom>
            <a:avLst/>
            <a:gdLst>
              <a:gd name="connsiteX0" fmla="*/ 873789 w 1747578"/>
              <a:gd name="connsiteY0" fmla="*/ 0 h 1063876"/>
              <a:gd name="connsiteX1" fmla="*/ 1747578 w 1747578"/>
              <a:gd name="connsiteY1" fmla="*/ 531938 h 1063876"/>
              <a:gd name="connsiteX2" fmla="*/ 873789 w 1747578"/>
              <a:gd name="connsiteY2" fmla="*/ 1063876 h 1063876"/>
              <a:gd name="connsiteX3" fmla="*/ 0 w 1747578"/>
              <a:gd name="connsiteY3" fmla="*/ 531938 h 1063876"/>
              <a:gd name="connsiteX4" fmla="*/ 873789 w 1747578"/>
              <a:gd name="connsiteY4" fmla="*/ 0 h 106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7578" h="1063876">
                <a:moveTo>
                  <a:pt x="873789" y="0"/>
                </a:moveTo>
                <a:cubicBezTo>
                  <a:pt x="1356369" y="0"/>
                  <a:pt x="1747578" y="238157"/>
                  <a:pt x="1747578" y="531938"/>
                </a:cubicBezTo>
                <a:cubicBezTo>
                  <a:pt x="1747578" y="825719"/>
                  <a:pt x="1356369" y="1063876"/>
                  <a:pt x="873789" y="1063876"/>
                </a:cubicBezTo>
                <a:cubicBezTo>
                  <a:pt x="391209" y="1063876"/>
                  <a:pt x="0" y="825719"/>
                  <a:pt x="0" y="531938"/>
                </a:cubicBezTo>
                <a:cubicBezTo>
                  <a:pt x="0" y="238157"/>
                  <a:pt x="391209" y="0"/>
                  <a:pt x="873789" y="0"/>
                </a:cubicBezTo>
                <a:close/>
              </a:path>
            </a:pathLst>
          </a:custGeom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297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297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859" y="2180520"/>
            <a:ext cx="789594" cy="771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矩形 1"/>
          <p:cNvSpPr>
            <a:spLocks noChangeArrowheads="1"/>
          </p:cNvSpPr>
          <p:nvPr/>
        </p:nvSpPr>
        <p:spPr bwMode="auto">
          <a:xfrm>
            <a:off x="3995738" y="2273300"/>
            <a:ext cx="46085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en-US" altLang="zh-CN" sz="3200" b="1" dirty="0">
                <a:latin typeface="黑体" panose="02010609060101010101" pitchFamily="49" charset="-122"/>
              </a:rPr>
              <a:t>1</a:t>
            </a:r>
            <a:r>
              <a:rPr lang="zh-CN" altLang="en-US" sz="3200" b="1" dirty="0">
                <a:latin typeface="黑体" panose="02010609060101010101" pitchFamily="49" charset="-122"/>
              </a:rPr>
              <a:t>亿张纸有多高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6"/>
          <p:cNvSpPr>
            <a:spLocks noChangeArrowheads="1"/>
          </p:cNvSpPr>
          <p:nvPr/>
        </p:nvSpPr>
        <p:spPr bwMode="auto">
          <a:xfrm>
            <a:off x="59324" y="229817"/>
            <a:ext cx="5088739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一、情境导入，激发兴趣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E131F06-F6B7-E902-B8EA-05380173281D}"/>
              </a:ext>
            </a:extLst>
          </p:cNvPr>
          <p:cNvSpPr txBox="1"/>
          <p:nvPr/>
        </p:nvSpPr>
        <p:spPr>
          <a:xfrm>
            <a:off x="899592" y="1595281"/>
            <a:ext cx="69127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0000"/>
                </a:solidFill>
                <a:effectLst/>
                <a:ea typeface="方正书宋_GBK" panose="03000509000000000000" pitchFamily="65" charset="-122"/>
                <a:cs typeface="Times New Roman" panose="02020603050405020304" pitchFamily="18" charset="0"/>
              </a:rPr>
              <a:t>中国人口约 </a:t>
            </a:r>
            <a:r>
              <a:rPr lang="en-US" altLang="zh-CN" sz="2800" b="1" dirty="0">
                <a:solidFill>
                  <a:srgbClr val="000000"/>
                </a:solidFill>
                <a:effectLst/>
                <a:ea typeface="方正书宋_GBK" panose="03000509000000000000" pitchFamily="65" charset="-122"/>
                <a:cs typeface="Times New Roman" panose="02020603050405020304" pitchFamily="18" charset="0"/>
              </a:rPr>
              <a:t>14 </a:t>
            </a:r>
            <a:r>
              <a:rPr lang="zh-CN" altLang="en-US" sz="2800" b="1" dirty="0">
                <a:solidFill>
                  <a:srgbClr val="000000"/>
                </a:solidFill>
                <a:effectLst/>
                <a:ea typeface="方正书宋_GBK" panose="03000509000000000000" pitchFamily="65" charset="-122"/>
                <a:cs typeface="Times New Roman" panose="02020603050405020304" pitchFamily="18" charset="0"/>
              </a:rPr>
              <a:t>亿</a:t>
            </a:r>
            <a:endParaRPr lang="zh-CN" altLang="en-US" sz="2800" b="1" dirty="0"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8713939-B42D-9892-716D-4E88E07F1F69}"/>
              </a:ext>
            </a:extLst>
          </p:cNvPr>
          <p:cNvSpPr txBox="1"/>
          <p:nvPr/>
        </p:nvSpPr>
        <p:spPr>
          <a:xfrm>
            <a:off x="899592" y="2212429"/>
            <a:ext cx="69127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2025 </a:t>
            </a:r>
            <a:r>
              <a:rPr lang="zh-CN" altLang="en-US" sz="2800" b="1" dirty="0">
                <a:solidFill>
                  <a:srgbClr val="000000"/>
                </a:solidFill>
                <a:effectLst/>
                <a:ea typeface="方正书宋_GBK" panose="03000509000000000000" pitchFamily="65" charset="-122"/>
                <a:cs typeface="Times New Roman" panose="02020603050405020304" pitchFamily="18" charset="0"/>
              </a:rPr>
              <a:t>年全国粮食总产量约</a:t>
            </a:r>
            <a:r>
              <a:rPr lang="en-US" altLang="zh-CN" sz="2800" b="1" dirty="0">
                <a:solidFill>
                  <a:srgbClr val="000000"/>
                </a:solidFill>
                <a:effectLst/>
                <a:ea typeface="方正书宋_GBK" panose="03000509000000000000" pitchFamily="65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solidFill>
                  <a:srgbClr val="000000"/>
                </a:solidFill>
                <a:effectLst/>
                <a:ea typeface="方正书宋_GBK" panose="03000509000000000000" pitchFamily="65" charset="-122"/>
                <a:cs typeface="Times New Roman" panose="02020603050405020304" pitchFamily="18" charset="0"/>
              </a:rPr>
              <a:t>亿吨</a:t>
            </a:r>
            <a:endParaRPr lang="zh-CN" altLang="en-US" sz="2800" b="1" dirty="0">
              <a:cs typeface="Times New Roman" panose="02020603050405020304" pitchFamily="18" charset="0"/>
            </a:endParaRPr>
          </a:p>
        </p:txBody>
      </p:sp>
      <p:sp>
        <p:nvSpPr>
          <p:cNvPr id="10243" name="文本框 8"/>
          <p:cNvSpPr txBox="1">
            <a:spLocks noChangeArrowheads="1"/>
          </p:cNvSpPr>
          <p:nvPr/>
        </p:nvSpPr>
        <p:spPr bwMode="auto">
          <a:xfrm>
            <a:off x="3549650" y="915566"/>
            <a:ext cx="20447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100000000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4665663" y="1031453"/>
            <a:ext cx="0" cy="409575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3821113" y="1031453"/>
            <a:ext cx="0" cy="409575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5510213" y="915566"/>
            <a:ext cx="10096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=1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</a:p>
        </p:txBody>
      </p:sp>
      <p:pic>
        <p:nvPicPr>
          <p:cNvPr id="11" name="图片 10" descr="E:\李琪洲\素材图\人物图以及学习文件等\笔记娃娃\夏路半.png夏路半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7544" y="3363838"/>
            <a:ext cx="1028192" cy="1383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AutoShape 27"/>
          <p:cNvSpPr>
            <a:spLocks noChangeArrowheads="1"/>
          </p:cNvSpPr>
          <p:nvPr/>
        </p:nvSpPr>
        <p:spPr bwMode="auto">
          <a:xfrm>
            <a:off x="1820456" y="3003798"/>
            <a:ext cx="3600400" cy="1508072"/>
          </a:xfrm>
          <a:prstGeom prst="wedgeRoundRectCallout">
            <a:avLst>
              <a:gd name="adj1" fmla="val -60217"/>
              <a:gd name="adj2" fmla="val 31173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小丽估计印刷厂里的一摞纸有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亿张，怎样知道她估计得是否正确呢？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D240345-17EA-CE1B-6417-90562E95C6F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6504" y="2777859"/>
            <a:ext cx="3280364" cy="200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82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  <p:bldP spid="14" grpId="0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6"/>
          <p:cNvSpPr>
            <a:spLocks noChangeArrowheads="1"/>
          </p:cNvSpPr>
          <p:nvPr/>
        </p:nvSpPr>
        <p:spPr bwMode="auto">
          <a:xfrm>
            <a:off x="59324" y="229817"/>
            <a:ext cx="5088739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二、实验探究，推算高度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6483" y="1997633"/>
            <a:ext cx="2956448" cy="2878373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EB54A50-A434-2400-AADF-05CFBDE4735A}"/>
              </a:ext>
            </a:extLst>
          </p:cNvPr>
          <p:cNvSpPr txBox="1"/>
          <p:nvPr/>
        </p:nvSpPr>
        <p:spPr>
          <a:xfrm>
            <a:off x="899592" y="1059582"/>
            <a:ext cx="6917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cs typeface="Times New Roman" panose="02020603050405020304" pitchFamily="18" charset="0"/>
              </a:rPr>
              <a:t>猜猜 １ 亿张纸的高度大约是（         ）米。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6A692AE-BEBC-DAD1-8997-54322AE59C64}"/>
              </a:ext>
            </a:extLst>
          </p:cNvPr>
          <p:cNvSpPr txBox="1"/>
          <p:nvPr/>
        </p:nvSpPr>
        <p:spPr>
          <a:xfrm>
            <a:off x="899592" y="2283718"/>
            <a:ext cx="39604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cs typeface="Times New Roman" panose="02020603050405020304" pitchFamily="18" charset="0"/>
              </a:rPr>
              <a:t>如果没有 １ 亿张纸，我们该如何研究？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30E7E746-D519-0A29-D9A5-E0BF0A600282}"/>
              </a:ext>
            </a:extLst>
          </p:cNvPr>
          <p:cNvSpPr txBox="1"/>
          <p:nvPr/>
        </p:nvSpPr>
        <p:spPr>
          <a:xfrm>
            <a:off x="1188388" y="699542"/>
            <a:ext cx="6912004" cy="34268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7030A0"/>
                </a:solidFill>
                <a:effectLst/>
                <a:cs typeface="Times New Roman" panose="02020603050405020304" pitchFamily="18" charset="0"/>
              </a:rPr>
              <a:t>分组实验</a:t>
            </a:r>
            <a:endParaRPr lang="en-US" altLang="zh-CN" sz="3200" b="1" dirty="0">
              <a:solidFill>
                <a:srgbClr val="7030A0"/>
              </a:solidFill>
              <a:effectLst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000000"/>
                </a:solidFill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000000"/>
                </a:solidFill>
                <a:cs typeface="Times New Roman" panose="02020603050405020304" pitchFamily="18" charset="0"/>
              </a:rPr>
              <a:t>）</a:t>
            </a:r>
            <a:r>
              <a:rPr lang="zh-CN" altLang="en-US" sz="2800" b="1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学生分组，每组选择 </a:t>
            </a:r>
            <a:r>
              <a:rPr lang="en-US" altLang="zh-CN" sz="2800" b="1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100</a:t>
            </a:r>
            <a:r>
              <a:rPr lang="zh-CN" altLang="en-US" sz="2800" b="1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张、</a:t>
            </a:r>
            <a:r>
              <a:rPr lang="en-US" altLang="zh-CN" sz="2800" b="1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200 </a:t>
            </a:r>
            <a:r>
              <a:rPr lang="zh-CN" altLang="en-US" sz="2800" b="1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张或 </a:t>
            </a:r>
            <a:r>
              <a:rPr lang="en-US" altLang="zh-CN" sz="2800" b="1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1000 </a:t>
            </a:r>
            <a:r>
              <a:rPr lang="zh-CN" altLang="en-US" sz="2800" b="1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张纸作为测量基数。</a:t>
            </a:r>
            <a:endParaRPr lang="en-US" altLang="zh-CN" sz="2800" b="1" dirty="0">
              <a:solidFill>
                <a:srgbClr val="000000"/>
              </a:solidFill>
              <a:effectLst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cs typeface="Times New Roman" panose="02020603050405020304" pitchFamily="18" charset="0"/>
              </a:rPr>
              <a:t>）</a:t>
            </a:r>
            <a:r>
              <a:rPr lang="zh-CN" altLang="en-US" sz="2800" b="1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用直尺测量选定数量纸张的高度，记录数据。</a:t>
            </a:r>
            <a:endParaRPr lang="zh-CN" altLang="en-US" sz="2800" b="1" dirty="0"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5F6FB75-F58D-3B05-3AC8-CE10BC990DF0}"/>
              </a:ext>
            </a:extLst>
          </p:cNvPr>
          <p:cNvSpPr txBox="1"/>
          <p:nvPr/>
        </p:nvSpPr>
        <p:spPr>
          <a:xfrm>
            <a:off x="683568" y="1103127"/>
            <a:ext cx="77604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cs typeface="Times New Roman" panose="02020603050405020304" pitchFamily="18" charset="0"/>
              </a:rPr>
              <a:t>100 </a:t>
            </a:r>
            <a:r>
              <a:rPr lang="zh-CN" altLang="en-US" sz="2800" b="1" dirty="0">
                <a:cs typeface="Times New Roman" panose="02020603050405020304" pitchFamily="18" charset="0"/>
              </a:rPr>
              <a:t>张纸厚 </a:t>
            </a:r>
            <a:r>
              <a:rPr lang="en-US" altLang="zh-CN" sz="2800" b="1" dirty="0">
                <a:cs typeface="Times New Roman" panose="02020603050405020304" pitchFamily="18" charset="0"/>
              </a:rPr>
              <a:t>1 cm</a:t>
            </a:r>
            <a:r>
              <a:rPr lang="zh-CN" altLang="en-US" sz="2800" b="1" dirty="0">
                <a:cs typeface="Times New Roman" panose="02020603050405020304" pitchFamily="18" charset="0"/>
              </a:rPr>
              <a:t>，你能算出 </a:t>
            </a:r>
            <a:r>
              <a:rPr lang="en-US" altLang="zh-CN" sz="2800" b="1" dirty="0">
                <a:cs typeface="Times New Roman" panose="02020603050405020304" pitchFamily="18" charset="0"/>
              </a:rPr>
              <a:t>1 </a:t>
            </a:r>
            <a:r>
              <a:rPr lang="zh-CN" altLang="en-US" sz="2800" b="1" dirty="0">
                <a:cs typeface="Times New Roman" panose="02020603050405020304" pitchFamily="18" charset="0"/>
              </a:rPr>
              <a:t>亿张纸有多高吗？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06A3BE8D-BFEE-A997-3AF5-CEA705F1F3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8554855"/>
              </p:ext>
            </p:extLst>
          </p:nvPr>
        </p:nvGraphicFramePr>
        <p:xfrm>
          <a:off x="972000" y="2139702"/>
          <a:ext cx="7200000" cy="12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4054812727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251476321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098236614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3375596037"/>
                    </a:ext>
                  </a:extLst>
                </a:gridCol>
              </a:tblGrid>
              <a:tr h="64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rgbClr val="000000"/>
                          </a:solidFill>
                        </a:rPr>
                        <a:t>纸张数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000000"/>
                          </a:solidFill>
                        </a:rPr>
                        <a:t>100</a:t>
                      </a:r>
                      <a:endParaRPr lang="zh-CN" alt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000000"/>
                          </a:solidFill>
                        </a:rPr>
                        <a:t>10000</a:t>
                      </a:r>
                      <a:endParaRPr lang="zh-CN" alt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000000"/>
                          </a:solidFill>
                        </a:rPr>
                        <a:t>100000000</a:t>
                      </a:r>
                      <a:endParaRPr lang="zh-CN" alt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871341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rgbClr val="000000"/>
                          </a:solidFill>
                        </a:rPr>
                        <a:t>高度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477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1214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163" y="4795937"/>
            <a:ext cx="2451100" cy="4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13"/>
          <p:cNvSpPr/>
          <p:nvPr/>
        </p:nvSpPr>
        <p:spPr bwMode="auto">
          <a:xfrm>
            <a:off x="6037113" y="4795937"/>
            <a:ext cx="76200" cy="49212"/>
          </a:xfrm>
          <a:prstGeom prst="rightBrace">
            <a:avLst>
              <a:gd name="adj1" fmla="val 15963"/>
              <a:gd name="adj2" fmla="val 50000"/>
            </a:avLst>
          </a:prstGeom>
          <a:noFill/>
          <a:ln w="127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6156176" y="4587974"/>
            <a:ext cx="110013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1cm</a:t>
            </a: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413" name="Rectangle 14"/>
          <p:cNvSpPr>
            <a:spLocks noChangeArrowheads="1"/>
          </p:cNvSpPr>
          <p:nvPr/>
        </p:nvSpPr>
        <p:spPr bwMode="auto">
          <a:xfrm>
            <a:off x="2724001" y="4587974"/>
            <a:ext cx="110013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100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325" y="4883696"/>
            <a:ext cx="2451100" cy="4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图片 5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325" y="4834483"/>
            <a:ext cx="2451100" cy="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图片 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325" y="4785271"/>
            <a:ext cx="2451100" cy="4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图片 5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325" y="4737646"/>
            <a:ext cx="245110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图片 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325" y="4688433"/>
            <a:ext cx="2451100" cy="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图片 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325" y="4639221"/>
            <a:ext cx="2451100" cy="4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图片 6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325" y="4591596"/>
            <a:ext cx="245110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图片 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325" y="4542383"/>
            <a:ext cx="2451100" cy="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图片 6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325" y="4493171"/>
            <a:ext cx="2451100" cy="4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图片 6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325" y="4443958"/>
            <a:ext cx="2451100" cy="4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Rectangle 14"/>
          <p:cNvSpPr>
            <a:spLocks noChangeArrowheads="1"/>
          </p:cNvSpPr>
          <p:nvPr/>
        </p:nvSpPr>
        <p:spPr bwMode="auto">
          <a:xfrm>
            <a:off x="2555875" y="4485233"/>
            <a:ext cx="1100138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1000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张</a:t>
            </a:r>
          </a:p>
        </p:txBody>
      </p:sp>
      <p:sp>
        <p:nvSpPr>
          <p:cNvPr id="68" name="AutoShape 13"/>
          <p:cNvSpPr/>
          <p:nvPr/>
        </p:nvSpPr>
        <p:spPr bwMode="auto">
          <a:xfrm>
            <a:off x="6011863" y="4443958"/>
            <a:ext cx="144462" cy="488950"/>
          </a:xfrm>
          <a:prstGeom prst="rightBrace">
            <a:avLst>
              <a:gd name="adj1" fmla="val 15889"/>
              <a:gd name="adj2" fmla="val 50000"/>
            </a:avLst>
          </a:prstGeom>
          <a:noFill/>
          <a:ln w="127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sp>
        <p:nvSpPr>
          <p:cNvPr id="69" name="Rectangle 14"/>
          <p:cNvSpPr>
            <a:spLocks noChangeArrowheads="1"/>
          </p:cNvSpPr>
          <p:nvPr/>
        </p:nvSpPr>
        <p:spPr bwMode="auto">
          <a:xfrm>
            <a:off x="6118225" y="4485233"/>
            <a:ext cx="1100138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1dm</a:t>
            </a: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C70BD92-C7CA-8C84-E943-A70961E504E2}"/>
              </a:ext>
            </a:extLst>
          </p:cNvPr>
          <p:cNvSpPr txBox="1"/>
          <p:nvPr/>
        </p:nvSpPr>
        <p:spPr>
          <a:xfrm>
            <a:off x="3131840" y="1059582"/>
            <a:ext cx="2877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 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个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100 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是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1000</a:t>
            </a:r>
            <a:endParaRPr lang="zh-CN" altLang="en-US" sz="28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0A95DFF-14C4-2AF2-3F66-E031A1603280}"/>
              </a:ext>
            </a:extLst>
          </p:cNvPr>
          <p:cNvSpPr txBox="1"/>
          <p:nvPr/>
        </p:nvSpPr>
        <p:spPr>
          <a:xfrm>
            <a:off x="2627784" y="1851670"/>
            <a:ext cx="4322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 ×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 =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 (cm) = 1 (dm) </a:t>
            </a:r>
            <a:endParaRPr lang="zh-CN" altLang="en-US" sz="28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 animBg="1"/>
      <p:bldP spid="69" grpId="0"/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4510088"/>
            <a:ext cx="2449513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图片 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4022725"/>
            <a:ext cx="2449513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图片 7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535363"/>
            <a:ext cx="2449513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图片 7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046413"/>
            <a:ext cx="24495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图片 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559050"/>
            <a:ext cx="2449513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图片 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071688"/>
            <a:ext cx="2449513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图片 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1584325"/>
            <a:ext cx="2449513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图片 7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1096963"/>
            <a:ext cx="2449513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图片 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608013"/>
            <a:ext cx="24495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图片 8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120650"/>
            <a:ext cx="2449513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Rectangle 14"/>
          <p:cNvSpPr>
            <a:spLocks noChangeArrowheads="1"/>
          </p:cNvSpPr>
          <p:nvPr/>
        </p:nvSpPr>
        <p:spPr bwMode="auto">
          <a:xfrm>
            <a:off x="2392363" y="2354263"/>
            <a:ext cx="110013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10000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张</a:t>
            </a:r>
          </a:p>
        </p:txBody>
      </p:sp>
      <p:sp>
        <p:nvSpPr>
          <p:cNvPr id="84" name="AutoShape 13"/>
          <p:cNvSpPr/>
          <p:nvPr/>
        </p:nvSpPr>
        <p:spPr bwMode="auto">
          <a:xfrm>
            <a:off x="6024563" y="120650"/>
            <a:ext cx="144462" cy="4876800"/>
          </a:xfrm>
          <a:prstGeom prst="rightBrace">
            <a:avLst>
              <a:gd name="adj1" fmla="val 15941"/>
              <a:gd name="adj2" fmla="val 50000"/>
            </a:avLst>
          </a:prstGeom>
          <a:noFill/>
          <a:ln w="127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sp>
        <p:nvSpPr>
          <p:cNvPr id="85" name="Rectangle 14"/>
          <p:cNvSpPr>
            <a:spLocks noChangeArrowheads="1"/>
          </p:cNvSpPr>
          <p:nvPr/>
        </p:nvSpPr>
        <p:spPr bwMode="auto">
          <a:xfrm>
            <a:off x="6138863" y="2354263"/>
            <a:ext cx="110013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1m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6" name="图片 8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120650"/>
            <a:ext cx="2449513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7" name="直接连接符 86"/>
          <p:cNvCxnSpPr/>
          <p:nvPr/>
        </p:nvCxnSpPr>
        <p:spPr>
          <a:xfrm flipV="1">
            <a:off x="2587625" y="2354263"/>
            <a:ext cx="0" cy="409575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534B645F-FEE1-ECE3-8F9C-33B64D22328F}"/>
              </a:ext>
            </a:extLst>
          </p:cNvPr>
          <p:cNvSpPr txBox="1"/>
          <p:nvPr/>
        </p:nvSpPr>
        <p:spPr>
          <a:xfrm>
            <a:off x="179882" y="1347614"/>
            <a:ext cx="32399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 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个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1000 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是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10000</a:t>
            </a:r>
            <a:endParaRPr lang="zh-CN" altLang="en-US" sz="28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3923965-6059-CEF4-7554-9BD44F122642}"/>
              </a:ext>
            </a:extLst>
          </p:cNvPr>
          <p:cNvSpPr txBox="1"/>
          <p:nvPr/>
        </p:nvSpPr>
        <p:spPr>
          <a:xfrm>
            <a:off x="6114648" y="2931790"/>
            <a:ext cx="2927404" cy="1081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 ×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 =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 (dm) </a:t>
            </a: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             = 1 (m) </a:t>
            </a:r>
            <a:endParaRPr lang="zh-CN" altLang="en-US" sz="28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 animBg="1"/>
      <p:bldP spid="85" grpId="0"/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3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638" y="4498975"/>
            <a:ext cx="24923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图片 3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638" y="4003675"/>
            <a:ext cx="24923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图片 4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638" y="3508375"/>
            <a:ext cx="24923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图片 4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638" y="3013075"/>
            <a:ext cx="24923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图片 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638" y="2517775"/>
            <a:ext cx="24923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图片 4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638" y="2024063"/>
            <a:ext cx="24923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图片 5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638" y="1528763"/>
            <a:ext cx="24923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图片 5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638" y="1033463"/>
            <a:ext cx="24923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图片 5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638" y="538163"/>
            <a:ext cx="24923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图片 5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638" y="42863"/>
            <a:ext cx="24923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图片 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288" y="44450"/>
            <a:ext cx="250825" cy="494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Rectangle 14"/>
          <p:cNvSpPr>
            <a:spLocks noChangeArrowheads="1"/>
          </p:cNvSpPr>
          <p:nvPr/>
        </p:nvSpPr>
        <p:spPr bwMode="auto">
          <a:xfrm>
            <a:off x="3403600" y="2322513"/>
            <a:ext cx="124460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100000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张</a:t>
            </a:r>
          </a:p>
        </p:txBody>
      </p:sp>
      <p:sp>
        <p:nvSpPr>
          <p:cNvPr id="57" name="AutoShape 13"/>
          <p:cNvSpPr/>
          <p:nvPr/>
        </p:nvSpPr>
        <p:spPr bwMode="auto">
          <a:xfrm>
            <a:off x="4868863" y="50800"/>
            <a:ext cx="144462" cy="4937125"/>
          </a:xfrm>
          <a:prstGeom prst="rightBrace">
            <a:avLst>
              <a:gd name="adj1" fmla="val 15980"/>
              <a:gd name="adj2" fmla="val 50000"/>
            </a:avLst>
          </a:prstGeom>
          <a:noFill/>
          <a:ln w="127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sp>
        <p:nvSpPr>
          <p:cNvPr id="58" name="Rectangle 14"/>
          <p:cNvSpPr>
            <a:spLocks noChangeArrowheads="1"/>
          </p:cNvSpPr>
          <p:nvPr/>
        </p:nvSpPr>
        <p:spPr bwMode="auto">
          <a:xfrm>
            <a:off x="5013325" y="2322513"/>
            <a:ext cx="1100138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10m</a:t>
            </a: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59" name="直接连接符 58"/>
          <p:cNvCxnSpPr/>
          <p:nvPr/>
        </p:nvCxnSpPr>
        <p:spPr>
          <a:xfrm flipV="1">
            <a:off x="3729038" y="2328863"/>
            <a:ext cx="0" cy="409575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AutoShape 13"/>
          <p:cNvSpPr/>
          <p:nvPr/>
        </p:nvSpPr>
        <p:spPr bwMode="auto">
          <a:xfrm>
            <a:off x="4870450" y="4498975"/>
            <a:ext cx="144463" cy="488950"/>
          </a:xfrm>
          <a:prstGeom prst="rightBrace">
            <a:avLst>
              <a:gd name="adj1" fmla="val 15905"/>
              <a:gd name="adj2" fmla="val 50000"/>
            </a:avLst>
          </a:prstGeom>
          <a:noFill/>
          <a:ln w="127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sp>
        <p:nvSpPr>
          <p:cNvPr id="61" name="Rectangle 14"/>
          <p:cNvSpPr>
            <a:spLocks noChangeArrowheads="1"/>
          </p:cNvSpPr>
          <p:nvPr/>
        </p:nvSpPr>
        <p:spPr bwMode="auto">
          <a:xfrm>
            <a:off x="4951413" y="4545013"/>
            <a:ext cx="110013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1m</a:t>
            </a: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139AE3E-6710-8052-3B6E-532EBDF34CF4}"/>
              </a:ext>
            </a:extLst>
          </p:cNvPr>
          <p:cNvSpPr txBox="1"/>
          <p:nvPr/>
        </p:nvSpPr>
        <p:spPr>
          <a:xfrm>
            <a:off x="467544" y="1347614"/>
            <a:ext cx="35990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 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个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10000 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是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100000</a:t>
            </a:r>
            <a:endParaRPr lang="zh-CN" altLang="en-US" sz="28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AB5566C-6384-B843-73FE-0AE355120FF6}"/>
              </a:ext>
            </a:extLst>
          </p:cNvPr>
          <p:cNvSpPr txBox="1"/>
          <p:nvPr/>
        </p:nvSpPr>
        <p:spPr>
          <a:xfrm>
            <a:off x="5580112" y="1419622"/>
            <a:ext cx="2727029" cy="5598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 ×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 =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 (m)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 animBg="1"/>
      <p:bldP spid="58" grpId="0"/>
      <p:bldP spid="60" grpId="0" animBg="1"/>
      <p:bldP spid="61" grpId="0"/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3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738" y="4492625"/>
            <a:ext cx="16668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3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738" y="3998913"/>
            <a:ext cx="16668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图片 3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738" y="3503613"/>
            <a:ext cx="16668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图片 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738" y="3008313"/>
            <a:ext cx="16668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图片 3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738" y="2513013"/>
            <a:ext cx="16668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图片 3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738" y="2017713"/>
            <a:ext cx="16668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图片 3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738" y="1522413"/>
            <a:ext cx="16668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图片 3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738" y="1027113"/>
            <a:ext cx="16668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图片 3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738" y="531813"/>
            <a:ext cx="16668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图片 4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738" y="36513"/>
            <a:ext cx="16668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Rectangle 14"/>
          <p:cNvSpPr>
            <a:spLocks noChangeArrowheads="1"/>
          </p:cNvSpPr>
          <p:nvPr/>
        </p:nvSpPr>
        <p:spPr bwMode="auto">
          <a:xfrm>
            <a:off x="3289300" y="2322513"/>
            <a:ext cx="124460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1000000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张</a:t>
            </a:r>
          </a:p>
        </p:txBody>
      </p:sp>
      <p:sp>
        <p:nvSpPr>
          <p:cNvPr id="43" name="AutoShape 13"/>
          <p:cNvSpPr/>
          <p:nvPr/>
        </p:nvSpPr>
        <p:spPr bwMode="auto">
          <a:xfrm>
            <a:off x="4835525" y="36513"/>
            <a:ext cx="119063" cy="4951412"/>
          </a:xfrm>
          <a:prstGeom prst="rightBrace">
            <a:avLst>
              <a:gd name="adj1" fmla="val 15980"/>
              <a:gd name="adj2" fmla="val 50000"/>
            </a:avLst>
          </a:prstGeom>
          <a:noFill/>
          <a:ln w="127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sp>
        <p:nvSpPr>
          <p:cNvPr id="44" name="Rectangle 14"/>
          <p:cNvSpPr>
            <a:spLocks noChangeArrowheads="1"/>
          </p:cNvSpPr>
          <p:nvPr/>
        </p:nvSpPr>
        <p:spPr bwMode="auto">
          <a:xfrm>
            <a:off x="4937125" y="2322513"/>
            <a:ext cx="1100138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100m</a:t>
            </a: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5" name="图片 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913" y="36513"/>
            <a:ext cx="163512" cy="495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6" name="直接连接符 45"/>
          <p:cNvCxnSpPr/>
          <p:nvPr/>
        </p:nvCxnSpPr>
        <p:spPr>
          <a:xfrm flipV="1">
            <a:off x="3729038" y="2328863"/>
            <a:ext cx="0" cy="409575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AutoShape 13"/>
          <p:cNvSpPr/>
          <p:nvPr/>
        </p:nvSpPr>
        <p:spPr bwMode="auto">
          <a:xfrm>
            <a:off x="4824413" y="4492625"/>
            <a:ext cx="142875" cy="495300"/>
          </a:xfrm>
          <a:prstGeom prst="rightBrace">
            <a:avLst>
              <a:gd name="adj1" fmla="val 16098"/>
              <a:gd name="adj2" fmla="val 50000"/>
            </a:avLst>
          </a:prstGeom>
          <a:noFill/>
          <a:ln w="127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sp>
        <p:nvSpPr>
          <p:cNvPr id="48" name="Rectangle 14"/>
          <p:cNvSpPr>
            <a:spLocks noChangeArrowheads="1"/>
          </p:cNvSpPr>
          <p:nvPr/>
        </p:nvSpPr>
        <p:spPr bwMode="auto">
          <a:xfrm>
            <a:off x="4951413" y="4545013"/>
            <a:ext cx="110013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10m</a:t>
            </a: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BE02A07-BDF4-011A-BE99-D64DEBDBEF59}"/>
              </a:ext>
            </a:extLst>
          </p:cNvPr>
          <p:cNvSpPr txBox="1"/>
          <p:nvPr/>
        </p:nvSpPr>
        <p:spPr>
          <a:xfrm>
            <a:off x="467544" y="1149928"/>
            <a:ext cx="3958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 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个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100000 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是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1000000</a:t>
            </a:r>
            <a:endParaRPr lang="zh-CN" altLang="en-US" sz="28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89A9642-8AD2-8858-19C4-174FE8B300E2}"/>
              </a:ext>
            </a:extLst>
          </p:cNvPr>
          <p:cNvSpPr txBox="1"/>
          <p:nvPr/>
        </p:nvSpPr>
        <p:spPr>
          <a:xfrm>
            <a:off x="5580112" y="1131590"/>
            <a:ext cx="3086101" cy="5598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 ×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 =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100 (m)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 animBg="1"/>
      <p:bldP spid="44" grpId="0"/>
      <p:bldP spid="47" grpId="0" animBg="1"/>
      <p:bldP spid="48" grpId="0"/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25" y="3998913"/>
            <a:ext cx="104775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25" y="3503613"/>
            <a:ext cx="1047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25" y="3008313"/>
            <a:ext cx="1047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25" y="2513013"/>
            <a:ext cx="1047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25" y="2017713"/>
            <a:ext cx="1047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25" y="1522413"/>
            <a:ext cx="1047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25" y="1027113"/>
            <a:ext cx="1047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25" y="531813"/>
            <a:ext cx="1047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25" y="36513"/>
            <a:ext cx="1047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9" name="图片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25" y="4492625"/>
            <a:ext cx="1047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3289300" y="2322513"/>
            <a:ext cx="136842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10000000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张</a:t>
            </a:r>
          </a:p>
        </p:txBody>
      </p:sp>
      <p:sp>
        <p:nvSpPr>
          <p:cNvPr id="15" name="AutoShape 13"/>
          <p:cNvSpPr/>
          <p:nvPr/>
        </p:nvSpPr>
        <p:spPr bwMode="auto">
          <a:xfrm>
            <a:off x="4789488" y="36513"/>
            <a:ext cx="119062" cy="4951412"/>
          </a:xfrm>
          <a:prstGeom prst="rightBrace">
            <a:avLst>
              <a:gd name="adj1" fmla="val 15980"/>
              <a:gd name="adj2" fmla="val 50000"/>
            </a:avLst>
          </a:prstGeom>
          <a:noFill/>
          <a:ln w="127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4935538" y="2322513"/>
            <a:ext cx="110013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1000m</a:t>
            </a: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25" y="38100"/>
            <a:ext cx="103188" cy="494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直接连接符 17"/>
          <p:cNvCxnSpPr/>
          <p:nvPr/>
        </p:nvCxnSpPr>
        <p:spPr>
          <a:xfrm flipV="1">
            <a:off x="3843338" y="2328863"/>
            <a:ext cx="0" cy="409575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utoShape 13"/>
          <p:cNvSpPr/>
          <p:nvPr/>
        </p:nvSpPr>
        <p:spPr bwMode="auto">
          <a:xfrm>
            <a:off x="4778375" y="4492625"/>
            <a:ext cx="142875" cy="495300"/>
          </a:xfrm>
          <a:prstGeom prst="rightBrace">
            <a:avLst>
              <a:gd name="adj1" fmla="val 16098"/>
              <a:gd name="adj2" fmla="val 50000"/>
            </a:avLst>
          </a:prstGeom>
          <a:noFill/>
          <a:ln w="127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4951413" y="4545013"/>
            <a:ext cx="110013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100m</a:t>
            </a: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E3B211A-76B7-1FBF-3FA2-C90AF08A8293}"/>
              </a:ext>
            </a:extLst>
          </p:cNvPr>
          <p:cNvSpPr txBox="1"/>
          <p:nvPr/>
        </p:nvSpPr>
        <p:spPr>
          <a:xfrm>
            <a:off x="251520" y="1149928"/>
            <a:ext cx="43172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 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个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1000000 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是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10000000</a:t>
            </a:r>
            <a:endParaRPr lang="zh-CN" altLang="en-US" sz="28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106AA8B-FB4E-1B61-8D83-57F118E81415}"/>
              </a:ext>
            </a:extLst>
          </p:cNvPr>
          <p:cNvSpPr txBox="1"/>
          <p:nvPr/>
        </p:nvSpPr>
        <p:spPr>
          <a:xfrm>
            <a:off x="5364088" y="1131590"/>
            <a:ext cx="3445174" cy="5598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100 ×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 =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1000 (m)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6" grpId="0"/>
      <p:bldP spid="19" grpId="0" animBg="1"/>
      <p:bldP spid="20" grpId="0"/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图片 5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3998913"/>
            <a:ext cx="476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图片 5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3503613"/>
            <a:ext cx="476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图片 5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3008313"/>
            <a:ext cx="476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图片 5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2513013"/>
            <a:ext cx="476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图片 5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2017713"/>
            <a:ext cx="476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图片 6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1522413"/>
            <a:ext cx="476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图片 6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1027113"/>
            <a:ext cx="476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图片 6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531813"/>
            <a:ext cx="476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图片 6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36513"/>
            <a:ext cx="476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3" name="图片 6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4494213"/>
            <a:ext cx="476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Rectangle 14"/>
          <p:cNvSpPr>
            <a:spLocks noChangeArrowheads="1"/>
          </p:cNvSpPr>
          <p:nvPr/>
        </p:nvSpPr>
        <p:spPr bwMode="auto">
          <a:xfrm>
            <a:off x="3059113" y="2322513"/>
            <a:ext cx="159861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100000000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张</a:t>
            </a:r>
          </a:p>
        </p:txBody>
      </p:sp>
      <p:sp>
        <p:nvSpPr>
          <p:cNvPr id="67" name="AutoShape 13"/>
          <p:cNvSpPr/>
          <p:nvPr/>
        </p:nvSpPr>
        <p:spPr bwMode="auto">
          <a:xfrm>
            <a:off x="4775200" y="36513"/>
            <a:ext cx="119063" cy="4951412"/>
          </a:xfrm>
          <a:prstGeom prst="rightBrace">
            <a:avLst>
              <a:gd name="adj1" fmla="val 15980"/>
              <a:gd name="adj2" fmla="val 50000"/>
            </a:avLst>
          </a:prstGeom>
          <a:noFill/>
          <a:ln w="127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sp>
        <p:nvSpPr>
          <p:cNvPr id="68" name="Rectangle 14"/>
          <p:cNvSpPr>
            <a:spLocks noChangeArrowheads="1"/>
          </p:cNvSpPr>
          <p:nvPr/>
        </p:nvSpPr>
        <p:spPr bwMode="auto">
          <a:xfrm>
            <a:off x="4916488" y="2322513"/>
            <a:ext cx="110013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10000m</a:t>
            </a: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69" name="直接连接符 68"/>
          <p:cNvCxnSpPr/>
          <p:nvPr/>
        </p:nvCxnSpPr>
        <p:spPr>
          <a:xfrm flipV="1">
            <a:off x="3729038" y="2328863"/>
            <a:ext cx="0" cy="409575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 flipV="1">
            <a:off x="3248025" y="2335213"/>
            <a:ext cx="0" cy="409575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AutoShape 13"/>
          <p:cNvSpPr/>
          <p:nvPr/>
        </p:nvSpPr>
        <p:spPr bwMode="auto">
          <a:xfrm>
            <a:off x="4762500" y="4494213"/>
            <a:ext cx="144463" cy="493712"/>
          </a:xfrm>
          <a:prstGeom prst="rightBrace">
            <a:avLst>
              <a:gd name="adj1" fmla="val 15917"/>
              <a:gd name="adj2" fmla="val 50000"/>
            </a:avLst>
          </a:prstGeom>
          <a:noFill/>
          <a:ln w="127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sp>
        <p:nvSpPr>
          <p:cNvPr id="72" name="Rectangle 14"/>
          <p:cNvSpPr>
            <a:spLocks noChangeArrowheads="1"/>
          </p:cNvSpPr>
          <p:nvPr/>
        </p:nvSpPr>
        <p:spPr bwMode="auto">
          <a:xfrm>
            <a:off x="4916488" y="4562475"/>
            <a:ext cx="110013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1000m</a:t>
            </a: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6981" y="812594"/>
            <a:ext cx="2768384" cy="3864387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F25AE8E-BF47-D8C2-DCBF-22DCA4E74903}"/>
              </a:ext>
            </a:extLst>
          </p:cNvPr>
          <p:cNvSpPr txBox="1"/>
          <p:nvPr/>
        </p:nvSpPr>
        <p:spPr>
          <a:xfrm>
            <a:off x="19050" y="555526"/>
            <a:ext cx="46762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 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个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10000000 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是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100000000</a:t>
            </a:r>
            <a:endParaRPr lang="zh-CN" altLang="en-US" sz="28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F7F2847-D23E-62BC-FCEC-8EE2721C4B8B}"/>
              </a:ext>
            </a:extLst>
          </p:cNvPr>
          <p:cNvSpPr txBox="1"/>
          <p:nvPr/>
        </p:nvSpPr>
        <p:spPr>
          <a:xfrm>
            <a:off x="467544" y="3003798"/>
            <a:ext cx="3804247" cy="5598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1000 ×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 =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10000 (m) 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53C1057-53A7-C8EF-7488-56B9351766A4}"/>
              </a:ext>
            </a:extLst>
          </p:cNvPr>
          <p:cNvSpPr txBox="1"/>
          <p:nvPr/>
        </p:nvSpPr>
        <p:spPr>
          <a:xfrm>
            <a:off x="35496" y="1275606"/>
            <a:ext cx="46762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10000 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个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10000 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是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100000000</a:t>
            </a:r>
            <a:endParaRPr lang="zh-CN" altLang="en-US" sz="28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44F9457-992B-64DE-DA8A-406AC71804ED}"/>
              </a:ext>
            </a:extLst>
          </p:cNvPr>
          <p:cNvSpPr txBox="1"/>
          <p:nvPr/>
        </p:nvSpPr>
        <p:spPr>
          <a:xfrm>
            <a:off x="467544" y="3651870"/>
            <a:ext cx="3804247" cy="5598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 ×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10000 =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10000 (m)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 animBg="1"/>
      <p:bldP spid="68" grpId="0"/>
      <p:bldP spid="71" grpId="0" animBg="1"/>
      <p:bldP spid="72" grpId="0"/>
      <p:bldP spid="3" grpId="0"/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915988"/>
            <a:ext cx="6613525" cy="408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950" y="36513"/>
            <a:ext cx="1328738" cy="496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3563888" y="1563688"/>
            <a:ext cx="2736850" cy="0"/>
          </a:xfrm>
          <a:prstGeom prst="line">
            <a:avLst/>
          </a:prstGeom>
          <a:noFill/>
          <a:ln w="15875">
            <a:solidFill>
              <a:srgbClr val="FFFF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 rot="-5400000">
            <a:off x="3933031" y="3282157"/>
            <a:ext cx="3436937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3570288" y="1155700"/>
            <a:ext cx="1247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约</a:t>
            </a:r>
            <a:r>
              <a:rPr lang="en-US" altLang="zh-CN" sz="20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8848m</a:t>
            </a:r>
            <a:endParaRPr lang="zh-CN" altLang="en-US" sz="2000" b="1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" name="图片 11" descr="E:\李琪洲\素材图\人物图以及学习文件等\笔记娃娃\夏菲半3.png夏菲半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7995" y="3338513"/>
            <a:ext cx="82931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1722438" y="3338513"/>
            <a:ext cx="3695700" cy="919162"/>
          </a:xfrm>
          <a:prstGeom prst="wedgeRoundRectCallout">
            <a:avLst>
              <a:gd name="adj1" fmla="val -58241"/>
              <a:gd name="adj2" fmla="val 27880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珠穆朗玛峰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世界第一高峰，海拔约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8848m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36296" y="2571750"/>
            <a:ext cx="2003760" cy="2451315"/>
          </a:xfrm>
          <a:prstGeom prst="rect">
            <a:avLst/>
          </a:prstGeom>
        </p:spPr>
      </p:pic>
      <p:sp>
        <p:nvSpPr>
          <p:cNvPr id="3" name="Rectangle 26">
            <a:extLst>
              <a:ext uri="{FF2B5EF4-FFF2-40B4-BE49-F238E27FC236}">
                <a16:creationId xmlns:a16="http://schemas.microsoft.com/office/drawing/2014/main" id="{943D8E32-4924-055D-F534-69FF01BA9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24" y="229817"/>
            <a:ext cx="5088739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三、建立表象，深化认知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24D26D7-E657-B7EA-7500-F417C5635F92}"/>
              </a:ext>
            </a:extLst>
          </p:cNvPr>
          <p:cNvSpPr txBox="1"/>
          <p:nvPr/>
        </p:nvSpPr>
        <p:spPr>
          <a:xfrm>
            <a:off x="539552" y="915566"/>
            <a:ext cx="3096344" cy="830997"/>
          </a:xfrm>
          <a:prstGeom prst="rect">
            <a:avLst/>
          </a:prstGeom>
          <a:solidFill>
            <a:srgbClr val="FFFFFF">
              <a:alpha val="90000"/>
            </a:srgbClr>
          </a:solidFill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400" b="1" dirty="0">
                <a:solidFill>
                  <a:srgbClr val="0000FF"/>
                </a:solidFill>
                <a:effectLst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0000FF"/>
                </a:solidFill>
                <a:effectLst/>
                <a:ea typeface="楷体" panose="02010609060101010101" pitchFamily="49" charset="-122"/>
                <a:cs typeface="Times New Roman" panose="02020603050405020304" pitchFamily="18" charset="0"/>
              </a:rPr>
              <a:t>亿张纸比珠穆朗玛峰还高，这说明了什么？</a:t>
            </a:r>
            <a:endParaRPr lang="zh-CN" altLang="en-US" sz="2400" b="1" dirty="0">
              <a:solidFill>
                <a:srgbClr val="0000FF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82716E-6 L 0.28733 3.82716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3783964" y="1347788"/>
            <a:ext cx="15760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推  算</a:t>
            </a:r>
            <a:endParaRPr lang="zh-CN" altLang="en-US" sz="1400" b="1" dirty="0">
              <a:solidFill>
                <a:srgbClr val="0000FF"/>
              </a:solidFill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376227" y="2571750"/>
            <a:ext cx="111120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600" b="1" dirty="0">
                <a:solidFill>
                  <a:srgbClr val="000000"/>
                </a:solidFill>
                <a:latin typeface="黑体" panose="02010609060101010101" pitchFamily="49" charset="-122"/>
              </a:rPr>
              <a:t>部分</a:t>
            </a:r>
            <a:endParaRPr lang="zh-CN" altLang="en-US" sz="1400" b="1" dirty="0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5616587" y="2571750"/>
            <a:ext cx="111120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600" b="1" dirty="0">
                <a:solidFill>
                  <a:srgbClr val="000000"/>
                </a:solidFill>
                <a:latin typeface="黑体" panose="02010609060101010101" pitchFamily="49" charset="-122"/>
              </a:rPr>
              <a:t>整体</a:t>
            </a:r>
          </a:p>
        </p:txBody>
      </p:sp>
      <p:sp>
        <p:nvSpPr>
          <p:cNvPr id="49" name="箭头: 右 48"/>
          <p:cNvSpPr/>
          <p:nvPr/>
        </p:nvSpPr>
        <p:spPr>
          <a:xfrm>
            <a:off x="3851920" y="2714734"/>
            <a:ext cx="1400175" cy="360363"/>
          </a:xfrm>
          <a:prstGeom prst="rightArrow">
            <a:avLst/>
          </a:prstGeom>
          <a:solidFill>
            <a:srgbClr val="E75A4F"/>
          </a:solidFill>
          <a:ln>
            <a:solidFill>
              <a:srgbClr val="E75A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00"/>
          </a:p>
        </p:txBody>
      </p:sp>
      <p:sp>
        <p:nvSpPr>
          <p:cNvPr id="2" name="Rectangle 26">
            <a:extLst>
              <a:ext uri="{FF2B5EF4-FFF2-40B4-BE49-F238E27FC236}">
                <a16:creationId xmlns:a16="http://schemas.microsoft.com/office/drawing/2014/main" id="{8CB68DD4-9CC0-E67C-6342-00DFCBA97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24" y="229817"/>
            <a:ext cx="5088739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四、总结提升，拓展延伸</a:t>
            </a: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BBCD8D75-6DF8-A1B3-88F7-DEF9647C8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016" y="3889503"/>
            <a:ext cx="3429132" cy="4321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3E334004-E177-2F3E-7FF9-C2C98765C2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68"/>
          <a:stretch/>
        </p:blipFill>
        <p:spPr>
          <a:xfrm>
            <a:off x="6794500" y="915566"/>
            <a:ext cx="1902995" cy="3864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4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450AB9C-AF74-E798-FA46-1B8CFCE70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1347614"/>
            <a:ext cx="7056784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</a:rPr>
              <a:t>如果１亿张纸铺在地上，占地面积会有多大？一亿张纸的重量是多少？</a:t>
            </a:r>
            <a:endParaRPr lang="zh-CN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8143140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>
            <a:extLst>
              <a:ext uri="{FF2B5EF4-FFF2-40B4-BE49-F238E27FC236}">
                <a16:creationId xmlns:a16="http://schemas.microsoft.com/office/drawing/2014/main" id="{147ABA95-A273-AE6A-3FFC-BC48FF3FD7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24" y="229817"/>
            <a:ext cx="5088739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五、课堂小结，情感教育</a:t>
            </a:r>
          </a:p>
        </p:txBody>
      </p:sp>
      <p:pic>
        <p:nvPicPr>
          <p:cNvPr id="3" name="图片 2" descr="E:\李琪洲\素材图\人物图以及学习文件等\笔记娃娃\夏路半.png夏路半">
            <a:extLst>
              <a:ext uri="{FF2B5EF4-FFF2-40B4-BE49-F238E27FC236}">
                <a16:creationId xmlns:a16="http://schemas.microsoft.com/office/drawing/2014/main" id="{93F3AA36-D966-D3AA-039F-B1BD52641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2931790"/>
            <a:ext cx="1028192" cy="1383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7">
            <a:extLst>
              <a:ext uri="{FF2B5EF4-FFF2-40B4-BE49-F238E27FC236}">
                <a16:creationId xmlns:a16="http://schemas.microsoft.com/office/drawing/2014/main" id="{F985328D-094A-8D8F-F3FA-EBB1162FB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720" y="1275606"/>
            <a:ext cx="6120680" cy="1873492"/>
          </a:xfrm>
          <a:prstGeom prst="wedgeRoundRectCallout">
            <a:avLst>
              <a:gd name="adj1" fmla="val -57743"/>
              <a:gd name="adj2" fmla="val 37338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一亿张纸叠成峰，勤俭节约记心中，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珍惜每一张纸，守护每一份资源。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我们要珍惜资源，养成节约的好习惯。</a:t>
            </a:r>
          </a:p>
        </p:txBody>
      </p:sp>
    </p:spTree>
    <p:extLst>
      <p:ext uri="{BB962C8B-B14F-4D97-AF65-F5344CB8AC3E}">
        <p14:creationId xmlns:p14="http://schemas.microsoft.com/office/powerpoint/2010/main" val="1507058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形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206750"/>
            <a:ext cx="15748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形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613" y="1684338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形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2081213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49" name="组合 12"/>
          <p:cNvGrpSpPr/>
          <p:nvPr/>
        </p:nvGrpSpPr>
        <p:grpSpPr bwMode="auto">
          <a:xfrm>
            <a:off x="1060450" y="1347788"/>
            <a:ext cx="7269163" cy="2052637"/>
            <a:chOff x="833121" y="1494444"/>
            <a:chExt cx="7267786" cy="2052320"/>
          </a:xfrm>
        </p:grpSpPr>
        <p:sp>
          <p:nvSpPr>
            <p:cNvPr id="6" name="思想气泡: 云 5"/>
            <p:cNvSpPr/>
            <p:nvPr/>
          </p:nvSpPr>
          <p:spPr>
            <a:xfrm>
              <a:off x="833121" y="1494444"/>
              <a:ext cx="7267786" cy="2052320"/>
            </a:xfrm>
            <a:prstGeom prst="cloudCallout">
              <a:avLst>
                <a:gd name="adj1" fmla="val -40218"/>
                <a:gd name="adj2" fmla="val 63820"/>
              </a:avLst>
            </a:prstGeom>
            <a:solidFill>
              <a:srgbClr val="FFFEF2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1752" name="矩形 2"/>
            <p:cNvSpPr>
              <a:spLocks noChangeArrowheads="1"/>
            </p:cNvSpPr>
            <p:nvPr/>
          </p:nvSpPr>
          <p:spPr bwMode="auto">
            <a:xfrm>
              <a:off x="1251797" y="2228217"/>
              <a:ext cx="677621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通过本节课的学习，你有什么收获？</a:t>
              </a:r>
            </a:p>
          </p:txBody>
        </p:sp>
      </p:grp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59325" y="229817"/>
            <a:ext cx="2087910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课堂小结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ChangeArrowheads="1"/>
          </p:cNvSpPr>
          <p:nvPr/>
        </p:nvSpPr>
        <p:spPr bwMode="auto">
          <a:xfrm>
            <a:off x="59325" y="229817"/>
            <a:ext cx="2087910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作业设计</a:t>
            </a: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539750" y="915566"/>
            <a:ext cx="8064500" cy="8302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just" eaLnBrk="1" hangingPunct="1">
              <a:defRPr/>
            </a:pPr>
            <a:r>
              <a:rPr lang="zh-CN" altLang="en-US" sz="2400" b="1" dirty="0">
                <a:latin typeface="楷体" panose="02010609060101010101" pitchFamily="49" charset="-122"/>
              </a:rPr>
              <a:t>将</a:t>
            </a:r>
            <a:r>
              <a:rPr lang="en-US" altLang="zh-CN" sz="2400" b="1" dirty="0">
                <a:latin typeface="楷体" panose="02010609060101010101" pitchFamily="49" charset="-122"/>
              </a:rPr>
              <a:t>10</a:t>
            </a:r>
            <a:r>
              <a:rPr lang="zh-CN" altLang="en-US" sz="2400" b="1" dirty="0">
                <a:latin typeface="楷体" panose="02010609060101010101" pitchFamily="49" charset="-122"/>
              </a:rPr>
              <a:t>本数学书摞在一起，用直尺量出其厚度约为</a:t>
            </a:r>
            <a:r>
              <a:rPr lang="en-US" altLang="zh-CN" sz="2400" b="1" dirty="0">
                <a:latin typeface="楷体" panose="02010609060101010101" pitchFamily="49" charset="-122"/>
              </a:rPr>
              <a:t>7</a:t>
            </a:r>
            <a:r>
              <a:rPr lang="zh-CN" altLang="en-US" sz="2400" b="1" dirty="0">
                <a:latin typeface="楷体" panose="02010609060101010101" pitchFamily="49" charset="-122"/>
              </a:rPr>
              <a:t>厘米。照这样计算，</a:t>
            </a:r>
            <a:r>
              <a:rPr lang="en-US" altLang="zh-CN" sz="2400" b="1" dirty="0">
                <a:latin typeface="楷体" panose="02010609060101010101" pitchFamily="49" charset="-122"/>
              </a:rPr>
              <a:t>1</a:t>
            </a:r>
            <a:r>
              <a:rPr lang="zh-CN" altLang="en-US" sz="2400" b="1" dirty="0">
                <a:latin typeface="楷体" panose="02010609060101010101" pitchFamily="49" charset="-122"/>
              </a:rPr>
              <a:t>亿本数学书摞在一起，大约有多高呢？</a:t>
            </a:r>
          </a:p>
        </p:txBody>
      </p:sp>
      <p:sp>
        <p:nvSpPr>
          <p:cNvPr id="32772" name="文本框 57"/>
          <p:cNvSpPr txBox="1">
            <a:spLocks noChangeArrowheads="1"/>
          </p:cNvSpPr>
          <p:nvPr/>
        </p:nvSpPr>
        <p:spPr bwMode="auto">
          <a:xfrm>
            <a:off x="474663" y="1779662"/>
            <a:ext cx="24939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选自</a:t>
            </a:r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《</a:t>
            </a:r>
            <a:r>
              <a:rPr lang="zh-CN" altLang="en-US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状元作业本</a:t>
            </a:r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》】</a:t>
            </a:r>
            <a:endParaRPr lang="zh-CN" altLang="en-US" sz="120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258888" y="2327399"/>
            <a:ext cx="3759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</a:rPr>
              <a:t>100000000÷10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</a:rPr>
              <a:t>＝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</a:rPr>
              <a:t>10000000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258888" y="2903463"/>
            <a:ext cx="48402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</a:rPr>
              <a:t>7×10000000÷100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</a:rPr>
              <a:t>＝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</a:rPr>
              <a:t>700000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</a:rPr>
              <a:t>（米）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258888" y="3479527"/>
            <a:ext cx="72009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</a:rPr>
              <a:t>答：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</a:rPr>
              <a:t>亿本数学书摞在一起，大约高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</a:rPr>
              <a:t>700000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</a:rPr>
              <a:t>米。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478</Words>
  <Application>Microsoft Office PowerPoint</Application>
  <PresentationFormat>全屏显示(16:9)</PresentationFormat>
  <Paragraphs>75</Paragraphs>
  <Slides>20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6" baseType="lpstr">
      <vt:lpstr>等线</vt:lpstr>
      <vt:lpstr>黑体</vt:lpstr>
      <vt:lpstr>楷体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Admin</cp:lastModifiedBy>
  <cp:revision>515</cp:revision>
  <dcterms:created xsi:type="dcterms:W3CDTF">2015-08-27T07:30:00Z</dcterms:created>
  <dcterms:modified xsi:type="dcterms:W3CDTF">2026-06-08T05:42:58Z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