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72" r:id="rId2"/>
    <p:sldId id="275" r:id="rId3"/>
    <p:sldId id="365" r:id="rId4"/>
    <p:sldId id="364" r:id="rId5"/>
    <p:sldId id="310" r:id="rId6"/>
    <p:sldId id="362" r:id="rId7"/>
    <p:sldId id="318" r:id="rId8"/>
    <p:sldId id="319" r:id="rId9"/>
    <p:sldId id="321" r:id="rId10"/>
    <p:sldId id="320" r:id="rId11"/>
    <p:sldId id="276" r:id="rId12"/>
    <p:sldId id="316" r:id="rId13"/>
    <p:sldId id="322" r:id="rId1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>
          <p15:clr>
            <a:srgbClr val="A4A3A4"/>
          </p15:clr>
        </p15:guide>
        <p15:guide id="2" pos="36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000000"/>
    <a:srgbClr val="F0F1E6"/>
    <a:srgbClr val="E75A4F"/>
    <a:srgbClr val="3399FF"/>
    <a:srgbClr val="FFFF8C"/>
    <a:srgbClr val="0099FF"/>
    <a:srgbClr val="3D87C6"/>
    <a:srgbClr val="A96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357" autoAdjust="0"/>
  </p:normalViewPr>
  <p:slideViewPr>
    <p:cSldViewPr>
      <p:cViewPr varScale="1">
        <p:scale>
          <a:sx n="143" d="100"/>
          <a:sy n="143" d="100"/>
        </p:scale>
        <p:origin x="720" y="132"/>
      </p:cViewPr>
      <p:guideLst>
        <p:guide orient="horz" pos="1711"/>
        <p:guide pos="36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4ACD252-A0A4-4E86-A051-2E607C0C1E4A}" type="datetimeFigureOut">
              <a:rPr lang="zh-CN" altLang="en-US"/>
              <a:t>2026/6/8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69E9DDB5-8156-4598-A113-B55C5E34E5F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9DDB5-8156-4598-A113-B55C5E34E5F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555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8150"/>
            <a:ext cx="2917825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881063"/>
            <a:ext cx="912813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581025"/>
            <a:ext cx="1801812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63575"/>
            <a:ext cx="1692275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>
            <a:off x="47625" y="44450"/>
            <a:ext cx="1416050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1600">
                <a:solidFill>
                  <a:schemeClr val="bg1"/>
                </a:solidFill>
              </a:rPr>
              <a:t>R·</a:t>
            </a:r>
            <a:r>
              <a:rPr lang="zh-CN" altLang="en-US" sz="1600">
                <a:solidFill>
                  <a:schemeClr val="bg1"/>
                </a:solidFill>
              </a:rPr>
              <a:t>四年级上册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95263"/>
            <a:ext cx="9144000" cy="4752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/>
          <a:srcRect l="56323" t="49455" r="8153" b="28919"/>
          <a:stretch>
            <a:fillRect/>
          </a:stretch>
        </p:blipFill>
        <p:spPr>
          <a:xfrm>
            <a:off x="7546353" y="-148310"/>
            <a:ext cx="1747578" cy="1063876"/>
          </a:xfrm>
          <a:custGeom>
            <a:avLst/>
            <a:gdLst>
              <a:gd name="connsiteX0" fmla="*/ 873789 w 1747578"/>
              <a:gd name="connsiteY0" fmla="*/ 0 h 1063876"/>
              <a:gd name="connsiteX1" fmla="*/ 1747578 w 1747578"/>
              <a:gd name="connsiteY1" fmla="*/ 531938 h 1063876"/>
              <a:gd name="connsiteX2" fmla="*/ 873789 w 1747578"/>
              <a:gd name="connsiteY2" fmla="*/ 1063876 h 1063876"/>
              <a:gd name="connsiteX3" fmla="*/ 0 w 1747578"/>
              <a:gd name="connsiteY3" fmla="*/ 531938 h 1063876"/>
              <a:gd name="connsiteX4" fmla="*/ 873789 w 1747578"/>
              <a:gd name="connsiteY4" fmla="*/ 0 h 106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578" h="1063876">
                <a:moveTo>
                  <a:pt x="873789" y="0"/>
                </a:moveTo>
                <a:cubicBezTo>
                  <a:pt x="1356369" y="0"/>
                  <a:pt x="1747578" y="238157"/>
                  <a:pt x="1747578" y="531938"/>
                </a:cubicBezTo>
                <a:cubicBezTo>
                  <a:pt x="1747578" y="825719"/>
                  <a:pt x="1356369" y="1063876"/>
                  <a:pt x="873789" y="1063876"/>
                </a:cubicBezTo>
                <a:cubicBezTo>
                  <a:pt x="391209" y="1063876"/>
                  <a:pt x="0" y="825719"/>
                  <a:pt x="0" y="531938"/>
                </a:cubicBezTo>
                <a:cubicBezTo>
                  <a:pt x="0" y="238157"/>
                  <a:pt x="391209" y="0"/>
                  <a:pt x="873789" y="0"/>
                </a:cubicBezTo>
                <a:close/>
              </a:path>
            </a:pathLst>
          </a:custGeom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859" y="2180520"/>
            <a:ext cx="789594" cy="771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矩形 1"/>
          <p:cNvSpPr>
            <a:spLocks noChangeArrowheads="1"/>
          </p:cNvSpPr>
          <p:nvPr/>
        </p:nvSpPr>
        <p:spPr bwMode="auto">
          <a:xfrm>
            <a:off x="3995738" y="2273300"/>
            <a:ext cx="46085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黑体" panose="02010609060101010101" pitchFamily="49" charset="-122"/>
              </a:rPr>
              <a:t>1</a:t>
            </a:r>
            <a:r>
              <a:rPr lang="zh-CN" altLang="en-US" sz="3200" b="1">
                <a:latin typeface="黑体" panose="02010609060101010101" pitchFamily="49" charset="-122"/>
              </a:rPr>
              <a:t>亿有多大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6"/>
          <p:cNvSpPr>
            <a:spLocks noChangeArrowheads="1"/>
          </p:cNvSpPr>
          <p:nvPr/>
        </p:nvSpPr>
        <p:spPr bwMode="auto">
          <a:xfrm>
            <a:off x="59324" y="229817"/>
            <a:ext cx="5232755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ea typeface="+mn-ea"/>
                <a:cs typeface="Times New Roman" panose="02020603050405020304" pitchFamily="18" charset="0"/>
              </a:rPr>
              <a:t>一、大胆猜测，引入新课</a:t>
            </a:r>
          </a:p>
        </p:txBody>
      </p:sp>
      <p:sp>
        <p:nvSpPr>
          <p:cNvPr id="10243" name="文本框 8"/>
          <p:cNvSpPr txBox="1">
            <a:spLocks noChangeArrowheads="1"/>
          </p:cNvSpPr>
          <p:nvPr/>
        </p:nvSpPr>
        <p:spPr bwMode="auto">
          <a:xfrm>
            <a:off x="3043485" y="987574"/>
            <a:ext cx="20447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ea typeface="楷体" panose="02010609060101010101" pitchFamily="49" charset="-122"/>
                <a:cs typeface="Times New Roman" panose="02020603050405020304" pitchFamily="18" charset="0"/>
              </a:rPr>
              <a:t>100000000</a:t>
            </a:r>
            <a:endParaRPr lang="zh-CN" altLang="en-US" sz="3200" b="1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 descr="E:\李琪洲\素材图\人物图以及学习文件等\笔记娃娃\夏路半.png夏路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4820" y="1270739"/>
            <a:ext cx="93472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直接连接符 11"/>
          <p:cNvCxnSpPr>
            <a:cxnSpLocks/>
          </p:cNvCxnSpPr>
          <p:nvPr/>
        </p:nvCxnSpPr>
        <p:spPr>
          <a:xfrm flipV="1">
            <a:off x="4153148" y="1090761"/>
            <a:ext cx="0" cy="396000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cxnSpLocks/>
          </p:cNvCxnSpPr>
          <p:nvPr/>
        </p:nvCxnSpPr>
        <p:spPr>
          <a:xfrm flipV="1">
            <a:off x="3327648" y="1090761"/>
            <a:ext cx="0" cy="396000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5004048" y="987574"/>
            <a:ext cx="124104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>
                <a:ea typeface="楷体" panose="02010609060101010101" pitchFamily="49" charset="-122"/>
                <a:cs typeface="Times New Roman" panose="02020603050405020304" pitchFamily="18" charset="0"/>
              </a:rPr>
              <a:t>= 1 </a:t>
            </a:r>
            <a:r>
              <a:rPr lang="zh-CN" altLang="en-US" sz="3200" b="1" dirty="0">
                <a:ea typeface="楷体" panose="02010609060101010101" pitchFamily="49" charset="-122"/>
                <a:cs typeface="Times New Roman" panose="02020603050405020304" pitchFamily="18" charset="0"/>
              </a:rPr>
              <a:t>亿</a:t>
            </a:r>
          </a:p>
        </p:txBody>
      </p:sp>
      <p:sp>
        <p:nvSpPr>
          <p:cNvPr id="15" name="AutoShape 27"/>
          <p:cNvSpPr>
            <a:spLocks noChangeArrowheads="1"/>
          </p:cNvSpPr>
          <p:nvPr/>
        </p:nvSpPr>
        <p:spPr bwMode="auto">
          <a:xfrm>
            <a:off x="2496880" y="1534264"/>
            <a:ext cx="2911475" cy="545611"/>
          </a:xfrm>
          <a:prstGeom prst="wedgeRoundRectCallout">
            <a:avLst>
              <a:gd name="adj1" fmla="val -58241"/>
              <a:gd name="adj2" fmla="val 27880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</a:rPr>
              <a:t>亿到底有多大呢？</a:t>
            </a:r>
          </a:p>
        </p:txBody>
      </p:sp>
      <p:sp>
        <p:nvSpPr>
          <p:cNvPr id="16" name="AutoShape 27"/>
          <p:cNvSpPr>
            <a:spLocks noChangeArrowheads="1"/>
          </p:cNvSpPr>
          <p:nvPr/>
        </p:nvSpPr>
        <p:spPr bwMode="auto">
          <a:xfrm>
            <a:off x="2614067" y="4158004"/>
            <a:ext cx="3605212" cy="545611"/>
          </a:xfrm>
          <a:prstGeom prst="wedgeRoundRectCallout">
            <a:avLst>
              <a:gd name="adj1" fmla="val -58241"/>
              <a:gd name="adj2" fmla="val 27880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你能想象</a:t>
            </a:r>
            <a:r>
              <a:rPr lang="en-US" altLang="zh-CN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亿有多大吗？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2699792" y="2252592"/>
            <a:ext cx="4018954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亿张纸</a:t>
            </a:r>
            <a:r>
              <a:rPr lang="zh-CN" altLang="en-US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摞起来有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多高</a:t>
            </a:r>
            <a:r>
              <a:rPr lang="zh-CN" altLang="en-US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2699792" y="2788079"/>
            <a:ext cx="3124200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亿粒米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zh-CN" altLang="en-US" sz="2400" b="1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多少千克</a:t>
            </a:r>
            <a:r>
              <a:rPr lang="zh-CN" altLang="en-US" sz="2400" b="1"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2699792" y="3323566"/>
            <a:ext cx="5815012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亿张纸</a:t>
            </a:r>
            <a:r>
              <a:rPr lang="zh-CN" altLang="en-US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铺在地上面积有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多少平方米</a:t>
            </a:r>
            <a:r>
              <a:rPr lang="zh-CN" altLang="en-US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2699792" y="3661458"/>
            <a:ext cx="1254125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  <a:endParaRPr lang="zh-CN" altLang="en-US" sz="2400" b="1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 animBg="1"/>
      <p:bldP spid="16" grpId="0" animBg="1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文本框 8"/>
          <p:cNvSpPr txBox="1">
            <a:spLocks noChangeArrowheads="1"/>
          </p:cNvSpPr>
          <p:nvPr/>
        </p:nvSpPr>
        <p:spPr bwMode="auto">
          <a:xfrm>
            <a:off x="3115493" y="1131590"/>
            <a:ext cx="20447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ea typeface="楷体" panose="02010609060101010101" pitchFamily="49" charset="-122"/>
                <a:cs typeface="Times New Roman" panose="02020603050405020304" pitchFamily="18" charset="0"/>
              </a:rPr>
              <a:t>100000000</a:t>
            </a:r>
            <a:endParaRPr lang="zh-CN" altLang="en-US" sz="3200" b="1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3059832" y="2139702"/>
            <a:ext cx="3528392" cy="1035958"/>
          </a:xfrm>
          <a:prstGeom prst="wedgeRoundRectCallout">
            <a:avLst>
              <a:gd name="adj1" fmla="val -57809"/>
              <a:gd name="adj2" fmla="val 55095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我们学过了许多大数。看，这个数是多少？</a:t>
            </a:r>
          </a:p>
        </p:txBody>
      </p:sp>
      <p:pic>
        <p:nvPicPr>
          <p:cNvPr id="11" name="图片 10" descr="E:\李琪洲\素材图\人物图以及学习文件等\笔记娃娃\夏路半.png夏路半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1680" y="3003798"/>
            <a:ext cx="93472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直接连接符 11"/>
          <p:cNvCxnSpPr/>
          <p:nvPr/>
        </p:nvCxnSpPr>
        <p:spPr>
          <a:xfrm flipV="1">
            <a:off x="4231506" y="1247477"/>
            <a:ext cx="0" cy="409575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3386956" y="1247477"/>
            <a:ext cx="0" cy="409575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5076056" y="1131590"/>
            <a:ext cx="124104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>
                <a:ea typeface="楷体" panose="02010609060101010101" pitchFamily="49" charset="-122"/>
                <a:cs typeface="Times New Roman" panose="02020603050405020304" pitchFamily="18" charset="0"/>
              </a:rPr>
              <a:t>= 1 </a:t>
            </a:r>
            <a:r>
              <a:rPr lang="zh-CN" altLang="en-US" sz="3200" b="1" dirty="0">
                <a:ea typeface="楷体" panose="02010609060101010101" pitchFamily="49" charset="-122"/>
                <a:cs typeface="Times New Roman" panose="02020603050405020304" pitchFamily="18" charset="0"/>
              </a:rPr>
              <a:t>亿</a:t>
            </a:r>
          </a:p>
        </p:txBody>
      </p:sp>
      <p:sp>
        <p:nvSpPr>
          <p:cNvPr id="15" name="AutoShape 27"/>
          <p:cNvSpPr>
            <a:spLocks noChangeArrowheads="1"/>
          </p:cNvSpPr>
          <p:nvPr/>
        </p:nvSpPr>
        <p:spPr bwMode="auto">
          <a:xfrm>
            <a:off x="2555776" y="2427734"/>
            <a:ext cx="2911475" cy="528638"/>
          </a:xfrm>
          <a:prstGeom prst="wedgeRoundRectCallout">
            <a:avLst>
              <a:gd name="adj1" fmla="val -37565"/>
              <a:gd name="adj2" fmla="val 81213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亿到底有多大呢？</a:t>
            </a:r>
          </a:p>
        </p:txBody>
      </p:sp>
      <p:sp>
        <p:nvSpPr>
          <p:cNvPr id="2" name="Rectangle 26">
            <a:extLst>
              <a:ext uri="{FF2B5EF4-FFF2-40B4-BE49-F238E27FC236}">
                <a16:creationId xmlns:a16="http://schemas.microsoft.com/office/drawing/2014/main" id="{232F884A-420E-17F3-6655-C5B4D23BB7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4" y="229817"/>
            <a:ext cx="5232755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ea typeface="+mn-ea"/>
                <a:cs typeface="Times New Roman" panose="02020603050405020304" pitchFamily="18" charset="0"/>
              </a:rPr>
              <a:t>一、大胆猜测，引入新课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4" grpId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>
            <a:extLst>
              <a:ext uri="{FF2B5EF4-FFF2-40B4-BE49-F238E27FC236}">
                <a16:creationId xmlns:a16="http://schemas.microsoft.com/office/drawing/2014/main" id="{CB230B95-C2CE-4BFA-CDD9-B687DAD911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4" y="229817"/>
            <a:ext cx="5232755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ea typeface="+mn-ea"/>
                <a:cs typeface="Times New Roman" panose="02020603050405020304" pitchFamily="18" charset="0"/>
              </a:rPr>
              <a:t>二、活动实践，加深体会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3D8DD6F-4F55-4570-B347-448204A10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1633730"/>
            <a:ext cx="3124200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亿粒米</a:t>
            </a:r>
            <a:r>
              <a:rPr lang="zh-CN" altLang="en-US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多重</a:t>
            </a:r>
            <a:r>
              <a:rPr lang="zh-CN" altLang="en-US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E270B4A-3086-DF56-5241-86D2D2369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2211710"/>
            <a:ext cx="3744416" cy="9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秒写一个字，写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一亿个字</a:t>
            </a:r>
            <a:r>
              <a:rPr lang="zh-CN" altLang="en-US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要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多久</a:t>
            </a:r>
            <a:r>
              <a:rPr lang="zh-CN" altLang="en-US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79F23C6-4DAC-679E-E051-228412428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3232888"/>
            <a:ext cx="1254125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  <a:endParaRPr lang="zh-CN" altLang="en-US" sz="2400" b="1" dirty="0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E16C09D-AE49-1E53-CF13-E352B3DCE21D}"/>
              </a:ext>
            </a:extLst>
          </p:cNvPr>
          <p:cNvGrpSpPr/>
          <p:nvPr/>
        </p:nvGrpSpPr>
        <p:grpSpPr>
          <a:xfrm>
            <a:off x="4806920" y="1659280"/>
            <a:ext cx="2981402" cy="3216726"/>
            <a:chOff x="4819650" y="1752184"/>
            <a:chExt cx="2981402" cy="3216726"/>
          </a:xfrm>
        </p:grpSpPr>
        <p:pic>
          <p:nvPicPr>
            <p:cNvPr id="6" name="Picture 11">
              <a:extLst>
                <a:ext uri="{FF2B5EF4-FFF2-40B4-BE49-F238E27FC236}">
                  <a16:creationId xmlns:a16="http://schemas.microsoft.com/office/drawing/2014/main" id="{C6E24714-BEB1-F2B7-A717-5B509AFB36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71" r="16985"/>
            <a:stretch/>
          </p:blipFill>
          <p:spPr bwMode="auto">
            <a:xfrm>
              <a:off x="4819650" y="1752184"/>
              <a:ext cx="2981402" cy="3215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9" name="Line 12">
              <a:extLst>
                <a:ext uri="{FF2B5EF4-FFF2-40B4-BE49-F238E27FC236}">
                  <a16:creationId xmlns:a16="http://schemas.microsoft.com/office/drawing/2014/main" id="{394E65D9-73FD-961E-BA20-1B2D14C7C5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10016" y="2262260"/>
              <a:ext cx="2155319" cy="0"/>
            </a:xfrm>
            <a:prstGeom prst="line">
              <a:avLst/>
            </a:prstGeom>
            <a:noFill/>
            <a:ln w="15875">
              <a:solidFill>
                <a:srgbClr val="FFFF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1" name="Line 13">
              <a:extLst>
                <a:ext uri="{FF2B5EF4-FFF2-40B4-BE49-F238E27FC236}">
                  <a16:creationId xmlns:a16="http://schemas.microsoft.com/office/drawing/2014/main" id="{08C3FC6B-C547-3697-EF61-993F791AC11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6134700" y="3615585"/>
              <a:ext cx="2706650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ED7C8E9-FFB9-F6B4-3347-75CD2D6BDA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9074" y="1836936"/>
              <a:ext cx="1610339" cy="431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000" b="1" dirty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约</a:t>
              </a:r>
              <a:r>
                <a:rPr lang="en-US" altLang="zh-CN" sz="2000" b="1" dirty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8848m</a:t>
              </a:r>
              <a:endParaRPr lang="zh-CN" altLang="en-US" sz="20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816E8EF7-C8E3-D6E2-D1FE-3F9A79CD45FC}"/>
              </a:ext>
            </a:extLst>
          </p:cNvPr>
          <p:cNvGrpSpPr/>
          <p:nvPr/>
        </p:nvGrpSpPr>
        <p:grpSpPr>
          <a:xfrm>
            <a:off x="6732240" y="900609"/>
            <a:ext cx="2251144" cy="3975397"/>
            <a:chOff x="10221969" y="36513"/>
            <a:chExt cx="2804736" cy="4953000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437A598D-FF13-46EE-4D55-559B2A6FAC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30644" y="3998913"/>
              <a:ext cx="47625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01B793F2-2FB1-F841-5236-6B04BFF23C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30644" y="3503613"/>
              <a:ext cx="47625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BF99AF3C-B13D-7D9D-E999-94A17D7DDE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30644" y="3008313"/>
              <a:ext cx="47625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06F31827-D615-2AC3-474F-D0A12D7C65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30644" y="2513013"/>
              <a:ext cx="47625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E5FA9116-51F1-E8CB-61A1-843C4E34E6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30644" y="2017713"/>
              <a:ext cx="47625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D6308F4C-CD25-82DE-6A69-4CDD5033D6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30644" y="1522413"/>
              <a:ext cx="47625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5C72AE74-B9E6-C7D6-AA34-DF1298D2BD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30644" y="1027113"/>
              <a:ext cx="47625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1758219D-A1DF-D801-E0D6-BC3FFF4007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30644" y="531813"/>
              <a:ext cx="47625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B0152E28-19BD-B769-A929-8CA99C4A4F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30644" y="36513"/>
              <a:ext cx="47625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图片 64">
              <a:extLst>
                <a:ext uri="{FF2B5EF4-FFF2-40B4-BE49-F238E27FC236}">
                  <a16:creationId xmlns:a16="http://schemas.microsoft.com/office/drawing/2014/main" id="{D71FEE01-4213-6D62-03AF-6441FC9A32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30644" y="4494213"/>
              <a:ext cx="47625" cy="49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Rectangle 14">
              <a:extLst>
                <a:ext uri="{FF2B5EF4-FFF2-40B4-BE49-F238E27FC236}">
                  <a16:creationId xmlns:a16="http://schemas.microsoft.com/office/drawing/2014/main" id="{94B4F16D-260F-1A8A-3C51-5F09D7D0E1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1969" y="350599"/>
              <a:ext cx="1973743" cy="358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100000000</a:t>
              </a:r>
              <a:r>
                <a:rPr lang="zh-CN" altLang="en-US" sz="1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张</a:t>
              </a:r>
            </a:p>
          </p:txBody>
        </p:sp>
        <p:sp>
          <p:nvSpPr>
            <p:cNvPr id="37" name="AutoShape 13">
              <a:extLst>
                <a:ext uri="{FF2B5EF4-FFF2-40B4-BE49-F238E27FC236}">
                  <a16:creationId xmlns:a16="http://schemas.microsoft.com/office/drawing/2014/main" id="{E35B0012-BBCA-7994-A35B-6584EECA3002}"/>
                </a:ext>
              </a:extLst>
            </p:cNvPr>
            <p:cNvSpPr/>
            <p:nvPr/>
          </p:nvSpPr>
          <p:spPr bwMode="auto">
            <a:xfrm>
              <a:off x="11919544" y="36513"/>
              <a:ext cx="119063" cy="4951412"/>
            </a:xfrm>
            <a:prstGeom prst="rightBrace">
              <a:avLst>
                <a:gd name="adj1" fmla="val 15980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600" b="1"/>
            </a:p>
          </p:txBody>
        </p:sp>
        <p:sp>
          <p:nvSpPr>
            <p:cNvPr id="38" name="Rectangle 14">
              <a:extLst>
                <a:ext uri="{FF2B5EF4-FFF2-40B4-BE49-F238E27FC236}">
                  <a16:creationId xmlns:a16="http://schemas.microsoft.com/office/drawing/2014/main" id="{B24E431E-EAE1-A10A-ACFC-DE9C5E264F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26568" y="2279406"/>
              <a:ext cx="1100137" cy="358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10000m</a:t>
              </a:r>
              <a:endPara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7E3F17B8-EE9D-CF61-4182-767A7B7CE2CF}"/>
                </a:ext>
              </a:extLst>
            </p:cNvPr>
            <p:cNvCxnSpPr/>
            <p:nvPr/>
          </p:nvCxnSpPr>
          <p:spPr>
            <a:xfrm flipV="1">
              <a:off x="10979272" y="356948"/>
              <a:ext cx="0" cy="409575"/>
            </a:xfrm>
            <a:prstGeom prst="line">
              <a:avLst/>
            </a:prstGeom>
            <a:ln w="952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3010945C-89F7-C021-E3A0-17E72EEDD7B0}"/>
                </a:ext>
              </a:extLst>
            </p:cNvPr>
            <p:cNvCxnSpPr/>
            <p:nvPr/>
          </p:nvCxnSpPr>
          <p:spPr>
            <a:xfrm flipV="1">
              <a:off x="10451559" y="363299"/>
              <a:ext cx="0" cy="409575"/>
            </a:xfrm>
            <a:prstGeom prst="line">
              <a:avLst/>
            </a:prstGeom>
            <a:ln w="952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EDC2D0D9-9B98-747D-3FA6-922E2EDC8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1072648"/>
            <a:ext cx="4667250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亿张纸</a:t>
            </a:r>
            <a:r>
              <a:rPr lang="zh-CN" altLang="en-US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摞起来有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多高</a:t>
            </a:r>
            <a:r>
              <a:rPr lang="zh-CN" altLang="en-US" sz="2400" b="1" dirty="0"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271156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9D68A878-9BFE-C17A-6E4A-A53BB4F4A0CF}"/>
              </a:ext>
            </a:extLst>
          </p:cNvPr>
          <p:cNvSpPr/>
          <p:nvPr/>
        </p:nvSpPr>
        <p:spPr>
          <a:xfrm>
            <a:off x="611560" y="771550"/>
            <a:ext cx="7920880" cy="3744416"/>
          </a:xfrm>
          <a:prstGeom prst="roundRect">
            <a:avLst>
              <a:gd name="adj" fmla="val 6414"/>
            </a:avLst>
          </a:prstGeom>
          <a:solidFill>
            <a:srgbClr val="FFFFFF"/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AA4D285F-085F-CAE9-64B4-6AAED9EE8919}"/>
              </a:ext>
            </a:extLst>
          </p:cNvPr>
          <p:cNvGrpSpPr/>
          <p:nvPr/>
        </p:nvGrpSpPr>
        <p:grpSpPr>
          <a:xfrm>
            <a:off x="827584" y="906284"/>
            <a:ext cx="7344816" cy="476669"/>
            <a:chOff x="827584" y="878897"/>
            <a:chExt cx="7344816" cy="476669"/>
          </a:xfrm>
        </p:grpSpPr>
        <p:sp>
          <p:nvSpPr>
            <p:cNvPr id="53" name="TextBox 3"/>
            <p:cNvSpPr txBox="1">
              <a:spLocks noChangeArrowheads="1"/>
            </p:cNvSpPr>
            <p:nvPr/>
          </p:nvSpPr>
          <p:spPr bwMode="auto">
            <a:xfrm>
              <a:off x="827584" y="878897"/>
              <a:ext cx="1728192" cy="476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400" b="1" dirty="0">
                  <a:latin typeface="黑体" panose="02010609060101010101" pitchFamily="49" charset="-122"/>
                  <a:sym typeface="+mn-ea"/>
                </a:rPr>
                <a:t>小组成员：</a:t>
              </a: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7822B96A-5F09-728E-5CFF-950CF21FDA60}"/>
                </a:ext>
              </a:extLst>
            </p:cNvPr>
            <p:cNvCxnSpPr/>
            <p:nvPr/>
          </p:nvCxnSpPr>
          <p:spPr>
            <a:xfrm>
              <a:off x="2412400" y="1355566"/>
              <a:ext cx="5760000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BD44F94-77FE-8A07-60A5-FBA8D1420B24}"/>
              </a:ext>
            </a:extLst>
          </p:cNvPr>
          <p:cNvGrpSpPr/>
          <p:nvPr/>
        </p:nvGrpSpPr>
        <p:grpSpPr>
          <a:xfrm>
            <a:off x="827584" y="1579293"/>
            <a:ext cx="7344816" cy="476669"/>
            <a:chOff x="827584" y="1647426"/>
            <a:chExt cx="7344816" cy="476669"/>
          </a:xfrm>
        </p:grpSpPr>
        <p:sp>
          <p:nvSpPr>
            <p:cNvPr id="9" name="TextBox 3">
              <a:extLst>
                <a:ext uri="{FF2B5EF4-FFF2-40B4-BE49-F238E27FC236}">
                  <a16:creationId xmlns:a16="http://schemas.microsoft.com/office/drawing/2014/main" id="{419BE88F-F0DB-CA1F-E567-A63E33FB07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7584" y="1647426"/>
              <a:ext cx="1728192" cy="476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400" b="1" dirty="0">
                  <a:latin typeface="黑体" panose="02010609060101010101" pitchFamily="49" charset="-122"/>
                  <a:sym typeface="+mn-ea"/>
                </a:rPr>
                <a:t>研究问题：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556F71B2-7794-5EF4-E96C-36256C6B0A49}"/>
                </a:ext>
              </a:extLst>
            </p:cNvPr>
            <p:cNvCxnSpPr/>
            <p:nvPr/>
          </p:nvCxnSpPr>
          <p:spPr>
            <a:xfrm>
              <a:off x="2412400" y="2124095"/>
              <a:ext cx="5760000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16D4432-7E89-AD20-3D46-B9D09A5CF91F}"/>
              </a:ext>
            </a:extLst>
          </p:cNvPr>
          <p:cNvGrpSpPr/>
          <p:nvPr/>
        </p:nvGrpSpPr>
        <p:grpSpPr>
          <a:xfrm>
            <a:off x="827584" y="3895281"/>
            <a:ext cx="7344816" cy="476669"/>
            <a:chOff x="827584" y="3867894"/>
            <a:chExt cx="7344816" cy="476669"/>
          </a:xfrm>
        </p:grpSpPr>
        <p:sp>
          <p:nvSpPr>
            <p:cNvPr id="16" name="TextBox 3">
              <a:extLst>
                <a:ext uri="{FF2B5EF4-FFF2-40B4-BE49-F238E27FC236}">
                  <a16:creationId xmlns:a16="http://schemas.microsoft.com/office/drawing/2014/main" id="{7C3874EA-4F18-40CE-789B-4E0D4B1B6A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7584" y="3867894"/>
              <a:ext cx="1728192" cy="476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400" b="1" dirty="0">
                  <a:latin typeface="黑体" panose="02010609060101010101" pitchFamily="49" charset="-122"/>
                  <a:sym typeface="+mn-ea"/>
                </a:rPr>
                <a:t>结    论：</a:t>
              </a: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A68B494D-7E43-6B6E-3553-83C05C50407C}"/>
                </a:ext>
              </a:extLst>
            </p:cNvPr>
            <p:cNvCxnSpPr/>
            <p:nvPr/>
          </p:nvCxnSpPr>
          <p:spPr>
            <a:xfrm>
              <a:off x="2412400" y="4344563"/>
              <a:ext cx="5760000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3">
            <a:extLst>
              <a:ext uri="{FF2B5EF4-FFF2-40B4-BE49-F238E27FC236}">
                <a16:creationId xmlns:a16="http://schemas.microsoft.com/office/drawing/2014/main" id="{ED2C5D89-251F-1DC8-FCE8-3702885E1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3768" y="2276098"/>
            <a:ext cx="5688632" cy="919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①称量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100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粒大米的重量。（或称量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1000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粒大米的重量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)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0" name="TextBox 3">
            <a:extLst>
              <a:ext uri="{FF2B5EF4-FFF2-40B4-BE49-F238E27FC236}">
                <a16:creationId xmlns:a16="http://schemas.microsoft.com/office/drawing/2014/main" id="{2FA4767B-86EF-06B6-4AB3-9D1B9780F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3768" y="3224778"/>
            <a:ext cx="4441825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②推算出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亿粒米的重量。</a:t>
            </a:r>
          </a:p>
        </p:txBody>
      </p:sp>
      <p:sp>
        <p:nvSpPr>
          <p:cNvPr id="21" name="TextBox 3">
            <a:extLst>
              <a:ext uri="{FF2B5EF4-FFF2-40B4-BE49-F238E27FC236}">
                <a16:creationId xmlns:a16="http://schemas.microsoft.com/office/drawing/2014/main" id="{B9EF7912-869F-0417-4E63-8875FC686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3768" y="1591054"/>
            <a:ext cx="4027488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研究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亿粒米有多重？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6281100-F54E-C710-72DB-527245EC4931}"/>
              </a:ext>
            </a:extLst>
          </p:cNvPr>
          <p:cNvGrpSpPr/>
          <p:nvPr/>
        </p:nvGrpSpPr>
        <p:grpSpPr>
          <a:xfrm>
            <a:off x="827584" y="2252302"/>
            <a:ext cx="7344816" cy="1446639"/>
            <a:chOff x="827584" y="2355726"/>
            <a:chExt cx="7344816" cy="1446639"/>
          </a:xfrm>
        </p:grpSpPr>
        <p:sp>
          <p:nvSpPr>
            <p:cNvPr id="12" name="TextBox 3">
              <a:extLst>
                <a:ext uri="{FF2B5EF4-FFF2-40B4-BE49-F238E27FC236}">
                  <a16:creationId xmlns:a16="http://schemas.microsoft.com/office/drawing/2014/main" id="{270CA8B2-9850-198A-EEC3-19EAAF08E3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7584" y="2355726"/>
              <a:ext cx="1728192" cy="476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400" b="1" dirty="0">
                  <a:latin typeface="黑体" panose="02010609060101010101" pitchFamily="49" charset="-122"/>
                  <a:sym typeface="+mn-ea"/>
                </a:rPr>
                <a:t>研究过程：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ECED40F2-D1CC-F9B5-2BFB-DCEFA6F54AD4}"/>
                </a:ext>
              </a:extLst>
            </p:cNvPr>
            <p:cNvCxnSpPr/>
            <p:nvPr/>
          </p:nvCxnSpPr>
          <p:spPr>
            <a:xfrm>
              <a:off x="2412400" y="2832395"/>
              <a:ext cx="5760000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6E5526E0-52DF-ADC7-D0EA-2A1699909DB1}"/>
                </a:ext>
              </a:extLst>
            </p:cNvPr>
            <p:cNvCxnSpPr/>
            <p:nvPr/>
          </p:nvCxnSpPr>
          <p:spPr>
            <a:xfrm>
              <a:off x="2412400" y="3802365"/>
              <a:ext cx="5760000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E1950E33-08E5-CF9D-0C6D-72D48AD16E8B}"/>
                </a:ext>
              </a:extLst>
            </p:cNvPr>
            <p:cNvCxnSpPr/>
            <p:nvPr/>
          </p:nvCxnSpPr>
          <p:spPr>
            <a:xfrm>
              <a:off x="2412400" y="3317380"/>
              <a:ext cx="5760000" cy="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商品良品赞商城建三江鸭绿河农场 长粒香米5kg袋装">
            <a:extLst>
              <a:ext uri="{FF2B5EF4-FFF2-40B4-BE49-F238E27FC236}">
                <a16:creationId xmlns:a16="http://schemas.microsoft.com/office/drawing/2014/main" id="{D4436BA5-C998-9889-5777-9CE0B53CF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19622"/>
            <a:ext cx="1983041" cy="198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2D236319-0CFE-EA86-8A19-36AD55E90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392" y="3651870"/>
            <a:ext cx="2913504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100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粒大米约重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2g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A1013F21-D22C-E78E-C0D4-23877B75B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827" y="1419622"/>
            <a:ext cx="2975578" cy="1933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87C6FDDB-E3A4-8C2C-DBB9-446924673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9952" y="983764"/>
            <a:ext cx="4575328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亿里面有（       ）个</a:t>
            </a: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100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A1B68C00-8C19-1F7C-C43E-25117DC27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696" y="983764"/>
            <a:ext cx="1406976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1000000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C07719C4-21E1-1B28-BCEB-ADB983A9D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5996" y="3651870"/>
            <a:ext cx="3783240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1000000×2 = 2000000 g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5B5B671E-DE6B-8BEF-7843-F53BB1214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8184" y="4083918"/>
            <a:ext cx="1152128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= 2 t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088" y="2283718"/>
            <a:ext cx="7489825" cy="2323200"/>
          </a:xfrm>
          <a:prstGeom prst="rect">
            <a:avLst/>
          </a:prstGeom>
          <a:solidFill>
            <a:srgbClr val="F0F1E6"/>
          </a:solidFill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  <a:ea typeface="+mj-ea"/>
              </a:rPr>
              <a:t>        如果一个人一天可以吃 </a:t>
            </a:r>
            <a:r>
              <a:rPr lang="en-US" altLang="zh-CN" sz="2400" b="1" dirty="0">
                <a:latin typeface="+mn-lt"/>
                <a:ea typeface="+mj-ea"/>
              </a:rPr>
              <a:t>500</a:t>
            </a:r>
            <a:r>
              <a:rPr lang="zh-CN" altLang="en-US" sz="2400" b="1" dirty="0">
                <a:latin typeface="+mn-lt"/>
                <a:ea typeface="+mj-ea"/>
              </a:rPr>
              <a:t> </a:t>
            </a:r>
            <a:r>
              <a:rPr lang="en-US" altLang="zh-CN" sz="2400" b="1" dirty="0">
                <a:latin typeface="+mn-lt"/>
                <a:ea typeface="+mj-ea"/>
              </a:rPr>
              <a:t>g </a:t>
            </a:r>
            <a:r>
              <a:rPr lang="zh-CN" altLang="en-US" sz="2400" b="1" dirty="0">
                <a:latin typeface="+mn-lt"/>
                <a:ea typeface="+mj-ea"/>
              </a:rPr>
              <a:t>大米，</a:t>
            </a:r>
            <a:r>
              <a:rPr lang="en-US" altLang="zh-CN" sz="2400" b="1" dirty="0">
                <a:latin typeface="+mn-lt"/>
                <a:ea typeface="+mj-ea"/>
              </a:rPr>
              <a:t>1</a:t>
            </a:r>
            <a:r>
              <a:rPr lang="zh-CN" altLang="en-US" sz="2400" b="1" dirty="0">
                <a:latin typeface="+mn-lt"/>
                <a:ea typeface="+mj-ea"/>
              </a:rPr>
              <a:t>亿粒大米大约够一个人吃 </a:t>
            </a:r>
            <a:r>
              <a:rPr lang="en-US" altLang="zh-CN" sz="2400" b="1" dirty="0">
                <a:latin typeface="+mn-lt"/>
                <a:ea typeface="+mj-ea"/>
              </a:rPr>
              <a:t>11 </a:t>
            </a:r>
            <a:r>
              <a:rPr lang="zh-CN" altLang="en-US" sz="2400" b="1" dirty="0">
                <a:latin typeface="+mn-lt"/>
                <a:ea typeface="+mj-ea"/>
              </a:rPr>
              <a:t>年。我国约有 </a:t>
            </a:r>
            <a:r>
              <a:rPr lang="en-US" altLang="zh-CN" sz="2400" b="1" dirty="0">
                <a:latin typeface="+mn-lt"/>
                <a:ea typeface="+mj-ea"/>
              </a:rPr>
              <a:t>14 </a:t>
            </a:r>
            <a:r>
              <a:rPr lang="zh-CN" altLang="en-US" sz="2400" b="1" dirty="0">
                <a:latin typeface="+mn-lt"/>
                <a:ea typeface="+mj-ea"/>
              </a:rPr>
              <a:t>亿人口，如果每人每天节约 </a:t>
            </a:r>
            <a:r>
              <a:rPr lang="en-US" altLang="zh-CN" sz="2400" b="1" dirty="0">
                <a:latin typeface="+mn-lt"/>
                <a:ea typeface="+mj-ea"/>
              </a:rPr>
              <a:t>1 </a:t>
            </a:r>
            <a:r>
              <a:rPr lang="zh-CN" altLang="en-US" sz="2400" b="1" dirty="0">
                <a:latin typeface="+mn-lt"/>
                <a:ea typeface="+mj-ea"/>
              </a:rPr>
              <a:t>粒米，全国 </a:t>
            </a:r>
            <a:r>
              <a:rPr lang="en-US" altLang="zh-CN" sz="2400" b="1" dirty="0">
                <a:latin typeface="+mn-lt"/>
                <a:ea typeface="+mj-ea"/>
              </a:rPr>
              <a:t>1 </a:t>
            </a:r>
            <a:r>
              <a:rPr lang="zh-CN" altLang="en-US" sz="2400" b="1" dirty="0">
                <a:latin typeface="+mn-lt"/>
                <a:ea typeface="+mj-ea"/>
              </a:rPr>
              <a:t>天就可节省大约 </a:t>
            </a:r>
            <a:r>
              <a:rPr lang="en-US" altLang="zh-CN" sz="2400" b="1" dirty="0">
                <a:latin typeface="+mn-lt"/>
                <a:ea typeface="+mj-ea"/>
              </a:rPr>
              <a:t>14 </a:t>
            </a:r>
            <a:r>
              <a:rPr lang="zh-CN" altLang="en-US" sz="2400" b="1" dirty="0">
                <a:latin typeface="+mn-lt"/>
                <a:ea typeface="+mj-ea"/>
              </a:rPr>
              <a:t>亿粒大米，这些大米够一个人吃大约</a:t>
            </a:r>
            <a:r>
              <a:rPr lang="zh-CN" altLang="en-US" sz="2800" b="1" dirty="0">
                <a:latin typeface="+mn-lt"/>
                <a:ea typeface="+mj-ea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150 </a:t>
            </a:r>
            <a:r>
              <a:rPr lang="zh-CN" altLang="en-US" sz="2400" b="1" dirty="0">
                <a:latin typeface="+mn-lt"/>
                <a:ea typeface="+mj-ea"/>
              </a:rPr>
              <a:t>年。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73D4739F-13CA-4C7B-2FCD-3DE06ED1A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7494"/>
            <a:ext cx="2975578" cy="1933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191A6980-4006-9E19-DC21-14B05ACEA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0072" y="996092"/>
            <a:ext cx="1152128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= 2 t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E:\李琪洲\素材图\人物图以及学习文件等\笔记娃娃\夏路半.png夏路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3090" y="1059582"/>
            <a:ext cx="93472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1900238" y="1059582"/>
            <a:ext cx="3463925" cy="920750"/>
          </a:xfrm>
          <a:prstGeom prst="wedgeRoundRectCallout">
            <a:avLst>
              <a:gd name="adj1" fmla="val -58241"/>
              <a:gd name="adj2" fmla="val 27880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我们一起来看看其他的“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亿”有多大。</a:t>
            </a:r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0DE"/>
              </a:clrFrom>
              <a:clrTo>
                <a:srgbClr val="FEF0D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496" y="2139702"/>
            <a:ext cx="2675659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427538" y="2882792"/>
            <a:ext cx="4032250" cy="113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亿个小学生手拉手可绕地球赤道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圈半。</a:t>
            </a:r>
          </a:p>
        </p:txBody>
      </p:sp>
      <p:sp>
        <p:nvSpPr>
          <p:cNvPr id="7" name="Rectangle 26"/>
          <p:cNvSpPr>
            <a:spLocks noChangeArrowheads="1"/>
          </p:cNvSpPr>
          <p:nvPr/>
        </p:nvSpPr>
        <p:spPr bwMode="auto">
          <a:xfrm>
            <a:off x="59324" y="229817"/>
            <a:ext cx="4800707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三、课外拓展，升华认知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图片 1" descr="E:\李琪洲\素材图\人物图以及学习文件等\笔记娃娃\夏路半.png夏路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3090" y="842963"/>
            <a:ext cx="93472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AutoShape 27"/>
          <p:cNvSpPr>
            <a:spLocks noChangeArrowheads="1"/>
          </p:cNvSpPr>
          <p:nvPr/>
        </p:nvSpPr>
        <p:spPr bwMode="auto">
          <a:xfrm>
            <a:off x="1900238" y="842963"/>
            <a:ext cx="3463925" cy="920750"/>
          </a:xfrm>
          <a:prstGeom prst="wedgeRoundRectCallout">
            <a:avLst>
              <a:gd name="adj1" fmla="val -58241"/>
              <a:gd name="adj2" fmla="val 27880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我们一起来看看其他的“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亿”有多大。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345183" y="2067694"/>
            <a:ext cx="7187257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亿枚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元硬币的质量比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头成年蓝鲸还重。</a:t>
            </a:r>
          </a:p>
        </p:txBody>
      </p:sp>
      <p:pic>
        <p:nvPicPr>
          <p:cNvPr id="6" name="图片 5" descr="图片包含 动物, 黑色, 黑暗, 对&#10;&#10;描述已自动生成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2455863"/>
            <a:ext cx="5724525" cy="2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648" y="3075806"/>
            <a:ext cx="749331" cy="7508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1" descr="E:\李琪洲\素材图\人物图以及学习文件等\笔记娃娃\夏路半.png夏路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3090" y="842963"/>
            <a:ext cx="93472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AutoShape 27"/>
          <p:cNvSpPr>
            <a:spLocks noChangeArrowheads="1"/>
          </p:cNvSpPr>
          <p:nvPr/>
        </p:nvSpPr>
        <p:spPr bwMode="auto">
          <a:xfrm>
            <a:off x="1900238" y="842963"/>
            <a:ext cx="3463925" cy="920750"/>
          </a:xfrm>
          <a:prstGeom prst="wedgeRoundRectCallout">
            <a:avLst>
              <a:gd name="adj1" fmla="val -58241"/>
              <a:gd name="adj2" fmla="val 27880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我们一起来看看其他的“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亿”有多大。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139702"/>
            <a:ext cx="4266045" cy="232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83568" y="2427734"/>
            <a:ext cx="3286199" cy="157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亿个小朋友站在一起，占地面积相当于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123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个“鸟巢”。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206750"/>
            <a:ext cx="15748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形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613" y="1684338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形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208121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49" name="组合 12"/>
          <p:cNvGrpSpPr/>
          <p:nvPr/>
        </p:nvGrpSpPr>
        <p:grpSpPr bwMode="auto">
          <a:xfrm>
            <a:off x="1060450" y="1347788"/>
            <a:ext cx="7269163" cy="2052637"/>
            <a:chOff x="833121" y="1494444"/>
            <a:chExt cx="7267786" cy="2052320"/>
          </a:xfrm>
        </p:grpSpPr>
        <p:sp>
          <p:nvSpPr>
            <p:cNvPr id="6" name="思想气泡: 云 5"/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-40218"/>
                <a:gd name="adj2" fmla="val 63820"/>
              </a:avLst>
            </a:prstGeom>
            <a:solidFill>
              <a:srgbClr val="FFFEF2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752" name="矩形 2"/>
            <p:cNvSpPr>
              <a:spLocks noChangeArrowheads="1"/>
            </p:cNvSpPr>
            <p:nvPr/>
          </p:nvSpPr>
          <p:spPr bwMode="auto">
            <a:xfrm>
              <a:off x="1251797" y="2228217"/>
              <a:ext cx="677621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59325" y="229817"/>
            <a:ext cx="208791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课堂小结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539750" y="987574"/>
            <a:ext cx="8064500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just" eaLnBrk="1" hangingPunct="1">
              <a:defRPr/>
            </a:pPr>
            <a:r>
              <a:rPr lang="en-US" altLang="zh-CN" sz="2400" b="1" dirty="0">
                <a:latin typeface="+mn-lt"/>
              </a:rPr>
              <a:t>1. </a:t>
            </a:r>
            <a:r>
              <a:rPr lang="zh-CN" altLang="en-US" sz="2400" b="1" dirty="0">
                <a:latin typeface="楷体" panose="02010609060101010101" pitchFamily="49" charset="-122"/>
              </a:rPr>
              <a:t>若一分钟读</a:t>
            </a:r>
            <a:r>
              <a:rPr lang="en-US" altLang="zh-CN" sz="2400" b="1" dirty="0">
                <a:latin typeface="楷体" panose="02010609060101010101" pitchFamily="49" charset="-122"/>
              </a:rPr>
              <a:t>250</a:t>
            </a:r>
            <a:r>
              <a:rPr lang="zh-CN" altLang="en-US" sz="2400" b="1" dirty="0">
                <a:latin typeface="楷体" panose="02010609060101010101" pitchFamily="49" charset="-122"/>
              </a:rPr>
              <a:t>个字，读</a:t>
            </a:r>
            <a:r>
              <a:rPr lang="en-US" altLang="zh-CN" sz="2400" b="1" dirty="0">
                <a:latin typeface="楷体" panose="02010609060101010101" pitchFamily="49" charset="-122"/>
              </a:rPr>
              <a:t>1</a:t>
            </a:r>
            <a:r>
              <a:rPr lang="zh-CN" altLang="en-US" sz="2400" b="1" dirty="0">
                <a:latin typeface="楷体" panose="02010609060101010101" pitchFamily="49" charset="-122"/>
              </a:rPr>
              <a:t>亿个字需要多长时间？</a:t>
            </a:r>
          </a:p>
        </p:txBody>
      </p:sp>
      <p:sp>
        <p:nvSpPr>
          <p:cNvPr id="33795" name="文本框 57"/>
          <p:cNvSpPr txBox="1">
            <a:spLocks noChangeArrowheads="1"/>
          </p:cNvSpPr>
          <p:nvPr/>
        </p:nvSpPr>
        <p:spPr bwMode="auto">
          <a:xfrm>
            <a:off x="781894" y="1491630"/>
            <a:ext cx="24939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选自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《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状元作业本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》】</a:t>
            </a:r>
            <a:endParaRPr lang="zh-CN" altLang="en-US" sz="120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258888" y="2022475"/>
            <a:ext cx="3603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</a:rPr>
              <a:t>100000000÷250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</a:rPr>
              <a:t>400000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258888" y="2693157"/>
            <a:ext cx="4062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</a:rPr>
              <a:t>400000÷1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</a:rPr>
              <a:t>400000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</a:rPr>
              <a:t>（分钟）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258888" y="3363838"/>
            <a:ext cx="5184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</a:rPr>
              <a:t>答：读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</a:rPr>
              <a:t>亿个字需要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</a:rPr>
              <a:t>400000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</a:rPr>
              <a:t>分钟。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" name="Rectangle 26"/>
          <p:cNvSpPr>
            <a:spLocks noChangeArrowheads="1"/>
          </p:cNvSpPr>
          <p:nvPr/>
        </p:nvSpPr>
        <p:spPr bwMode="auto">
          <a:xfrm>
            <a:off x="59325" y="229817"/>
            <a:ext cx="208791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作业设计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539750" y="915566"/>
            <a:ext cx="8064500" cy="8302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just" eaLnBrk="1" hangingPunct="1">
              <a:defRPr/>
            </a:pPr>
            <a:r>
              <a:rPr lang="en-US" altLang="zh-CN" sz="2400" b="1" dirty="0">
                <a:latin typeface="+mn-lt"/>
              </a:rPr>
              <a:t>2. </a:t>
            </a:r>
            <a:r>
              <a:rPr lang="zh-CN" altLang="en-US" sz="2400" b="1" dirty="0">
                <a:latin typeface="楷体" panose="02010609060101010101" pitchFamily="49" charset="-122"/>
              </a:rPr>
              <a:t>若一杯水重</a:t>
            </a:r>
            <a:r>
              <a:rPr lang="en-US" altLang="zh-CN" sz="2400" b="1" dirty="0">
                <a:latin typeface="楷体" panose="02010609060101010101" pitchFamily="49" charset="-122"/>
              </a:rPr>
              <a:t>300</a:t>
            </a:r>
            <a:r>
              <a:rPr lang="zh-CN" altLang="en-US" sz="2400" b="1" dirty="0">
                <a:latin typeface="楷体" panose="02010609060101010101" pitchFamily="49" charset="-122"/>
              </a:rPr>
              <a:t>克，全国大陆约</a:t>
            </a:r>
            <a:r>
              <a:rPr lang="en-US" altLang="zh-CN" sz="2400" b="1" dirty="0">
                <a:latin typeface="楷体" panose="02010609060101010101" pitchFamily="49" charset="-122"/>
              </a:rPr>
              <a:t>14</a:t>
            </a:r>
            <a:r>
              <a:rPr lang="zh-CN" altLang="en-US" sz="2400" b="1" dirty="0">
                <a:latin typeface="楷体" panose="02010609060101010101" pitchFamily="49" charset="-122"/>
              </a:rPr>
              <a:t>亿人每人每天节约</a:t>
            </a:r>
            <a:r>
              <a:rPr lang="en-US" altLang="zh-CN" sz="2400" b="1" dirty="0">
                <a:latin typeface="楷体" panose="02010609060101010101" pitchFamily="49" charset="-122"/>
              </a:rPr>
              <a:t>1</a:t>
            </a:r>
            <a:r>
              <a:rPr lang="zh-CN" altLang="en-US" sz="2400" b="1" dirty="0">
                <a:latin typeface="楷体" panose="02010609060101010101" pitchFamily="49" charset="-122"/>
              </a:rPr>
              <a:t>杯水，那么每天大约能节约多少万吨水？</a:t>
            </a:r>
          </a:p>
        </p:txBody>
      </p:sp>
      <p:sp>
        <p:nvSpPr>
          <p:cNvPr id="34819" name="文本框 57"/>
          <p:cNvSpPr txBox="1">
            <a:spLocks noChangeArrowheads="1"/>
          </p:cNvSpPr>
          <p:nvPr/>
        </p:nvSpPr>
        <p:spPr bwMode="auto">
          <a:xfrm>
            <a:off x="5940152" y="1406947"/>
            <a:ext cx="24939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选自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《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状元作业本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》】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403350" y="1905281"/>
            <a:ext cx="5619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</a:rPr>
              <a:t>1400000000×300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</a:rPr>
              <a:t>420000000000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</a:rPr>
              <a:t>（克）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413000" y="2526696"/>
            <a:ext cx="35990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</a:rPr>
              <a:t>420000000000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</a:rPr>
              <a:t>克＝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</a:rPr>
              <a:t>42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</a:rPr>
              <a:t>万吨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476375" y="3147814"/>
            <a:ext cx="51831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</a:rPr>
              <a:t>答：每天大约能节约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</a:rPr>
              <a:t>42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</a:rPr>
              <a:t>万吨水。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494</Words>
  <Application>Microsoft Office PowerPoint</Application>
  <PresentationFormat>全屏显示(16:9)</PresentationFormat>
  <Paragraphs>58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等线</vt:lpstr>
      <vt:lpstr>黑体</vt:lpstr>
      <vt:lpstr>楷体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Admin</cp:lastModifiedBy>
  <cp:revision>505</cp:revision>
  <dcterms:created xsi:type="dcterms:W3CDTF">2015-08-27T07:30:00Z</dcterms:created>
  <dcterms:modified xsi:type="dcterms:W3CDTF">2026-06-08T06:06:33Z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