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2" r:id="rId2"/>
    <p:sldId id="275" r:id="rId3"/>
    <p:sldId id="361" r:id="rId4"/>
    <p:sldId id="309" r:id="rId5"/>
    <p:sldId id="310" r:id="rId6"/>
    <p:sldId id="362" r:id="rId7"/>
    <p:sldId id="304" r:id="rId8"/>
    <p:sldId id="364" r:id="rId9"/>
    <p:sldId id="365" r:id="rId10"/>
    <p:sldId id="366" r:id="rId11"/>
    <p:sldId id="371" r:id="rId12"/>
    <p:sldId id="317" r:id="rId13"/>
    <p:sldId id="372" r:id="rId14"/>
    <p:sldId id="368" r:id="rId15"/>
    <p:sldId id="369" r:id="rId16"/>
    <p:sldId id="370" r:id="rId17"/>
    <p:sldId id="276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CCECFF"/>
    <a:srgbClr val="CCFFCC"/>
    <a:srgbClr val="FFFFCC"/>
    <a:srgbClr val="FFCCFF"/>
    <a:srgbClr val="000000"/>
    <a:srgbClr val="FFFFFF"/>
    <a:srgbClr val="5F5F5F"/>
    <a:srgbClr val="FF51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04" autoAdjust="0"/>
    <p:restoredTop sz="96357" autoAdjust="0"/>
  </p:normalViewPr>
  <p:slideViewPr>
    <p:cSldViewPr>
      <p:cViewPr varScale="1">
        <p:scale>
          <a:sx n="94" d="100"/>
          <a:sy n="94" d="100"/>
        </p:scale>
        <p:origin x="66" y="786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4ACD252-A0A4-4E86-A051-2E607C0C1E4A}" type="datetimeFigureOut">
              <a:rPr lang="zh-CN" altLang="en-US"/>
              <a:t>2026/9/9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9E9DDB5-8156-4598-A113-B55C5E34E5F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2001F49-5A78-4E0C-9D4B-899F4E662BD7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DDB5-8156-4598-A113-B55C5E34E5F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414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DDB5-8156-4598-A113-B55C5E34E5F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033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DDB5-8156-4598-A113-B55C5E34E5F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12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80520"/>
            <a:ext cx="789594" cy="77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4643612" y="2273300"/>
            <a:ext cx="3312764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atin typeface="黑体" panose="02010609060101010101" pitchFamily="49" charset="-122"/>
              </a:rPr>
              <a:t>小讲堂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59324" y="229817"/>
            <a:ext cx="3000507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一、情境导入</a:t>
            </a:r>
          </a:p>
        </p:txBody>
      </p:sp>
      <p:sp>
        <p:nvSpPr>
          <p:cNvPr id="10243" name="文本框 8"/>
          <p:cNvSpPr txBox="1">
            <a:spLocks noChangeArrowheads="1"/>
          </p:cNvSpPr>
          <p:nvPr/>
        </p:nvSpPr>
        <p:spPr bwMode="auto">
          <a:xfrm>
            <a:off x="3043485" y="1058863"/>
            <a:ext cx="204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100000000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627784" y="2067694"/>
            <a:ext cx="4680520" cy="527378"/>
          </a:xfrm>
          <a:prstGeom prst="wedgeRoundRectCallout">
            <a:avLst>
              <a:gd name="adj1" fmla="val -55615"/>
              <a:gd name="adj2" fmla="val 4868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提到１亿你的第一感觉是什么？</a:t>
            </a:r>
          </a:p>
        </p:txBody>
      </p:sp>
      <p:pic>
        <p:nvPicPr>
          <p:cNvPr id="11" name="图片 10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39" y="2499742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/>
        </p:nvCxnSpPr>
        <p:spPr>
          <a:xfrm flipV="1">
            <a:off x="4159498" y="1174750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314948" y="1174750"/>
            <a:ext cx="0" cy="409575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004048" y="1058863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=1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D7FABC4-F111-75B8-9075-0D84E5531D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6435" y="2168880"/>
            <a:ext cx="5371131" cy="2818890"/>
          </a:xfrm>
          <a:prstGeom prst="rect">
            <a:avLst/>
          </a:prstGeom>
        </p:spPr>
      </p:pic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59324" y="229817"/>
            <a:ext cx="2856491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二、学习新知</a:t>
            </a:r>
          </a:p>
        </p:txBody>
      </p: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1676638" y="883687"/>
            <a:ext cx="3384178" cy="1328023"/>
          </a:xfrm>
          <a:prstGeom prst="wedgeRoundRectCallout">
            <a:avLst>
              <a:gd name="adj1" fmla="val -56859"/>
              <a:gd name="adj2" fmla="val 2004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/>
              <a:t>纳米是非常小的长度单位，把</a:t>
            </a:r>
            <a:r>
              <a:rPr lang="en-US" altLang="zh-CN" dirty="0"/>
              <a:t>1dm</a:t>
            </a:r>
            <a:r>
              <a:rPr lang="zh-CN" altLang="en-US" dirty="0"/>
              <a:t>平均分成</a:t>
            </a:r>
            <a:r>
              <a:rPr lang="en-US" altLang="zh-CN" dirty="0"/>
              <a:t>1</a:t>
            </a:r>
            <a:r>
              <a:rPr lang="zh-CN" altLang="en-US" dirty="0"/>
              <a:t>亿份，</a:t>
            </a:r>
            <a:r>
              <a:rPr lang="en-US" altLang="zh-CN" dirty="0"/>
              <a:t>1</a:t>
            </a:r>
            <a:r>
              <a:rPr lang="zh-CN" altLang="en-US" dirty="0"/>
              <a:t>份才是</a:t>
            </a:r>
            <a:r>
              <a:rPr lang="en-US" altLang="zh-CN" dirty="0"/>
              <a:t>1</a:t>
            </a:r>
            <a:r>
              <a:rPr lang="zh-CN" altLang="en-US" dirty="0"/>
              <a:t>纳米。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1D3D01-6571-8BD4-33DC-4BDB188DA5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1" r="12487" b="51001"/>
          <a:stretch>
            <a:fillRect/>
          </a:stretch>
        </p:blipFill>
        <p:spPr>
          <a:xfrm flipH="1">
            <a:off x="395536" y="1059582"/>
            <a:ext cx="1008112" cy="1008112"/>
          </a:xfrm>
          <a:custGeom>
            <a:avLst/>
            <a:gdLst>
              <a:gd name="connsiteX0" fmla="*/ 1260140 w 2520280"/>
              <a:gd name="connsiteY0" fmla="*/ 0 h 2520280"/>
              <a:gd name="connsiteX1" fmla="*/ 0 w 2520280"/>
              <a:gd name="connsiteY1" fmla="*/ 1260140 h 2520280"/>
              <a:gd name="connsiteX2" fmla="*/ 1260140 w 2520280"/>
              <a:gd name="connsiteY2" fmla="*/ 2520280 h 2520280"/>
              <a:gd name="connsiteX3" fmla="*/ 2520280 w 2520280"/>
              <a:gd name="connsiteY3" fmla="*/ 1260140 h 2520280"/>
              <a:gd name="connsiteX4" fmla="*/ 1260140 w 2520280"/>
              <a:gd name="connsiteY4" fmla="*/ 0 h 252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280" h="2520280">
                <a:moveTo>
                  <a:pt x="1260140" y="0"/>
                </a:moveTo>
                <a:cubicBezTo>
                  <a:pt x="564184" y="0"/>
                  <a:pt x="0" y="564184"/>
                  <a:pt x="0" y="1260140"/>
                </a:cubicBezTo>
                <a:cubicBezTo>
                  <a:pt x="0" y="1956096"/>
                  <a:pt x="564184" y="2520280"/>
                  <a:pt x="1260140" y="2520280"/>
                </a:cubicBezTo>
                <a:cubicBezTo>
                  <a:pt x="1956096" y="2520280"/>
                  <a:pt x="2520280" y="1956096"/>
                  <a:pt x="2520280" y="1260140"/>
                </a:cubicBezTo>
                <a:cubicBezTo>
                  <a:pt x="2520280" y="564184"/>
                  <a:pt x="1956096" y="0"/>
                  <a:pt x="1260140" y="0"/>
                </a:cubicBezTo>
                <a:close/>
              </a:path>
            </a:pathLst>
          </a:custGeom>
          <a:solidFill>
            <a:srgbClr val="B0DEDB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F258784-0416-8BE5-C297-7D4DBC8054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8" r="4105" b="55201"/>
          <a:stretch>
            <a:fillRect/>
          </a:stretch>
        </p:blipFill>
        <p:spPr>
          <a:xfrm>
            <a:off x="7812360" y="1131702"/>
            <a:ext cx="1008000" cy="1008000"/>
          </a:xfrm>
          <a:custGeom>
            <a:avLst/>
            <a:gdLst>
              <a:gd name="connsiteX0" fmla="*/ 1152128 w 2304256"/>
              <a:gd name="connsiteY0" fmla="*/ 0 h 2304256"/>
              <a:gd name="connsiteX1" fmla="*/ 2304256 w 2304256"/>
              <a:gd name="connsiteY1" fmla="*/ 1152128 h 2304256"/>
              <a:gd name="connsiteX2" fmla="*/ 1152128 w 2304256"/>
              <a:gd name="connsiteY2" fmla="*/ 2304256 h 2304256"/>
              <a:gd name="connsiteX3" fmla="*/ 0 w 2304256"/>
              <a:gd name="connsiteY3" fmla="*/ 1152128 h 2304256"/>
              <a:gd name="connsiteX4" fmla="*/ 1152128 w 2304256"/>
              <a:gd name="connsiteY4" fmla="*/ 0 h 230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256" h="2304256">
                <a:moveTo>
                  <a:pt x="1152128" y="0"/>
                </a:moveTo>
                <a:cubicBezTo>
                  <a:pt x="1788431" y="0"/>
                  <a:pt x="2304256" y="515825"/>
                  <a:pt x="2304256" y="1152128"/>
                </a:cubicBezTo>
                <a:cubicBezTo>
                  <a:pt x="2304256" y="1788431"/>
                  <a:pt x="1788431" y="2304256"/>
                  <a:pt x="1152128" y="2304256"/>
                </a:cubicBezTo>
                <a:cubicBezTo>
                  <a:pt x="515825" y="2304256"/>
                  <a:pt x="0" y="1788431"/>
                  <a:pt x="0" y="1152128"/>
                </a:cubicBezTo>
                <a:cubicBezTo>
                  <a:pt x="0" y="515825"/>
                  <a:pt x="515825" y="0"/>
                  <a:pt x="1152128" y="0"/>
                </a:cubicBezTo>
                <a:close/>
              </a:path>
            </a:pathLst>
          </a:custGeom>
          <a:solidFill>
            <a:srgbClr val="FAD4D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E3C3BBB8-298E-4B29-4BF1-647A2119A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883687"/>
            <a:ext cx="2376264" cy="1328023"/>
          </a:xfrm>
          <a:prstGeom prst="wedgeRoundRectCallout">
            <a:avLst>
              <a:gd name="adj1" fmla="val 62120"/>
              <a:gd name="adj2" fmla="val 23483"/>
              <a:gd name="adj3" fmla="val 16667"/>
            </a:avLst>
          </a:prstGeom>
          <a:solidFill>
            <a:schemeClr val="bg1"/>
          </a:solidFill>
          <a:ln w="19050">
            <a:solidFill>
              <a:srgbClr val="FF5114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dirty="0"/>
              <a:t>1</a:t>
            </a:r>
            <a:r>
              <a:rPr lang="zh-CN" altLang="en-US" dirty="0"/>
              <a:t>亿名同学手拉手可以绕地球赤道</a:t>
            </a:r>
            <a:r>
              <a:rPr lang="en-US" altLang="zh-CN" dirty="0"/>
              <a:t>3</a:t>
            </a:r>
            <a:r>
              <a:rPr lang="zh-CN" altLang="en-US" dirty="0"/>
              <a:t>圈半。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907704" y="1131317"/>
            <a:ext cx="2664148" cy="648345"/>
          </a:xfrm>
          <a:prstGeom prst="wedgeRoundRectCallout">
            <a:avLst>
              <a:gd name="adj1" fmla="val -58869"/>
              <a:gd name="adj2" fmla="val 2346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１纳米有多小。</a:t>
            </a:r>
          </a:p>
        </p:txBody>
      </p:sp>
      <p:pic>
        <p:nvPicPr>
          <p:cNvPr id="13" name="图片 46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1203598"/>
            <a:ext cx="1034415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"/>
          <p:cNvSpPr txBox="1">
            <a:spLocks noChangeArrowheads="1"/>
          </p:cNvSpPr>
          <p:nvPr/>
        </p:nvSpPr>
        <p:spPr bwMode="auto">
          <a:xfrm>
            <a:off x="2739598" y="2139702"/>
            <a:ext cx="341657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 dm = 10 cm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9168DE-2203-8C27-21C4-F0BD00B1D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90" y="3039802"/>
            <a:ext cx="71609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把 </a:t>
            </a: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10 cm 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平均分成 </a:t>
            </a: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亿份，每份是 </a:t>
            </a:r>
            <a:r>
              <a:rPr lang="en-US" altLang="zh-CN" b="1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j-ea"/>
              </a:rPr>
              <a:t>纳米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5617757-267A-9372-1599-B9901E449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390" y="3939902"/>
            <a:ext cx="71609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j-ea"/>
              </a:rPr>
              <a:t>纳米 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= 10 cm ÷ 100000000 = 0.0000001 cm</a:t>
            </a:r>
            <a:endParaRPr lang="zh-CN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7FE2D6D-2EF0-6F31-EDAB-11EA286165CD}"/>
              </a:ext>
            </a:extLst>
          </p:cNvPr>
          <p:cNvSpPr txBox="1"/>
          <p:nvPr/>
        </p:nvSpPr>
        <p:spPr>
          <a:xfrm>
            <a:off x="467544" y="339502"/>
            <a:ext cx="288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0" dirty="0">
                <a:solidFill>
                  <a:srgbClr val="7030A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感知一亿的小</a:t>
            </a:r>
            <a:endParaRPr lang="zh-CN" alt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F44278E-81D3-3A41-6CB0-6F808379EF57}"/>
              </a:ext>
            </a:extLst>
          </p:cNvPr>
          <p:cNvSpPr/>
          <p:nvPr/>
        </p:nvSpPr>
        <p:spPr>
          <a:xfrm>
            <a:off x="0" y="385642"/>
            <a:ext cx="1691680" cy="4372216"/>
          </a:xfrm>
          <a:custGeom>
            <a:avLst/>
            <a:gdLst>
              <a:gd name="connsiteX0" fmla="*/ 0 w 1577340"/>
              <a:gd name="connsiteY0" fmla="*/ 0 h 4076700"/>
              <a:gd name="connsiteX1" fmla="*/ 792480 w 1577340"/>
              <a:gd name="connsiteY1" fmla="*/ 1089660 h 4076700"/>
              <a:gd name="connsiteX2" fmla="*/ 967740 w 1577340"/>
              <a:gd name="connsiteY2" fmla="*/ 3025140 h 4076700"/>
              <a:gd name="connsiteX3" fmla="*/ 1577340 w 1577340"/>
              <a:gd name="connsiteY3" fmla="*/ 4076700 h 407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7340" h="4076700">
                <a:moveTo>
                  <a:pt x="0" y="0"/>
                </a:moveTo>
                <a:cubicBezTo>
                  <a:pt x="315595" y="292735"/>
                  <a:pt x="631190" y="585470"/>
                  <a:pt x="792480" y="1089660"/>
                </a:cubicBezTo>
                <a:cubicBezTo>
                  <a:pt x="953770" y="1593850"/>
                  <a:pt x="836930" y="2527300"/>
                  <a:pt x="967740" y="3025140"/>
                </a:cubicBezTo>
                <a:cubicBezTo>
                  <a:pt x="1098550" y="3522980"/>
                  <a:pt x="1337945" y="3799840"/>
                  <a:pt x="1577340" y="4076700"/>
                </a:cubicBezTo>
              </a:path>
            </a:pathLst>
          </a:cu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009FAA-8A47-3FD6-2D83-02D78F7B77F1}"/>
              </a:ext>
            </a:extLst>
          </p:cNvPr>
          <p:cNvSpPr txBox="1"/>
          <p:nvPr/>
        </p:nvSpPr>
        <p:spPr>
          <a:xfrm>
            <a:off x="1763688" y="4371950"/>
            <a:ext cx="4104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头发丝直径约 </a:t>
            </a:r>
            <a:r>
              <a:rPr lang="en-US" altLang="zh-CN" sz="2400" b="1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0.01 cm</a:t>
            </a:r>
            <a:endParaRPr lang="zh-CN" altLang="en-US" sz="2400" b="1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15C0CE0-BF49-513D-6768-4797BD5CD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503" y="1112426"/>
            <a:ext cx="71609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j-ea"/>
              </a:rPr>
              <a:t>纳米 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=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 10 cm ÷ 100000000 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= 0.0000001 cm</a:t>
            </a:r>
            <a:endParaRPr lang="zh-CN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2A31734F-872F-B929-E830-D6671787B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503" y="1976522"/>
            <a:ext cx="71609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0.01 cm 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里有（             ）个 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0.0000001 cm</a:t>
            </a:r>
            <a:endParaRPr lang="zh-CN" altLang="en-US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102797A-C1FF-8769-ADCE-86A616255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9505" y="1957472"/>
            <a:ext cx="158417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j-ea"/>
              </a:rPr>
              <a:t>100000</a:t>
            </a:r>
            <a:endParaRPr lang="zh-CN" altLang="en-US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666ED19-C551-7F03-17F1-3CE68B67C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787774"/>
            <a:ext cx="6264696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纳米相当于把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根头发丝分成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10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万份，每份的长度就是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纳米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!</a:t>
            </a:r>
            <a:endParaRPr lang="zh-CN" altLang="en-US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1DE8492A-73C6-A977-8E05-D943E79CB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503" y="411510"/>
            <a:ext cx="716099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把 </a:t>
            </a: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10 cm 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平均分成 </a:t>
            </a: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亿份，每份是 </a:t>
            </a:r>
            <a:r>
              <a:rPr lang="en-US" altLang="zh-CN" b="1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j-ea"/>
              </a:rPr>
              <a:t>1 </a:t>
            </a:r>
            <a:r>
              <a:rPr lang="zh-CN" altLang="en-US" b="1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j-ea"/>
              </a:rPr>
              <a:t>纳米</a:t>
            </a: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带碱基对的DNA双螺旋链-镇江图研科技有限公司">
            <a:extLst>
              <a:ext uri="{FF2B5EF4-FFF2-40B4-BE49-F238E27FC236}">
                <a16:creationId xmlns:a16="http://schemas.microsoft.com/office/drawing/2014/main" id="{2B09D5A0-C98E-AD3E-AA6F-C2C022FA61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385320"/>
            <a:ext cx="3910265" cy="102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D227CBD-4420-B1B6-DDA0-31D6A9E8FAE5}"/>
              </a:ext>
            </a:extLst>
          </p:cNvPr>
          <p:cNvCxnSpPr>
            <a:cxnSpLocks/>
          </p:cNvCxnSpPr>
          <p:nvPr/>
        </p:nvCxnSpPr>
        <p:spPr>
          <a:xfrm flipV="1">
            <a:off x="4211960" y="1033392"/>
            <a:ext cx="98201" cy="3600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C098A435-CCD5-2771-E8B3-0E55B94F6F69}"/>
              </a:ext>
            </a:extLst>
          </p:cNvPr>
          <p:cNvSpPr txBox="1"/>
          <p:nvPr/>
        </p:nvSpPr>
        <p:spPr>
          <a:xfrm>
            <a:off x="4644008" y="817368"/>
            <a:ext cx="3888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DNA</a:t>
            </a:r>
            <a:r>
              <a:rPr lang="zh-CN" altLang="en-US" sz="2800" b="1" dirty="0">
                <a:solidFill>
                  <a:srgbClr val="FF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链直径约 </a:t>
            </a:r>
            <a:r>
              <a:rPr lang="en-US" altLang="zh-CN" sz="2800" b="1" dirty="0">
                <a:solidFill>
                  <a:srgbClr val="FF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solidFill>
                  <a:srgbClr val="FF0000"/>
                </a:solidFill>
                <a:effectLst/>
                <a:ea typeface="方正书宋_GBK" panose="03000509000000000000" pitchFamily="65" charset="-122"/>
                <a:cs typeface="Times New Roman" panose="02020603050405020304" pitchFamily="18" charset="0"/>
              </a:rPr>
              <a:t>纳米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54" name="Picture 6" descr="流感病毒摄影图片-流感病毒摄影作品-千库网">
            <a:extLst>
              <a:ext uri="{FF2B5EF4-FFF2-40B4-BE49-F238E27FC236}">
                <a16:creationId xmlns:a16="http://schemas.microsoft.com/office/drawing/2014/main" id="{E672C846-98F1-04F6-4687-91B25A000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91630"/>
            <a:ext cx="1500565" cy="146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20B78CC-7958-FB8D-DB42-721FE436ACD1}"/>
              </a:ext>
            </a:extLst>
          </p:cNvPr>
          <p:cNvSpPr txBox="1"/>
          <p:nvPr/>
        </p:nvSpPr>
        <p:spPr>
          <a:xfrm>
            <a:off x="3635896" y="1963195"/>
            <a:ext cx="4730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流感病毒大小约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100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纳米</a:t>
            </a:r>
          </a:p>
        </p:txBody>
      </p:sp>
      <p:pic>
        <p:nvPicPr>
          <p:cNvPr id="2056" name="Picture 8" descr="铅笔芯石墨,铅笔芯(第11页)_大山谷图库">
            <a:extLst>
              <a:ext uri="{FF2B5EF4-FFF2-40B4-BE49-F238E27FC236}">
                <a16:creationId xmlns:a16="http://schemas.microsoft.com/office/drawing/2014/main" id="{59484A15-1B4E-2DA7-7615-AC5E28E0A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3" b="30078"/>
          <a:stretch/>
        </p:blipFill>
        <p:spPr bwMode="auto">
          <a:xfrm>
            <a:off x="6444208" y="2958441"/>
            <a:ext cx="2182475" cy="184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C72F7D9-82BF-1B7D-F5A1-2EE4D0E523D6}"/>
              </a:ext>
            </a:extLst>
          </p:cNvPr>
          <p:cNvSpPr txBox="1"/>
          <p:nvPr/>
        </p:nvSpPr>
        <p:spPr>
          <a:xfrm>
            <a:off x="323528" y="3579862"/>
            <a:ext cx="60262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铅笔芯中的石墨层间距仅为 </a:t>
            </a:r>
            <a:r>
              <a:rPr lang="en-US" altLang="zh-CN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0.34 </a:t>
            </a:r>
            <a:r>
              <a:rPr lang="zh-CN" altLang="en-US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纳米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83C4D95-9265-E81B-A72F-2A205BD8E6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8" r="4105" b="55201"/>
          <a:stretch>
            <a:fillRect/>
          </a:stretch>
        </p:blipFill>
        <p:spPr>
          <a:xfrm>
            <a:off x="6876256" y="555526"/>
            <a:ext cx="1008000" cy="1008000"/>
          </a:xfrm>
          <a:custGeom>
            <a:avLst/>
            <a:gdLst>
              <a:gd name="connsiteX0" fmla="*/ 1152128 w 2304256"/>
              <a:gd name="connsiteY0" fmla="*/ 0 h 2304256"/>
              <a:gd name="connsiteX1" fmla="*/ 2304256 w 2304256"/>
              <a:gd name="connsiteY1" fmla="*/ 1152128 h 2304256"/>
              <a:gd name="connsiteX2" fmla="*/ 1152128 w 2304256"/>
              <a:gd name="connsiteY2" fmla="*/ 2304256 h 2304256"/>
              <a:gd name="connsiteX3" fmla="*/ 0 w 2304256"/>
              <a:gd name="connsiteY3" fmla="*/ 1152128 h 2304256"/>
              <a:gd name="connsiteX4" fmla="*/ 1152128 w 2304256"/>
              <a:gd name="connsiteY4" fmla="*/ 0 h 230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256" h="2304256">
                <a:moveTo>
                  <a:pt x="1152128" y="0"/>
                </a:moveTo>
                <a:cubicBezTo>
                  <a:pt x="1788431" y="0"/>
                  <a:pt x="2304256" y="515825"/>
                  <a:pt x="2304256" y="1152128"/>
                </a:cubicBezTo>
                <a:cubicBezTo>
                  <a:pt x="2304256" y="1788431"/>
                  <a:pt x="1788431" y="2304256"/>
                  <a:pt x="1152128" y="2304256"/>
                </a:cubicBezTo>
                <a:cubicBezTo>
                  <a:pt x="515825" y="2304256"/>
                  <a:pt x="0" y="1788431"/>
                  <a:pt x="0" y="1152128"/>
                </a:cubicBezTo>
                <a:cubicBezTo>
                  <a:pt x="0" y="515825"/>
                  <a:pt x="515825" y="0"/>
                  <a:pt x="1152128" y="0"/>
                </a:cubicBezTo>
                <a:close/>
              </a:path>
            </a:pathLst>
          </a:custGeom>
          <a:solidFill>
            <a:srgbClr val="FAD4D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6923D77A-1201-F91E-B62E-869745717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555526"/>
            <a:ext cx="3240360" cy="919401"/>
          </a:xfrm>
          <a:prstGeom prst="wedgeRoundRectCallout">
            <a:avLst>
              <a:gd name="adj1" fmla="val 62120"/>
              <a:gd name="adj2" fmla="val 23483"/>
              <a:gd name="adj3" fmla="val 16667"/>
            </a:avLst>
          </a:prstGeom>
          <a:solidFill>
            <a:schemeClr val="bg1"/>
          </a:solidFill>
          <a:ln w="19050">
            <a:solidFill>
              <a:srgbClr val="FF5114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dirty="0"/>
              <a:t>1</a:t>
            </a:r>
            <a:r>
              <a:rPr lang="zh-CN" altLang="en-US" dirty="0"/>
              <a:t>亿名同学手拉手可以绕地球赤道</a:t>
            </a:r>
            <a:r>
              <a:rPr lang="en-US" altLang="zh-CN" dirty="0"/>
              <a:t>3</a:t>
            </a:r>
            <a:r>
              <a:rPr lang="zh-CN" altLang="en-US" dirty="0"/>
              <a:t>圈半。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6DA441-FF69-8595-BD4A-602A450280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7654"/>
            <a:ext cx="1944216" cy="267678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80A0BCD-64C9-4DF5-C286-96D50D6734EC}"/>
              </a:ext>
            </a:extLst>
          </p:cNvPr>
          <p:cNvSpPr txBox="1"/>
          <p:nvPr/>
        </p:nvSpPr>
        <p:spPr>
          <a:xfrm>
            <a:off x="2915816" y="1831045"/>
            <a:ext cx="4652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名同学伸开手臂，长度约 </a:t>
            </a:r>
            <a:r>
              <a:rPr lang="en-US" altLang="zh-CN" dirty="0"/>
              <a:t>1.5 m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0A0FD60-FD1F-7E4C-E9E7-C9404B96ACCF}"/>
              </a:ext>
            </a:extLst>
          </p:cNvPr>
          <p:cNvGrpSpPr/>
          <p:nvPr/>
        </p:nvGrpSpPr>
        <p:grpSpPr>
          <a:xfrm>
            <a:off x="541933" y="2874638"/>
            <a:ext cx="1836486" cy="544541"/>
            <a:chOff x="719290" y="2931790"/>
            <a:chExt cx="1836486" cy="54454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18DE8F9-CB69-FCB8-474F-08BF527E93F4}"/>
                </a:ext>
              </a:extLst>
            </p:cNvPr>
            <p:cNvCxnSpPr>
              <a:cxnSpLocks/>
            </p:cNvCxnSpPr>
            <p:nvPr/>
          </p:nvCxnSpPr>
          <p:spPr>
            <a:xfrm>
              <a:off x="719290" y="3260307"/>
              <a:ext cx="144016" cy="21602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AB85F78-E0A0-A95D-2323-D34623B20794}"/>
                </a:ext>
              </a:extLst>
            </p:cNvPr>
            <p:cNvCxnSpPr>
              <a:cxnSpLocks/>
            </p:cNvCxnSpPr>
            <p:nvPr/>
          </p:nvCxnSpPr>
          <p:spPr>
            <a:xfrm>
              <a:off x="2411760" y="2931790"/>
              <a:ext cx="144016" cy="21602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87609915-00D4-9988-AF3D-92584FCBE2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8917" y="3025227"/>
              <a:ext cx="1682946" cy="323755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B03E2FF5-8568-2770-1A3F-404516E17DD7}"/>
              </a:ext>
            </a:extLst>
          </p:cNvPr>
          <p:cNvSpPr txBox="1"/>
          <p:nvPr/>
        </p:nvSpPr>
        <p:spPr>
          <a:xfrm>
            <a:off x="2915816" y="2335101"/>
            <a:ext cx="58326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亿名同学拉手总长度 </a:t>
            </a:r>
            <a:r>
              <a:rPr lang="en-US" altLang="zh-CN" dirty="0"/>
              <a:t>= 1.5×100000000 </a:t>
            </a:r>
          </a:p>
          <a:p>
            <a:r>
              <a:rPr lang="en-US" altLang="zh-CN" dirty="0"/>
              <a:t>                                       = 150000000 m </a:t>
            </a:r>
          </a:p>
          <a:p>
            <a:r>
              <a:rPr lang="en-US" altLang="zh-CN" dirty="0"/>
              <a:t>                                       = 150000 km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F0E5A7-AC81-05B8-B055-42BC1A961967}"/>
              </a:ext>
            </a:extLst>
          </p:cNvPr>
          <p:cNvSpPr txBox="1"/>
          <p:nvPr/>
        </p:nvSpPr>
        <p:spPr>
          <a:xfrm>
            <a:off x="2915816" y="3559237"/>
            <a:ext cx="4652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地球赤道长约 </a:t>
            </a:r>
            <a:r>
              <a:rPr lang="en-US" altLang="zh-CN" dirty="0"/>
              <a:t>40075 km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5194766-ED79-307D-82AD-E835E76AE1D2}"/>
              </a:ext>
            </a:extLst>
          </p:cNvPr>
          <p:cNvSpPr txBox="1"/>
          <p:nvPr/>
        </p:nvSpPr>
        <p:spPr>
          <a:xfrm>
            <a:off x="2915816" y="4135301"/>
            <a:ext cx="41764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150000÷40075 </a:t>
            </a:r>
            <a:r>
              <a:rPr lang="zh-CN" altLang="en-US" dirty="0"/>
              <a:t>≈ </a:t>
            </a:r>
            <a:r>
              <a:rPr lang="en-US" altLang="zh-CN" dirty="0"/>
              <a:t>3.7</a:t>
            </a:r>
            <a:r>
              <a:rPr lang="zh-CN" altLang="en-US" dirty="0"/>
              <a:t>（圈）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F37FEC6-3BBE-9B9E-5EF6-1EE3E3370075}"/>
              </a:ext>
            </a:extLst>
          </p:cNvPr>
          <p:cNvSpPr txBox="1"/>
          <p:nvPr/>
        </p:nvSpPr>
        <p:spPr>
          <a:xfrm>
            <a:off x="467544" y="339502"/>
            <a:ext cx="288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0" dirty="0">
                <a:solidFill>
                  <a:srgbClr val="7030A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感知一亿的大</a:t>
            </a:r>
            <a:endParaRPr lang="zh-CN" alt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 build="p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7FD9F0E-F270-DC3C-A9C7-8E47B579B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915566"/>
            <a:ext cx="1786850" cy="351307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D7CD141-5F00-E134-C031-5D0BE1C1F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771550"/>
            <a:ext cx="4824536" cy="510778"/>
          </a:xfrm>
          <a:prstGeom prst="wedgeRoundRectCallout">
            <a:avLst>
              <a:gd name="adj1" fmla="val -54606"/>
              <a:gd name="adj2" fmla="val 40266"/>
              <a:gd name="adj3" fmla="val 16667"/>
            </a:avLst>
          </a:prstGeom>
          <a:solidFill>
            <a:schemeClr val="bg1"/>
          </a:solidFill>
          <a:ln w="19050">
            <a:solidFill>
              <a:srgbClr val="FF5114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/>
              <a:t>谁能再提出和 </a:t>
            </a:r>
            <a:r>
              <a:rPr lang="en-US" altLang="zh-CN" dirty="0"/>
              <a:t>1 </a:t>
            </a:r>
            <a:r>
              <a:rPr lang="zh-CN" altLang="en-US" dirty="0"/>
              <a:t>亿有关的问题？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3321BD-7E17-8F39-B6E8-770EC2CD18A9}"/>
              </a:ext>
            </a:extLst>
          </p:cNvPr>
          <p:cNvSpPr txBox="1"/>
          <p:nvPr/>
        </p:nvSpPr>
        <p:spPr>
          <a:xfrm>
            <a:off x="2483768" y="1458912"/>
            <a:ext cx="273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亿秒有多久：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5BF1E8-8324-13D0-5F3A-ADBD4565BA2C}"/>
              </a:ext>
            </a:extLst>
          </p:cNvPr>
          <p:cNvSpPr txBox="1"/>
          <p:nvPr/>
        </p:nvSpPr>
        <p:spPr>
          <a:xfrm>
            <a:off x="2483768" y="2097161"/>
            <a:ext cx="58326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100000000÷60÷60÷24 </a:t>
            </a:r>
            <a:r>
              <a:rPr lang="zh-CN" altLang="en-US" dirty="0"/>
              <a:t>≈ </a:t>
            </a:r>
            <a:r>
              <a:rPr lang="en-US" altLang="zh-CN" dirty="0"/>
              <a:t>1157.41</a:t>
            </a:r>
            <a:r>
              <a:rPr lang="zh-CN" altLang="en-US" dirty="0"/>
              <a:t>（天）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FD0855-9C3E-7177-930E-281E363B0BEC}"/>
              </a:ext>
            </a:extLst>
          </p:cNvPr>
          <p:cNvSpPr txBox="1"/>
          <p:nvPr/>
        </p:nvSpPr>
        <p:spPr>
          <a:xfrm>
            <a:off x="2483768" y="2735410"/>
            <a:ext cx="27363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亿步能走多远：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0A85E2-FB93-E677-2F02-DBD9FEBFFABA}"/>
              </a:ext>
            </a:extLst>
          </p:cNvPr>
          <p:cNvSpPr txBox="1"/>
          <p:nvPr/>
        </p:nvSpPr>
        <p:spPr>
          <a:xfrm>
            <a:off x="2483768" y="3373659"/>
            <a:ext cx="3024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一步大约 </a:t>
            </a:r>
            <a:r>
              <a:rPr lang="en-US" altLang="zh-CN" dirty="0"/>
              <a:t>0.5 m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2918D37-9A0B-C9EE-B723-9CCBDD4A3BF5}"/>
              </a:ext>
            </a:extLst>
          </p:cNvPr>
          <p:cNvSpPr txBox="1"/>
          <p:nvPr/>
        </p:nvSpPr>
        <p:spPr>
          <a:xfrm>
            <a:off x="2483768" y="4011910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100000000×0.5 =</a:t>
            </a:r>
            <a:r>
              <a:rPr lang="zh-CN" altLang="en-US" dirty="0"/>
              <a:t> </a:t>
            </a:r>
            <a:r>
              <a:rPr lang="en-US" altLang="zh-CN" dirty="0"/>
              <a:t>50000000 (m) = 50000</a:t>
            </a:r>
            <a:r>
              <a:rPr lang="zh-CN" altLang="en-US" dirty="0"/>
              <a:t> </a:t>
            </a:r>
            <a:r>
              <a:rPr lang="en-US" altLang="zh-CN" dirty="0"/>
              <a:t>(km)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418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9AD585A-092A-0A36-39FA-959EB5C5B9DC}"/>
              </a:ext>
            </a:extLst>
          </p:cNvPr>
          <p:cNvSpPr txBox="1"/>
          <p:nvPr/>
        </p:nvSpPr>
        <p:spPr>
          <a:xfrm>
            <a:off x="467544" y="339502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0" dirty="0">
                <a:solidFill>
                  <a:srgbClr val="7030A0"/>
                </a:solidFill>
                <a:effectLst/>
                <a:latin typeface="方正黑体_GBK" panose="03000509000000000000" pitchFamily="65" charset="-122"/>
                <a:ea typeface="方正黑体_GBK" panose="03000509000000000000" pitchFamily="65" charset="-122"/>
              </a:rPr>
              <a:t>结合生活实际和查阅的资料举例</a:t>
            </a:r>
            <a:endParaRPr lang="zh-CN" altLang="en-US" sz="2400" dirty="0">
              <a:solidFill>
                <a:srgbClr val="7030A0"/>
              </a:solidFill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5FDFFE40-6015-7DC6-EA00-302332F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915566"/>
            <a:ext cx="7704856" cy="38885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）人口统计：许多国家和地区的人口数量常以亿为单位统计，如中国人口约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14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亿，印度人口也超过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14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亿。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2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）经济领域：大型企业的年营业额、国家的财政预算、股票市场的市值等常以亿元为单位衡量，如某企业年营收超</a:t>
            </a:r>
            <a:r>
              <a:rPr lang="en-US" altLang="zh-CN" b="1" dirty="0">
                <a:solidFill>
                  <a:srgbClr val="000000"/>
                </a:solidFill>
                <a:latin typeface="+mn-lt"/>
                <a:ea typeface="+mj-ea"/>
              </a:rPr>
              <a:t>100</a:t>
            </a:r>
            <a:r>
              <a:rPr lang="zh-CN" altLang="en-US" b="1" dirty="0">
                <a:solidFill>
                  <a:srgbClr val="000000"/>
                </a:solidFill>
                <a:latin typeface="+mn-lt"/>
                <a:ea typeface="+mj-ea"/>
              </a:rPr>
              <a:t>亿元。</a:t>
            </a:r>
            <a:endParaRPr lang="zh-CN" altLang="en-US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5959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06A4A8-2630-AF2F-0E59-513DA5CAF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40" y="627534"/>
            <a:ext cx="8280920" cy="38885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+mn-lt"/>
                <a:ea typeface="+mj-ea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）资源统计：自然资源的储量、能源消耗量等也会用到亿，如某地区石油储量达数亿吨，全国每年消耗煤炭超数十亿吨。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）生物数量：在生态系统中，某些昆虫、微生物的数量可能达到亿级，如 </a:t>
            </a:r>
            <a:r>
              <a:rPr lang="en-US" altLang="zh-CN" dirty="0"/>
              <a:t>10 </a:t>
            </a:r>
            <a:r>
              <a:rPr lang="zh-CN" altLang="en-US" dirty="0"/>
              <a:t>公顷的林中的蚂蚁数量可能近亿只。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480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23EC7C04-C1BD-1768-9716-83C15EBDE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131590"/>
            <a:ext cx="7488832" cy="26001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+mn-lt"/>
                <a:ea typeface="+mj-ea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）树木数量：大规模植树造林项目中，种植树木的棵数常以亿计，如某地区计划在未来五年内植树</a:t>
            </a:r>
            <a:r>
              <a:rPr lang="en-US" altLang="zh-CN" dirty="0"/>
              <a:t>1</a:t>
            </a:r>
            <a:r>
              <a:rPr lang="zh-CN" altLang="en-US" dirty="0"/>
              <a:t>亿棵。</a:t>
            </a:r>
            <a:endParaRPr lang="en-US" altLang="zh-CN" dirty="0"/>
          </a:p>
          <a:p>
            <a:r>
              <a:rPr lang="en-US" altLang="zh-CN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989485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4" y="229817"/>
            <a:ext cx="3216531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三、成长小档案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99592" y="915566"/>
            <a:ext cx="7200800" cy="11331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</a:rPr>
              <a:t>你在活动中有哪些收获或感想？写一写，并和同学交流。</a:t>
            </a:r>
            <a:endParaRPr lang="zh-CN" altLang="en-US" sz="2800" b="1" dirty="0">
              <a:latin typeface="楷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C9F816-5254-344B-D57C-C976C2ED95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92" y="2355726"/>
            <a:ext cx="1786850" cy="35130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2F0F8E-3E69-778B-4D6C-475E58407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2211710"/>
            <a:ext cx="4824536" cy="1089234"/>
          </a:xfrm>
          <a:prstGeom prst="wedgeRoundRectCallout">
            <a:avLst>
              <a:gd name="adj1" fmla="val -54606"/>
              <a:gd name="adj2" fmla="val 40266"/>
              <a:gd name="adj3" fmla="val 16667"/>
            </a:avLst>
          </a:prstGeom>
          <a:solidFill>
            <a:schemeClr val="bg1"/>
          </a:solidFill>
          <a:ln w="19050">
            <a:solidFill>
              <a:srgbClr val="FF5114"/>
            </a:solidFill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buNone/>
              <a:defRPr sz="24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dirty="0"/>
              <a:t>你是如何通过 </a:t>
            </a:r>
            <a:r>
              <a:rPr lang="en-US" altLang="zh-CN" dirty="0"/>
              <a:t>100 </a:t>
            </a:r>
            <a:r>
              <a:rPr lang="zh-CN" altLang="en-US" dirty="0"/>
              <a:t>张纸的厚度知道“</a:t>
            </a:r>
            <a:r>
              <a:rPr lang="en-US" altLang="zh-CN" dirty="0"/>
              <a:t>1 </a:t>
            </a:r>
            <a:r>
              <a:rPr lang="zh-CN" altLang="en-US" dirty="0"/>
              <a:t>亿张纸有多厚”的？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87DF99F-9C36-0F24-4C87-321D5FEC4624}"/>
              </a:ext>
            </a:extLst>
          </p:cNvPr>
          <p:cNvSpPr txBox="1"/>
          <p:nvPr/>
        </p:nvSpPr>
        <p:spPr>
          <a:xfrm>
            <a:off x="2915816" y="3723878"/>
            <a:ext cx="2448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小组分工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942495-BEA9-F679-81D2-60732CCEFE7B}"/>
              </a:ext>
            </a:extLst>
          </p:cNvPr>
          <p:cNvSpPr txBox="1"/>
          <p:nvPr/>
        </p:nvSpPr>
        <p:spPr>
          <a:xfrm>
            <a:off x="5148064" y="3723878"/>
            <a:ext cx="2448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小样本测量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94AC2639-B7C4-70AB-76E6-C34414F1C4E1}"/>
              </a:ext>
            </a:extLst>
          </p:cNvPr>
          <p:cNvGrpSpPr/>
          <p:nvPr/>
        </p:nvGrpSpPr>
        <p:grpSpPr>
          <a:xfrm>
            <a:off x="827584" y="1945006"/>
            <a:ext cx="1368152" cy="1368152"/>
            <a:chOff x="1115616" y="1563638"/>
            <a:chExt cx="1368152" cy="1368152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BF0B1F0-31C5-65C4-B369-79F88D1E4BC7}"/>
                </a:ext>
              </a:extLst>
            </p:cNvPr>
            <p:cNvSpPr/>
            <p:nvPr/>
          </p:nvSpPr>
          <p:spPr>
            <a:xfrm>
              <a:off x="1115616" y="1563638"/>
              <a:ext cx="1368152" cy="1368152"/>
            </a:xfrm>
            <a:prstGeom prst="ellipse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6" name="Picture 2" descr="尺子简笔画 尺子简笔画怎么画 - 天奇生活">
              <a:extLst>
                <a:ext uri="{FF2B5EF4-FFF2-40B4-BE49-F238E27FC236}">
                  <a16:creationId xmlns:a16="http://schemas.microsoft.com/office/drawing/2014/main" id="{4270A6B5-FC49-9123-CD2B-550FC4EE0B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4" t="3674"/>
            <a:stretch/>
          </p:blipFill>
          <p:spPr bwMode="auto">
            <a:xfrm>
              <a:off x="1249680" y="1882140"/>
              <a:ext cx="1172963" cy="798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B00D7E2-059B-515B-FA96-3E067D4E7EE1}"/>
              </a:ext>
            </a:extLst>
          </p:cNvPr>
          <p:cNvGrpSpPr/>
          <p:nvPr/>
        </p:nvGrpSpPr>
        <p:grpSpPr>
          <a:xfrm>
            <a:off x="2891813" y="1945006"/>
            <a:ext cx="1368152" cy="1418832"/>
            <a:chOff x="2987824" y="1563638"/>
            <a:chExt cx="1368152" cy="141883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273C683-5C61-19BF-F299-35F3429A26F1}"/>
                </a:ext>
              </a:extLst>
            </p:cNvPr>
            <p:cNvSpPr/>
            <p:nvPr/>
          </p:nvSpPr>
          <p:spPr>
            <a:xfrm>
              <a:off x="2987824" y="1563638"/>
              <a:ext cx="1368152" cy="1368152"/>
            </a:xfrm>
            <a:prstGeom prst="ellipse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8" name="Picture 4" descr="文具简笔画100个简单又好看（汇总15张）_简笔画图片大全">
              <a:extLst>
                <a:ext uri="{FF2B5EF4-FFF2-40B4-BE49-F238E27FC236}">
                  <a16:creationId xmlns:a16="http://schemas.microsoft.com/office/drawing/2014/main" id="{E90EC2CC-E7FC-57E1-C67F-8243A8659D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2996" y="1628026"/>
              <a:ext cx="958144" cy="1354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1A980F2-8127-A6C9-FACD-A4C3E1D67887}"/>
              </a:ext>
            </a:extLst>
          </p:cNvPr>
          <p:cNvGrpSpPr/>
          <p:nvPr/>
        </p:nvGrpSpPr>
        <p:grpSpPr>
          <a:xfrm>
            <a:off x="4956042" y="1945006"/>
            <a:ext cx="1368152" cy="1368152"/>
            <a:chOff x="5148064" y="1563638"/>
            <a:chExt cx="1368152" cy="136815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772B60A-1E87-CE77-B5CE-486C3524374E}"/>
                </a:ext>
              </a:extLst>
            </p:cNvPr>
            <p:cNvSpPr/>
            <p:nvPr/>
          </p:nvSpPr>
          <p:spPr>
            <a:xfrm>
              <a:off x="5148064" y="1563638"/>
              <a:ext cx="1368152" cy="1368152"/>
            </a:xfrm>
            <a:prstGeom prst="ellipse">
              <a:avLst/>
            </a:prstGeom>
            <a:solidFill>
              <a:srgbClr val="CCFFC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36" name="Picture 12" descr="计算器简笔画简单又好看简单（最新14张）_简笔画图片大全">
              <a:extLst>
                <a:ext uri="{FF2B5EF4-FFF2-40B4-BE49-F238E27FC236}">
                  <a16:creationId xmlns:a16="http://schemas.microsoft.com/office/drawing/2014/main" id="{43231D6E-A5E8-4360-8519-678D2A2282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6F6F8"/>
                </a:clrFrom>
                <a:clrTo>
                  <a:srgbClr val="F6F6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99" b="12668"/>
            <a:stretch/>
          </p:blipFill>
          <p:spPr bwMode="auto">
            <a:xfrm>
              <a:off x="5341994" y="1744794"/>
              <a:ext cx="980292" cy="10058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564B4E8-46B9-4F22-C484-D12D018DB100}"/>
              </a:ext>
            </a:extLst>
          </p:cNvPr>
          <p:cNvGrpSpPr/>
          <p:nvPr/>
        </p:nvGrpSpPr>
        <p:grpSpPr>
          <a:xfrm>
            <a:off x="7020272" y="1945006"/>
            <a:ext cx="1368152" cy="1368152"/>
            <a:chOff x="7308304" y="1563638"/>
            <a:chExt cx="1368152" cy="136815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5174FB9-1C27-B3D6-A822-6CB746DB0FD2}"/>
                </a:ext>
              </a:extLst>
            </p:cNvPr>
            <p:cNvSpPr/>
            <p:nvPr/>
          </p:nvSpPr>
          <p:spPr>
            <a:xfrm>
              <a:off x="7308304" y="1563638"/>
              <a:ext cx="1368152" cy="1368152"/>
            </a:xfrm>
            <a:prstGeom prst="ellipse">
              <a:avLst/>
            </a:prstGeom>
            <a:solidFill>
              <a:srgbClr val="CC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38" name="Picture 14" descr="简笔画怎么画话筒（高清17张）_简笔画图片大全">
              <a:extLst>
                <a:ext uri="{FF2B5EF4-FFF2-40B4-BE49-F238E27FC236}">
                  <a16:creationId xmlns:a16="http://schemas.microsoft.com/office/drawing/2014/main" id="{992F05C2-439E-856C-CE64-97A5F8294A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7610106" y="1890359"/>
              <a:ext cx="764549" cy="714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05A2D77-9A20-3BFB-5126-C4EA5DD1C881}"/>
              </a:ext>
            </a:extLst>
          </p:cNvPr>
          <p:cNvSpPr txBox="1"/>
          <p:nvPr/>
        </p:nvSpPr>
        <p:spPr>
          <a:xfrm>
            <a:off x="467544" y="1059582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测量员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FC05029-8E39-C04E-A78F-B07E2862C3E6}"/>
              </a:ext>
            </a:extLst>
          </p:cNvPr>
          <p:cNvSpPr txBox="1"/>
          <p:nvPr/>
        </p:nvSpPr>
        <p:spPr>
          <a:xfrm>
            <a:off x="683568" y="3579862"/>
            <a:ext cx="1800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负责用刻度尺测厚度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526C35-D598-6EE5-8735-4F503D1CF58B}"/>
              </a:ext>
            </a:extLst>
          </p:cNvPr>
          <p:cNvSpPr txBox="1"/>
          <p:nvPr/>
        </p:nvSpPr>
        <p:spPr>
          <a:xfrm>
            <a:off x="2603781" y="1059582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记录员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DDDEA4B-A16A-3EC5-E33E-EE71841DF542}"/>
              </a:ext>
            </a:extLst>
          </p:cNvPr>
          <p:cNvSpPr txBox="1"/>
          <p:nvPr/>
        </p:nvSpPr>
        <p:spPr>
          <a:xfrm>
            <a:off x="2843808" y="3764528"/>
            <a:ext cx="18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填写探究单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E00F1B-ADC0-FAD6-D9B1-73662395F898}"/>
              </a:ext>
            </a:extLst>
          </p:cNvPr>
          <p:cNvSpPr txBox="1"/>
          <p:nvPr/>
        </p:nvSpPr>
        <p:spPr>
          <a:xfrm>
            <a:off x="4740018" y="1059582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计算员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C0E02AF-281B-3F43-20B1-49AD978995A0}"/>
              </a:ext>
            </a:extLst>
          </p:cNvPr>
          <p:cNvSpPr txBox="1"/>
          <p:nvPr/>
        </p:nvSpPr>
        <p:spPr>
          <a:xfrm>
            <a:off x="5004048" y="3764528"/>
            <a:ext cx="18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初步计算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A3B7A8D-70A7-55E3-A2CF-3DAC20B1A8BD}"/>
              </a:ext>
            </a:extLst>
          </p:cNvPr>
          <p:cNvSpPr txBox="1"/>
          <p:nvPr/>
        </p:nvSpPr>
        <p:spPr>
          <a:xfrm>
            <a:off x="6876256" y="1059582"/>
            <a:ext cx="1656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发言人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0548BD3-ED10-2F6C-DBE2-EA9D2C3333DD}"/>
              </a:ext>
            </a:extLst>
          </p:cNvPr>
          <p:cNvSpPr txBox="1"/>
          <p:nvPr/>
        </p:nvSpPr>
        <p:spPr>
          <a:xfrm>
            <a:off x="7092280" y="3764528"/>
            <a:ext cx="18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后续汇报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6955FE1-8F8B-E4FE-8B4D-0C186AD72DB5}"/>
              </a:ext>
            </a:extLst>
          </p:cNvPr>
          <p:cNvSpPr txBox="1"/>
          <p:nvPr/>
        </p:nvSpPr>
        <p:spPr>
          <a:xfrm>
            <a:off x="179512" y="339502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7030A0"/>
                </a:solidFill>
                <a:effectLst/>
                <a:latin typeface="方正少儿_GBK" panose="03000509000000000000" pitchFamily="65" charset="-122"/>
                <a:ea typeface="方正少儿_GBK" panose="03000509000000000000" pitchFamily="65" charset="-122"/>
              </a:rPr>
              <a:t>身份选择</a:t>
            </a:r>
            <a:endParaRPr lang="zh-CN" altLang="en-US" sz="2800" b="1" dirty="0">
              <a:solidFill>
                <a:srgbClr val="7030A0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970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A72CFC8-C3A7-B362-6F2F-31CC472F3E9C}"/>
              </a:ext>
            </a:extLst>
          </p:cNvPr>
          <p:cNvSpPr txBox="1"/>
          <p:nvPr/>
        </p:nvSpPr>
        <p:spPr>
          <a:xfrm>
            <a:off x="179512" y="339502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7030A0"/>
                </a:solidFill>
                <a:effectLst/>
                <a:latin typeface="方正少儿_GBK" panose="03000509000000000000" pitchFamily="65" charset="-122"/>
                <a:ea typeface="方正少儿_GBK" panose="03000509000000000000" pitchFamily="65" charset="-122"/>
              </a:rPr>
              <a:t>样本测量</a:t>
            </a:r>
            <a:endParaRPr lang="zh-CN" altLang="en-US" sz="2800" b="1" dirty="0">
              <a:solidFill>
                <a:srgbClr val="7030A0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48EF0D-7F33-0B0F-A36D-387F28AEEB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8262"/>
          <a:stretch/>
        </p:blipFill>
        <p:spPr>
          <a:xfrm>
            <a:off x="4788024" y="2499742"/>
            <a:ext cx="3755314" cy="2385801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C5B766D-E00D-0643-7B04-72056EDF2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05023"/>
              </p:ext>
            </p:extLst>
          </p:nvPr>
        </p:nvGraphicFramePr>
        <p:xfrm>
          <a:off x="972000" y="1131590"/>
          <a:ext cx="7200000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405481272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25147632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9823661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375596037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纸张数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87134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高度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47779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1D9762B-62D2-1A62-554B-CBAC0A0F984F}"/>
              </a:ext>
            </a:extLst>
          </p:cNvPr>
          <p:cNvSpPr txBox="1"/>
          <p:nvPr/>
        </p:nvSpPr>
        <p:spPr>
          <a:xfrm>
            <a:off x="2940244" y="1859290"/>
            <a:ext cx="1559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1.0 cm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BC82C47-7CEF-DAEC-A7C7-E6C867308ECE}"/>
              </a:ext>
            </a:extLst>
          </p:cNvPr>
          <p:cNvSpPr txBox="1"/>
          <p:nvPr/>
        </p:nvSpPr>
        <p:spPr>
          <a:xfrm>
            <a:off x="1043608" y="2643758"/>
            <a:ext cx="4652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为什么测量结果不一致</a:t>
            </a:r>
            <a:r>
              <a:rPr lang="en-US" altLang="zh-CN" sz="2800" b="1" dirty="0">
                <a:solidFill>
                  <a:srgbClr val="000000"/>
                </a:solidFill>
                <a:effectLst/>
                <a:latin typeface="黑体" panose="02010609060101010101" pitchFamily="49" charset="-122"/>
              </a:rPr>
              <a:t>?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1128C1-4A3A-73BB-5A04-A8A7F33BAF1A}"/>
              </a:ext>
            </a:extLst>
          </p:cNvPr>
          <p:cNvSpPr txBox="1"/>
          <p:nvPr/>
        </p:nvSpPr>
        <p:spPr>
          <a:xfrm>
            <a:off x="1187624" y="3435846"/>
            <a:ext cx="4652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纸张轻微厚度差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CBB6FE1-58B6-1CA3-99C8-6BF15C5B5608}"/>
              </a:ext>
            </a:extLst>
          </p:cNvPr>
          <p:cNvSpPr txBox="1"/>
          <p:nvPr/>
        </p:nvSpPr>
        <p:spPr>
          <a:xfrm>
            <a:off x="1187624" y="4083918"/>
            <a:ext cx="46520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dirty="0">
                <a:solidFill>
                  <a:srgbClr val="0000F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测量角度误差</a:t>
            </a:r>
            <a:endParaRPr lang="zh-CN" altLang="en-US" sz="240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BC20C70-32C9-4168-78E1-DDA0BAE79F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131071"/>
              </p:ext>
            </p:extLst>
          </p:nvPr>
        </p:nvGraphicFramePr>
        <p:xfrm>
          <a:off x="972000" y="1131590"/>
          <a:ext cx="7200000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4054812727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25147632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09823661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375596037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纸张数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</a:rPr>
                        <a:t>100000000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87134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</a:rPr>
                        <a:t>高度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477791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B0B30327-EF5C-DE67-0DB2-F641FBBAE7C7}"/>
              </a:ext>
            </a:extLst>
          </p:cNvPr>
          <p:cNvSpPr txBox="1"/>
          <p:nvPr/>
        </p:nvSpPr>
        <p:spPr>
          <a:xfrm>
            <a:off x="2940244" y="1859290"/>
            <a:ext cx="1559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1.0 cm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FE2F4F9-E543-AFB6-881D-52DF37137041}"/>
              </a:ext>
            </a:extLst>
          </p:cNvPr>
          <p:cNvSpPr/>
          <p:nvPr/>
        </p:nvSpPr>
        <p:spPr>
          <a:xfrm>
            <a:off x="3721100" y="915566"/>
            <a:ext cx="1721346" cy="217430"/>
          </a:xfrm>
          <a:custGeom>
            <a:avLst/>
            <a:gdLst>
              <a:gd name="connsiteX0" fmla="*/ 0 w 1729740"/>
              <a:gd name="connsiteY0" fmla="*/ 312551 h 312551"/>
              <a:gd name="connsiteX1" fmla="*/ 815340 w 1729740"/>
              <a:gd name="connsiteY1" fmla="*/ 131 h 312551"/>
              <a:gd name="connsiteX2" fmla="*/ 1729740 w 1729740"/>
              <a:gd name="connsiteY2" fmla="*/ 282071 h 312551"/>
              <a:gd name="connsiteX0" fmla="*/ 0 w 1749097"/>
              <a:gd name="connsiteY0" fmla="*/ 312525 h 320145"/>
              <a:gd name="connsiteX1" fmla="*/ 815340 w 1749097"/>
              <a:gd name="connsiteY1" fmla="*/ 105 h 320145"/>
              <a:gd name="connsiteX2" fmla="*/ 1749097 w 1749097"/>
              <a:gd name="connsiteY2" fmla="*/ 320145 h 320145"/>
              <a:gd name="connsiteX0" fmla="*/ 0 w 1749097"/>
              <a:gd name="connsiteY0" fmla="*/ 312538 h 320158"/>
              <a:gd name="connsiteX1" fmla="*/ 815340 w 1749097"/>
              <a:gd name="connsiteY1" fmla="*/ 118 h 320158"/>
              <a:gd name="connsiteX2" fmla="*/ 1749097 w 1749097"/>
              <a:gd name="connsiteY2" fmla="*/ 320158 h 320158"/>
              <a:gd name="connsiteX0" fmla="*/ 0 w 1749097"/>
              <a:gd name="connsiteY0" fmla="*/ 312538 h 320158"/>
              <a:gd name="connsiteX1" fmla="*/ 815340 w 1749097"/>
              <a:gd name="connsiteY1" fmla="*/ 118 h 320158"/>
              <a:gd name="connsiteX2" fmla="*/ 1749097 w 1749097"/>
              <a:gd name="connsiteY2" fmla="*/ 320158 h 320158"/>
              <a:gd name="connsiteX0" fmla="*/ 0 w 1749097"/>
              <a:gd name="connsiteY0" fmla="*/ 306194 h 313814"/>
              <a:gd name="connsiteX1" fmla="*/ 857281 w 1749097"/>
              <a:gd name="connsiteY1" fmla="*/ 124 h 313814"/>
              <a:gd name="connsiteX2" fmla="*/ 1749097 w 1749097"/>
              <a:gd name="connsiteY2" fmla="*/ 313814 h 313814"/>
              <a:gd name="connsiteX0" fmla="*/ 0 w 1749097"/>
              <a:gd name="connsiteY0" fmla="*/ 306194 h 313814"/>
              <a:gd name="connsiteX1" fmla="*/ 866959 w 1749097"/>
              <a:gd name="connsiteY1" fmla="*/ 124 h 313814"/>
              <a:gd name="connsiteX2" fmla="*/ 1749097 w 1749097"/>
              <a:gd name="connsiteY2" fmla="*/ 313814 h 31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9097" h="313814">
                <a:moveTo>
                  <a:pt x="0" y="306194"/>
                </a:moveTo>
                <a:cubicBezTo>
                  <a:pt x="144156" y="120774"/>
                  <a:pt x="578669" y="5204"/>
                  <a:pt x="866959" y="124"/>
                </a:cubicBezTo>
                <a:cubicBezTo>
                  <a:pt x="1155249" y="-4956"/>
                  <a:pt x="1577994" y="148079"/>
                  <a:pt x="1749097" y="313814"/>
                </a:cubicBezTo>
              </a:path>
            </a:pathLst>
          </a:custGeom>
          <a:noFill/>
          <a:ln w="19050">
            <a:solidFill>
              <a:srgbClr val="FF00FF"/>
            </a:solidFill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B1CBDCC-BF43-4C56-B42D-EAFFB729E043}"/>
              </a:ext>
            </a:extLst>
          </p:cNvPr>
          <p:cNvSpPr txBox="1"/>
          <p:nvPr/>
        </p:nvSpPr>
        <p:spPr>
          <a:xfrm>
            <a:off x="3933701" y="515456"/>
            <a:ext cx="1296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FF"/>
                </a:solidFill>
              </a:rPr>
              <a:t>×100</a:t>
            </a:r>
            <a:endParaRPr lang="zh-CN" altLang="en-US" sz="2000" b="1" dirty="0">
              <a:solidFill>
                <a:srgbClr val="FF00FF"/>
              </a:solidFill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8DF38071-97A3-EB67-D7C2-01BE434E1AAF}"/>
              </a:ext>
            </a:extLst>
          </p:cNvPr>
          <p:cNvSpPr/>
          <p:nvPr/>
        </p:nvSpPr>
        <p:spPr>
          <a:xfrm>
            <a:off x="3524250" y="342746"/>
            <a:ext cx="3771900" cy="717703"/>
          </a:xfrm>
          <a:custGeom>
            <a:avLst/>
            <a:gdLst>
              <a:gd name="connsiteX0" fmla="*/ 0 w 3771900"/>
              <a:gd name="connsiteY0" fmla="*/ 527200 h 571650"/>
              <a:gd name="connsiteX1" fmla="*/ 1917700 w 3771900"/>
              <a:gd name="connsiteY1" fmla="*/ 150 h 571650"/>
              <a:gd name="connsiteX2" fmla="*/ 3771900 w 3771900"/>
              <a:gd name="connsiteY2" fmla="*/ 571650 h 571650"/>
              <a:gd name="connsiteX0" fmla="*/ 0 w 3771900"/>
              <a:gd name="connsiteY0" fmla="*/ 527381 h 571831"/>
              <a:gd name="connsiteX1" fmla="*/ 1917700 w 3771900"/>
              <a:gd name="connsiteY1" fmla="*/ 331 h 571831"/>
              <a:gd name="connsiteX2" fmla="*/ 3771900 w 3771900"/>
              <a:gd name="connsiteY2" fmla="*/ 571831 h 571831"/>
              <a:gd name="connsiteX0" fmla="*/ 0 w 3771900"/>
              <a:gd name="connsiteY0" fmla="*/ 673253 h 717703"/>
              <a:gd name="connsiteX1" fmla="*/ 1892300 w 3771900"/>
              <a:gd name="connsiteY1" fmla="*/ 153 h 717703"/>
              <a:gd name="connsiteX2" fmla="*/ 3771900 w 3771900"/>
              <a:gd name="connsiteY2" fmla="*/ 717703 h 717703"/>
              <a:gd name="connsiteX0" fmla="*/ 0 w 3771900"/>
              <a:gd name="connsiteY0" fmla="*/ 673253 h 717703"/>
              <a:gd name="connsiteX1" fmla="*/ 1892300 w 3771900"/>
              <a:gd name="connsiteY1" fmla="*/ 153 h 717703"/>
              <a:gd name="connsiteX2" fmla="*/ 3771900 w 3771900"/>
              <a:gd name="connsiteY2" fmla="*/ 717703 h 717703"/>
              <a:gd name="connsiteX0" fmla="*/ 0 w 3771900"/>
              <a:gd name="connsiteY0" fmla="*/ 673253 h 717703"/>
              <a:gd name="connsiteX1" fmla="*/ 1930400 w 3771900"/>
              <a:gd name="connsiteY1" fmla="*/ 153 h 717703"/>
              <a:gd name="connsiteX2" fmla="*/ 3771900 w 3771900"/>
              <a:gd name="connsiteY2" fmla="*/ 717703 h 71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1900" h="717703">
                <a:moveTo>
                  <a:pt x="0" y="673253"/>
                </a:moveTo>
                <a:cubicBezTo>
                  <a:pt x="200025" y="253624"/>
                  <a:pt x="1301750" y="-7255"/>
                  <a:pt x="1930400" y="153"/>
                </a:cubicBezTo>
                <a:cubicBezTo>
                  <a:pt x="2559050" y="7561"/>
                  <a:pt x="3444875" y="283257"/>
                  <a:pt x="3771900" y="717703"/>
                </a:cubicBezTo>
              </a:path>
            </a:pathLst>
          </a:custGeom>
          <a:noFill/>
          <a:ln w="31750">
            <a:solidFill>
              <a:srgbClr val="0000FF"/>
            </a:solidFill>
            <a:headEnd w="sm" len="sm"/>
            <a:tailEnd type="stealth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2E48A3-D225-8B64-6C25-4CF50C2E9B01}"/>
              </a:ext>
            </a:extLst>
          </p:cNvPr>
          <p:cNvSpPr txBox="1"/>
          <p:nvPr/>
        </p:nvSpPr>
        <p:spPr>
          <a:xfrm>
            <a:off x="5508104" y="627534"/>
            <a:ext cx="151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</a:rPr>
              <a:t>×1000000</a:t>
            </a:r>
            <a:endParaRPr lang="zh-CN" altLang="en-US" sz="2000" b="1" dirty="0">
              <a:solidFill>
                <a:srgbClr val="0000FF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8814602-94EE-4E46-34EB-29374A785D45}"/>
              </a:ext>
            </a:extLst>
          </p:cNvPr>
          <p:cNvSpPr txBox="1"/>
          <p:nvPr/>
        </p:nvSpPr>
        <p:spPr>
          <a:xfrm>
            <a:off x="3059832" y="3003798"/>
            <a:ext cx="46560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FF"/>
                </a:solidFill>
              </a:rPr>
              <a:t>1.0 × 100 = 100 cm = 1 m</a:t>
            </a:r>
            <a:endParaRPr lang="zh-CN" altLang="en-US" sz="2400" b="1" dirty="0">
              <a:solidFill>
                <a:srgbClr val="FF00FF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258548-40C9-A563-1A0D-B8D19F78242D}"/>
              </a:ext>
            </a:extLst>
          </p:cNvPr>
          <p:cNvSpPr txBox="1"/>
          <p:nvPr/>
        </p:nvSpPr>
        <p:spPr>
          <a:xfrm>
            <a:off x="4644008" y="1859290"/>
            <a:ext cx="1559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1 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CFDEDD-F631-2589-5CCB-B99DAE75A2C0}"/>
              </a:ext>
            </a:extLst>
          </p:cNvPr>
          <p:cNvSpPr txBox="1"/>
          <p:nvPr/>
        </p:nvSpPr>
        <p:spPr>
          <a:xfrm>
            <a:off x="2099300" y="3867894"/>
            <a:ext cx="6577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00FF"/>
                </a:solidFill>
              </a:rPr>
              <a:t>1.0 × 1000000 = 1000000 cm = 10000 m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DF236DD-465E-6407-8858-ED9E573956F7}"/>
              </a:ext>
            </a:extLst>
          </p:cNvPr>
          <p:cNvSpPr txBox="1"/>
          <p:nvPr/>
        </p:nvSpPr>
        <p:spPr>
          <a:xfrm>
            <a:off x="6516216" y="1859290"/>
            <a:ext cx="1559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</a:rPr>
              <a:t>10000 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0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E5E2F9-1A65-7014-B362-76038C8E8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16" y="4011910"/>
            <a:ext cx="3429132" cy="4321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F3CD028-F6C1-99F0-9330-7EB0F79BB6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8"/>
          <a:stretch/>
        </p:blipFill>
        <p:spPr>
          <a:xfrm>
            <a:off x="6794500" y="915566"/>
            <a:ext cx="1902995" cy="3864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BE7D44E-502A-3C68-F0BB-C011D671C32D}"/>
              </a:ext>
            </a:extLst>
          </p:cNvPr>
          <p:cNvSpPr txBox="1"/>
          <p:nvPr/>
        </p:nvSpPr>
        <p:spPr>
          <a:xfrm>
            <a:off x="783016" y="627534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测量小样本</a:t>
            </a:r>
            <a:r>
              <a:rPr lang="en-US" altLang="zh-CN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(100</a:t>
            </a:r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张纸</a:t>
            </a:r>
            <a:r>
              <a:rPr lang="en-US" altLang="zh-CN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791B65-B3D0-39AD-F69E-02185DE203F4}"/>
              </a:ext>
            </a:extLst>
          </p:cNvPr>
          <p:cNvSpPr txBox="1"/>
          <p:nvPr/>
        </p:nvSpPr>
        <p:spPr>
          <a:xfrm>
            <a:off x="783016" y="1304409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找倍数关系</a:t>
            </a:r>
            <a:r>
              <a:rPr lang="en-US" altLang="zh-CN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十进制</a:t>
            </a:r>
            <a:r>
              <a:rPr lang="en-US" altLang="zh-CN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69D93C-209E-3FC6-0C68-B0B4B6A19B1A}"/>
              </a:ext>
            </a:extLst>
          </p:cNvPr>
          <p:cNvSpPr txBox="1"/>
          <p:nvPr/>
        </p:nvSpPr>
        <p:spPr>
          <a:xfrm>
            <a:off x="783016" y="1981284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逐步推算</a:t>
            </a:r>
            <a:endParaRPr lang="zh-CN" altLang="en-US" sz="2800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A0526F2-5EBD-043B-8A7C-07254A5883E8}"/>
              </a:ext>
            </a:extLst>
          </p:cNvPr>
          <p:cNvSpPr txBox="1"/>
          <p:nvPr/>
        </p:nvSpPr>
        <p:spPr>
          <a:xfrm>
            <a:off x="783016" y="2658159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单位换算</a:t>
            </a:r>
            <a:endParaRPr lang="zh-CN" altLang="en-US" sz="2800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B35F487-9321-8D0D-51E3-665B766CAB37}"/>
              </a:ext>
            </a:extLst>
          </p:cNvPr>
          <p:cNvSpPr txBox="1"/>
          <p:nvPr/>
        </p:nvSpPr>
        <p:spPr>
          <a:xfrm>
            <a:off x="783016" y="3335034"/>
            <a:ext cx="4648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0" dirty="0">
                <a:solidFill>
                  <a:srgbClr val="0000FF"/>
                </a:solidFill>
                <a:effectLst/>
                <a:ea typeface="楷体" panose="02010609060101010101" pitchFamily="49" charset="-122"/>
                <a:cs typeface="Times New Roman" panose="02020603050405020304" pitchFamily="18" charset="0"/>
              </a:rPr>
              <a:t>对照实际事物感知</a:t>
            </a:r>
            <a:endParaRPr lang="zh-CN" altLang="en-US" sz="2800" dirty="0">
              <a:solidFill>
                <a:srgbClr val="0000FF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8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9324" y="229817"/>
            <a:ext cx="37205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四、学习情况自评</a:t>
            </a: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22B2F0DC-B806-73A7-C958-D68AFDBD9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60574"/>
              </p:ext>
            </p:extLst>
          </p:nvPr>
        </p:nvGraphicFramePr>
        <p:xfrm>
          <a:off x="1062000" y="1203750"/>
          <a:ext cx="7020000" cy="27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>
                  <a:extLst>
                    <a:ext uri="{9D8B030D-6E8A-4147-A177-3AD203B41FA5}">
                      <a16:colId xmlns:a16="http://schemas.microsoft.com/office/drawing/2014/main" val="1599251159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781977920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能利用数的关系计算 </a:t>
                      </a: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亿张纸的厚度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98225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能提出和 </a:t>
                      </a:r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亿有关的问题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154158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能和同伴合作完成探究活动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88616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能在合作中积极表达自己的观点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510935"/>
                  </a:ext>
                </a:extLst>
              </a:tr>
            </a:tbl>
          </a:graphicData>
        </a:graphic>
      </p:graphicFrame>
      <p:pic>
        <p:nvPicPr>
          <p:cNvPr id="12" name="图片 11">
            <a:extLst>
              <a:ext uri="{FF2B5EF4-FFF2-40B4-BE49-F238E27FC236}">
                <a16:creationId xmlns:a16="http://schemas.microsoft.com/office/drawing/2014/main" id="{D8446D08-EF9A-3C7A-F0A3-260AC23B16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1127" y="1275606"/>
            <a:ext cx="516153" cy="50220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3D21ECC-E689-83DD-72AA-4C9422FEBA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4224" y="1275606"/>
            <a:ext cx="516153" cy="5022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2D949BB-C101-4830-F241-328FF575EC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7321" y="1275606"/>
            <a:ext cx="516153" cy="50220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C0C854-A6BD-2604-1787-15BB189F7B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1127" y="1964073"/>
            <a:ext cx="516153" cy="5022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0CD380F-0F0A-01C2-01A6-8D94CB5129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4224" y="1964073"/>
            <a:ext cx="516153" cy="50220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7357845-D6A8-1C69-5A30-471FE2556A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7321" y="1964073"/>
            <a:ext cx="516153" cy="50220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BA4E474-3E6B-2B64-DDAB-4F92181F9F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1127" y="2647727"/>
            <a:ext cx="516153" cy="50220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740856E-5D0A-3BE0-0AA3-F5A42AC58F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4224" y="2647727"/>
            <a:ext cx="516153" cy="50220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431F7B7-B774-469C-0347-9527A48884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7321" y="2647727"/>
            <a:ext cx="516153" cy="50220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0A5E6D5-CA0D-1E8F-B9E3-4F9497EBF4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11127" y="3337310"/>
            <a:ext cx="516153" cy="50220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86C4242-C414-AB69-3C00-FBF385CA46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14224" y="3337310"/>
            <a:ext cx="516153" cy="50220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F564B7C-2587-BAE8-508D-4C618ECE75C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7321" y="3337310"/>
            <a:ext cx="516153" cy="5022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916</Words>
  <Application>Microsoft Office PowerPoint</Application>
  <PresentationFormat>全屏显示(16:9)</PresentationFormat>
  <Paragraphs>93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方正黑体_GBK</vt:lpstr>
      <vt:lpstr>方正少儿_GBK</vt:lpstr>
      <vt:lpstr>方正书宋_GBK</vt:lpstr>
      <vt:lpstr>黑体</vt:lpstr>
      <vt:lpstr>楷体</vt:lpstr>
      <vt:lpstr>Arial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528</cp:revision>
  <dcterms:created xsi:type="dcterms:W3CDTF">2015-08-27T07:30:00Z</dcterms:created>
  <dcterms:modified xsi:type="dcterms:W3CDTF">2026-09-09T10:59:47Z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